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8" r:id="rId3"/>
    <p:sldId id="311" r:id="rId4"/>
    <p:sldId id="260" r:id="rId5"/>
    <p:sldId id="335" r:id="rId6"/>
    <p:sldId id="336" r:id="rId7"/>
    <p:sldId id="305" r:id="rId8"/>
    <p:sldId id="315" r:id="rId9"/>
    <p:sldId id="314" r:id="rId10"/>
    <p:sldId id="337" r:id="rId11"/>
    <p:sldId id="339" r:id="rId12"/>
    <p:sldId id="342" r:id="rId13"/>
    <p:sldId id="307" r:id="rId14"/>
    <p:sldId id="323" r:id="rId15"/>
    <p:sldId id="324" r:id="rId16"/>
    <p:sldId id="326" r:id="rId17"/>
    <p:sldId id="341" r:id="rId18"/>
    <p:sldId id="327" r:id="rId19"/>
    <p:sldId id="329" r:id="rId20"/>
    <p:sldId id="328" r:id="rId21"/>
    <p:sldId id="330" r:id="rId22"/>
    <p:sldId id="331" r:id="rId23"/>
    <p:sldId id="333"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816" userDrawn="1">
          <p15:clr>
            <a:srgbClr val="A4A3A4"/>
          </p15:clr>
        </p15:guide>
        <p15:guide id="3" orient="horz" pos="1608" userDrawn="1">
          <p15:clr>
            <a:srgbClr val="A4A3A4"/>
          </p15:clr>
        </p15:guide>
        <p15:guide id="4" orient="horz" pos="21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3A0F43-F441-08A7-7221-8D37A34A7FE8}" name="Meghana Shamsunder" initials="MS" userId="S::MEGHANA.SHAMSUNDER75@login.cuny.edu::19b26120-819e-4dbc-9f71-16ed42f0e0ec" providerId="AD"/>
  <p188:author id="{51B37DF1-A1A6-F812-11C9-45D5AF2C106D}" name="Meghana Shamsunder" initials="MS" userId="S::meghana.shamsunder75@login.cuny.edu::19b26120-819e-4dbc-9f71-16ed42f0e0e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achary Shahn" initials="ZS" lastIdx="0" clrIdx="0">
    <p:extLst>
      <p:ext uri="{19B8F6BF-5375-455C-9EA6-DF929625EA0E}">
        <p15:presenceInfo xmlns:p15="http://schemas.microsoft.com/office/powerpoint/2012/main" userId="Zachary Sha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a:srgbClr val="0080A1"/>
    <a:srgbClr val="7030A0"/>
    <a:srgbClr val="FCDED6"/>
    <a:srgbClr val="0098E6"/>
    <a:srgbClr val="FFFFFF"/>
    <a:srgbClr val="C35E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8"/>
    <p:restoredTop sz="80816"/>
  </p:normalViewPr>
  <p:slideViewPr>
    <p:cSldViewPr snapToGrid="0">
      <p:cViewPr varScale="1">
        <p:scale>
          <a:sx n="98" d="100"/>
          <a:sy n="98" d="100"/>
        </p:scale>
        <p:origin x="1200" y="184"/>
      </p:cViewPr>
      <p:guideLst>
        <p:guide orient="horz" pos="3168"/>
        <p:guide pos="816"/>
        <p:guide orient="horz" pos="1608"/>
        <p:guide orient="horz" pos="2184"/>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accent2">
            <a:lumMod val="7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rgbClr val="0080A1">
            <a:alpha val="69804"/>
          </a:srgb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rgbClr val="0080A1">
            <a:alpha val="69804"/>
          </a:srgb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alpha val="69804"/>
          </a:srgb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chemeClr val="bg1">
            <a:lumMod val="65000"/>
          </a:scheme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chemeClr val="bg1">
            <a:lumMod val="65000"/>
          </a:scheme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chemeClr val="bg1">
            <a:lumMod val="65000"/>
          </a:scheme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chemeClr val="bg1">
            <a:lumMod val="65000"/>
          </a:scheme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chemeClr val="bg1">
            <a:lumMod val="65000"/>
          </a:scheme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chemeClr val="bg1">
            <a:lumMod val="65000"/>
          </a:scheme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chemeClr val="bg1">
            <a:lumMod val="65000"/>
          </a:scheme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rgbClr val="0080A1"/>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rgbClr val="0080A1">
            <a:alpha val="69804"/>
          </a:srgb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alpha val="69804"/>
          </a:srgb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rgbClr val="0080A1"/>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rgbClr val="0080A1">
            <a:alpha val="69804"/>
          </a:srgb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alpha val="69804"/>
          </a:srgb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50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rgbClr val="0080A1"/>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rgbClr val="0080A1">
            <a:alpha val="69804"/>
          </a:srgb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alpha val="69804"/>
          </a:srgb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rgbClr val="0080A1"/>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alpha val="69804"/>
          </a:srgb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rgbClr val="0080A1"/>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alpha val="69804"/>
          </a:srgb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rgbClr val="0080A1"/>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alpha val="69804"/>
          </a:srgb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rgbClr val="0080A1"/>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alpha val="69804"/>
          </a:srgbClr>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B66712-D0D3-4044-8D47-728670A3A537}" type="doc">
      <dgm:prSet loTypeId="urn:microsoft.com/office/officeart/2005/8/layout/hChevron3" loCatId="" qsTypeId="urn:microsoft.com/office/officeart/2005/8/quickstyle/simple1" qsCatId="simple" csTypeId="urn:microsoft.com/office/officeart/2005/8/colors/accent1_2" csCatId="accent1" phldr="1"/>
      <dgm:spPr/>
    </dgm:pt>
    <dgm:pt modelId="{B350F106-AE6C-8145-BB09-AE2DEA2B015F}">
      <dgm:prSet phldrT="[Text]"/>
      <dgm:spPr>
        <a:solidFill>
          <a:schemeClr val="bg1">
            <a:lumMod val="65000"/>
          </a:schemeClr>
        </a:solidFill>
      </dgm:spPr>
      <dgm:t>
        <a:bodyPr/>
        <a:lstStyle/>
        <a:p>
          <a:r>
            <a:rPr lang="en-US" dirty="0"/>
            <a:t>The Question</a:t>
          </a:r>
        </a:p>
      </dgm:t>
    </dgm:pt>
    <dgm:pt modelId="{F59D1A3E-8C0E-E54B-8EA2-FE498D3DD632}" type="parTrans" cxnId="{105C62E9-5E39-DF47-95F6-79E1D9FB892C}">
      <dgm:prSet/>
      <dgm:spPr/>
      <dgm:t>
        <a:bodyPr/>
        <a:lstStyle/>
        <a:p>
          <a:endParaRPr lang="en-US"/>
        </a:p>
      </dgm:t>
    </dgm:pt>
    <dgm:pt modelId="{DE1E9B5F-DED4-2E4A-8543-8FA84DE86490}" type="sibTrans" cxnId="{105C62E9-5E39-DF47-95F6-79E1D9FB892C}">
      <dgm:prSet/>
      <dgm:spPr/>
      <dgm:t>
        <a:bodyPr/>
        <a:lstStyle/>
        <a:p>
          <a:endParaRPr lang="en-US"/>
        </a:p>
      </dgm:t>
    </dgm:pt>
    <dgm:pt modelId="{33E0D315-E179-F043-A9E5-E26299FFBE5B}">
      <dgm:prSet phldrT="[Text]"/>
      <dgm:spPr>
        <a:solidFill>
          <a:schemeClr val="bg1">
            <a:lumMod val="65000"/>
          </a:schemeClr>
        </a:solidFill>
      </dgm:spPr>
      <dgm:t>
        <a:bodyPr/>
        <a:lstStyle/>
        <a:p>
          <a:r>
            <a:rPr lang="en-US" dirty="0"/>
            <a:t>Methods: </a:t>
          </a:r>
          <a:r>
            <a:rPr lang="en-US" dirty="0" err="1"/>
            <a:t>DiD</a:t>
          </a:r>
          <a:endParaRPr lang="en-US" dirty="0"/>
        </a:p>
      </dgm:t>
    </dgm:pt>
    <dgm:pt modelId="{3E088A94-4E2E-AB41-8EFC-CC49686BA433}" type="parTrans" cxnId="{9B3E9897-C217-2B4B-A081-886EE1559062}">
      <dgm:prSet/>
      <dgm:spPr/>
      <dgm:t>
        <a:bodyPr/>
        <a:lstStyle/>
        <a:p>
          <a:endParaRPr lang="en-US"/>
        </a:p>
      </dgm:t>
    </dgm:pt>
    <dgm:pt modelId="{3950D004-D2F1-3548-8560-EAD778350D14}" type="sibTrans" cxnId="{9B3E9897-C217-2B4B-A081-886EE1559062}">
      <dgm:prSet/>
      <dgm:spPr/>
      <dgm:t>
        <a:bodyPr/>
        <a:lstStyle/>
        <a:p>
          <a:endParaRPr lang="en-US"/>
        </a:p>
      </dgm:t>
    </dgm:pt>
    <dgm:pt modelId="{C7C8B48A-5F75-7E4E-8769-E43F11C31A2E}">
      <dgm:prSet phldrT="[Text]"/>
      <dgm:spPr>
        <a:solidFill>
          <a:schemeClr val="bg1">
            <a:lumMod val="65000"/>
          </a:schemeClr>
        </a:solidFill>
      </dgm:spPr>
      <dgm:t>
        <a:bodyPr/>
        <a:lstStyle/>
        <a:p>
          <a:r>
            <a:rPr lang="en-US" dirty="0"/>
            <a:t>Methods: Econ</a:t>
          </a:r>
        </a:p>
      </dgm:t>
    </dgm:pt>
    <dgm:pt modelId="{8FA9D3D0-D744-D340-BF88-7FF70C0760BC}" type="parTrans" cxnId="{A73870B3-AB6F-D14C-BA26-B20E173113FB}">
      <dgm:prSet/>
      <dgm:spPr/>
      <dgm:t>
        <a:bodyPr/>
        <a:lstStyle/>
        <a:p>
          <a:endParaRPr lang="en-US"/>
        </a:p>
      </dgm:t>
    </dgm:pt>
    <dgm:pt modelId="{20C782E8-89AD-664E-AAB6-ED8DD937B03F}" type="sibTrans" cxnId="{A73870B3-AB6F-D14C-BA26-B20E173113FB}">
      <dgm:prSet/>
      <dgm:spPr/>
      <dgm:t>
        <a:bodyPr/>
        <a:lstStyle/>
        <a:p>
          <a:endParaRPr lang="en-US"/>
        </a:p>
      </dgm:t>
    </dgm:pt>
    <dgm:pt modelId="{6EC88CA1-8589-744A-A0F2-5A226EDBAD5F}">
      <dgm:prSet phldrT="[Text]"/>
      <dgm:spPr>
        <a:solidFill>
          <a:srgbClr val="0080A1">
            <a:alpha val="69804"/>
          </a:srgbClr>
        </a:solidFill>
      </dgm:spPr>
      <dgm:t>
        <a:bodyPr/>
        <a:lstStyle/>
        <a:p>
          <a:r>
            <a:rPr lang="en-US" dirty="0"/>
            <a:t>Results</a:t>
          </a:r>
        </a:p>
      </dgm:t>
    </dgm:pt>
    <dgm:pt modelId="{26532119-99B1-764C-A566-269F18E27207}" type="parTrans" cxnId="{F485A9E4-AAAC-324B-A0FC-6471853CAFBD}">
      <dgm:prSet/>
      <dgm:spPr/>
      <dgm:t>
        <a:bodyPr/>
        <a:lstStyle/>
        <a:p>
          <a:endParaRPr lang="en-US"/>
        </a:p>
      </dgm:t>
    </dgm:pt>
    <dgm:pt modelId="{F06516A4-60E2-654D-82B2-43ABCAEC9F49}" type="sibTrans" cxnId="{F485A9E4-AAAC-324B-A0FC-6471853CAFBD}">
      <dgm:prSet/>
      <dgm:spPr/>
      <dgm:t>
        <a:bodyPr/>
        <a:lstStyle/>
        <a:p>
          <a:endParaRPr lang="en-US"/>
        </a:p>
      </dgm:t>
    </dgm:pt>
    <dgm:pt modelId="{0E528017-FB06-5749-B6A6-F0B5713E9BF6}">
      <dgm:prSet phldrT="[Text]"/>
      <dgm:spPr>
        <a:solidFill>
          <a:srgbClr val="0080A1"/>
        </a:solidFill>
      </dgm:spPr>
      <dgm:t>
        <a:bodyPr/>
        <a:lstStyle/>
        <a:p>
          <a:r>
            <a:rPr lang="en-US" dirty="0"/>
            <a:t>Methods: Epi</a:t>
          </a:r>
        </a:p>
      </dgm:t>
    </dgm:pt>
    <dgm:pt modelId="{07C2E936-9B0B-6344-8CF2-8EF2E8D8B32A}" type="parTrans" cxnId="{103E7180-7E79-C44E-86E1-327163DBE275}">
      <dgm:prSet/>
      <dgm:spPr/>
      <dgm:t>
        <a:bodyPr/>
        <a:lstStyle/>
        <a:p>
          <a:endParaRPr lang="en-US"/>
        </a:p>
      </dgm:t>
    </dgm:pt>
    <dgm:pt modelId="{38825659-E91C-3F43-977F-FE32B985CF08}" type="sibTrans" cxnId="{103E7180-7E79-C44E-86E1-327163DBE275}">
      <dgm:prSet/>
      <dgm:spPr/>
      <dgm:t>
        <a:bodyPr/>
        <a:lstStyle/>
        <a:p>
          <a:endParaRPr lang="en-US"/>
        </a:p>
      </dgm:t>
    </dgm:pt>
    <dgm:pt modelId="{9AB04637-F16D-CF44-A2C5-4AE83986EEFA}" type="pres">
      <dgm:prSet presAssocID="{A7B66712-D0D3-4044-8D47-728670A3A537}" presName="Name0" presStyleCnt="0">
        <dgm:presLayoutVars>
          <dgm:dir/>
          <dgm:resizeHandles val="exact"/>
        </dgm:presLayoutVars>
      </dgm:prSet>
      <dgm:spPr/>
    </dgm:pt>
    <dgm:pt modelId="{DCDD6F98-1C89-D142-B325-BD028E3784C9}" type="pres">
      <dgm:prSet presAssocID="{B350F106-AE6C-8145-BB09-AE2DEA2B015F}" presName="parTxOnly" presStyleLbl="node1" presStyleIdx="0" presStyleCnt="5">
        <dgm:presLayoutVars>
          <dgm:bulletEnabled val="1"/>
        </dgm:presLayoutVars>
      </dgm:prSet>
      <dgm:spPr/>
    </dgm:pt>
    <dgm:pt modelId="{BC44576D-0E88-2C46-B9BF-EA9C3473F72F}" type="pres">
      <dgm:prSet presAssocID="{DE1E9B5F-DED4-2E4A-8543-8FA84DE86490}" presName="parSpace" presStyleCnt="0"/>
      <dgm:spPr/>
    </dgm:pt>
    <dgm:pt modelId="{32C76B9F-B086-994E-8210-EC6248378E66}" type="pres">
      <dgm:prSet presAssocID="{33E0D315-E179-F043-A9E5-E26299FFBE5B}" presName="parTxOnly" presStyleLbl="node1" presStyleIdx="1" presStyleCnt="5">
        <dgm:presLayoutVars>
          <dgm:bulletEnabled val="1"/>
        </dgm:presLayoutVars>
      </dgm:prSet>
      <dgm:spPr/>
    </dgm:pt>
    <dgm:pt modelId="{DF7E5F06-9580-6C49-A138-115AE9FF4466}" type="pres">
      <dgm:prSet presAssocID="{3950D004-D2F1-3548-8560-EAD778350D14}" presName="parSpace" presStyleCnt="0"/>
      <dgm:spPr/>
    </dgm:pt>
    <dgm:pt modelId="{86731653-B299-1644-8D95-F0EF38EAAD8B}" type="pres">
      <dgm:prSet presAssocID="{C7C8B48A-5F75-7E4E-8769-E43F11C31A2E}" presName="parTxOnly" presStyleLbl="node1" presStyleIdx="2" presStyleCnt="5">
        <dgm:presLayoutVars>
          <dgm:bulletEnabled val="1"/>
        </dgm:presLayoutVars>
      </dgm:prSet>
      <dgm:spPr/>
    </dgm:pt>
    <dgm:pt modelId="{731BE5BA-5142-7848-A62F-06AE9D9A7741}" type="pres">
      <dgm:prSet presAssocID="{20C782E8-89AD-664E-AAB6-ED8DD937B03F}" presName="parSpace" presStyleCnt="0"/>
      <dgm:spPr/>
    </dgm:pt>
    <dgm:pt modelId="{21A9B074-78AD-4243-B02C-F28879A319F3}" type="pres">
      <dgm:prSet presAssocID="{0E528017-FB06-5749-B6A6-F0B5713E9BF6}" presName="parTxOnly" presStyleLbl="node1" presStyleIdx="3" presStyleCnt="5">
        <dgm:presLayoutVars>
          <dgm:bulletEnabled val="1"/>
        </dgm:presLayoutVars>
      </dgm:prSet>
      <dgm:spPr/>
    </dgm:pt>
    <dgm:pt modelId="{2DD3BA53-52E6-7147-BFD9-CC45ED590223}" type="pres">
      <dgm:prSet presAssocID="{38825659-E91C-3F43-977F-FE32B985CF08}" presName="parSpace" presStyleCnt="0"/>
      <dgm:spPr/>
    </dgm:pt>
    <dgm:pt modelId="{B4E55FB3-0A6B-E14F-94EA-8C3508550AB0}" type="pres">
      <dgm:prSet presAssocID="{6EC88CA1-8589-744A-A0F2-5A226EDBAD5F}" presName="parTxOnly" presStyleLbl="node1" presStyleIdx="4" presStyleCnt="5">
        <dgm:presLayoutVars>
          <dgm:bulletEnabled val="1"/>
        </dgm:presLayoutVars>
      </dgm:prSet>
      <dgm:spPr/>
    </dgm:pt>
  </dgm:ptLst>
  <dgm:cxnLst>
    <dgm:cxn modelId="{CFE0F90C-3821-BA47-99A9-E0B276290B97}" type="presOf" srcId="{0E528017-FB06-5749-B6A6-F0B5713E9BF6}" destId="{21A9B074-78AD-4243-B02C-F28879A319F3}" srcOrd="0" destOrd="0" presId="urn:microsoft.com/office/officeart/2005/8/layout/hChevron3"/>
    <dgm:cxn modelId="{103E7180-7E79-C44E-86E1-327163DBE275}" srcId="{A7B66712-D0D3-4044-8D47-728670A3A537}" destId="{0E528017-FB06-5749-B6A6-F0B5713E9BF6}" srcOrd="3" destOrd="0" parTransId="{07C2E936-9B0B-6344-8CF2-8EF2E8D8B32A}" sibTransId="{38825659-E91C-3F43-977F-FE32B985CF08}"/>
    <dgm:cxn modelId="{3D21C985-DEC8-374E-AB70-C75027C16071}" type="presOf" srcId="{C7C8B48A-5F75-7E4E-8769-E43F11C31A2E}" destId="{86731653-B299-1644-8D95-F0EF38EAAD8B}" srcOrd="0" destOrd="0" presId="urn:microsoft.com/office/officeart/2005/8/layout/hChevron3"/>
    <dgm:cxn modelId="{5730588D-D2A8-654B-8C4C-78683AAB533B}" type="presOf" srcId="{B350F106-AE6C-8145-BB09-AE2DEA2B015F}" destId="{DCDD6F98-1C89-D142-B325-BD028E3784C9}" srcOrd="0" destOrd="0" presId="urn:microsoft.com/office/officeart/2005/8/layout/hChevron3"/>
    <dgm:cxn modelId="{7A305C8F-1E03-F74C-8A8E-BCA0654734FE}" type="presOf" srcId="{A7B66712-D0D3-4044-8D47-728670A3A537}" destId="{9AB04637-F16D-CF44-A2C5-4AE83986EEFA}" srcOrd="0" destOrd="0" presId="urn:microsoft.com/office/officeart/2005/8/layout/hChevron3"/>
    <dgm:cxn modelId="{9B3E9897-C217-2B4B-A081-886EE1559062}" srcId="{A7B66712-D0D3-4044-8D47-728670A3A537}" destId="{33E0D315-E179-F043-A9E5-E26299FFBE5B}" srcOrd="1" destOrd="0" parTransId="{3E088A94-4E2E-AB41-8EFC-CC49686BA433}" sibTransId="{3950D004-D2F1-3548-8560-EAD778350D14}"/>
    <dgm:cxn modelId="{D72C32AF-0A45-C949-8E71-BCCFDFB32479}" type="presOf" srcId="{6EC88CA1-8589-744A-A0F2-5A226EDBAD5F}" destId="{B4E55FB3-0A6B-E14F-94EA-8C3508550AB0}" srcOrd="0" destOrd="0" presId="urn:microsoft.com/office/officeart/2005/8/layout/hChevron3"/>
    <dgm:cxn modelId="{A73870B3-AB6F-D14C-BA26-B20E173113FB}" srcId="{A7B66712-D0D3-4044-8D47-728670A3A537}" destId="{C7C8B48A-5F75-7E4E-8769-E43F11C31A2E}" srcOrd="2" destOrd="0" parTransId="{8FA9D3D0-D744-D340-BF88-7FF70C0760BC}" sibTransId="{20C782E8-89AD-664E-AAB6-ED8DD937B03F}"/>
    <dgm:cxn modelId="{8A9D80D5-8C9F-B14E-89E6-5EA674864D06}" type="presOf" srcId="{33E0D315-E179-F043-A9E5-E26299FFBE5B}" destId="{32C76B9F-B086-994E-8210-EC6248378E66}" srcOrd="0" destOrd="0" presId="urn:microsoft.com/office/officeart/2005/8/layout/hChevron3"/>
    <dgm:cxn modelId="{F485A9E4-AAAC-324B-A0FC-6471853CAFBD}" srcId="{A7B66712-D0D3-4044-8D47-728670A3A537}" destId="{6EC88CA1-8589-744A-A0F2-5A226EDBAD5F}" srcOrd="4" destOrd="0" parTransId="{26532119-99B1-764C-A566-269F18E27207}" sibTransId="{F06516A4-60E2-654D-82B2-43ABCAEC9F49}"/>
    <dgm:cxn modelId="{105C62E9-5E39-DF47-95F6-79E1D9FB892C}" srcId="{A7B66712-D0D3-4044-8D47-728670A3A537}" destId="{B350F106-AE6C-8145-BB09-AE2DEA2B015F}" srcOrd="0" destOrd="0" parTransId="{F59D1A3E-8C0E-E54B-8EA2-FE498D3DD632}" sibTransId="{DE1E9B5F-DED4-2E4A-8543-8FA84DE86490}"/>
    <dgm:cxn modelId="{FDAF7A09-3624-5A4D-8558-36797A1B3484}" type="presParOf" srcId="{9AB04637-F16D-CF44-A2C5-4AE83986EEFA}" destId="{DCDD6F98-1C89-D142-B325-BD028E3784C9}" srcOrd="0" destOrd="0" presId="urn:microsoft.com/office/officeart/2005/8/layout/hChevron3"/>
    <dgm:cxn modelId="{BE2AE244-DD73-EE4F-B815-263F6CE729CA}" type="presParOf" srcId="{9AB04637-F16D-CF44-A2C5-4AE83986EEFA}" destId="{BC44576D-0E88-2C46-B9BF-EA9C3473F72F}" srcOrd="1" destOrd="0" presId="urn:microsoft.com/office/officeart/2005/8/layout/hChevron3"/>
    <dgm:cxn modelId="{EB52DD44-CA71-8647-B88B-B90E36DD133C}" type="presParOf" srcId="{9AB04637-F16D-CF44-A2C5-4AE83986EEFA}" destId="{32C76B9F-B086-994E-8210-EC6248378E66}" srcOrd="2" destOrd="0" presId="urn:microsoft.com/office/officeart/2005/8/layout/hChevron3"/>
    <dgm:cxn modelId="{9B0132EE-1673-5F4C-A66B-7B1240D15B8C}" type="presParOf" srcId="{9AB04637-F16D-CF44-A2C5-4AE83986EEFA}" destId="{DF7E5F06-9580-6C49-A138-115AE9FF4466}" srcOrd="3" destOrd="0" presId="urn:microsoft.com/office/officeart/2005/8/layout/hChevron3"/>
    <dgm:cxn modelId="{FDF6443B-5899-3B46-87C3-0329252EC5A5}" type="presParOf" srcId="{9AB04637-F16D-CF44-A2C5-4AE83986EEFA}" destId="{86731653-B299-1644-8D95-F0EF38EAAD8B}" srcOrd="4" destOrd="0" presId="urn:microsoft.com/office/officeart/2005/8/layout/hChevron3"/>
    <dgm:cxn modelId="{BE7E2DB9-90C3-4944-97F8-9AE5E69E1296}" type="presParOf" srcId="{9AB04637-F16D-CF44-A2C5-4AE83986EEFA}" destId="{731BE5BA-5142-7848-A62F-06AE9D9A7741}" srcOrd="5" destOrd="0" presId="urn:microsoft.com/office/officeart/2005/8/layout/hChevron3"/>
    <dgm:cxn modelId="{541C2B87-88CA-4242-BE2E-0FB74988DFC3}" type="presParOf" srcId="{9AB04637-F16D-CF44-A2C5-4AE83986EEFA}" destId="{21A9B074-78AD-4243-B02C-F28879A319F3}" srcOrd="6" destOrd="0" presId="urn:microsoft.com/office/officeart/2005/8/layout/hChevron3"/>
    <dgm:cxn modelId="{40D6B18A-33E5-2742-9D8C-F9EBBDEC588D}" type="presParOf" srcId="{9AB04637-F16D-CF44-A2C5-4AE83986EEFA}" destId="{2DD3BA53-52E6-7147-BFD9-CC45ED590223}" srcOrd="7" destOrd="0" presId="urn:microsoft.com/office/officeart/2005/8/layout/hChevron3"/>
    <dgm:cxn modelId="{D3CC108D-9E65-7140-BC8C-EA74F5DB63A5}" type="presParOf" srcId="{9AB04637-F16D-CF44-A2C5-4AE83986EEFA}" destId="{B4E55FB3-0A6B-E14F-94EA-8C3508550AB0}" srcOrd="8" destOrd="0" presId="urn:microsoft.com/office/officeart/2005/8/layout/hChevron3"/>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D6F98-1C89-D142-B325-BD028E3784C9}">
      <dsp:nvSpPr>
        <dsp:cNvPr id="0" name=""/>
        <dsp:cNvSpPr/>
      </dsp:nvSpPr>
      <dsp:spPr>
        <a:xfrm>
          <a:off x="479" y="743335"/>
          <a:ext cx="934826" cy="373930"/>
        </a:xfrm>
        <a:prstGeom prst="homePlate">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The Question</a:t>
          </a:r>
        </a:p>
      </dsp:txBody>
      <dsp:txXfrm>
        <a:off x="479" y="743335"/>
        <a:ext cx="841344" cy="373930"/>
      </dsp:txXfrm>
    </dsp:sp>
    <dsp:sp modelId="{32C76B9F-B086-994E-8210-EC6248378E66}">
      <dsp:nvSpPr>
        <dsp:cNvPr id="0" name=""/>
        <dsp:cNvSpPr/>
      </dsp:nvSpPr>
      <dsp:spPr>
        <a:xfrm>
          <a:off x="748340"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a:t>
          </a:r>
          <a:r>
            <a:rPr lang="en-US" sz="900" kern="1200" dirty="0" err="1"/>
            <a:t>DiD</a:t>
          </a:r>
          <a:endParaRPr lang="en-US" sz="900" kern="1200" dirty="0"/>
        </a:p>
      </dsp:txBody>
      <dsp:txXfrm>
        <a:off x="935305" y="743335"/>
        <a:ext cx="560896" cy="373930"/>
      </dsp:txXfrm>
    </dsp:sp>
    <dsp:sp modelId="{86731653-B299-1644-8D95-F0EF38EAAD8B}">
      <dsp:nvSpPr>
        <dsp:cNvPr id="0" name=""/>
        <dsp:cNvSpPr/>
      </dsp:nvSpPr>
      <dsp:spPr>
        <a:xfrm>
          <a:off x="1496202" y="743335"/>
          <a:ext cx="934826" cy="373930"/>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Econ</a:t>
          </a:r>
        </a:p>
      </dsp:txBody>
      <dsp:txXfrm>
        <a:off x="1683167" y="743335"/>
        <a:ext cx="560896" cy="373930"/>
      </dsp:txXfrm>
    </dsp:sp>
    <dsp:sp modelId="{21A9B074-78AD-4243-B02C-F28879A319F3}">
      <dsp:nvSpPr>
        <dsp:cNvPr id="0" name=""/>
        <dsp:cNvSpPr/>
      </dsp:nvSpPr>
      <dsp:spPr>
        <a:xfrm>
          <a:off x="2244063" y="743335"/>
          <a:ext cx="934826" cy="373930"/>
        </a:xfrm>
        <a:prstGeom prst="chevron">
          <a:avLst/>
        </a:prstGeom>
        <a:solidFill>
          <a:srgbClr val="0080A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Methods: Epi</a:t>
          </a:r>
        </a:p>
      </dsp:txBody>
      <dsp:txXfrm>
        <a:off x="2431028" y="743335"/>
        <a:ext cx="560896" cy="373930"/>
      </dsp:txXfrm>
    </dsp:sp>
    <dsp:sp modelId="{B4E55FB3-0A6B-E14F-94EA-8C3508550AB0}">
      <dsp:nvSpPr>
        <dsp:cNvPr id="0" name=""/>
        <dsp:cNvSpPr/>
      </dsp:nvSpPr>
      <dsp:spPr>
        <a:xfrm>
          <a:off x="2991924" y="743335"/>
          <a:ext cx="934826" cy="373930"/>
        </a:xfrm>
        <a:prstGeom prst="chevron">
          <a:avLst/>
        </a:prstGeom>
        <a:solidFill>
          <a:srgbClr val="0080A1">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Results</a:t>
          </a:r>
        </a:p>
      </dsp:txBody>
      <dsp:txXfrm>
        <a:off x="3178889" y="743335"/>
        <a:ext cx="560896" cy="37393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58676-257C-9D4F-83E1-986F4E0BCC7E}" type="datetimeFigureOut">
              <a:rPr lang="en-US" smtClean="0"/>
              <a:t>6/21/23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F3025-BC15-C444-BE3E-9D2F29852072}" type="slidenum">
              <a:rPr lang="en-US" smtClean="0"/>
              <a:t>‹#›</a:t>
            </a:fld>
            <a:endParaRPr lang="en-US"/>
          </a:p>
        </p:txBody>
      </p:sp>
    </p:spTree>
    <p:extLst>
      <p:ext uri="{BB962C8B-B14F-4D97-AF65-F5344CB8AC3E}">
        <p14:creationId xmlns:p14="http://schemas.microsoft.com/office/powerpoint/2010/main" val="327338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begin with our research question and applying existing </a:t>
            </a:r>
            <a:r>
              <a:rPr lang="en-US" dirty="0" err="1"/>
              <a:t>DiD</a:t>
            </a:r>
            <a:r>
              <a:rPr lang="en-US" dirty="0"/>
              <a:t> methods, highlighting how these methods don’t quite</a:t>
            </a:r>
            <a:r>
              <a:rPr lang="en-US" baseline="0" dirty="0"/>
              <a:t> get at the questions we care about</a:t>
            </a:r>
            <a:r>
              <a:rPr lang="en-US" dirty="0"/>
              <a:t>. We’ll then move into applying the proposed method (g-estimation of structural nested mean models or SNMMS fit under a parallel trends assumption) which does directly address our research questions -  and we’ll show you the results at the end</a:t>
            </a:r>
          </a:p>
        </p:txBody>
      </p:sp>
      <p:sp>
        <p:nvSpPr>
          <p:cNvPr id="4" name="Slide Number Placeholder 3"/>
          <p:cNvSpPr>
            <a:spLocks noGrp="1"/>
          </p:cNvSpPr>
          <p:nvPr>
            <p:ph type="sldNum" sz="quarter" idx="5"/>
          </p:nvPr>
        </p:nvSpPr>
        <p:spPr/>
        <p:txBody>
          <a:bodyPr/>
          <a:lstStyle/>
          <a:p>
            <a:fld id="{C8D6AE4E-8BA1-7742-80B3-130C6DD8AE11}" type="slidenum">
              <a:rPr lang="en-US" smtClean="0"/>
              <a:t>2</a:t>
            </a:fld>
            <a:endParaRPr lang="en-US"/>
          </a:p>
        </p:txBody>
      </p:sp>
    </p:spTree>
    <p:extLst>
      <p:ext uri="{BB962C8B-B14F-4D97-AF65-F5344CB8AC3E}">
        <p14:creationId xmlns:p14="http://schemas.microsoft.com/office/powerpoint/2010/main" val="3605731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8124D851-2014-D800-379C-46B85C983D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a:extLst>
              <a:ext uri="{FF2B5EF4-FFF2-40B4-BE49-F238E27FC236}">
                <a16:creationId xmlns:a16="http://schemas.microsoft.com/office/drawing/2014/main" id="{17C98AC8-D6DE-7CB7-E4E4-2056B049E9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G-estimation of Structural Nested Mean Models (SNMMs) is one of the G-Methods introduced by Jamie Robins is not widely used, partly due to it being more complicated than the other g-methods. So, I will attempt to break SNMMs down in the context of our Medicaid expansion example.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SNMMs</a:t>
            </a:r>
            <a:r>
              <a:rPr lang="en-US" baseline="0" dirty="0"/>
              <a:t> are models of time-varying treatment effect heterogeneity</a:t>
            </a:r>
            <a:r>
              <a:rPr lang="en-US" dirty="0"/>
              <a:t>. For Medicaid expansion, an SNMM models the following difference: the observed uninsurance rates from year m (say, 2015, like in the plot) onward, in counties who expanded at year</a:t>
            </a:r>
            <a:r>
              <a:rPr lang="en-US" baseline="0" dirty="0"/>
              <a:t> </a:t>
            </a:r>
            <a:r>
              <a:rPr lang="en-US" dirty="0"/>
              <a:t>m, and the</a:t>
            </a:r>
            <a:r>
              <a:rPr lang="en-US" baseline="0" dirty="0"/>
              <a:t> counterfactual uninsurance rates had those counties</a:t>
            </a:r>
            <a:r>
              <a:rPr lang="en-US" dirty="0"/>
              <a:t> never expanded. This difference being a function of covariates up to time m. Said differently, SNMMs are models of treatment effects.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In our example, we considered the effect of expansion as a function of baseline population and time-varying prior income eligibility thresholds. These covariates comprise L bar in the formula, below. &gt;&gt;</a:t>
            </a: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The treatment effect can be modeled over time and is denoted by gamma. For example, we can estimate the specific treatment effect of expanding in 2015 on 2019 outcomes, 2018 outcomes and so on. Gamma can be parametrized (by psi). And with calculating the treatment effect we can get derived quantities such as the counterfactual outcome trajectory</a:t>
            </a:r>
            <a:endParaRPr lang="en-US" altLang="en-US" dirty="0"/>
          </a:p>
        </p:txBody>
      </p:sp>
      <p:sp>
        <p:nvSpPr>
          <p:cNvPr id="38915" name="Slide Number Placeholder 3">
            <a:extLst>
              <a:ext uri="{FF2B5EF4-FFF2-40B4-BE49-F238E27FC236}">
                <a16:creationId xmlns:a16="http://schemas.microsoft.com/office/drawing/2014/main" id="{C7411FEF-006A-F2A2-53D1-B79C33561C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0F798DC7-E9EA-6445-97D1-EE7E327A73F6}" type="slidenum">
              <a:rPr lang="en-US" altLang="en-US">
                <a:latin typeface="Calibri" panose="020F0502020204030204" pitchFamily="34" charset="0"/>
              </a:rPr>
              <a:pPr fontAlgn="base">
                <a:spcBef>
                  <a:spcPct val="0"/>
                </a:spcBef>
                <a:spcAft>
                  <a:spcPct val="0"/>
                </a:spcAft>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243364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8124D851-2014-D800-379C-46B85C983D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a:extLst>
              <a:ext uri="{FF2B5EF4-FFF2-40B4-BE49-F238E27FC236}">
                <a16:creationId xmlns:a16="http://schemas.microsoft.com/office/drawing/2014/main" id="{17C98AC8-D6DE-7CB7-E4E4-2056B049E9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In another example, we are </a:t>
            </a:r>
            <a:r>
              <a:rPr lang="en-US" altLang="en-US" baseline="0" dirty="0"/>
              <a:t>looking at the effects of expanding in </a:t>
            </a:r>
            <a:r>
              <a:rPr lang="en-US" altLang="en-US" dirty="0"/>
              <a:t>2017</a:t>
            </a:r>
            <a:r>
              <a:rPr lang="en-US" altLang="en-US" baseline="0" dirty="0"/>
              <a:t> given eligibility thresholds up to 2017 and baseline population</a:t>
            </a:r>
            <a:r>
              <a:rPr lang="en-US" altLang="en-US" dirty="0"/>
              <a:t>. We calculate gamma and our derived quantity in a process known as blipping down (in this case we are going up). And I want to emphasize that the </a:t>
            </a:r>
            <a:r>
              <a:rPr lang="en-US" altLang="en-US" baseline="0" dirty="0"/>
              <a:t>time-varying </a:t>
            </a:r>
            <a:r>
              <a:rPr lang="en-US" altLang="en-US" baseline="0" dirty="0" err="1"/>
              <a:t>DiD</a:t>
            </a:r>
            <a:r>
              <a:rPr lang="en-US" altLang="en-US" baseline="0" dirty="0"/>
              <a:t> approaches show earlier can’t do this - estimate how effects depend on time-varying covariates.</a:t>
            </a:r>
            <a:endParaRPr lang="en-US" altLang="en-US" dirty="0"/>
          </a:p>
        </p:txBody>
      </p:sp>
      <p:sp>
        <p:nvSpPr>
          <p:cNvPr id="38915" name="Slide Number Placeholder 3">
            <a:extLst>
              <a:ext uri="{FF2B5EF4-FFF2-40B4-BE49-F238E27FC236}">
                <a16:creationId xmlns:a16="http://schemas.microsoft.com/office/drawing/2014/main" id="{C7411FEF-006A-F2A2-53D1-B79C33561C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0F798DC7-E9EA-6445-97D1-EE7E327A73F6}" type="slidenum">
              <a:rPr lang="en-US" altLang="en-US">
                <a:latin typeface="Calibri" panose="020F0502020204030204" pitchFamily="34" charset="0"/>
              </a:rPr>
              <a:pPr fontAlgn="base">
                <a:spcBef>
                  <a:spcPct val="0"/>
                </a:spcBef>
                <a:spcAft>
                  <a:spcPct val="0"/>
                </a:spcAft>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530193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860E9F32-4E17-E8F8-F5B9-0C95F15B29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a:extLst>
              <a:ext uri="{FF2B5EF4-FFF2-40B4-BE49-F238E27FC236}">
                <a16:creationId xmlns:a16="http://schemas.microsoft.com/office/drawing/2014/main" id="{B66985A4-B288-6781-1EB4-BB51564D9D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Until recently, SNMMs were only identified under a sequential exchangeability (or no unobserved confounding)</a:t>
            </a:r>
            <a:r>
              <a:rPr lang="en-US" altLang="en-US" baseline="0" dirty="0"/>
              <a:t> assumption. But in our example and others this assumption is not realistic.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baseline="0" dirty="0"/>
              <a:t>Recently, it was shown that SNMMs can also be identified under a time-varying conditional parallel trends assumption, which is a generalization of the parallel trends assumption shown earlier. So, this slide illustrates the conditional parallel trends assumption needed to identify SNMMs. &gt;&gt;</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baseline="0" dirty="0"/>
              <a:t>At each time, parallel trends needs to hold &gt;&gt; conditional on the covariates observed &gt;&gt; up to that time. These are seen by the parallel outcome trajectories</a:t>
            </a:r>
            <a:endParaRPr lang="en-US" altLang="en-US" dirty="0"/>
          </a:p>
        </p:txBody>
      </p:sp>
      <p:sp>
        <p:nvSpPr>
          <p:cNvPr id="34819" name="Slide Number Placeholder 3">
            <a:extLst>
              <a:ext uri="{FF2B5EF4-FFF2-40B4-BE49-F238E27FC236}">
                <a16:creationId xmlns:a16="http://schemas.microsoft.com/office/drawing/2014/main" id="{1BB99D57-1DB6-0DEA-64BD-227E561BD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A2400A26-C50A-CD4A-8C7D-6C26212E3142}" type="slidenum">
              <a:rPr lang="en-US" altLang="en-US">
                <a:latin typeface="Calibri" panose="020F0502020204030204" pitchFamily="34" charset="0"/>
              </a:rPr>
              <a:pPr fontAlgn="base">
                <a:spcBef>
                  <a:spcPct val="0"/>
                </a:spcBef>
                <a:spcAft>
                  <a:spcPct val="0"/>
                </a:spcAft>
              </a:pPr>
              <a:t>13</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these advantages in mind, we applied g-estimation of SNMMs under a conditional parallel trends assumption to our Medicaid expansion question. We parameterized our blip model as follows: We conditioned on time relative to treatment and outcome, the log of county population as of 2013, time-varying prior Medicaid eligibility threshold, and the interaction between time following expansion and prior eligibility threshold</a:t>
            </a:r>
          </a:p>
        </p:txBody>
      </p:sp>
      <p:sp>
        <p:nvSpPr>
          <p:cNvPr id="4" name="Slide Number Placeholder 3"/>
          <p:cNvSpPr>
            <a:spLocks noGrp="1"/>
          </p:cNvSpPr>
          <p:nvPr>
            <p:ph type="sldNum" sz="quarter" idx="5"/>
          </p:nvPr>
        </p:nvSpPr>
        <p:spPr/>
        <p:txBody>
          <a:bodyPr/>
          <a:lstStyle/>
          <a:p>
            <a:fld id="{6492E635-AF35-074D-AF2E-B8C6420E6DF8}" type="slidenum">
              <a:rPr lang="en-US" smtClean="0"/>
              <a:t>14</a:t>
            </a:fld>
            <a:endParaRPr lang="en-US"/>
          </a:p>
        </p:txBody>
      </p:sp>
    </p:spTree>
    <p:extLst>
      <p:ext uri="{BB962C8B-B14F-4D97-AF65-F5344CB8AC3E}">
        <p14:creationId xmlns:p14="http://schemas.microsoft.com/office/powerpoint/2010/main" val="1406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Medicaid expansion had a significantly greater effect at reducing county-level uninsurance rates over time compared to never expanding. </a:t>
            </a:r>
          </a:p>
          <a:p>
            <a:r>
              <a:rPr lang="en-US" dirty="0"/>
              <a:t>&gt;&gt;</a:t>
            </a:r>
          </a:p>
          <a:p>
            <a:r>
              <a:rPr lang="en-US" dirty="0"/>
              <a:t>As time progressed from 2014 to 2019, a greater reduction of uninsurance rates was observed. These estimates account for both first-time expanders and previous expanders. </a:t>
            </a:r>
          </a:p>
        </p:txBody>
      </p:sp>
      <p:sp>
        <p:nvSpPr>
          <p:cNvPr id="4" name="Slide Number Placeholder 3"/>
          <p:cNvSpPr>
            <a:spLocks noGrp="1"/>
          </p:cNvSpPr>
          <p:nvPr>
            <p:ph type="sldNum" sz="quarter" idx="5"/>
          </p:nvPr>
        </p:nvSpPr>
        <p:spPr/>
        <p:txBody>
          <a:bodyPr/>
          <a:lstStyle/>
          <a:p>
            <a:fld id="{6492E635-AF35-074D-AF2E-B8C6420E6DF8}" type="slidenum">
              <a:rPr lang="en-US" smtClean="0"/>
              <a:t>15</a:t>
            </a:fld>
            <a:endParaRPr lang="en-US"/>
          </a:p>
        </p:txBody>
      </p:sp>
    </p:spTree>
    <p:extLst>
      <p:ext uri="{BB962C8B-B14F-4D97-AF65-F5344CB8AC3E}">
        <p14:creationId xmlns:p14="http://schemas.microsoft.com/office/powerpoint/2010/main" val="700435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the effect of Medicaid expansion is by looking at the time horizon effects or the treatment effects by time post expansion. Here, all treatment initiations are centered at 0, regardless of the calendar year. The results here show that as follow-up time increases, the effect of Medicaid expansion on reducing uninsurance rates increases. </a:t>
            </a:r>
          </a:p>
          <a:p>
            <a:r>
              <a:rPr lang="en-US" dirty="0"/>
              <a:t>&gt;&gt;</a:t>
            </a:r>
          </a:p>
          <a:p>
            <a:r>
              <a:rPr lang="en-US" dirty="0"/>
              <a:t>Said differently, Medicaid expansion reduces uninsurance rates more and more over time. At about 5 years out from expanding, we see about an 8.7% average decrease in uninsurance rates.</a:t>
            </a:r>
          </a:p>
        </p:txBody>
      </p:sp>
      <p:sp>
        <p:nvSpPr>
          <p:cNvPr id="4" name="Slide Number Placeholder 3"/>
          <p:cNvSpPr>
            <a:spLocks noGrp="1"/>
          </p:cNvSpPr>
          <p:nvPr>
            <p:ph type="sldNum" sz="quarter" idx="5"/>
          </p:nvPr>
        </p:nvSpPr>
        <p:spPr/>
        <p:txBody>
          <a:bodyPr/>
          <a:lstStyle/>
          <a:p>
            <a:fld id="{6492E635-AF35-074D-AF2E-B8C6420E6DF8}" type="slidenum">
              <a:rPr lang="en-US" smtClean="0"/>
              <a:t>16</a:t>
            </a:fld>
            <a:endParaRPr lang="en-US"/>
          </a:p>
        </p:txBody>
      </p:sp>
    </p:spTree>
    <p:extLst>
      <p:ext uri="{BB962C8B-B14F-4D97-AF65-F5344CB8AC3E}">
        <p14:creationId xmlns:p14="http://schemas.microsoft.com/office/powerpoint/2010/main" val="1482741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specifically at the psi pop parameter, estimated to be 0.473, we found that larger county populations had significantly weaker </a:t>
            </a:r>
            <a:r>
              <a:rPr lang="en-US" dirty="0" err="1"/>
              <a:t>mediciad</a:t>
            </a:r>
            <a:r>
              <a:rPr lang="en-US" dirty="0"/>
              <a:t> expansion effects compared to rural counties. </a:t>
            </a:r>
          </a:p>
        </p:txBody>
      </p:sp>
      <p:sp>
        <p:nvSpPr>
          <p:cNvPr id="4" name="Slide Number Placeholder 3"/>
          <p:cNvSpPr>
            <a:spLocks noGrp="1"/>
          </p:cNvSpPr>
          <p:nvPr>
            <p:ph type="sldNum" sz="quarter" idx="5"/>
          </p:nvPr>
        </p:nvSpPr>
        <p:spPr/>
        <p:txBody>
          <a:bodyPr/>
          <a:lstStyle/>
          <a:p>
            <a:fld id="{6492E635-AF35-074D-AF2E-B8C6420E6DF8}" type="slidenum">
              <a:rPr lang="en-US" smtClean="0"/>
              <a:t>17</a:t>
            </a:fld>
            <a:endParaRPr lang="en-US"/>
          </a:p>
        </p:txBody>
      </p:sp>
    </p:spTree>
    <p:extLst>
      <p:ext uri="{BB962C8B-B14F-4D97-AF65-F5344CB8AC3E}">
        <p14:creationId xmlns:p14="http://schemas.microsoft.com/office/powerpoint/2010/main" val="2721889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research question was on effect heterogeneity by prior income eligibility thresholds. We compared counties in states with a prior eligibility threshold at the first quartile (19% below the federal poverty line) to those at the third quartile. Another way we contextualized income eligibility thresholds is defining first quartile states as less generous or more exclusionary to Medicaid coverage compared to third quartile states. </a:t>
            </a:r>
          </a:p>
          <a:p>
            <a:endParaRPr lang="en-US" dirty="0"/>
          </a:p>
        </p:txBody>
      </p:sp>
      <p:sp>
        <p:nvSpPr>
          <p:cNvPr id="4" name="Slide Number Placeholder 3"/>
          <p:cNvSpPr>
            <a:spLocks noGrp="1"/>
          </p:cNvSpPr>
          <p:nvPr>
            <p:ph type="sldNum" sz="quarter" idx="5"/>
          </p:nvPr>
        </p:nvSpPr>
        <p:spPr/>
        <p:txBody>
          <a:bodyPr/>
          <a:lstStyle/>
          <a:p>
            <a:fld id="{6492E635-AF35-074D-AF2E-B8C6420E6DF8}" type="slidenum">
              <a:rPr lang="en-US" smtClean="0"/>
              <a:t>18</a:t>
            </a:fld>
            <a:endParaRPr lang="en-US"/>
          </a:p>
        </p:txBody>
      </p:sp>
    </p:spTree>
    <p:extLst>
      <p:ext uri="{BB962C8B-B14F-4D97-AF65-F5344CB8AC3E}">
        <p14:creationId xmlns:p14="http://schemas.microsoft.com/office/powerpoint/2010/main" val="4210010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Consistent with prior research, we saw that expansion was more impactful in less generous states at every year of expansion as seen by the black lines relative to the red lines. To note, there were no expansions in 2018.</a:t>
            </a:r>
          </a:p>
        </p:txBody>
      </p:sp>
      <p:sp>
        <p:nvSpPr>
          <p:cNvPr id="4" name="Slide Number Placeholder 3"/>
          <p:cNvSpPr>
            <a:spLocks noGrp="1"/>
          </p:cNvSpPr>
          <p:nvPr>
            <p:ph type="sldNum" sz="quarter" idx="5"/>
          </p:nvPr>
        </p:nvSpPr>
        <p:spPr/>
        <p:txBody>
          <a:bodyPr/>
          <a:lstStyle/>
          <a:p>
            <a:fld id="{6492E635-AF35-074D-AF2E-B8C6420E6DF8}" type="slidenum">
              <a:rPr lang="en-US" smtClean="0"/>
              <a:t>19</a:t>
            </a:fld>
            <a:endParaRPr lang="en-US"/>
          </a:p>
        </p:txBody>
      </p:sp>
    </p:spTree>
    <p:extLst>
      <p:ext uri="{BB962C8B-B14F-4D97-AF65-F5344CB8AC3E}">
        <p14:creationId xmlns:p14="http://schemas.microsoft.com/office/powerpoint/2010/main" val="1398357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less generous states experiencing a greater treatment effect than more generous states, We also observe those who expanded earlier had greater reductions of uninsurance rates compared to later expanders </a:t>
            </a:r>
          </a:p>
          <a:p>
            <a:r>
              <a:rPr lang="en-US" dirty="0"/>
              <a:t>&gt;&gt;</a:t>
            </a:r>
          </a:p>
          <a:p>
            <a:r>
              <a:rPr lang="en-US" dirty="0"/>
              <a:t>as indicated by the upwards trend of treatment effect by eligibility quartile from 2014 to 2019. So with the current method </a:t>
            </a:r>
          </a:p>
          <a:p>
            <a:r>
              <a:rPr lang="en-US" dirty="0"/>
              <a:t>&gt;&gt;</a:t>
            </a:r>
          </a:p>
          <a:p>
            <a:r>
              <a:rPr lang="en-US" dirty="0"/>
              <a:t>we were able to account for staggered adoption of Medicaid expansion, </a:t>
            </a:r>
          </a:p>
          <a:p>
            <a:r>
              <a:rPr lang="en-US" dirty="0"/>
              <a:t>&gt;&gt;</a:t>
            </a:r>
          </a:p>
          <a:p>
            <a:r>
              <a:rPr lang="en-US" dirty="0"/>
              <a:t>better address confounding by controlling for baseline and time-varying covariates, </a:t>
            </a:r>
          </a:p>
          <a:p>
            <a:r>
              <a:rPr lang="en-US" dirty="0"/>
              <a:t>&gt;&gt;</a:t>
            </a:r>
          </a:p>
          <a:p>
            <a:r>
              <a:rPr lang="en-US" dirty="0"/>
              <a:t>and answer our research question on quantifying effect heterogeneity which previous methods could not</a:t>
            </a:r>
          </a:p>
        </p:txBody>
      </p:sp>
      <p:sp>
        <p:nvSpPr>
          <p:cNvPr id="4" name="Slide Number Placeholder 3"/>
          <p:cNvSpPr>
            <a:spLocks noGrp="1"/>
          </p:cNvSpPr>
          <p:nvPr>
            <p:ph type="sldNum" sz="quarter" idx="5"/>
          </p:nvPr>
        </p:nvSpPr>
        <p:spPr/>
        <p:txBody>
          <a:bodyPr/>
          <a:lstStyle/>
          <a:p>
            <a:fld id="{6492E635-AF35-074D-AF2E-B8C6420E6DF8}" type="slidenum">
              <a:rPr lang="en-US" smtClean="0"/>
              <a:t>20</a:t>
            </a:fld>
            <a:endParaRPr lang="en-US"/>
          </a:p>
        </p:txBody>
      </p:sp>
    </p:spTree>
    <p:extLst>
      <p:ext uri="{BB962C8B-B14F-4D97-AF65-F5344CB8AC3E}">
        <p14:creationId xmlns:p14="http://schemas.microsoft.com/office/powerpoint/2010/main" val="392255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A8393AB3-B0DE-2392-1309-7468DE1109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a:extLst>
              <a:ext uri="{FF2B5EF4-FFF2-40B4-BE49-F238E27FC236}">
                <a16:creationId xmlns:a16="http://schemas.microsoft.com/office/drawing/2014/main" id="{43FD44AC-66D8-65B0-734F-307B2ECA6C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Prior to</a:t>
            </a:r>
            <a:r>
              <a:rPr lang="en-US" altLang="en-US" baseline="0" dirty="0"/>
              <a:t> expansion, Medicaid eligibility income thresholds varied across states. But after expansion, eligibility </a:t>
            </a:r>
            <a:r>
              <a:rPr lang="en-US" altLang="en-US" dirty="0"/>
              <a:t>for childless adults</a:t>
            </a:r>
            <a:r>
              <a:rPr lang="en-US" altLang="en-US" baseline="0" dirty="0"/>
              <a:t> increased </a:t>
            </a:r>
            <a:r>
              <a:rPr lang="en-US" altLang="en-US" dirty="0"/>
              <a:t>to 138% of the FPL. </a:t>
            </a:r>
            <a:endParaRPr lang="en-US" altLang="en-US" baseline="0" dirty="0"/>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baseline="0" dirty="0"/>
              <a:t>Apart from assessing the time-varying treatment effect of expansion on county-level uninsurance rates, we wanted to look at effect heterogeneity. For example, one might expect the impact of expansion to be greater in areas that had less generous thresholds prior to expansion. Also there is some evidence showing that expansion had a greater impact on uninsurance rates in low population areas. We wanted to look at these effect modifiers and quantify the heterogeneity. </a:t>
            </a:r>
            <a:endParaRPr lang="en-US" b="0" i="0" dirty="0">
              <a:solidFill>
                <a:srgbClr val="393D40"/>
              </a:solidFill>
              <a:effectLst/>
              <a:latin typeface="Open Sans" panose="020F050202020403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b="0" i="0" dirty="0">
                <a:solidFill>
                  <a:srgbClr val="393D40"/>
                </a:solidFill>
                <a:effectLst/>
                <a:latin typeface="Open Sans" panose="020F0502020204030204" pitchFamily="34" charset="0"/>
              </a:rPr>
              <a:t>&gt;&gt;</a:t>
            </a:r>
            <a:endParaRPr lang="en-US" altLang="en-US" dirty="0"/>
          </a:p>
          <a:p>
            <a:pPr>
              <a:spcBef>
                <a:spcPct val="0"/>
              </a:spcBef>
            </a:pPr>
            <a:r>
              <a:rPr lang="en-US" altLang="en-US" dirty="0"/>
              <a:t>https://</a:t>
            </a:r>
            <a:r>
              <a:rPr lang="en-US" altLang="en-US" dirty="0" err="1"/>
              <a:t>www.healthmanagement.com</a:t>
            </a:r>
            <a:r>
              <a:rPr lang="en-US" altLang="en-US" dirty="0"/>
              <a:t>/blog/</a:t>
            </a:r>
            <a:r>
              <a:rPr lang="en-US" altLang="en-US" dirty="0" err="1"/>
              <a:t>medicaid</a:t>
            </a:r>
            <a:r>
              <a:rPr lang="en-US" altLang="en-US" dirty="0"/>
              <a:t>-expansion-considerations-non-expansion-states/</a:t>
            </a:r>
          </a:p>
          <a:p>
            <a:pPr>
              <a:spcBef>
                <a:spcPct val="0"/>
              </a:spcBef>
            </a:pPr>
            <a:r>
              <a:rPr lang="en-US" altLang="en-US" dirty="0"/>
              <a:t>https://</a:t>
            </a:r>
            <a:r>
              <a:rPr lang="en-US" altLang="en-US" dirty="0" err="1"/>
              <a:t>www.kff.org</a:t>
            </a:r>
            <a:r>
              <a:rPr lang="en-US" altLang="en-US" dirty="0"/>
              <a:t>/</a:t>
            </a:r>
            <a:r>
              <a:rPr lang="en-US" altLang="en-US" dirty="0" err="1"/>
              <a:t>medicaid</a:t>
            </a:r>
            <a:r>
              <a:rPr lang="en-US" altLang="en-US" dirty="0"/>
              <a:t>/issue-brief/how-many-uninsured-are-in-the-coverage-gap-and-how-many-could-be-eligible-if-all-states-adopted-the-medicaid-expansion/</a:t>
            </a:r>
          </a:p>
          <a:p>
            <a:pPr>
              <a:spcBef>
                <a:spcPct val="0"/>
              </a:spcBef>
            </a:pPr>
            <a:endParaRPr lang="en-US" altLang="en-US" dirty="0"/>
          </a:p>
          <a:p>
            <a:pPr>
              <a:spcBef>
                <a:spcPct val="0"/>
              </a:spcBef>
            </a:pPr>
            <a:endParaRPr lang="en-US" altLang="en-US" dirty="0"/>
          </a:p>
        </p:txBody>
      </p:sp>
      <p:sp>
        <p:nvSpPr>
          <p:cNvPr id="40963" name="Slide Number Placeholder 3">
            <a:extLst>
              <a:ext uri="{FF2B5EF4-FFF2-40B4-BE49-F238E27FC236}">
                <a16:creationId xmlns:a16="http://schemas.microsoft.com/office/drawing/2014/main" id="{FEED7EF6-775E-1154-E6F5-EF3207A3DD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7B0D6ABE-F009-0243-82B6-E8647250F746}" type="slidenum">
              <a:rPr lang="en-US" altLang="en-US">
                <a:latin typeface="Calibri" panose="020F0502020204030204" pitchFamily="34" charset="0"/>
              </a:rPr>
              <a:pPr fontAlgn="base">
                <a:spcBef>
                  <a:spcPct val="0"/>
                </a:spcBef>
                <a:spcAft>
                  <a:spcPct val="0"/>
                </a:spcAft>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121293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we estimated that Medicaid expansion led to greater reductions in county-level uninsurance rates over time, that early expanders experienced a greater treatment effect than later expanders, that less populous counties or rural counties benefited more from expansion, and, in less generous states, expanding Medicaid had a greater impact on uninsurance rates compared to more generous states. I want to point out that none of these results are surprising but what I think is really cool and what I hoped to have shown you all is the fact that we can actually estimate treatment effects and effect heterogeneity combining the best of epi and econ methodology.</a:t>
            </a:r>
          </a:p>
          <a:p>
            <a:endParaRPr lang="en-US" dirty="0"/>
          </a:p>
          <a:p>
            <a:r>
              <a:rPr lang="en-US" dirty="0"/>
              <a:t>In the future we plan to look at other effect modifiers like county political lean and we plan to assess other outcomes.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Methodologically, the takeaway is that SNMMs can answer more questions than comparable </a:t>
            </a:r>
            <a:r>
              <a:rPr lang="en-US" dirty="0" err="1"/>
              <a:t>DiD</a:t>
            </a:r>
            <a:r>
              <a:rPr lang="en-US" dirty="0"/>
              <a:t> methods,</a:t>
            </a:r>
            <a:r>
              <a:rPr lang="en-US" baseline="0" dirty="0"/>
              <a:t> in particular about time-varying effect heterogeneity</a:t>
            </a:r>
            <a:r>
              <a:rPr lang="en-US" dirty="0"/>
              <a:t> and under a weaker parallel trends assumption. And those questions can actually matter!</a:t>
            </a:r>
          </a:p>
          <a:p>
            <a:endParaRPr lang="en-US" dirty="0"/>
          </a:p>
        </p:txBody>
      </p:sp>
      <p:sp>
        <p:nvSpPr>
          <p:cNvPr id="4" name="Slide Number Placeholder 3"/>
          <p:cNvSpPr>
            <a:spLocks noGrp="1"/>
          </p:cNvSpPr>
          <p:nvPr>
            <p:ph type="sldNum" sz="quarter" idx="5"/>
          </p:nvPr>
        </p:nvSpPr>
        <p:spPr/>
        <p:txBody>
          <a:bodyPr/>
          <a:lstStyle/>
          <a:p>
            <a:fld id="{AA8F3025-BC15-C444-BE3E-9D2F29852072}" type="slidenum">
              <a:rPr lang="en-US" smtClean="0"/>
              <a:t>21</a:t>
            </a:fld>
            <a:endParaRPr lang="en-US"/>
          </a:p>
        </p:txBody>
      </p:sp>
    </p:spTree>
    <p:extLst>
      <p:ext uri="{BB962C8B-B14F-4D97-AF65-F5344CB8AC3E}">
        <p14:creationId xmlns:p14="http://schemas.microsoft.com/office/powerpoint/2010/main" val="3863372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F3025-BC15-C444-BE3E-9D2F29852072}" type="slidenum">
              <a:rPr lang="en-US" smtClean="0"/>
              <a:t>22</a:t>
            </a:fld>
            <a:endParaRPr lang="en-US"/>
          </a:p>
        </p:txBody>
      </p:sp>
    </p:spTree>
    <p:extLst>
      <p:ext uri="{BB962C8B-B14F-4D97-AF65-F5344CB8AC3E}">
        <p14:creationId xmlns:p14="http://schemas.microsoft.com/office/powerpoint/2010/main" val="240852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67165BA3-B496-5C7B-EC7C-2724211C79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F70F2D0A-7134-46A4-0B5E-5E2D99C3DF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A classic way we could try answering these research questions is to use </a:t>
            </a:r>
            <a:r>
              <a:rPr lang="en-US" altLang="en-US" dirty="0" err="1"/>
              <a:t>DiD</a:t>
            </a:r>
            <a:r>
              <a:rPr lang="en-US" altLang="en-US" dirty="0"/>
              <a:t>. In the canonical setup, we have an intervention with 2 time points. The average treatment effect on the treated or ATT is our causal estimate which we can get by calculating</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&gt;&gt;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the pre-treatment difference in the outcomes and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&gt;&gt;</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taking the post treatment difference. The last step, is to calculate the difference of these differences. The ability to get an unbiased diff and diff estimate hinges on </a:t>
            </a:r>
            <a:r>
              <a:rPr lang="en-US" altLang="en-US" sz="1200" dirty="0"/>
              <a:t>the parallel trends assumption. This assumption states that the differences in the potential outcomes in the treated, had they not been treated, and in the control remains constant over time.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dirty="0"/>
              <a:t>&gt;&gt;</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1200" dirty="0"/>
              <a:t>This assumption can be visualized by having parallel potential outcome trajectories between the 2 groups where we show with the green brace how the pre-treatment difference relates to the counterfactual untreated outcome.</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ct val="0"/>
              </a:spcBef>
              <a:spcAft>
                <a:spcPts val="0"/>
              </a:spcAft>
              <a:buClrTx/>
              <a:buSzTx/>
              <a:buFontTx/>
              <a:buNone/>
              <a:tabLst/>
              <a:defRPr/>
            </a:pPr>
            <a:endParaRPr lang="en-US" altLang="en-US" dirty="0"/>
          </a:p>
        </p:txBody>
      </p:sp>
      <p:sp>
        <p:nvSpPr>
          <p:cNvPr id="16387" name="Slide Number Placeholder 3">
            <a:extLst>
              <a:ext uri="{FF2B5EF4-FFF2-40B4-BE49-F238E27FC236}">
                <a16:creationId xmlns:a16="http://schemas.microsoft.com/office/drawing/2014/main" id="{EBAC4AE5-2AB3-4284-0A2B-F4592C0634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C4B84FDA-480C-F64E-A966-549E177DF446}" type="slidenum">
              <a:rPr lang="en-US" altLang="en-US">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67165BA3-B496-5C7B-EC7C-2724211C79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F70F2D0A-7134-46A4-0B5E-5E2D99C3DF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With the pre-treatment and post-treatment differences, we can see that the treatment effect on the treated is the difference of these differences, denoted by the pink brace</a:t>
            </a:r>
          </a:p>
        </p:txBody>
      </p:sp>
      <p:sp>
        <p:nvSpPr>
          <p:cNvPr id="16387" name="Slide Number Placeholder 3">
            <a:extLst>
              <a:ext uri="{FF2B5EF4-FFF2-40B4-BE49-F238E27FC236}">
                <a16:creationId xmlns:a16="http://schemas.microsoft.com/office/drawing/2014/main" id="{EBAC4AE5-2AB3-4284-0A2B-F4592C0634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C4B84FDA-480C-F64E-A966-549E177DF446}" type="slidenum">
              <a:rPr lang="en-US" altLang="en-US">
                <a:latin typeface="Calibri" panose="020F0502020204030204" pitchFamily="34" charset="0"/>
              </a:rPr>
              <a:pPr fontAlgn="base">
                <a:spcBef>
                  <a:spcPct val="0"/>
                </a:spcBef>
                <a:spcAft>
                  <a:spcPct val="0"/>
                </a:spcAft>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29769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67165BA3-B496-5C7B-EC7C-2724211C79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F70F2D0A-7134-46A4-0B5E-5E2D99C3DF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We applied the canonical DID to our Medicaid expansion study, where we compared 2014 expanders with 2014 non-expanders, got our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&gt;&gt;</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pre and post treatment differences and a </a:t>
            </a:r>
            <a:r>
              <a:rPr lang="en-US" altLang="en-US" dirty="0" err="1"/>
              <a:t>DiD</a:t>
            </a:r>
            <a:r>
              <a:rPr lang="en-US" altLang="en-US" dirty="0"/>
              <a:t> estimate  of -5.3%. Said differently ACA expanders experienced a 5.3% reduction in county-level uninsurance rates than 2014 non-expanders. However, using this method fails to consider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&gt;&gt;</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the staggered adoption of Medicaid expansion and is completely unable to answer our questions on effect heterogeneity where it has been shown the analytic methods for canonical </a:t>
            </a:r>
            <a:r>
              <a:rPr lang="en-US" altLang="en-US" dirty="0" err="1"/>
              <a:t>DiD</a:t>
            </a:r>
            <a:r>
              <a:rPr lang="en-US" altLang="en-US" dirty="0"/>
              <a:t> studies produce biased estimates in the presence of effect heterogeneity. </a:t>
            </a:r>
          </a:p>
        </p:txBody>
      </p:sp>
      <p:sp>
        <p:nvSpPr>
          <p:cNvPr id="16387" name="Slide Number Placeholder 3">
            <a:extLst>
              <a:ext uri="{FF2B5EF4-FFF2-40B4-BE49-F238E27FC236}">
                <a16:creationId xmlns:a16="http://schemas.microsoft.com/office/drawing/2014/main" id="{EBAC4AE5-2AB3-4284-0A2B-F4592C0634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C4B84FDA-480C-F64E-A966-549E177DF446}" type="slidenum">
              <a:rPr lang="en-US" altLang="en-US">
                <a:latin typeface="Calibri" panose="020F0502020204030204" pitchFamily="34" charset="0"/>
              </a:rPr>
              <a:pPr fontAlgn="base">
                <a:spcBef>
                  <a:spcPct val="0"/>
                </a:spcBef>
                <a:spcAft>
                  <a:spcPct val="0"/>
                </a:spcAft>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57077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C3B8B876-3E14-9631-26E1-FF0304B201E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CEEC27E0-61AF-5DBA-C81C-93409DF3CF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Ok canonical </a:t>
            </a:r>
            <a:r>
              <a:rPr lang="en-US" altLang="en-US" dirty="0" err="1"/>
              <a:t>DiD</a:t>
            </a:r>
            <a:r>
              <a:rPr lang="en-US" altLang="en-US" dirty="0"/>
              <a:t> wasn’t the way to go – so</a:t>
            </a:r>
          </a:p>
          <a:p>
            <a:pPr>
              <a:spcBef>
                <a:spcPct val="0"/>
              </a:spcBef>
            </a:pPr>
            <a:r>
              <a:rPr lang="en-US" altLang="en-US" dirty="0"/>
              <a:t>&gt;&gt; </a:t>
            </a:r>
          </a:p>
          <a:p>
            <a:pPr>
              <a:spcBef>
                <a:spcPct val="0"/>
              </a:spcBef>
            </a:pPr>
            <a:r>
              <a:rPr lang="en-US" altLang="en-US" dirty="0"/>
              <a:t>we took a dive into the econ literature, where, recently, there have been several papers published around time-varying </a:t>
            </a:r>
            <a:r>
              <a:rPr lang="en-US" altLang="en-US" dirty="0" err="1"/>
              <a:t>DiD</a:t>
            </a:r>
            <a:r>
              <a:rPr lang="en-US" altLang="en-US" dirty="0"/>
              <a:t> methods – today, I’ll be focusing on Callaway and </a:t>
            </a:r>
            <a:r>
              <a:rPr lang="en-US" altLang="en-US" dirty="0" err="1"/>
              <a:t>Sant’Anna’s</a:t>
            </a:r>
            <a:r>
              <a:rPr lang="en-US" altLang="en-US" dirty="0"/>
              <a:t> method.</a:t>
            </a:r>
          </a:p>
        </p:txBody>
      </p:sp>
      <p:sp>
        <p:nvSpPr>
          <p:cNvPr id="22531" name="Slide Number Placeholder 3">
            <a:extLst>
              <a:ext uri="{FF2B5EF4-FFF2-40B4-BE49-F238E27FC236}">
                <a16:creationId xmlns:a16="http://schemas.microsoft.com/office/drawing/2014/main" id="{40010051-AF1F-B58B-84D1-1B380FC3D5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DA84E6CB-B030-564D-851E-F8093BAF2B20}" type="slidenum">
              <a:rPr lang="en-US" altLang="en-US">
                <a:latin typeface="Calibri" panose="020F0502020204030204" pitchFamily="34" charset="0"/>
              </a:rPr>
              <a:pPr fontAlgn="base">
                <a:spcBef>
                  <a:spcPct val="0"/>
                </a:spcBef>
                <a:spcAft>
                  <a:spcPct val="0"/>
                </a:spcAft>
              </a:pPr>
              <a:t>7</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6BE36D66-8D44-BD4A-AD9F-CBC84A8560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a:extLst>
              <a:ext uri="{FF2B5EF4-FFF2-40B4-BE49-F238E27FC236}">
                <a16:creationId xmlns:a16="http://schemas.microsoft.com/office/drawing/2014/main" id="{E9D132C7-3D00-382B-6B30-CFFCABCCEF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Simply put, Callaway and </a:t>
            </a:r>
            <a:r>
              <a:rPr lang="en-US" altLang="en-US" dirty="0" err="1"/>
              <a:t>Sant’Anna</a:t>
            </a:r>
            <a:r>
              <a:rPr lang="en-US" altLang="en-US" dirty="0"/>
              <a:t> use a </a:t>
            </a:r>
            <a:r>
              <a:rPr lang="en-US" altLang="en-US" dirty="0" err="1"/>
              <a:t>DiD</a:t>
            </a:r>
            <a:r>
              <a:rPr lang="en-US" altLang="en-US" dirty="0"/>
              <a:t> design in a staggered treatment adoption setting by making use of a conditional parallel trends assumption. </a:t>
            </a:r>
          </a:p>
          <a:p>
            <a:pPr>
              <a:spcBef>
                <a:spcPct val="0"/>
              </a:spcBef>
            </a:pPr>
            <a:endParaRPr lang="en-US" altLang="en-US" dirty="0"/>
          </a:p>
          <a:p>
            <a:pPr>
              <a:spcBef>
                <a:spcPct val="0"/>
              </a:spcBef>
            </a:pPr>
            <a:r>
              <a:rPr lang="en-US" altLang="en-US" dirty="0"/>
              <a:t>They state that if the counterfactual untreated outcome trajectories of the study groups are parallel after conditioning on baseline covariates, then we can retrieve an unbiased estimate of a conditional ATT. </a:t>
            </a:r>
          </a:p>
        </p:txBody>
      </p:sp>
      <p:sp>
        <p:nvSpPr>
          <p:cNvPr id="28675" name="Slide Number Placeholder 3">
            <a:extLst>
              <a:ext uri="{FF2B5EF4-FFF2-40B4-BE49-F238E27FC236}">
                <a16:creationId xmlns:a16="http://schemas.microsoft.com/office/drawing/2014/main" id="{2D79FF1B-DDFA-EB19-660E-189AD97E22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AEDCC4A7-CCDA-8347-8F40-967E8E0FE675}" type="slidenum">
              <a:rPr lang="en-US" altLang="en-US">
                <a:latin typeface="Calibri" panose="020F0502020204030204" pitchFamily="34" charset="0"/>
              </a:rPr>
              <a:pPr fontAlgn="base">
                <a:spcBef>
                  <a:spcPct val="0"/>
                </a:spcBef>
                <a:spcAft>
                  <a:spcPct val="0"/>
                </a:spcAft>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86065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6BE36D66-8D44-BD4A-AD9F-CBC84A8560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a:extLst>
              <a:ext uri="{FF2B5EF4-FFF2-40B4-BE49-F238E27FC236}">
                <a16:creationId xmlns:a16="http://schemas.microsoft.com/office/drawing/2014/main" id="{E9D132C7-3D00-382B-6B30-CFFCABCCEF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Using figures, we can visualize Callaway and </a:t>
            </a:r>
            <a:r>
              <a:rPr lang="en-US" altLang="en-US" dirty="0" err="1"/>
              <a:t>Sant’Anna’s</a:t>
            </a:r>
            <a:r>
              <a:rPr lang="en-US" altLang="en-US" dirty="0"/>
              <a:t> conditional parallel trends assumption applied to our research question as follows: We can now account for the staggered adoption of Medicaid expansion from 2014 </a:t>
            </a:r>
          </a:p>
          <a:p>
            <a:pPr>
              <a:spcBef>
                <a:spcPct val="0"/>
              </a:spcBef>
            </a:pPr>
            <a:r>
              <a:rPr lang="en-US" altLang="en-US" dirty="0"/>
              <a:t>&gt;&gt; </a:t>
            </a:r>
          </a:p>
          <a:p>
            <a:pPr>
              <a:spcBef>
                <a:spcPct val="0"/>
              </a:spcBef>
            </a:pPr>
            <a:r>
              <a:rPr lang="en-US" altLang="en-US" dirty="0"/>
              <a:t>To 2015 </a:t>
            </a:r>
          </a:p>
          <a:p>
            <a:pPr>
              <a:spcBef>
                <a:spcPct val="0"/>
              </a:spcBef>
            </a:pPr>
            <a:r>
              <a:rPr lang="en-US" altLang="en-US" dirty="0"/>
              <a:t>&gt;&gt;</a:t>
            </a:r>
          </a:p>
          <a:p>
            <a:pPr>
              <a:spcBef>
                <a:spcPct val="0"/>
              </a:spcBef>
            </a:pPr>
            <a:r>
              <a:rPr lang="en-US" altLang="en-US" dirty="0"/>
              <a:t>To 2016, under a weaker parallel trends assumption by conditioning on log of baseline county population prior to ACA implementation. However, as we see when looking from 2014 to 2016 expanders, conditioning on baseline covariates may not be sufficient to address time varying confounding of trends as seen by the gap in time between the baseline period and treatment initiation in those who expand later.</a:t>
            </a:r>
          </a:p>
        </p:txBody>
      </p:sp>
      <p:sp>
        <p:nvSpPr>
          <p:cNvPr id="28675" name="Slide Number Placeholder 3">
            <a:extLst>
              <a:ext uri="{FF2B5EF4-FFF2-40B4-BE49-F238E27FC236}">
                <a16:creationId xmlns:a16="http://schemas.microsoft.com/office/drawing/2014/main" id="{2D79FF1B-DDFA-EB19-660E-189AD97E22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AEDCC4A7-CCDA-8347-8F40-967E8E0FE675}" type="slidenum">
              <a:rPr lang="en-US" altLang="en-US">
                <a:latin typeface="Calibri" panose="020F0502020204030204" pitchFamily="34" charset="0"/>
              </a:rPr>
              <a:pPr fontAlgn="base">
                <a:spcBef>
                  <a:spcPct val="0"/>
                </a:spcBef>
                <a:spcAft>
                  <a:spcPct val="0"/>
                </a:spcAft>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1747474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557D9D67-433B-884D-D0B1-2B65004845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a:extLst>
              <a:ext uri="{FF2B5EF4-FFF2-40B4-BE49-F238E27FC236}">
                <a16:creationId xmlns:a16="http://schemas.microsoft.com/office/drawing/2014/main" id="{4D11FD22-937E-3BAF-CC85-47CA5D0DEC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We applied both Callaway and </a:t>
            </a:r>
            <a:r>
              <a:rPr lang="en-US" altLang="en-US" dirty="0" err="1"/>
              <a:t>Sant’Anna’s</a:t>
            </a:r>
            <a:r>
              <a:rPr lang="en-US" altLang="en-US" dirty="0"/>
              <a:t> method along with other methods – including the two-way fixed effects method used in canonical </a:t>
            </a:r>
            <a:r>
              <a:rPr lang="en-US" altLang="en-US" dirty="0" err="1"/>
              <a:t>DiD</a:t>
            </a:r>
            <a:r>
              <a:rPr lang="en-US" altLang="en-US" dirty="0"/>
              <a:t> - to our research question. Here we display an event study plot, commonly used in economics, that shows two things: first it shows that the treatment effect prior to 2014 which by Callaway and </a:t>
            </a:r>
            <a:r>
              <a:rPr lang="en-US" altLang="en-US" dirty="0" err="1"/>
              <a:t>Sant’Anna’s</a:t>
            </a:r>
            <a:r>
              <a:rPr lang="en-US" altLang="en-US" dirty="0"/>
              <a:t> method – the red line– is essentially zero. Since this is prior to ACA implementation, we expect a “treatment effect” prior to 2014 to be zero. These pre-treatment results are tool for researchers to feel more confident in the validity of the parallel trends assumption.  </a:t>
            </a:r>
          </a:p>
          <a:p>
            <a:pPr>
              <a:spcBef>
                <a:spcPct val="0"/>
              </a:spcBef>
            </a:pPr>
            <a:endParaRPr lang="en-US" altLang="en-US" dirty="0"/>
          </a:p>
          <a:p>
            <a:pPr>
              <a:spcBef>
                <a:spcPct val="0"/>
              </a:spcBef>
            </a:pPr>
            <a:r>
              <a:rPr lang="en-US" altLang="en-US" dirty="0"/>
              <a:t>Secondly, this figure shows the treatment effect following ACA implementation and demonstrates that Medicaid expansion does reduce uninsurance rates. </a:t>
            </a:r>
          </a:p>
          <a:p>
            <a:pPr>
              <a:spcBef>
                <a:spcPct val="0"/>
              </a:spcBef>
            </a:pPr>
            <a:r>
              <a:rPr lang="en-US" altLang="en-US" dirty="0"/>
              <a:t>&gt;&gt;</a:t>
            </a:r>
          </a:p>
          <a:p>
            <a:pPr>
              <a:spcBef>
                <a:spcPct val="0"/>
              </a:spcBef>
            </a:pPr>
            <a:r>
              <a:rPr lang="en-US" altLang="en-US" dirty="0"/>
              <a:t>These results allow us to answer one of our research questions, what is the effect of Medicaid expansion by accounting for the staggered adoption of treatment. However, it fails to address time-varying confounding of trends (though the event study plot suggests this might not be much of a problem)</a:t>
            </a:r>
          </a:p>
          <a:p>
            <a:pPr>
              <a:spcBef>
                <a:spcPct val="0"/>
              </a:spcBef>
            </a:pPr>
            <a:r>
              <a:rPr lang="en-US" altLang="en-US" dirty="0"/>
              <a:t>&gt;&gt;</a:t>
            </a:r>
          </a:p>
          <a:p>
            <a:pPr>
              <a:spcBef>
                <a:spcPct val="0"/>
              </a:spcBef>
            </a:pPr>
            <a:r>
              <a:rPr lang="en-US" altLang="en-US" dirty="0"/>
              <a:t>and more importantly</a:t>
            </a:r>
            <a:r>
              <a:rPr lang="en-US" altLang="en-US" baseline="0" dirty="0"/>
              <a:t> </a:t>
            </a:r>
            <a:r>
              <a:rPr lang="en-US" altLang="en-US" dirty="0"/>
              <a:t>is unable to calculate time-varying effect heterogeneity. So what’s next? well we turn from econ to epi and explore g-estimation using SNMMs</a:t>
            </a:r>
          </a:p>
        </p:txBody>
      </p:sp>
      <p:sp>
        <p:nvSpPr>
          <p:cNvPr id="43011" name="Slide Number Placeholder 3">
            <a:extLst>
              <a:ext uri="{FF2B5EF4-FFF2-40B4-BE49-F238E27FC236}">
                <a16:creationId xmlns:a16="http://schemas.microsoft.com/office/drawing/2014/main" id="{B01DEB08-07A0-9E36-A7CA-F3181F95FB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24674634-A80D-1141-B041-BBE4C339E39C}" type="slidenum">
              <a:rPr lang="en-US" altLang="en-US">
                <a:latin typeface="Calibri" panose="020F0502020204030204" pitchFamily="34" charset="0"/>
              </a:rPr>
              <a:pPr fontAlgn="base">
                <a:spcBef>
                  <a:spcPct val="0"/>
                </a:spcBef>
                <a:spcAft>
                  <a:spcPct val="0"/>
                </a:spcAft>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2521640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A99F0B-0926-03B6-9FF6-4E0673BF588B}"/>
              </a:ext>
            </a:extLst>
          </p:cNvPr>
          <p:cNvSpPr/>
          <p:nvPr/>
        </p:nvSpPr>
        <p:spPr>
          <a:xfrm>
            <a:off x="0" y="0"/>
            <a:ext cx="12192000" cy="6858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3420B3C8-FD4E-A0B1-A235-34538360B18C}"/>
              </a:ext>
            </a:extLst>
          </p:cNvPr>
          <p:cNvSpPr/>
          <p:nvPr/>
        </p:nvSpPr>
        <p:spPr>
          <a:xfrm>
            <a:off x="7924800" y="-1588"/>
            <a:ext cx="4267200" cy="182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F041699-4A03-0545-CF42-BA363A67BB2A}"/>
              </a:ext>
            </a:extLst>
          </p:cNvPr>
          <p:cNvSpPr/>
          <p:nvPr/>
        </p:nvSpPr>
        <p:spPr>
          <a:xfrm rot="5400000">
            <a:off x="10500519" y="1508919"/>
            <a:ext cx="3200400" cy="182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4">
            <a:extLst>
              <a:ext uri="{FF2B5EF4-FFF2-40B4-BE49-F238E27FC236}">
                <a16:creationId xmlns:a16="http://schemas.microsoft.com/office/drawing/2014/main" id="{8B00B297-B29E-634B-BB2D-690180281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684838"/>
            <a:ext cx="448151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457201" y="3657600"/>
            <a:ext cx="11003280" cy="1371600"/>
          </a:xfrm>
          <a:prstGeom prst="rect">
            <a:avLst/>
          </a:prstGeom>
        </p:spPr>
        <p:txBody>
          <a:bodyPr lIns="0" tIns="0" rIns="0" bIns="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12"/>
          <p:cNvSpPr>
            <a:spLocks noGrp="1"/>
          </p:cNvSpPr>
          <p:nvPr>
            <p:ph type="title"/>
          </p:nvPr>
        </p:nvSpPr>
        <p:spPr>
          <a:xfrm>
            <a:off x="457199" y="557560"/>
            <a:ext cx="11003281" cy="2642839"/>
          </a:xfrm>
          <a:prstGeom prst="rect">
            <a:avLst/>
          </a:prstGeom>
        </p:spPr>
        <p:txBody>
          <a:bodyPr anchor="b"/>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3888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57200" y="457200"/>
            <a:ext cx="11272265" cy="5577840"/>
          </a:xfrm>
          <a:prstGeom prst="rect">
            <a:avLst/>
          </a:prstGeom>
        </p:spPr>
        <p:txBody>
          <a:bodyPr lIns="0" tIns="0" rIns="0" bIns="0" rtlCol="0">
            <a:normAutofit/>
          </a:bodyPr>
          <a:lstStyle/>
          <a:p>
            <a:pPr lvl="0"/>
            <a:r>
              <a:rPr lang="en-US" noProof="0"/>
              <a:t>Click icon to add picture</a:t>
            </a:r>
          </a:p>
        </p:txBody>
      </p:sp>
      <p:sp>
        <p:nvSpPr>
          <p:cNvPr id="2" name="Footer Placeholder 4">
            <a:extLst>
              <a:ext uri="{FF2B5EF4-FFF2-40B4-BE49-F238E27FC236}">
                <a16:creationId xmlns:a16="http://schemas.microsoft.com/office/drawing/2014/main" id="{721E79BA-2DCD-DA28-644D-66388B21EC3F}"/>
              </a:ext>
            </a:extLst>
          </p:cNvPr>
          <p:cNvSpPr>
            <a:spLocks noGrp="1"/>
          </p:cNvSpPr>
          <p:nvPr>
            <p:ph type="ftr" sz="quarter" idx="14"/>
          </p:nvPr>
        </p:nvSpPr>
        <p:spPr/>
        <p:txBody>
          <a:bodyPr/>
          <a:lstStyle>
            <a:lvl1pPr>
              <a:defRPr/>
            </a:lvl1pPr>
          </a:lstStyle>
          <a:p>
            <a:endParaRPr lang="en-US"/>
          </a:p>
        </p:txBody>
      </p:sp>
      <p:sp>
        <p:nvSpPr>
          <p:cNvPr id="3" name="Slide Number Placeholder 5">
            <a:extLst>
              <a:ext uri="{FF2B5EF4-FFF2-40B4-BE49-F238E27FC236}">
                <a16:creationId xmlns:a16="http://schemas.microsoft.com/office/drawing/2014/main" id="{2C850856-0A69-74DF-6E78-D12DC8EA5CB5}"/>
              </a:ext>
            </a:extLst>
          </p:cNvPr>
          <p:cNvSpPr>
            <a:spLocks noGrp="1"/>
          </p:cNvSpPr>
          <p:nvPr>
            <p:ph type="sldNum" sz="quarter" idx="15"/>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245903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9A74CD-B69F-AAB4-4907-4C132D66B877}"/>
              </a:ext>
            </a:extLst>
          </p:cNvPr>
          <p:cNvSpPr/>
          <p:nvPr/>
        </p:nvSpPr>
        <p:spPr>
          <a:xfrm>
            <a:off x="7924800" y="-1588"/>
            <a:ext cx="4267200" cy="1825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AD1200C-4035-7115-D0CB-C037A97A9730}"/>
              </a:ext>
            </a:extLst>
          </p:cNvPr>
          <p:cNvSpPr/>
          <p:nvPr/>
        </p:nvSpPr>
        <p:spPr>
          <a:xfrm rot="5400000">
            <a:off x="10500519" y="1508919"/>
            <a:ext cx="3200400" cy="182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557784"/>
            <a:ext cx="4284345" cy="1188720"/>
          </a:xfrm>
          <a:prstGeom prst="rect">
            <a:avLst/>
          </a:prstGeom>
        </p:spPr>
        <p:txBody>
          <a:bodyPr anchor="b"/>
          <a:lstStyle>
            <a:lvl1pPr>
              <a:lnSpc>
                <a:spcPct val="80000"/>
              </a:lnSpc>
              <a:defRPr sz="3200"/>
            </a:lvl1pPr>
          </a:lstStyle>
          <a:p>
            <a:r>
              <a:rPr lang="en-US"/>
              <a:t>Click to edit Master title style</a:t>
            </a:r>
            <a:endParaRPr lang="en-US" dirty="0"/>
          </a:p>
        </p:txBody>
      </p:sp>
      <p:sp>
        <p:nvSpPr>
          <p:cNvPr id="3" name="Content Placeholder 2"/>
          <p:cNvSpPr>
            <a:spLocks noGrp="1"/>
          </p:cNvSpPr>
          <p:nvPr>
            <p:ph idx="1"/>
          </p:nvPr>
        </p:nvSpPr>
        <p:spPr>
          <a:xfrm>
            <a:off x="5183188" y="557784"/>
            <a:ext cx="6277293" cy="5487899"/>
          </a:xfrm>
          <a:prstGeom prst="rect">
            <a:avLst/>
          </a:prstGeom>
        </p:spPr>
        <p:txBody>
          <a:bodyPr lIns="0" tIns="0" rIns="0" bIns="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007220"/>
            <a:ext cx="4314829" cy="4027820"/>
          </a:xfrm>
          <a:prstGeom prst="rect">
            <a:avLst/>
          </a:prstGeo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Footer Placeholder 10">
            <a:extLst>
              <a:ext uri="{FF2B5EF4-FFF2-40B4-BE49-F238E27FC236}">
                <a16:creationId xmlns:a16="http://schemas.microsoft.com/office/drawing/2014/main" id="{D352172A-0D11-42C1-C4DD-D578EAD8A530}"/>
              </a:ext>
            </a:extLst>
          </p:cNvPr>
          <p:cNvSpPr>
            <a:spLocks noGrp="1"/>
          </p:cNvSpPr>
          <p:nvPr>
            <p:ph type="ftr" sz="quarter" idx="10"/>
          </p:nvPr>
        </p:nvSpPr>
        <p:spPr/>
        <p:txBody>
          <a:bodyPr/>
          <a:lstStyle>
            <a:lvl1pPr>
              <a:defRPr/>
            </a:lvl1pPr>
          </a:lstStyle>
          <a:p>
            <a:endParaRPr lang="en-US"/>
          </a:p>
        </p:txBody>
      </p:sp>
      <p:sp>
        <p:nvSpPr>
          <p:cNvPr id="8" name="Slide Number Placeholder 11">
            <a:extLst>
              <a:ext uri="{FF2B5EF4-FFF2-40B4-BE49-F238E27FC236}">
                <a16:creationId xmlns:a16="http://schemas.microsoft.com/office/drawing/2014/main" id="{FAE8F107-D5EA-B0AE-CBAB-C7F26711DC75}"/>
              </a:ext>
            </a:extLst>
          </p:cNvPr>
          <p:cNvSpPr>
            <a:spLocks noGrp="1"/>
          </p:cNvSpPr>
          <p:nvPr>
            <p:ph type="sldNum" sz="quarter" idx="11"/>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331262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8C355C-5578-A483-026F-3A0E28DA92C2}"/>
              </a:ext>
            </a:extLst>
          </p:cNvPr>
          <p:cNvSpPr/>
          <p:nvPr/>
        </p:nvSpPr>
        <p:spPr>
          <a:xfrm>
            <a:off x="7924800" y="-1588"/>
            <a:ext cx="4267200" cy="1825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a:extLst>
              <a:ext uri="{FF2B5EF4-FFF2-40B4-BE49-F238E27FC236}">
                <a16:creationId xmlns:a16="http://schemas.microsoft.com/office/drawing/2014/main" id="{D27234E6-6FCF-FB86-6408-DDE47C254A35}"/>
              </a:ext>
            </a:extLst>
          </p:cNvPr>
          <p:cNvSpPr/>
          <p:nvPr/>
        </p:nvSpPr>
        <p:spPr>
          <a:xfrm rot="5400000">
            <a:off x="10500519" y="1508919"/>
            <a:ext cx="3200400" cy="182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Picture Placeholder 16"/>
          <p:cNvSpPr>
            <a:spLocks noGrp="1"/>
          </p:cNvSpPr>
          <p:nvPr>
            <p:ph type="pic" sz="quarter" idx="17"/>
          </p:nvPr>
        </p:nvSpPr>
        <p:spPr>
          <a:xfrm>
            <a:off x="5183188" y="557784"/>
            <a:ext cx="6277293" cy="5487899"/>
          </a:xfrm>
        </p:spPr>
        <p:txBody>
          <a:bodyPr rtlCol="0">
            <a:normAutofit/>
          </a:bodyPr>
          <a:lstStyle/>
          <a:p>
            <a:pPr lvl="0"/>
            <a:r>
              <a:rPr lang="en-US" noProof="0"/>
              <a:t>Click icon to add picture</a:t>
            </a:r>
          </a:p>
        </p:txBody>
      </p:sp>
      <p:sp>
        <p:nvSpPr>
          <p:cNvPr id="13" name="Title 1"/>
          <p:cNvSpPr>
            <a:spLocks noGrp="1"/>
          </p:cNvSpPr>
          <p:nvPr>
            <p:ph type="title"/>
          </p:nvPr>
        </p:nvSpPr>
        <p:spPr>
          <a:xfrm>
            <a:off x="457200" y="557784"/>
            <a:ext cx="4284345" cy="1188720"/>
          </a:xfrm>
          <a:prstGeom prst="rect">
            <a:avLst/>
          </a:prstGeom>
        </p:spPr>
        <p:txBody>
          <a:bodyPr anchor="b"/>
          <a:lstStyle>
            <a:lvl1pPr>
              <a:lnSpc>
                <a:spcPct val="80000"/>
              </a:lnSpc>
              <a:defRPr sz="3200"/>
            </a:lvl1pPr>
          </a:lstStyle>
          <a:p>
            <a:r>
              <a:rPr lang="en-US"/>
              <a:t>Click to edit Master title style</a:t>
            </a:r>
            <a:endParaRPr lang="en-US" dirty="0"/>
          </a:p>
        </p:txBody>
      </p:sp>
      <p:sp>
        <p:nvSpPr>
          <p:cNvPr id="15" name="Text Placeholder 3"/>
          <p:cNvSpPr>
            <a:spLocks noGrp="1"/>
          </p:cNvSpPr>
          <p:nvPr>
            <p:ph type="body" sz="half" idx="2"/>
          </p:nvPr>
        </p:nvSpPr>
        <p:spPr>
          <a:xfrm>
            <a:off x="457200" y="2007220"/>
            <a:ext cx="4314829" cy="4027820"/>
          </a:xfrm>
          <a:prstGeom prst="rect">
            <a:avLst/>
          </a:prstGeo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Footer Placeholder 7">
            <a:extLst>
              <a:ext uri="{FF2B5EF4-FFF2-40B4-BE49-F238E27FC236}">
                <a16:creationId xmlns:a16="http://schemas.microsoft.com/office/drawing/2014/main" id="{47EB29EF-B41C-4E9C-6754-1B438667C1D6}"/>
              </a:ext>
            </a:extLst>
          </p:cNvPr>
          <p:cNvSpPr>
            <a:spLocks noGrp="1"/>
          </p:cNvSpPr>
          <p:nvPr>
            <p:ph type="ftr" sz="quarter" idx="18"/>
          </p:nvPr>
        </p:nvSpPr>
        <p:spPr/>
        <p:txBody>
          <a:bodyPr/>
          <a:lstStyle>
            <a:lvl1pPr>
              <a:defRPr/>
            </a:lvl1pPr>
          </a:lstStyle>
          <a:p>
            <a:endParaRPr lang="en-US"/>
          </a:p>
        </p:txBody>
      </p:sp>
      <p:sp>
        <p:nvSpPr>
          <p:cNvPr id="5" name="Slide Number Placeholder 11">
            <a:extLst>
              <a:ext uri="{FF2B5EF4-FFF2-40B4-BE49-F238E27FC236}">
                <a16:creationId xmlns:a16="http://schemas.microsoft.com/office/drawing/2014/main" id="{0CAA18FC-E63F-16B3-6BD1-46B0EFA53BFD}"/>
              </a:ext>
            </a:extLst>
          </p:cNvPr>
          <p:cNvSpPr>
            <a:spLocks noGrp="1"/>
          </p:cNvSpPr>
          <p:nvPr>
            <p:ph type="sldNum" sz="quarter" idx="19"/>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1092842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st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106508-D7EC-55A4-9FE8-7B5194704BED}"/>
              </a:ext>
            </a:extLst>
          </p:cNvPr>
          <p:cNvSpPr/>
          <p:nvPr/>
        </p:nvSpPr>
        <p:spPr>
          <a:xfrm>
            <a:off x="7924800" y="-1588"/>
            <a:ext cx="4267200" cy="1825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a:extLst>
              <a:ext uri="{FF2B5EF4-FFF2-40B4-BE49-F238E27FC236}">
                <a16:creationId xmlns:a16="http://schemas.microsoft.com/office/drawing/2014/main" id="{322E5D14-F651-E79E-6D1B-6EB51CFA42AE}"/>
              </a:ext>
            </a:extLst>
          </p:cNvPr>
          <p:cNvSpPr/>
          <p:nvPr/>
        </p:nvSpPr>
        <p:spPr>
          <a:xfrm rot="5400000">
            <a:off x="10500519" y="1508919"/>
            <a:ext cx="3200400" cy="182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3">
            <a:extLst>
              <a:ext uri="{FF2B5EF4-FFF2-40B4-BE49-F238E27FC236}">
                <a16:creationId xmlns:a16="http://schemas.microsoft.com/office/drawing/2014/main" id="{2841ACCE-9F5A-0953-6D29-87D2C630A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263" y="5938838"/>
            <a:ext cx="17399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979D3ED-D089-104A-E014-A61CAF3BD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691188"/>
            <a:ext cx="287972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13"/>
          </p:nvPr>
        </p:nvSpPr>
        <p:spPr>
          <a:xfrm>
            <a:off x="457199" y="1920240"/>
            <a:ext cx="11003281" cy="2846632"/>
          </a:xfrm>
        </p:spPr>
        <p:txBody>
          <a:bodyPr lIns="0" tIns="0" rIns="0" bIns="0">
            <a:normAutofit/>
          </a:bodyPr>
          <a:lstStyle>
            <a:lvl1pPr marL="0" indent="0">
              <a:buNone/>
              <a:defRPr sz="36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861911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937997-62BF-A974-9E71-CB43B653BEB5}"/>
              </a:ext>
            </a:extLst>
          </p:cNvPr>
          <p:cNvSpPr>
            <a:spLocks noGrp="1"/>
          </p:cNvSpPr>
          <p:nvPr>
            <p:ph type="dt" sz="half" idx="10"/>
          </p:nvPr>
        </p:nvSpPr>
        <p:spPr>
          <a:xfrm>
            <a:off x="0" y="0"/>
            <a:ext cx="0" cy="0"/>
          </a:xfrm>
        </p:spPr>
        <p:txBody>
          <a:bodyPr/>
          <a:lstStyle>
            <a:lvl1pPr eaLnBrk="1" fontAlgn="auto" hangingPunct="1">
              <a:spcBef>
                <a:spcPts val="0"/>
              </a:spcBef>
              <a:spcAft>
                <a:spcPts val="0"/>
              </a:spcAft>
              <a:defRPr>
                <a:latin typeface="+mn-lt"/>
              </a:defRPr>
            </a:lvl1pPr>
          </a:lstStyle>
          <a:p>
            <a:fld id="{81DB0CE4-2904-DF44-8945-4709046D1E07}" type="datetimeFigureOut">
              <a:rPr lang="en-US" smtClean="0"/>
              <a:t>6/21/23</a:t>
            </a:fld>
            <a:endParaRPr lang="en-US"/>
          </a:p>
        </p:txBody>
      </p:sp>
      <p:sp>
        <p:nvSpPr>
          <p:cNvPr id="3" name="Footer Placeholder 2">
            <a:extLst>
              <a:ext uri="{FF2B5EF4-FFF2-40B4-BE49-F238E27FC236}">
                <a16:creationId xmlns:a16="http://schemas.microsoft.com/office/drawing/2014/main" id="{040C3903-F797-76BC-92FD-99F79A709D68}"/>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4276CD85-C797-F094-4E55-33CDBC24B24F}"/>
              </a:ext>
            </a:extLst>
          </p:cNvPr>
          <p:cNvSpPr>
            <a:spLocks noGrp="1"/>
          </p:cNvSpPr>
          <p:nvPr>
            <p:ph type="sldNum" sz="quarter" idx="12"/>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38593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out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FD242-1C65-BC9A-9F4B-251B1BB86F43}"/>
              </a:ext>
            </a:extLst>
          </p:cNvPr>
          <p:cNvSpPr/>
          <p:nvPr/>
        </p:nvSpPr>
        <p:spPr>
          <a:xfrm>
            <a:off x="7924800" y="-1588"/>
            <a:ext cx="4267200" cy="1825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BED0CEEA-DEAD-F6BD-6051-FD2D3B053D0B}"/>
              </a:ext>
            </a:extLst>
          </p:cNvPr>
          <p:cNvSpPr/>
          <p:nvPr/>
        </p:nvSpPr>
        <p:spPr>
          <a:xfrm rot="5400000">
            <a:off x="10500519" y="1508919"/>
            <a:ext cx="3200400" cy="182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3">
            <a:extLst>
              <a:ext uri="{FF2B5EF4-FFF2-40B4-BE49-F238E27FC236}">
                <a16:creationId xmlns:a16="http://schemas.microsoft.com/office/drawing/2014/main" id="{749F0E77-A131-5356-E9B1-1F16C0267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684838"/>
            <a:ext cx="448151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457201" y="3657600"/>
            <a:ext cx="11003280" cy="1371600"/>
          </a:xfrm>
          <a:prstGeom prst="rect">
            <a:avLst/>
          </a:prstGeom>
        </p:spPr>
        <p:txBody>
          <a:bodyPr lIns="0" tIns="0" rIns="0" bIns="0"/>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12"/>
          <p:cNvSpPr>
            <a:spLocks noGrp="1"/>
          </p:cNvSpPr>
          <p:nvPr>
            <p:ph type="title"/>
          </p:nvPr>
        </p:nvSpPr>
        <p:spPr>
          <a:xfrm>
            <a:off x="457199" y="557560"/>
            <a:ext cx="11003281" cy="2642839"/>
          </a:xfrm>
          <a:prstGeom prst="rect">
            <a:avLst/>
          </a:prstGeom>
        </p:spPr>
        <p:txBody>
          <a:bodyPr anchor="b"/>
          <a:lstStyle>
            <a:lvl1pPr>
              <a:defRPr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52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17C675-C7F8-290D-6808-174898A238E7}"/>
              </a:ext>
            </a:extLst>
          </p:cNvPr>
          <p:cNvSpPr/>
          <p:nvPr/>
        </p:nvSpPr>
        <p:spPr>
          <a:xfrm>
            <a:off x="7924800" y="-1588"/>
            <a:ext cx="4267200" cy="1825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9829E612-D82D-609C-5B91-EE464D2D420D}"/>
              </a:ext>
            </a:extLst>
          </p:cNvPr>
          <p:cNvSpPr/>
          <p:nvPr/>
        </p:nvSpPr>
        <p:spPr>
          <a:xfrm rot="5400000">
            <a:off x="10500519" y="1508919"/>
            <a:ext cx="3200400" cy="182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Subtitle 2"/>
          <p:cNvSpPr>
            <a:spLocks noGrp="1"/>
          </p:cNvSpPr>
          <p:nvPr>
            <p:ph type="subTitle" idx="1"/>
          </p:nvPr>
        </p:nvSpPr>
        <p:spPr>
          <a:xfrm>
            <a:off x="457201" y="3657600"/>
            <a:ext cx="11003280" cy="1371600"/>
          </a:xfrm>
          <a:prstGeom prst="rect">
            <a:avLst/>
          </a:prstGeom>
        </p:spPr>
        <p:txBody>
          <a:bodyPr lIns="0" tIns="0" rIns="0" bIns="0"/>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12"/>
          <p:cNvSpPr>
            <a:spLocks noGrp="1"/>
          </p:cNvSpPr>
          <p:nvPr>
            <p:ph type="title"/>
          </p:nvPr>
        </p:nvSpPr>
        <p:spPr>
          <a:xfrm>
            <a:off x="457199" y="557560"/>
            <a:ext cx="11003281" cy="2642839"/>
          </a:xfrm>
          <a:prstGeom prst="rect">
            <a:avLst/>
          </a:prstGeom>
        </p:spPr>
        <p:txBody>
          <a:bodyPr anchor="b"/>
          <a:lstStyle>
            <a:lvl1pPr>
              <a:defRPr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2976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Soli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FE35E4-C30F-8394-3E4B-E6CB79898803}"/>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B22989A-FD31-2D9A-382D-8FE252C9F8F6}"/>
              </a:ext>
            </a:extLst>
          </p:cNvPr>
          <p:cNvSpPr/>
          <p:nvPr/>
        </p:nvSpPr>
        <p:spPr>
          <a:xfrm>
            <a:off x="7924800" y="-1588"/>
            <a:ext cx="4267200" cy="182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D2E94E89-5068-5760-05BD-2EE7D3B148FA}"/>
              </a:ext>
            </a:extLst>
          </p:cNvPr>
          <p:cNvSpPr/>
          <p:nvPr/>
        </p:nvSpPr>
        <p:spPr>
          <a:xfrm rot="5400000">
            <a:off x="10500519" y="1508919"/>
            <a:ext cx="3200400" cy="182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Subtitle 2"/>
          <p:cNvSpPr>
            <a:spLocks noGrp="1"/>
          </p:cNvSpPr>
          <p:nvPr>
            <p:ph type="subTitle" idx="1"/>
          </p:nvPr>
        </p:nvSpPr>
        <p:spPr>
          <a:xfrm>
            <a:off x="457201" y="3657600"/>
            <a:ext cx="11003280" cy="1371600"/>
          </a:xfrm>
          <a:prstGeom prst="rect">
            <a:avLst/>
          </a:prstGeom>
        </p:spPr>
        <p:txBody>
          <a:bodyPr lIns="0" tIns="0" rIns="0" bIns="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12"/>
          <p:cNvSpPr>
            <a:spLocks noGrp="1"/>
          </p:cNvSpPr>
          <p:nvPr>
            <p:ph type="title"/>
          </p:nvPr>
        </p:nvSpPr>
        <p:spPr>
          <a:xfrm>
            <a:off x="457199" y="557560"/>
            <a:ext cx="11003281" cy="2642839"/>
          </a:xfrm>
          <a:prstGeom prst="rect">
            <a:avLst/>
          </a:prstGeom>
        </p:spPr>
        <p:txBody>
          <a:bodyPr anchor="b"/>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641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96068"/>
            <a:ext cx="11272265" cy="4038972"/>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p>
        </p:txBody>
      </p:sp>
      <p:sp>
        <p:nvSpPr>
          <p:cNvPr id="2" name="Footer Placeholder 4">
            <a:extLst>
              <a:ext uri="{FF2B5EF4-FFF2-40B4-BE49-F238E27FC236}">
                <a16:creationId xmlns:a16="http://schemas.microsoft.com/office/drawing/2014/main" id="{53255CE5-C76D-47E5-D754-8EB2720DF8BE}"/>
              </a:ext>
            </a:extLst>
          </p:cNvPr>
          <p:cNvSpPr>
            <a:spLocks noGrp="1"/>
          </p:cNvSpPr>
          <p:nvPr>
            <p:ph type="ftr" sz="quarter" idx="10"/>
          </p:nvPr>
        </p:nvSpPr>
        <p:spPr/>
        <p:txBody>
          <a:bodyPr/>
          <a:lstStyle>
            <a:lvl1pPr>
              <a:defRPr/>
            </a:lvl1pPr>
          </a:lstStyle>
          <a:p>
            <a:endParaRPr lang="en-US"/>
          </a:p>
        </p:txBody>
      </p:sp>
      <p:sp>
        <p:nvSpPr>
          <p:cNvPr id="4" name="Slide Number Placeholder 5">
            <a:extLst>
              <a:ext uri="{FF2B5EF4-FFF2-40B4-BE49-F238E27FC236}">
                <a16:creationId xmlns:a16="http://schemas.microsoft.com/office/drawing/2014/main" id="{3F09FAD4-01E3-8141-E4F0-C9E8DB985BEB}"/>
              </a:ext>
            </a:extLst>
          </p:cNvPr>
          <p:cNvSpPr>
            <a:spLocks noGrp="1"/>
          </p:cNvSpPr>
          <p:nvPr>
            <p:ph type="sldNum" sz="quarter" idx="11"/>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149406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Inset Media">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96068"/>
            <a:ext cx="11272265" cy="4038972"/>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a:xfrm>
            <a:off x="2581153" y="457200"/>
            <a:ext cx="9148311" cy="1223197"/>
          </a:xfrm>
        </p:spPr>
        <p:txBody>
          <a:bodyPr/>
          <a:lstStyle/>
          <a:p>
            <a:r>
              <a:rPr lang="en-US"/>
              <a:t>Click to edit Master title style</a:t>
            </a:r>
          </a:p>
        </p:txBody>
      </p:sp>
      <p:sp>
        <p:nvSpPr>
          <p:cNvPr id="4" name="Media Placeholder 3"/>
          <p:cNvSpPr>
            <a:spLocks noGrp="1" noChangeAspect="1"/>
          </p:cNvSpPr>
          <p:nvPr>
            <p:ph type="media" sz="quarter" idx="13"/>
          </p:nvPr>
        </p:nvSpPr>
        <p:spPr>
          <a:xfrm>
            <a:off x="457199" y="466725"/>
            <a:ext cx="1618229" cy="1213672"/>
          </a:xfrm>
        </p:spPr>
        <p:txBody>
          <a:bodyPr rtlCol="0">
            <a:normAutofit/>
          </a:bodyPr>
          <a:lstStyle/>
          <a:p>
            <a:pPr lvl="0"/>
            <a:r>
              <a:rPr lang="en-US" noProof="0"/>
              <a:t>Click icon to add media</a:t>
            </a:r>
          </a:p>
        </p:txBody>
      </p:sp>
      <p:sp>
        <p:nvSpPr>
          <p:cNvPr id="2" name="Footer Placeholder 4">
            <a:extLst>
              <a:ext uri="{FF2B5EF4-FFF2-40B4-BE49-F238E27FC236}">
                <a16:creationId xmlns:a16="http://schemas.microsoft.com/office/drawing/2014/main" id="{FEDA8019-A94F-7A89-0997-BAB39DE95282}"/>
              </a:ext>
            </a:extLst>
          </p:cNvPr>
          <p:cNvSpPr>
            <a:spLocks noGrp="1"/>
          </p:cNvSpPr>
          <p:nvPr>
            <p:ph type="ftr" sz="quarter" idx="14"/>
          </p:nvPr>
        </p:nvSpPr>
        <p:spPr/>
        <p:txBody>
          <a:bodyPr/>
          <a:lstStyle>
            <a:lvl1pPr>
              <a:defRPr/>
            </a:lvl1pPr>
          </a:lstStyle>
          <a:p>
            <a:endParaRPr lang="en-US"/>
          </a:p>
        </p:txBody>
      </p:sp>
      <p:sp>
        <p:nvSpPr>
          <p:cNvPr id="5" name="Slide Number Placeholder 5">
            <a:extLst>
              <a:ext uri="{FF2B5EF4-FFF2-40B4-BE49-F238E27FC236}">
                <a16:creationId xmlns:a16="http://schemas.microsoft.com/office/drawing/2014/main" id="{7639386B-CD3C-F8F3-F443-1FD2E1755C40}"/>
              </a:ext>
            </a:extLst>
          </p:cNvPr>
          <p:cNvSpPr>
            <a:spLocks noGrp="1"/>
          </p:cNvSpPr>
          <p:nvPr>
            <p:ph type="sldNum" sz="quarter" idx="15"/>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66609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1996068"/>
            <a:ext cx="5394960" cy="4038972"/>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9839" y="1996068"/>
            <a:ext cx="5389625" cy="4038972"/>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p>
        </p:txBody>
      </p:sp>
      <p:sp>
        <p:nvSpPr>
          <p:cNvPr id="2" name="Footer Placeholder 4">
            <a:extLst>
              <a:ext uri="{FF2B5EF4-FFF2-40B4-BE49-F238E27FC236}">
                <a16:creationId xmlns:a16="http://schemas.microsoft.com/office/drawing/2014/main" id="{224FC631-2C65-C7F4-6414-D3285218547B}"/>
              </a:ext>
            </a:extLst>
          </p:cNvPr>
          <p:cNvSpPr>
            <a:spLocks noGrp="1"/>
          </p:cNvSpPr>
          <p:nvPr>
            <p:ph type="ftr" sz="quarter" idx="10"/>
          </p:nvPr>
        </p:nvSpPr>
        <p:spPr/>
        <p:txBody>
          <a:bodyPr/>
          <a:lstStyle>
            <a:lvl1pPr>
              <a:defRPr/>
            </a:lvl1pPr>
          </a:lstStyle>
          <a:p>
            <a:endParaRPr lang="en-US"/>
          </a:p>
        </p:txBody>
      </p:sp>
      <p:sp>
        <p:nvSpPr>
          <p:cNvPr id="5" name="Slide Number Placeholder 5">
            <a:extLst>
              <a:ext uri="{FF2B5EF4-FFF2-40B4-BE49-F238E27FC236}">
                <a16:creationId xmlns:a16="http://schemas.microsoft.com/office/drawing/2014/main" id="{E204AF73-B839-4AFA-E0A8-CA4E0A0BD7E0}"/>
              </a:ext>
            </a:extLst>
          </p:cNvPr>
          <p:cNvSpPr>
            <a:spLocks noGrp="1"/>
          </p:cNvSpPr>
          <p:nvPr>
            <p:ph type="sldNum" sz="quarter" idx="11"/>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259412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872673"/>
            <a:ext cx="5394962" cy="532151"/>
          </a:xfrm>
          <a:prstGeom prst="rect">
            <a:avLst/>
          </a:prstGeom>
        </p:spPr>
        <p:txBody>
          <a:bodyPr lIns="0" tIns="0" rIns="0" bIns="0" anchor="ctr">
            <a:normAutofit/>
          </a:bodyPr>
          <a:lstStyle>
            <a:lvl1pPr marL="0" indent="0">
              <a:lnSpc>
                <a:spcPct val="100000"/>
              </a:lnSpc>
              <a:spcBef>
                <a:spcPts val="600"/>
              </a:spcBef>
              <a:buNone/>
              <a:defRPr lang="en-US" sz="2400" b="1" dirty="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p:cNvSpPr>
            <a:spLocks noGrp="1"/>
          </p:cNvSpPr>
          <p:nvPr>
            <p:ph type="body" idx="14"/>
          </p:nvPr>
        </p:nvSpPr>
        <p:spPr>
          <a:xfrm>
            <a:off x="6339839" y="1872673"/>
            <a:ext cx="5389621" cy="532151"/>
          </a:xfrm>
          <a:prstGeom prst="rect">
            <a:avLst/>
          </a:prstGeom>
        </p:spPr>
        <p:txBody>
          <a:bodyPr lIns="0" tIns="0" rIns="0" bIns="0" anchor="ctr">
            <a:normAutofit/>
          </a:bodyPr>
          <a:lstStyle>
            <a:lvl1pPr marL="0" indent="0">
              <a:lnSpc>
                <a:spcPct val="100000"/>
              </a:lnSpc>
              <a:spcBef>
                <a:spcPts val="600"/>
              </a:spcBef>
              <a:buNone/>
              <a:defRPr lang="en-US" sz="2400" b="1" dirty="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p>
        </p:txBody>
      </p:sp>
      <p:sp>
        <p:nvSpPr>
          <p:cNvPr id="14" name="Content Placeholder 2"/>
          <p:cNvSpPr>
            <a:spLocks noGrp="1"/>
          </p:cNvSpPr>
          <p:nvPr>
            <p:ph sz="half" idx="18"/>
          </p:nvPr>
        </p:nvSpPr>
        <p:spPr>
          <a:xfrm>
            <a:off x="457199" y="2591052"/>
            <a:ext cx="5394960" cy="3443988"/>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p:cNvSpPr>
            <a:spLocks noGrp="1"/>
          </p:cNvSpPr>
          <p:nvPr>
            <p:ph sz="half" idx="2"/>
          </p:nvPr>
        </p:nvSpPr>
        <p:spPr>
          <a:xfrm>
            <a:off x="6339839" y="2591052"/>
            <a:ext cx="5389625" cy="3443988"/>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4">
            <a:extLst>
              <a:ext uri="{FF2B5EF4-FFF2-40B4-BE49-F238E27FC236}">
                <a16:creationId xmlns:a16="http://schemas.microsoft.com/office/drawing/2014/main" id="{E6758F41-0E99-3BF4-9E6A-5E4811020D61}"/>
              </a:ext>
            </a:extLst>
          </p:cNvPr>
          <p:cNvSpPr>
            <a:spLocks noGrp="1"/>
          </p:cNvSpPr>
          <p:nvPr>
            <p:ph type="ftr" sz="quarter" idx="19"/>
          </p:nvPr>
        </p:nvSpPr>
        <p:spPr/>
        <p:txBody>
          <a:bodyPr/>
          <a:lstStyle>
            <a:lvl1pPr>
              <a:defRPr/>
            </a:lvl1pPr>
          </a:lstStyle>
          <a:p>
            <a:endParaRPr lang="en-US"/>
          </a:p>
        </p:txBody>
      </p:sp>
      <p:sp>
        <p:nvSpPr>
          <p:cNvPr id="4" name="Slide Number Placeholder 5">
            <a:extLst>
              <a:ext uri="{FF2B5EF4-FFF2-40B4-BE49-F238E27FC236}">
                <a16:creationId xmlns:a16="http://schemas.microsoft.com/office/drawing/2014/main" id="{8700B1C3-FD60-F30B-C6BC-420FE46E9C48}"/>
              </a:ext>
            </a:extLst>
          </p:cNvPr>
          <p:cNvSpPr>
            <a:spLocks noGrp="1"/>
          </p:cNvSpPr>
          <p:nvPr>
            <p:ph type="sldNum" sz="quarter" idx="20"/>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146809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lain Paragraph">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57201" y="2012259"/>
            <a:ext cx="11272264" cy="4022781"/>
          </a:xfrm>
          <a:prstGeom prst="rect">
            <a:avLst/>
          </a:prstGeom>
        </p:spPr>
        <p:txBody>
          <a:bodyPr lIns="0" tIns="0" rIns="0" bIns="0">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p>
        </p:txBody>
      </p:sp>
      <p:sp>
        <p:nvSpPr>
          <p:cNvPr id="2" name="Footer Placeholder 4">
            <a:extLst>
              <a:ext uri="{FF2B5EF4-FFF2-40B4-BE49-F238E27FC236}">
                <a16:creationId xmlns:a16="http://schemas.microsoft.com/office/drawing/2014/main" id="{D058BCAF-A3E8-02F0-813D-4D560C481C71}"/>
              </a:ext>
            </a:extLst>
          </p:cNvPr>
          <p:cNvSpPr>
            <a:spLocks noGrp="1"/>
          </p:cNvSpPr>
          <p:nvPr>
            <p:ph type="ftr" sz="quarter" idx="14"/>
          </p:nvPr>
        </p:nvSpPr>
        <p:spPr/>
        <p:txBody>
          <a:bodyPr/>
          <a:lstStyle>
            <a:lvl1pPr>
              <a:defRPr/>
            </a:lvl1pPr>
          </a:lstStyle>
          <a:p>
            <a:endParaRPr lang="en-US"/>
          </a:p>
        </p:txBody>
      </p:sp>
      <p:sp>
        <p:nvSpPr>
          <p:cNvPr id="3" name="Slide Number Placeholder 5">
            <a:extLst>
              <a:ext uri="{FF2B5EF4-FFF2-40B4-BE49-F238E27FC236}">
                <a16:creationId xmlns:a16="http://schemas.microsoft.com/office/drawing/2014/main" id="{5F1E9157-BF8B-884E-F8FC-14F4BC13D446}"/>
              </a:ext>
            </a:extLst>
          </p:cNvPr>
          <p:cNvSpPr>
            <a:spLocks noGrp="1"/>
          </p:cNvSpPr>
          <p:nvPr>
            <p:ph type="sldNum" sz="quarter" idx="15"/>
          </p:nvPr>
        </p:nvSpPr>
        <p:spPr/>
        <p:txBody>
          <a:bodyPr/>
          <a:lstStyle>
            <a:lvl1pPr>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22068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436CED8-0222-5F3E-4B13-7D230260BF5C}"/>
              </a:ext>
            </a:extLst>
          </p:cNvPr>
          <p:cNvSpPr>
            <a:spLocks noGrp="1" noChangeArrowheads="1"/>
          </p:cNvSpPr>
          <p:nvPr>
            <p:ph type="title"/>
          </p:nvPr>
        </p:nvSpPr>
        <p:spPr bwMode="auto">
          <a:xfrm>
            <a:off x="457200" y="457200"/>
            <a:ext cx="112744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en-US"/>
          </a:p>
        </p:txBody>
      </p:sp>
      <p:sp>
        <p:nvSpPr>
          <p:cNvPr id="1027" name="Text Placeholder 2">
            <a:extLst>
              <a:ext uri="{FF2B5EF4-FFF2-40B4-BE49-F238E27FC236}">
                <a16:creationId xmlns:a16="http://schemas.microsoft.com/office/drawing/2014/main" id="{FB429ACA-A135-30F4-301D-476E0D67F18B}"/>
              </a:ext>
            </a:extLst>
          </p:cNvPr>
          <p:cNvSpPr>
            <a:spLocks noGrp="1" noChangeArrowheads="1"/>
          </p:cNvSpPr>
          <p:nvPr>
            <p:ph type="body" idx="1"/>
          </p:nvPr>
        </p:nvSpPr>
        <p:spPr bwMode="auto">
          <a:xfrm>
            <a:off x="457200" y="1995488"/>
            <a:ext cx="1127442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Footer Placeholder 4">
            <a:extLst>
              <a:ext uri="{FF2B5EF4-FFF2-40B4-BE49-F238E27FC236}">
                <a16:creationId xmlns:a16="http://schemas.microsoft.com/office/drawing/2014/main" id="{32DA2E3C-A069-F7E0-F292-3EA6C8C71987}"/>
              </a:ext>
            </a:extLst>
          </p:cNvPr>
          <p:cNvSpPr>
            <a:spLocks noGrp="1"/>
          </p:cNvSpPr>
          <p:nvPr>
            <p:ph type="ftr" sz="quarter" idx="3"/>
          </p:nvPr>
        </p:nvSpPr>
        <p:spPr>
          <a:xfrm>
            <a:off x="457200" y="6367463"/>
            <a:ext cx="912813" cy="312737"/>
          </a:xfrm>
          <a:prstGeom prst="rect">
            <a:avLst/>
          </a:prstGeom>
          <a:blipFill>
            <a:blip r:embed="rId16"/>
            <a:stretch>
              <a:fillRect/>
            </a:stretch>
          </a:blipFill>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US"/>
          </a:p>
        </p:txBody>
      </p:sp>
      <p:sp>
        <p:nvSpPr>
          <p:cNvPr id="11" name="Slide Number Placeholder 5">
            <a:extLst>
              <a:ext uri="{FF2B5EF4-FFF2-40B4-BE49-F238E27FC236}">
                <a16:creationId xmlns:a16="http://schemas.microsoft.com/office/drawing/2014/main" id="{41579FBF-2AB0-4DBB-5E7B-2BB0936BC0F1}"/>
              </a:ext>
            </a:extLst>
          </p:cNvPr>
          <p:cNvSpPr>
            <a:spLocks noGrp="1"/>
          </p:cNvSpPr>
          <p:nvPr>
            <p:ph type="sldNum" sz="quarter" idx="4"/>
          </p:nvPr>
        </p:nvSpPr>
        <p:spPr>
          <a:xfrm>
            <a:off x="9409113" y="6367463"/>
            <a:ext cx="2320925" cy="312737"/>
          </a:xfrm>
          <a:prstGeom prst="rect">
            <a:avLst/>
          </a:prstGeom>
        </p:spPr>
        <p:txBody>
          <a:bodyPr vert="horz" lIns="0" tIns="0" rIns="0" bIns="0" rtlCol="0" anchor="ctr"/>
          <a:lstStyle>
            <a:lvl1pPr algn="r" eaLnBrk="1" fontAlgn="auto" hangingPunct="1">
              <a:spcBef>
                <a:spcPts val="0"/>
              </a:spcBef>
              <a:spcAft>
                <a:spcPts val="0"/>
              </a:spcAft>
              <a:defRPr sz="1000">
                <a:solidFill>
                  <a:schemeClr val="tx2"/>
                </a:solidFill>
                <a:latin typeface="+mn-lt"/>
              </a:defRPr>
            </a:lvl1pPr>
          </a:lstStyle>
          <a:p>
            <a:fld id="{8D6CB9C8-E75A-B94D-B064-0A35A5BF5D09}" type="slidenum">
              <a:rPr lang="en-US" smtClean="0"/>
              <a:t>‹#›</a:t>
            </a:fld>
            <a:endParaRPr lang="en-US"/>
          </a:p>
        </p:txBody>
      </p:sp>
    </p:spTree>
    <p:extLst>
      <p:ext uri="{BB962C8B-B14F-4D97-AF65-F5344CB8AC3E}">
        <p14:creationId xmlns:p14="http://schemas.microsoft.com/office/powerpoint/2010/main" val="1621681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rgbClr val="181717"/>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rgbClr val="181717"/>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181717"/>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181717"/>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18171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5.emf"/><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microsoft.com/office/2007/relationships/diagramDrawing" Target="../diagrams/drawing9.xml"/><Relationship Id="rId7" Type="http://schemas.openxmlformats.org/officeDocument/2006/relationships/image" Target="../media/image19.png"/><Relationship Id="rId12" Type="http://schemas.openxmlformats.org/officeDocument/2006/relationships/diagramColors" Target="../diagrams/colors9.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diagramQuickStyle" Target="../diagrams/quickStyle9.xml"/><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diagramLayout" Target="../diagrams/layout9.xml"/><Relationship Id="rId4" Type="http://schemas.openxmlformats.org/officeDocument/2006/relationships/image" Target="../media/image16.png"/><Relationship Id="rId9" Type="http://schemas.openxmlformats.org/officeDocument/2006/relationships/diagramData" Target="../diagrams/data9.xml"/><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image" Target="../media/image26.png"/><Relationship Id="rId7" Type="http://schemas.openxmlformats.org/officeDocument/2006/relationships/diagramData" Target="../diagrams/data10.xml"/><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5.png"/><Relationship Id="rId11" Type="http://schemas.microsoft.com/office/2007/relationships/diagramDrawing" Target="../diagrams/drawing10.xml"/><Relationship Id="rId5" Type="http://schemas.openxmlformats.org/officeDocument/2006/relationships/image" Target="../media/image24.png"/><Relationship Id="rId10" Type="http://schemas.openxmlformats.org/officeDocument/2006/relationships/diagramColors" Target="../diagrams/colors10.xml"/><Relationship Id="rId4" Type="http://schemas.openxmlformats.org/officeDocument/2006/relationships/image" Target="../media/image23.png"/><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7.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1.xml"/><Relationship Id="rId7" Type="http://schemas.openxmlformats.org/officeDocument/2006/relationships/diagramQuickStyle" Target="../diagrams/quickStyle11.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28.png"/><Relationship Id="rId9" Type="http://schemas.microsoft.com/office/2007/relationships/diagramDrawing" Target="../diagrams/drawing11.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9.png"/><Relationship Id="rId7" Type="http://schemas.openxmlformats.org/officeDocument/2006/relationships/diagramQuickStyle" Target="../diagrams/quickStyle1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16.emf"/><Relationship Id="rId9" Type="http://schemas.microsoft.com/office/2007/relationships/diagramDrawing" Target="../diagrams/drawing12.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40.png"/><Relationship Id="rId7" Type="http://schemas.openxmlformats.org/officeDocument/2006/relationships/diagramQuickStyle" Target="../diagrams/quickStyle13.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17.emf"/><Relationship Id="rId9" Type="http://schemas.microsoft.com/office/2007/relationships/diagramDrawing" Target="../diagrams/drawing13.xml"/></Relationships>
</file>

<file path=ppt/slides/_rels/slide17.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6.emf"/><Relationship Id="rId7" Type="http://schemas.openxmlformats.org/officeDocument/2006/relationships/diagramColors" Target="../diagrams/colors14.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QuickStyle" Target="../diagrams/quickStyle14.xml"/><Relationship Id="rId11" Type="http://schemas.openxmlformats.org/officeDocument/2006/relationships/image" Target="../media/image33.png"/><Relationship Id="rId5" Type="http://schemas.openxmlformats.org/officeDocument/2006/relationships/diagramLayout" Target="../diagrams/layout14.xml"/><Relationship Id="rId10" Type="http://schemas.openxmlformats.org/officeDocument/2006/relationships/image" Target="../media/image32.png"/><Relationship Id="rId4" Type="http://schemas.openxmlformats.org/officeDocument/2006/relationships/diagramData" Target="../diagrams/data14.xml"/><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8.emf"/><Relationship Id="rId7" Type="http://schemas.openxmlformats.org/officeDocument/2006/relationships/diagramColors" Target="../diagrams/colors15.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microsoft.com/office/2007/relationships/diagramDrawing" Target="../diagrams/drawing16.xml"/><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diagramColors" Target="../diagrams/colors16.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2.emf"/><Relationship Id="rId11" Type="http://schemas.openxmlformats.org/officeDocument/2006/relationships/diagramQuickStyle" Target="../diagrams/quickStyle16.xml"/><Relationship Id="rId5" Type="http://schemas.openxmlformats.org/officeDocument/2006/relationships/image" Target="../media/image21.emf"/><Relationship Id="rId10" Type="http://schemas.openxmlformats.org/officeDocument/2006/relationships/diagramLayout" Target="../diagrams/layout16.xml"/><Relationship Id="rId4" Type="http://schemas.openxmlformats.org/officeDocument/2006/relationships/image" Target="../media/image20.emf"/><Relationship Id="rId9" Type="http://schemas.openxmlformats.org/officeDocument/2006/relationships/diagramData" Target="../diagrams/data16.xml"/><Relationship Id="rId14" Type="http://schemas.openxmlformats.org/officeDocument/2006/relationships/image" Target="../media/image3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2.emf"/><Relationship Id="rId7" Type="http://schemas.openxmlformats.org/officeDocument/2006/relationships/diagramColors" Target="../diagrams/colors17.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QuickStyle" Target="../diagrams/quickStyle17.xml"/><Relationship Id="rId5" Type="http://schemas.openxmlformats.org/officeDocument/2006/relationships/diagramLayout" Target="../diagrams/layout17.xml"/><Relationship Id="rId10" Type="http://schemas.openxmlformats.org/officeDocument/2006/relationships/image" Target="../media/image42.svg"/><Relationship Id="rId4" Type="http://schemas.openxmlformats.org/officeDocument/2006/relationships/diagramData" Target="../diagrams/data17.xml"/><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image" Target="../media/image10.png"/><Relationship Id="rId7" Type="http://schemas.openxmlformats.org/officeDocument/2006/relationships/image" Target="../media/image14.png"/><Relationship Id="rId12"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diagramColors" Target="../diagrams/colors5.xml"/><Relationship Id="rId5" Type="http://schemas.openxmlformats.org/officeDocument/2006/relationships/image" Target="../media/image12.png"/><Relationship Id="rId10" Type="http://schemas.openxmlformats.org/officeDocument/2006/relationships/diagramQuickStyle" Target="../diagrams/quickStyle5.xml"/><Relationship Id="rId4" Type="http://schemas.openxmlformats.org/officeDocument/2006/relationships/image" Target="../media/image11.png"/><Relationship Id="rId9"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4.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4C7795-A409-B1D4-C0C3-111246C74CDD}"/>
              </a:ext>
            </a:extLst>
          </p:cNvPr>
          <p:cNvSpPr>
            <a:spLocks noGrp="1"/>
          </p:cNvSpPr>
          <p:nvPr>
            <p:ph type="subTitle" idx="1"/>
          </p:nvPr>
        </p:nvSpPr>
        <p:spPr/>
        <p:txBody>
          <a:bodyPr/>
          <a:lstStyle/>
          <a:p>
            <a:r>
              <a:rPr lang="en-US" altLang="en-US" sz="2800" dirty="0">
                <a:latin typeface="Calibri" panose="020F0502020204030204" pitchFamily="34" charset="0"/>
                <a:cs typeface="Calibri" panose="020F0502020204030204" pitchFamily="34" charset="0"/>
              </a:rPr>
              <a:t>Meghana G. Shamsunder, PhD(c), MPH</a:t>
            </a:r>
          </a:p>
          <a:p>
            <a:r>
              <a:rPr lang="en-US" altLang="en-US" dirty="0">
                <a:latin typeface="Calibri" panose="020F0502020204030204" pitchFamily="34" charset="0"/>
                <a:cs typeface="Calibri" panose="020F0502020204030204" pitchFamily="34" charset="0"/>
              </a:rPr>
              <a:t>Joint work with: Zach Shahn, Mustafa Hussein, Samantha Raymond, Dahlia </a:t>
            </a:r>
            <a:r>
              <a:rPr lang="en-US" altLang="en-US" dirty="0" err="1">
                <a:latin typeface="Calibri" panose="020F0502020204030204" pitchFamily="34" charset="0"/>
                <a:cs typeface="Calibri" panose="020F0502020204030204" pitchFamily="34" charset="0"/>
              </a:rPr>
              <a:t>Remler</a:t>
            </a:r>
            <a:endParaRPr lang="en-US" altLang="en-US" dirty="0">
              <a:latin typeface="Calibri" panose="020F0502020204030204" pitchFamily="34" charset="0"/>
              <a:cs typeface="Calibri" panose="020F0502020204030204" pitchFamily="34" charset="0"/>
            </a:endParaRPr>
          </a:p>
          <a:p>
            <a:r>
              <a:rPr lang="en-US" altLang="en-US" dirty="0">
                <a:latin typeface="Calibri" panose="020F0502020204030204" pitchFamily="34" charset="0"/>
                <a:cs typeface="Calibri" panose="020F0502020204030204" pitchFamily="34" charset="0"/>
              </a:rPr>
              <a:t>CUNY Graduate School of Public Health and Health Policy</a:t>
            </a:r>
          </a:p>
          <a:p>
            <a:endParaRPr lang="en-US" altLang="en-US" dirty="0">
              <a:latin typeface="Calibri" panose="020F0502020204030204" pitchFamily="34" charset="0"/>
              <a:cs typeface="Calibri" panose="020F0502020204030204" pitchFamily="34" charset="0"/>
            </a:endParaRPr>
          </a:p>
          <a:p>
            <a:endParaRPr lang="en-US" dirty="0"/>
          </a:p>
        </p:txBody>
      </p:sp>
      <p:sp>
        <p:nvSpPr>
          <p:cNvPr id="2" name="Title 1">
            <a:extLst>
              <a:ext uri="{FF2B5EF4-FFF2-40B4-BE49-F238E27FC236}">
                <a16:creationId xmlns:a16="http://schemas.microsoft.com/office/drawing/2014/main" id="{A69206A3-43B7-C953-91A4-075D152FB6CF}"/>
              </a:ext>
            </a:extLst>
          </p:cNvPr>
          <p:cNvSpPr>
            <a:spLocks noGrp="1"/>
          </p:cNvSpPr>
          <p:nvPr>
            <p:ph type="title"/>
          </p:nvPr>
        </p:nvSpPr>
        <p:spPr/>
        <p:txBody>
          <a:bodyPr/>
          <a:lstStyle/>
          <a:p>
            <a:r>
              <a:rPr lang="en-US" b="0" i="0" dirty="0">
                <a:effectLst/>
                <a:latin typeface="Calibri" panose="020F0502020204030204" pitchFamily="34" charset="0"/>
                <a:cs typeface="Calibri" panose="020F0502020204030204" pitchFamily="34" charset="0"/>
              </a:rPr>
              <a:t>Heterogeneous Effects of Medicaid Expansions on County-Level Uninsurance Rates: </a:t>
            </a:r>
            <a:br>
              <a:rPr lang="en-US" b="0" i="0" dirty="0">
                <a:effectLst/>
                <a:latin typeface="Calibri" panose="020F0502020204030204" pitchFamily="34" charset="0"/>
                <a:cs typeface="Calibri" panose="020F0502020204030204" pitchFamily="34" charset="0"/>
              </a:rPr>
            </a:br>
            <a:r>
              <a:rPr lang="en-US" b="0" i="0" dirty="0">
                <a:effectLst/>
                <a:latin typeface="Calibri" panose="020F0502020204030204" pitchFamily="34" charset="0"/>
                <a:cs typeface="Calibri" panose="020F0502020204030204" pitchFamily="34" charset="0"/>
              </a:rPr>
              <a:t>Structural Nested Mean Models Fit Under Parallel Trends Assumptions</a:t>
            </a:r>
            <a:endParaRPr lang="en-US" dirty="0"/>
          </a:p>
        </p:txBody>
      </p:sp>
      <p:sp>
        <p:nvSpPr>
          <p:cNvPr id="6" name="TextBox 5">
            <a:extLst>
              <a:ext uri="{FF2B5EF4-FFF2-40B4-BE49-F238E27FC236}">
                <a16:creationId xmlns:a16="http://schemas.microsoft.com/office/drawing/2014/main" id="{B2B78F1F-BE83-683F-53FE-66D40DF137EC}"/>
              </a:ext>
            </a:extLst>
          </p:cNvPr>
          <p:cNvSpPr txBox="1"/>
          <p:nvPr/>
        </p:nvSpPr>
        <p:spPr>
          <a:xfrm>
            <a:off x="0" y="6538994"/>
            <a:ext cx="2236253"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Twitter: </a:t>
            </a:r>
            <a:r>
              <a:rPr lang="en-US" sz="1400" b="0" i="0" dirty="0">
                <a:solidFill>
                  <a:schemeClr val="bg1"/>
                </a:solidFill>
                <a:effectLst/>
                <a:latin typeface="Calibri" panose="020F0502020204030204" pitchFamily="34" charset="0"/>
                <a:cs typeface="Calibri" panose="020F0502020204030204" pitchFamily="34" charset="0"/>
              </a:rPr>
              <a:t>@</a:t>
            </a:r>
            <a:r>
              <a:rPr lang="en-US" sz="1400" b="0" i="0" dirty="0" err="1">
                <a:solidFill>
                  <a:schemeClr val="bg1"/>
                </a:solidFill>
                <a:effectLst/>
                <a:latin typeface="Calibri" panose="020F0502020204030204" pitchFamily="34" charset="0"/>
                <a:cs typeface="Calibri" panose="020F0502020204030204" pitchFamily="34" charset="0"/>
              </a:rPr>
              <a:t>meghademiology</a:t>
            </a:r>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290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FC19E6-D769-1D6C-B29B-0C9FC037DCE0}"/>
              </a:ext>
            </a:extLst>
          </p:cNvPr>
          <p:cNvPicPr>
            <a:picLocks noChangeAspect="1"/>
          </p:cNvPicPr>
          <p:nvPr/>
        </p:nvPicPr>
        <p:blipFill>
          <a:blip r:embed="rId3"/>
          <a:stretch>
            <a:fillRect/>
          </a:stretch>
        </p:blipFill>
        <p:spPr>
          <a:xfrm>
            <a:off x="2615818" y="1349343"/>
            <a:ext cx="6595480" cy="4796713"/>
          </a:xfrm>
          <a:prstGeom prst="rect">
            <a:avLst/>
          </a:prstGeom>
        </p:spPr>
      </p:pic>
      <p:sp>
        <p:nvSpPr>
          <p:cNvPr id="17" name="Right Arrow 16">
            <a:extLst>
              <a:ext uri="{FF2B5EF4-FFF2-40B4-BE49-F238E27FC236}">
                <a16:creationId xmlns:a16="http://schemas.microsoft.com/office/drawing/2014/main" id="{ABDC0024-2F68-7533-767C-6A0B8F6984C9}"/>
              </a:ext>
            </a:extLst>
          </p:cNvPr>
          <p:cNvSpPr/>
          <p:nvPr/>
        </p:nvSpPr>
        <p:spPr>
          <a:xfrm>
            <a:off x="267456" y="1868444"/>
            <a:ext cx="2704356" cy="199046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Event Study Plot Parallel Trends in the Pre-Treatment Period</a:t>
            </a:r>
          </a:p>
        </p:txBody>
      </p:sp>
      <p:sp>
        <p:nvSpPr>
          <p:cNvPr id="18" name="Left Arrow 17">
            <a:extLst>
              <a:ext uri="{FF2B5EF4-FFF2-40B4-BE49-F238E27FC236}">
                <a16:creationId xmlns:a16="http://schemas.microsoft.com/office/drawing/2014/main" id="{70E18695-E9A0-9885-5CA9-8718ED6F5846}"/>
              </a:ext>
            </a:extLst>
          </p:cNvPr>
          <p:cNvSpPr/>
          <p:nvPr/>
        </p:nvSpPr>
        <p:spPr>
          <a:xfrm>
            <a:off x="9082006" y="3747699"/>
            <a:ext cx="2833647" cy="1993392"/>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Treatment Effect </a:t>
            </a:r>
          </a:p>
        </p:txBody>
      </p:sp>
      <p:sp>
        <p:nvSpPr>
          <p:cNvPr id="29" name="Title 2">
            <a:extLst>
              <a:ext uri="{FF2B5EF4-FFF2-40B4-BE49-F238E27FC236}">
                <a16:creationId xmlns:a16="http://schemas.microsoft.com/office/drawing/2014/main" id="{19045472-89AB-7AD2-8A48-03B5E0565C36}"/>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C&amp;S + Medicaid Expansion</a:t>
            </a:r>
          </a:p>
        </p:txBody>
      </p:sp>
      <p:graphicFrame>
        <p:nvGraphicFramePr>
          <p:cNvPr id="30" name="Diagram 29">
            <a:extLst>
              <a:ext uri="{FF2B5EF4-FFF2-40B4-BE49-F238E27FC236}">
                <a16:creationId xmlns:a16="http://schemas.microsoft.com/office/drawing/2014/main" id="{8971A510-C837-A85C-285F-49BAB19BC9F3}"/>
              </a:ext>
            </a:extLst>
          </p:cNvPr>
          <p:cNvGraphicFramePr/>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a:extLst>
              <a:ext uri="{FF2B5EF4-FFF2-40B4-BE49-F238E27FC236}">
                <a16:creationId xmlns:a16="http://schemas.microsoft.com/office/drawing/2014/main" id="{2315EC8F-E56F-BD6E-8BD9-B964712414ED}"/>
              </a:ext>
            </a:extLst>
          </p:cNvPr>
          <p:cNvSpPr/>
          <p:nvPr/>
        </p:nvSpPr>
        <p:spPr>
          <a:xfrm>
            <a:off x="3212922" y="2262070"/>
            <a:ext cx="3286119" cy="142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tx1"/>
              </a:solidFill>
            </a:endParaRPr>
          </a:p>
        </p:txBody>
      </p:sp>
      <p:sp>
        <p:nvSpPr>
          <p:cNvPr id="5" name="Rectangle 4">
            <a:extLst>
              <a:ext uri="{FF2B5EF4-FFF2-40B4-BE49-F238E27FC236}">
                <a16:creationId xmlns:a16="http://schemas.microsoft.com/office/drawing/2014/main" id="{6D36395A-B802-0571-2184-8B9374805738}"/>
              </a:ext>
            </a:extLst>
          </p:cNvPr>
          <p:cNvSpPr/>
          <p:nvPr/>
        </p:nvSpPr>
        <p:spPr>
          <a:xfrm>
            <a:off x="6471002" y="3684470"/>
            <a:ext cx="2499186" cy="18241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tx1"/>
              </a:solidFill>
            </a:endParaRPr>
          </a:p>
        </p:txBody>
      </p:sp>
      <p:sp>
        <p:nvSpPr>
          <p:cNvPr id="6" name="TextBox 5">
            <a:extLst>
              <a:ext uri="{FF2B5EF4-FFF2-40B4-BE49-F238E27FC236}">
                <a16:creationId xmlns:a16="http://schemas.microsoft.com/office/drawing/2014/main" id="{9D3C00F6-8107-DF03-0FBB-40020D1CFCA4}"/>
              </a:ext>
            </a:extLst>
          </p:cNvPr>
          <p:cNvSpPr txBox="1"/>
          <p:nvPr/>
        </p:nvSpPr>
        <p:spPr>
          <a:xfrm>
            <a:off x="1059322" y="2418165"/>
            <a:ext cx="10161639" cy="1754326"/>
          </a:xfrm>
          <a:prstGeom prst="rect">
            <a:avLst/>
          </a:prstGeom>
          <a:solidFill>
            <a:srgbClr val="FFFFFF">
              <a:alpha val="89412"/>
            </a:srgbClr>
          </a:solidFill>
          <a:ln w="28575">
            <a:solidFill>
              <a:srgbClr val="FF0000"/>
            </a:solidFill>
          </a:ln>
        </p:spPr>
        <p:txBody>
          <a:bodyPr wrap="square" rtlCol="0">
            <a:spAutoFit/>
          </a:bodyPr>
          <a:lstStyle/>
          <a:p>
            <a:r>
              <a:rPr lang="en-US" sz="3600" dirty="0">
                <a:solidFill>
                  <a:srgbClr val="FF0000"/>
                </a:solidFill>
                <a:latin typeface="Calibri" panose="020F0502020204030204" pitchFamily="34" charset="0"/>
                <a:cs typeface="Calibri" panose="020F0502020204030204" pitchFamily="34" charset="0"/>
              </a:rPr>
              <a:t>Doesn’t account for: </a:t>
            </a:r>
          </a:p>
          <a:p>
            <a:pPr marL="742950" indent="-742950">
              <a:buFont typeface="Arial" panose="020B0604020202020204" pitchFamily="34" charset="0"/>
              <a:buChar char="•"/>
            </a:pPr>
            <a:r>
              <a:rPr lang="en-US" sz="3600" strike="sngStrike" dirty="0">
                <a:solidFill>
                  <a:srgbClr val="FF0000"/>
                </a:solidFill>
                <a:latin typeface="Calibri" panose="020F0502020204030204" pitchFamily="34" charset="0"/>
                <a:cs typeface="Calibri" panose="020F0502020204030204" pitchFamily="34" charset="0"/>
              </a:rPr>
              <a:t>Staggered adoption of Medicaid expansion </a:t>
            </a:r>
          </a:p>
          <a:p>
            <a:pPr marL="742950" indent="-742950">
              <a:buFont typeface="Arial" panose="020B0604020202020204" pitchFamily="34" charset="0"/>
              <a:buChar char="•"/>
            </a:pPr>
            <a:r>
              <a:rPr lang="en-US" sz="3600" dirty="0">
                <a:solidFill>
                  <a:srgbClr val="FF0000"/>
                </a:solidFill>
                <a:latin typeface="Calibri" panose="020F0502020204030204" pitchFamily="34" charset="0"/>
                <a:cs typeface="Calibri" panose="020F0502020204030204" pitchFamily="34" charset="0"/>
              </a:rPr>
              <a:t>Time-varying confounding of trends</a:t>
            </a:r>
          </a:p>
        </p:txBody>
      </p:sp>
      <p:sp>
        <p:nvSpPr>
          <p:cNvPr id="7" name="TextBox 6">
            <a:extLst>
              <a:ext uri="{FF2B5EF4-FFF2-40B4-BE49-F238E27FC236}">
                <a16:creationId xmlns:a16="http://schemas.microsoft.com/office/drawing/2014/main" id="{73672385-4328-9BBE-5AEE-9FD3A4C8EAA5}"/>
              </a:ext>
            </a:extLst>
          </p:cNvPr>
          <p:cNvSpPr txBox="1"/>
          <p:nvPr/>
        </p:nvSpPr>
        <p:spPr>
          <a:xfrm>
            <a:off x="1059322" y="4445168"/>
            <a:ext cx="10161639" cy="1200329"/>
          </a:xfrm>
          <a:prstGeom prst="rect">
            <a:avLst/>
          </a:prstGeom>
          <a:solidFill>
            <a:srgbClr val="FFFFFF">
              <a:alpha val="89412"/>
            </a:srgbClr>
          </a:solidFill>
          <a:ln w="28575">
            <a:solidFill>
              <a:srgbClr val="FF0000"/>
            </a:solidFill>
          </a:ln>
        </p:spPr>
        <p:txBody>
          <a:bodyPr wrap="square" rtlCol="0">
            <a:spAutoFit/>
          </a:bodyPr>
          <a:lstStyle/>
          <a:p>
            <a:r>
              <a:rPr lang="en-US" sz="3600" dirty="0">
                <a:solidFill>
                  <a:srgbClr val="FF0000"/>
                </a:solidFill>
                <a:latin typeface="Calibri" panose="020F0502020204030204" pitchFamily="34" charset="0"/>
                <a:cs typeface="Calibri" panose="020F0502020204030204" pitchFamily="34" charset="0"/>
              </a:rPr>
              <a:t>Can’t calculate:</a:t>
            </a:r>
          </a:p>
          <a:p>
            <a:pPr marL="571500" indent="-571500">
              <a:buFont typeface="Arial" panose="020B0604020202020204" pitchFamily="34" charset="0"/>
              <a:buChar char="•"/>
            </a:pPr>
            <a:r>
              <a:rPr lang="en-US" sz="3600" dirty="0">
                <a:solidFill>
                  <a:srgbClr val="FF0000"/>
                </a:solidFill>
                <a:latin typeface="Calibri" panose="020F0502020204030204" pitchFamily="34" charset="0"/>
                <a:cs typeface="Calibri" panose="020F0502020204030204" pitchFamily="34" charset="0"/>
              </a:rPr>
              <a:t>Time-varying effect heterogeneity</a:t>
            </a:r>
          </a:p>
        </p:txBody>
      </p:sp>
    </p:spTree>
    <p:extLst>
      <p:ext uri="{BB962C8B-B14F-4D97-AF65-F5344CB8AC3E}">
        <p14:creationId xmlns:p14="http://schemas.microsoft.com/office/powerpoint/2010/main" val="96087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199A909-8A02-0981-29EC-045EA847D1BE}"/>
              </a:ext>
            </a:extLst>
          </p:cNvPr>
          <p:cNvSpPr/>
          <p:nvPr/>
        </p:nvSpPr>
        <p:spPr bwMode="auto">
          <a:xfrm>
            <a:off x="3316444" y="1621996"/>
            <a:ext cx="7551444" cy="3689405"/>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519505CF-4367-F082-8106-24C50DB6BA22}"/>
              </a:ext>
            </a:extLst>
          </p:cNvPr>
          <p:cNvCxnSpPr>
            <a:cxnSpLocks/>
          </p:cNvCxnSpPr>
          <p:nvPr/>
        </p:nvCxnSpPr>
        <p:spPr>
          <a:xfrm>
            <a:off x="385972" y="5245171"/>
            <a:ext cx="10960327" cy="66634"/>
          </a:xfrm>
          <a:prstGeom prst="straightConnector1">
            <a:avLst/>
          </a:prstGeom>
          <a:ln w="12700">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703A9-DE80-CE5E-5D9A-8DB2EBCE1D46}"/>
              </a:ext>
            </a:extLst>
          </p:cNvPr>
          <p:cNvCxnSpPr>
            <a:cxnSpLocks/>
          </p:cNvCxnSpPr>
          <p:nvPr/>
        </p:nvCxnSpPr>
        <p:spPr>
          <a:xfrm>
            <a:off x="591074" y="1796233"/>
            <a:ext cx="0" cy="3469259"/>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53BD10-A1D3-6DEA-EC37-70B197E8D2E5}"/>
              </a:ext>
            </a:extLst>
          </p:cNvPr>
          <p:cNvCxnSpPr>
            <a:cxnSpLocks/>
          </p:cNvCxnSpPr>
          <p:nvPr/>
        </p:nvCxnSpPr>
        <p:spPr>
          <a:xfrm>
            <a:off x="3321769" y="1822736"/>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A1702EE-33E9-AAE0-3836-E1FCA34AB72A}"/>
              </a:ext>
            </a:extLst>
          </p:cNvPr>
          <p:cNvCxnSpPr>
            <a:cxnSpLocks/>
          </p:cNvCxnSpPr>
          <p:nvPr/>
        </p:nvCxnSpPr>
        <p:spPr>
          <a:xfrm>
            <a:off x="5180079" y="1822737"/>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6CCC60-07B1-CC09-008E-CD90A34D8AAA}"/>
              </a:ext>
            </a:extLst>
          </p:cNvPr>
          <p:cNvSpPr txBox="1"/>
          <p:nvPr/>
        </p:nvSpPr>
        <p:spPr>
          <a:xfrm>
            <a:off x="3017400" y="5294777"/>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2015</a:t>
            </a:r>
          </a:p>
        </p:txBody>
      </p:sp>
      <p:sp>
        <p:nvSpPr>
          <p:cNvPr id="18" name="TextBox 17">
            <a:extLst>
              <a:ext uri="{FF2B5EF4-FFF2-40B4-BE49-F238E27FC236}">
                <a16:creationId xmlns:a16="http://schemas.microsoft.com/office/drawing/2014/main" id="{0C3DC6CB-FDA8-AD22-0914-88B5B78C717D}"/>
              </a:ext>
            </a:extLst>
          </p:cNvPr>
          <p:cNvSpPr txBox="1"/>
          <p:nvPr/>
        </p:nvSpPr>
        <p:spPr>
          <a:xfrm>
            <a:off x="5025816" y="5338309"/>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2016</a:t>
            </a:r>
          </a:p>
        </p:txBody>
      </p:sp>
      <p:cxnSp>
        <p:nvCxnSpPr>
          <p:cNvPr id="20" name="Straight Connector 19">
            <a:extLst>
              <a:ext uri="{FF2B5EF4-FFF2-40B4-BE49-F238E27FC236}">
                <a16:creationId xmlns:a16="http://schemas.microsoft.com/office/drawing/2014/main" id="{61C1F68B-CCBA-7233-7AE2-A973F0437E9B}"/>
              </a:ext>
            </a:extLst>
          </p:cNvPr>
          <p:cNvCxnSpPr>
            <a:cxnSpLocks/>
          </p:cNvCxnSpPr>
          <p:nvPr/>
        </p:nvCxnSpPr>
        <p:spPr>
          <a:xfrm>
            <a:off x="1561005" y="1822736"/>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E118F6-C82D-B262-1AB6-E8F447498C85}"/>
              </a:ext>
            </a:extLst>
          </p:cNvPr>
          <p:cNvCxnSpPr>
            <a:cxnSpLocks/>
          </p:cNvCxnSpPr>
          <p:nvPr/>
        </p:nvCxnSpPr>
        <p:spPr>
          <a:xfrm>
            <a:off x="6984964" y="1842546"/>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229A8EA-F4CD-1044-551B-AB1BDFE5CA6D}"/>
              </a:ext>
            </a:extLst>
          </p:cNvPr>
          <p:cNvCxnSpPr>
            <a:cxnSpLocks/>
          </p:cNvCxnSpPr>
          <p:nvPr/>
        </p:nvCxnSpPr>
        <p:spPr>
          <a:xfrm>
            <a:off x="5178101" y="4062186"/>
            <a:ext cx="1795369" cy="304403"/>
          </a:xfrm>
          <a:prstGeom prst="line">
            <a:avLst/>
          </a:prstGeom>
          <a:ln w="2857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Right Brace 28">
            <a:extLst>
              <a:ext uri="{FF2B5EF4-FFF2-40B4-BE49-F238E27FC236}">
                <a16:creationId xmlns:a16="http://schemas.microsoft.com/office/drawing/2014/main" id="{48F9FCAB-9D01-3A9C-952E-84D948D42D1C}"/>
              </a:ext>
            </a:extLst>
          </p:cNvPr>
          <p:cNvSpPr/>
          <p:nvPr/>
        </p:nvSpPr>
        <p:spPr>
          <a:xfrm>
            <a:off x="10559829" y="1913818"/>
            <a:ext cx="445473" cy="2698052"/>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FE9B6FC1-0B72-F2B2-BAF7-B503630835EF}"/>
              </a:ext>
            </a:extLst>
          </p:cNvPr>
          <p:cNvSpPr>
            <a:spLocks noChangeAspect="1"/>
          </p:cNvSpPr>
          <p:nvPr/>
        </p:nvSpPr>
        <p:spPr>
          <a:xfrm>
            <a:off x="2703969" y="1395777"/>
            <a:ext cx="1188720" cy="118872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cs typeface="Calibri" panose="020F0502020204030204" pitchFamily="34" charset="0"/>
              </a:rPr>
              <a:t>Prior Eligibility</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85B208B-C134-DFBF-FBD3-A9DF56CCAE7D}"/>
                  </a:ext>
                </a:extLst>
              </p:cNvPr>
              <p:cNvSpPr txBox="1"/>
              <p:nvPr/>
            </p:nvSpPr>
            <p:spPr>
              <a:xfrm>
                <a:off x="10965968" y="3072086"/>
                <a:ext cx="117397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ea typeface="Cambria Math" panose="02040503050406030204" pitchFamily="18" charset="0"/>
                            </a:rPr>
                            <m:t>𝛾</m:t>
                          </m:r>
                        </m:e>
                        <m:sub>
                          <m:r>
                            <a:rPr lang="en-US" b="0" i="1" smtClean="0">
                              <a:solidFill>
                                <a:schemeClr val="bg2">
                                  <a:lumMod val="10000"/>
                                </a:schemeClr>
                              </a:solidFill>
                              <a:latin typeface="Cambria Math" panose="02040503050406030204" pitchFamily="18" charset="0"/>
                              <a:ea typeface="Cambria Math" panose="02040503050406030204" pitchFamily="18" charset="0"/>
                            </a:rPr>
                            <m:t>2015, 2019</m:t>
                          </m:r>
                        </m:sub>
                      </m:sSub>
                    </m:oMath>
                  </m:oMathPara>
                </a14:m>
                <a:endParaRPr lang="en-US" dirty="0">
                  <a:solidFill>
                    <a:schemeClr val="bg2">
                      <a:lumMod val="10000"/>
                    </a:schemeClr>
                  </a:solidFill>
                  <a:latin typeface="Calibri" panose="020F0502020204030204" pitchFamily="34" charset="0"/>
                  <a:cs typeface="Calibri" panose="020F0502020204030204" pitchFamily="34" charset="0"/>
                </a:endParaRPr>
              </a:p>
            </p:txBody>
          </p:sp>
        </mc:Choice>
        <mc:Fallback xmlns="">
          <p:sp>
            <p:nvSpPr>
              <p:cNvPr id="32" name="TextBox 31">
                <a:extLst>
                  <a:ext uri="{FF2B5EF4-FFF2-40B4-BE49-F238E27FC236}">
                    <a16:creationId xmlns:a16="http://schemas.microsoft.com/office/drawing/2014/main" id="{B85B208B-C134-DFBF-FBD3-A9DF56CCAE7D}"/>
                  </a:ext>
                </a:extLst>
              </p:cNvPr>
              <p:cNvSpPr txBox="1">
                <a:spLocks noRot="1" noChangeAspect="1" noMove="1" noResize="1" noEditPoints="1" noAdjustHandles="1" noChangeArrowheads="1" noChangeShapeType="1" noTextEdit="1"/>
              </p:cNvSpPr>
              <p:nvPr/>
            </p:nvSpPr>
            <p:spPr>
              <a:xfrm>
                <a:off x="10965968" y="3072086"/>
                <a:ext cx="1173976" cy="381515"/>
              </a:xfrm>
              <a:prstGeom prst="rect">
                <a:avLst/>
              </a:prstGeom>
              <a:blipFill>
                <a:blip r:embed="rId4"/>
                <a:stretch>
                  <a:fillRect b="-3125"/>
                </a:stretch>
              </a:blipFill>
            </p:spPr>
            <p:txBody>
              <a:bodyPr/>
              <a:lstStyle/>
              <a:p>
                <a:r>
                  <a:rPr lang="en-US">
                    <a:noFill/>
                  </a:rPr>
                  <a:t> </a:t>
                </a:r>
              </a:p>
            </p:txBody>
          </p:sp>
        </mc:Fallback>
      </mc:AlternateContent>
      <p:sp>
        <p:nvSpPr>
          <p:cNvPr id="34" name="Right Arrow 33">
            <a:extLst>
              <a:ext uri="{FF2B5EF4-FFF2-40B4-BE49-F238E27FC236}">
                <a16:creationId xmlns:a16="http://schemas.microsoft.com/office/drawing/2014/main" id="{90F8BA7E-AE0C-16D7-352C-72DA286EAADB}"/>
              </a:ext>
            </a:extLst>
          </p:cNvPr>
          <p:cNvSpPr/>
          <p:nvPr/>
        </p:nvSpPr>
        <p:spPr>
          <a:xfrm>
            <a:off x="1563209" y="1750640"/>
            <a:ext cx="1133927" cy="382274"/>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831A29D3-9A77-D39E-FE1B-7CEA1E8C8F38}"/>
              </a:ext>
            </a:extLst>
          </p:cNvPr>
          <p:cNvSpPr txBox="1"/>
          <p:nvPr/>
        </p:nvSpPr>
        <p:spPr>
          <a:xfrm>
            <a:off x="1271105" y="5301203"/>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2014</a:t>
            </a:r>
          </a:p>
        </p:txBody>
      </p:sp>
      <p:sp>
        <p:nvSpPr>
          <p:cNvPr id="36" name="TextBox 35">
            <a:extLst>
              <a:ext uri="{FF2B5EF4-FFF2-40B4-BE49-F238E27FC236}">
                <a16:creationId xmlns:a16="http://schemas.microsoft.com/office/drawing/2014/main" id="{80AB40E3-4E62-1E40-B4F9-728140EB5520}"/>
              </a:ext>
            </a:extLst>
          </p:cNvPr>
          <p:cNvSpPr txBox="1"/>
          <p:nvPr/>
        </p:nvSpPr>
        <p:spPr>
          <a:xfrm>
            <a:off x="6760327" y="5334562"/>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2017</a:t>
            </a:r>
          </a:p>
        </p:txBody>
      </p:sp>
      <p:sp>
        <p:nvSpPr>
          <p:cNvPr id="45" name="TextBox 44">
            <a:extLst>
              <a:ext uri="{FF2B5EF4-FFF2-40B4-BE49-F238E27FC236}">
                <a16:creationId xmlns:a16="http://schemas.microsoft.com/office/drawing/2014/main" id="{65A1AF7D-911F-1803-B455-C674D210A2B9}"/>
              </a:ext>
            </a:extLst>
          </p:cNvPr>
          <p:cNvSpPr txBox="1"/>
          <p:nvPr/>
        </p:nvSpPr>
        <p:spPr>
          <a:xfrm>
            <a:off x="7282228" y="999431"/>
            <a:ext cx="4984490" cy="646331"/>
          </a:xfrm>
          <a:prstGeom prst="rect">
            <a:avLst/>
          </a:prstGeom>
          <a:noFill/>
        </p:spPr>
        <p:txBody>
          <a:bodyPr wrap="square" rtlCol="0">
            <a:spAutoFit/>
          </a:bodyPr>
          <a:lstStyle/>
          <a:p>
            <a:pPr algn="ctr"/>
            <a:r>
              <a:rPr lang="en-US" dirty="0">
                <a:solidFill>
                  <a:schemeClr val="bg2">
                    <a:lumMod val="10000"/>
                  </a:schemeClr>
                </a:solidFill>
                <a:latin typeface="Calibri" panose="020F0502020204030204" pitchFamily="34" charset="0"/>
                <a:cs typeface="Calibri" panose="020F0502020204030204" pitchFamily="34" charset="0"/>
              </a:rPr>
              <a:t>Conditional Average Untreated Counterfactual Outcome Trajectory (No parametric assumptions)</a:t>
            </a:r>
          </a:p>
        </p:txBody>
      </p:sp>
      <p:cxnSp>
        <p:nvCxnSpPr>
          <p:cNvPr id="46" name="Straight Arrow Connector 45">
            <a:extLst>
              <a:ext uri="{FF2B5EF4-FFF2-40B4-BE49-F238E27FC236}">
                <a16:creationId xmlns:a16="http://schemas.microsoft.com/office/drawing/2014/main" id="{DD94FE3D-08A5-E369-CFC2-24556799D498}"/>
              </a:ext>
            </a:extLst>
          </p:cNvPr>
          <p:cNvCxnSpPr>
            <a:cxnSpLocks/>
          </p:cNvCxnSpPr>
          <p:nvPr/>
        </p:nvCxnSpPr>
        <p:spPr>
          <a:xfrm flipV="1">
            <a:off x="10665613" y="2116850"/>
            <a:ext cx="0" cy="238065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714FAAD-1F38-BED0-F323-B9FBEAA802AB}"/>
              </a:ext>
            </a:extLst>
          </p:cNvPr>
          <p:cNvCxnSpPr>
            <a:cxnSpLocks/>
          </p:cNvCxnSpPr>
          <p:nvPr/>
        </p:nvCxnSpPr>
        <p:spPr>
          <a:xfrm>
            <a:off x="10552939" y="1838799"/>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E84958C-CA25-4051-5D02-FD41EEF434C4}"/>
              </a:ext>
            </a:extLst>
          </p:cNvPr>
          <p:cNvCxnSpPr>
            <a:cxnSpLocks/>
          </p:cNvCxnSpPr>
          <p:nvPr/>
        </p:nvCxnSpPr>
        <p:spPr>
          <a:xfrm>
            <a:off x="8758013" y="1838799"/>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6311B-473C-922C-1A6C-3FDEB43D8261}"/>
              </a:ext>
            </a:extLst>
          </p:cNvPr>
          <p:cNvSpPr txBox="1"/>
          <p:nvPr/>
        </p:nvSpPr>
        <p:spPr>
          <a:xfrm>
            <a:off x="8587111" y="5342440"/>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2018</a:t>
            </a:r>
          </a:p>
        </p:txBody>
      </p:sp>
      <p:sp>
        <p:nvSpPr>
          <p:cNvPr id="11" name="TextBox 10">
            <a:extLst>
              <a:ext uri="{FF2B5EF4-FFF2-40B4-BE49-F238E27FC236}">
                <a16:creationId xmlns:a16="http://schemas.microsoft.com/office/drawing/2014/main" id="{97038285-4FD3-3CAD-A836-1558DCAC2F8A}"/>
              </a:ext>
            </a:extLst>
          </p:cNvPr>
          <p:cNvSpPr txBox="1"/>
          <p:nvPr/>
        </p:nvSpPr>
        <p:spPr>
          <a:xfrm>
            <a:off x="10374176" y="5342440"/>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2019</a:t>
            </a:r>
          </a:p>
        </p:txBody>
      </p:sp>
      <p:cxnSp>
        <p:nvCxnSpPr>
          <p:cNvPr id="48" name="Straight Connector 47">
            <a:extLst>
              <a:ext uri="{FF2B5EF4-FFF2-40B4-BE49-F238E27FC236}">
                <a16:creationId xmlns:a16="http://schemas.microsoft.com/office/drawing/2014/main" id="{A70019BC-0FD0-A67B-A296-5C212199B619}"/>
              </a:ext>
            </a:extLst>
          </p:cNvPr>
          <p:cNvCxnSpPr>
            <a:cxnSpLocks/>
          </p:cNvCxnSpPr>
          <p:nvPr/>
        </p:nvCxnSpPr>
        <p:spPr>
          <a:xfrm>
            <a:off x="6972981" y="4362477"/>
            <a:ext cx="1778812" cy="133115"/>
          </a:xfrm>
          <a:prstGeom prst="line">
            <a:avLst/>
          </a:prstGeom>
          <a:ln w="2857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0A61F2-3C92-AF80-3D29-705E2497D85F}"/>
              </a:ext>
            </a:extLst>
          </p:cNvPr>
          <p:cNvCxnSpPr>
            <a:cxnSpLocks/>
          </p:cNvCxnSpPr>
          <p:nvPr/>
        </p:nvCxnSpPr>
        <p:spPr>
          <a:xfrm>
            <a:off x="8757675" y="4506904"/>
            <a:ext cx="1797914" cy="104966"/>
          </a:xfrm>
          <a:prstGeom prst="line">
            <a:avLst/>
          </a:prstGeom>
          <a:ln w="2857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BB9C82E5-A8C3-3E3C-C96E-6DDE1BA0FF93}"/>
              </a:ext>
            </a:extLst>
          </p:cNvPr>
          <p:cNvSpPr>
            <a:spLocks noChangeAspect="1"/>
          </p:cNvSpPr>
          <p:nvPr/>
        </p:nvSpPr>
        <p:spPr>
          <a:xfrm>
            <a:off x="8713688" y="445397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DB99144-1F2F-CB1A-2D85-20770B53DDCC}"/>
              </a:ext>
            </a:extLst>
          </p:cNvPr>
          <p:cNvSpPr>
            <a:spLocks noChangeAspect="1"/>
          </p:cNvSpPr>
          <p:nvPr/>
        </p:nvSpPr>
        <p:spPr>
          <a:xfrm>
            <a:off x="6927750" y="432652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271A57E2-91FF-EA56-AA02-EA8358C56FBC}"/>
              </a:ext>
            </a:extLst>
          </p:cNvPr>
          <p:cNvCxnSpPr>
            <a:cxnSpLocks/>
            <a:endCxn id="69" idx="2"/>
          </p:cNvCxnSpPr>
          <p:nvPr/>
        </p:nvCxnSpPr>
        <p:spPr>
          <a:xfrm>
            <a:off x="1549616" y="2951714"/>
            <a:ext cx="1721108" cy="514581"/>
          </a:xfrm>
          <a:prstGeom prst="line">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10F51FB-6377-B511-CB00-AE226C37F813}"/>
              </a:ext>
            </a:extLst>
          </p:cNvPr>
          <p:cNvCxnSpPr>
            <a:cxnSpLocks/>
          </p:cNvCxnSpPr>
          <p:nvPr/>
        </p:nvCxnSpPr>
        <p:spPr>
          <a:xfrm flipV="1">
            <a:off x="8873256" y="2287395"/>
            <a:ext cx="0" cy="2135796"/>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A9232D49-34AB-7F9D-B8ED-FBCD9ED4055C}"/>
              </a:ext>
            </a:extLst>
          </p:cNvPr>
          <p:cNvSpPr>
            <a:spLocks noChangeAspect="1"/>
          </p:cNvSpPr>
          <p:nvPr/>
        </p:nvSpPr>
        <p:spPr>
          <a:xfrm>
            <a:off x="5125609" y="402556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AB2E3C07-3B71-42F2-999B-EC64B3A75A16}"/>
              </a:ext>
            </a:extLst>
          </p:cNvPr>
          <p:cNvCxnSpPr>
            <a:cxnSpLocks/>
          </p:cNvCxnSpPr>
          <p:nvPr/>
        </p:nvCxnSpPr>
        <p:spPr>
          <a:xfrm flipV="1">
            <a:off x="7100254" y="2428917"/>
            <a:ext cx="0" cy="180476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2691F93D-3452-85BC-FFAE-C9DA1D7866EE}"/>
              </a:ext>
            </a:extLst>
          </p:cNvPr>
          <p:cNvSpPr>
            <a:spLocks noChangeAspect="1"/>
          </p:cNvSpPr>
          <p:nvPr/>
        </p:nvSpPr>
        <p:spPr>
          <a:xfrm>
            <a:off x="3270724" y="342057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7D252F64-89D9-0940-9A7A-CE78490EE76F}"/>
              </a:ext>
            </a:extLst>
          </p:cNvPr>
          <p:cNvCxnSpPr>
            <a:cxnSpLocks/>
          </p:cNvCxnSpPr>
          <p:nvPr/>
        </p:nvCxnSpPr>
        <p:spPr>
          <a:xfrm flipV="1">
            <a:off x="5295160" y="2632495"/>
            <a:ext cx="0" cy="134635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9B637081-D7E9-278A-BB39-BC20FD4C1E63}"/>
              </a:ext>
            </a:extLst>
          </p:cNvPr>
          <p:cNvSpPr>
            <a:spLocks noChangeAspect="1"/>
          </p:cNvSpPr>
          <p:nvPr/>
        </p:nvSpPr>
        <p:spPr>
          <a:xfrm>
            <a:off x="10516978" y="457138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3D72DFDE-DC03-BF30-9D38-BFDB69A4B6F3}"/>
              </a:ext>
            </a:extLst>
          </p:cNvPr>
          <p:cNvCxnSpPr>
            <a:cxnSpLocks/>
          </p:cNvCxnSpPr>
          <p:nvPr/>
        </p:nvCxnSpPr>
        <p:spPr>
          <a:xfrm flipV="1">
            <a:off x="3429105" y="2847184"/>
            <a:ext cx="0" cy="5486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6093D74-1409-01D6-CCC3-564C31AAE88C}"/>
              </a:ext>
            </a:extLst>
          </p:cNvPr>
          <p:cNvCxnSpPr>
            <a:cxnSpLocks/>
            <a:stCxn id="44" idx="1"/>
          </p:cNvCxnSpPr>
          <p:nvPr/>
        </p:nvCxnSpPr>
        <p:spPr>
          <a:xfrm>
            <a:off x="3316444" y="3466699"/>
            <a:ext cx="1868394" cy="593740"/>
          </a:xfrm>
          <a:prstGeom prst="line">
            <a:avLst/>
          </a:prstGeom>
          <a:ln w="2857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2" name="Right Brace 101">
            <a:extLst>
              <a:ext uri="{FF2B5EF4-FFF2-40B4-BE49-F238E27FC236}">
                <a16:creationId xmlns:a16="http://schemas.microsoft.com/office/drawing/2014/main" id="{C07816B6-D4EA-56DD-FA20-77E1F5F9B6F2}"/>
              </a:ext>
            </a:extLst>
          </p:cNvPr>
          <p:cNvSpPr/>
          <p:nvPr/>
        </p:nvSpPr>
        <p:spPr>
          <a:xfrm>
            <a:off x="8752730" y="1976320"/>
            <a:ext cx="445473" cy="252645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p:sp>
        <p:nvSpPr>
          <p:cNvPr id="103" name="Right Brace 102">
            <a:extLst>
              <a:ext uri="{FF2B5EF4-FFF2-40B4-BE49-F238E27FC236}">
                <a16:creationId xmlns:a16="http://schemas.microsoft.com/office/drawing/2014/main" id="{29FC7AA6-4B2C-D40E-684A-D874570F98F2}"/>
              </a:ext>
            </a:extLst>
          </p:cNvPr>
          <p:cNvSpPr/>
          <p:nvPr/>
        </p:nvSpPr>
        <p:spPr>
          <a:xfrm>
            <a:off x="6991797" y="2025286"/>
            <a:ext cx="445473" cy="2341303"/>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p:sp>
        <p:nvSpPr>
          <p:cNvPr id="104" name="Right Brace 103">
            <a:extLst>
              <a:ext uri="{FF2B5EF4-FFF2-40B4-BE49-F238E27FC236}">
                <a16:creationId xmlns:a16="http://schemas.microsoft.com/office/drawing/2014/main" id="{E41353B0-1B26-D347-643B-662F1450D2FA}"/>
              </a:ext>
            </a:extLst>
          </p:cNvPr>
          <p:cNvSpPr/>
          <p:nvPr/>
        </p:nvSpPr>
        <p:spPr>
          <a:xfrm>
            <a:off x="5186390" y="2281967"/>
            <a:ext cx="445473" cy="1776089"/>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p:sp>
        <p:nvSpPr>
          <p:cNvPr id="105" name="Right Brace 104">
            <a:extLst>
              <a:ext uri="{FF2B5EF4-FFF2-40B4-BE49-F238E27FC236}">
                <a16:creationId xmlns:a16="http://schemas.microsoft.com/office/drawing/2014/main" id="{236491CA-60B7-36B4-0039-8101F72416B6}"/>
              </a:ext>
            </a:extLst>
          </p:cNvPr>
          <p:cNvSpPr/>
          <p:nvPr/>
        </p:nvSpPr>
        <p:spPr>
          <a:xfrm>
            <a:off x="3321327" y="2771783"/>
            <a:ext cx="445473" cy="719420"/>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E5E8C7AA-C551-5CEA-3A79-8C31893C8287}"/>
                  </a:ext>
                </a:extLst>
              </p:cNvPr>
              <p:cNvSpPr txBox="1"/>
              <p:nvPr/>
            </p:nvSpPr>
            <p:spPr>
              <a:xfrm>
                <a:off x="9185081" y="3072086"/>
                <a:ext cx="117878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ea typeface="Cambria Math" panose="02040503050406030204" pitchFamily="18" charset="0"/>
                            </a:rPr>
                            <m:t>𝛾</m:t>
                          </m:r>
                        </m:e>
                        <m:sub>
                          <m:r>
                            <a:rPr lang="en-US" b="0" i="1" smtClean="0">
                              <a:solidFill>
                                <a:schemeClr val="bg2">
                                  <a:lumMod val="10000"/>
                                </a:schemeClr>
                              </a:solidFill>
                              <a:latin typeface="Cambria Math" panose="02040503050406030204" pitchFamily="18" charset="0"/>
                              <a:ea typeface="Cambria Math" panose="02040503050406030204" pitchFamily="18" charset="0"/>
                            </a:rPr>
                            <m:t>2015, 2018</m:t>
                          </m:r>
                        </m:sub>
                      </m:sSub>
                    </m:oMath>
                  </m:oMathPara>
                </a14:m>
                <a:endParaRPr lang="en-US" dirty="0">
                  <a:solidFill>
                    <a:schemeClr val="bg2">
                      <a:lumMod val="10000"/>
                    </a:schemeClr>
                  </a:solidFill>
                  <a:latin typeface="Calibri" panose="020F0502020204030204" pitchFamily="34" charset="0"/>
                  <a:cs typeface="Calibri" panose="020F0502020204030204" pitchFamily="34" charset="0"/>
                </a:endParaRPr>
              </a:p>
            </p:txBody>
          </p:sp>
        </mc:Choice>
        <mc:Fallback xmlns="">
          <p:sp>
            <p:nvSpPr>
              <p:cNvPr id="106" name="TextBox 105">
                <a:extLst>
                  <a:ext uri="{FF2B5EF4-FFF2-40B4-BE49-F238E27FC236}">
                    <a16:creationId xmlns:a16="http://schemas.microsoft.com/office/drawing/2014/main" id="{E5E8C7AA-C551-5CEA-3A79-8C31893C8287}"/>
                  </a:ext>
                </a:extLst>
              </p:cNvPr>
              <p:cNvSpPr txBox="1">
                <a:spLocks noRot="1" noChangeAspect="1" noMove="1" noResize="1" noEditPoints="1" noAdjustHandles="1" noChangeArrowheads="1" noChangeShapeType="1" noTextEdit="1"/>
              </p:cNvSpPr>
              <p:nvPr/>
            </p:nvSpPr>
            <p:spPr>
              <a:xfrm>
                <a:off x="9185081" y="3072086"/>
                <a:ext cx="1178784" cy="381515"/>
              </a:xfrm>
              <a:prstGeom prst="rect">
                <a:avLst/>
              </a:prstGeom>
              <a:blipFill>
                <a:blip r:embed="rId5"/>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457BAACD-F62C-4E4A-2E8F-CD21D0E0E576}"/>
                  </a:ext>
                </a:extLst>
              </p:cNvPr>
              <p:cNvSpPr txBox="1"/>
              <p:nvPr/>
            </p:nvSpPr>
            <p:spPr>
              <a:xfrm>
                <a:off x="7455681" y="3072086"/>
                <a:ext cx="117878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ea typeface="Cambria Math" panose="02040503050406030204" pitchFamily="18" charset="0"/>
                            </a:rPr>
                            <m:t>𝛾</m:t>
                          </m:r>
                        </m:e>
                        <m:sub>
                          <m:r>
                            <a:rPr lang="en-US" b="0" i="1" smtClean="0">
                              <a:solidFill>
                                <a:schemeClr val="bg2">
                                  <a:lumMod val="10000"/>
                                </a:schemeClr>
                              </a:solidFill>
                              <a:latin typeface="Cambria Math" panose="02040503050406030204" pitchFamily="18" charset="0"/>
                              <a:ea typeface="Cambria Math" panose="02040503050406030204" pitchFamily="18" charset="0"/>
                            </a:rPr>
                            <m:t>2015, 2017</m:t>
                          </m:r>
                        </m:sub>
                      </m:sSub>
                    </m:oMath>
                  </m:oMathPara>
                </a14:m>
                <a:endParaRPr lang="en-US" dirty="0">
                  <a:solidFill>
                    <a:schemeClr val="bg2">
                      <a:lumMod val="10000"/>
                    </a:schemeClr>
                  </a:solidFill>
                  <a:latin typeface="Calibri" panose="020F0502020204030204" pitchFamily="34" charset="0"/>
                  <a:cs typeface="Calibri" panose="020F0502020204030204" pitchFamily="34" charset="0"/>
                </a:endParaRPr>
              </a:p>
            </p:txBody>
          </p:sp>
        </mc:Choice>
        <mc:Fallback xmlns="">
          <p:sp>
            <p:nvSpPr>
              <p:cNvPr id="107" name="TextBox 106">
                <a:extLst>
                  <a:ext uri="{FF2B5EF4-FFF2-40B4-BE49-F238E27FC236}">
                    <a16:creationId xmlns:a16="http://schemas.microsoft.com/office/drawing/2014/main" id="{457BAACD-F62C-4E4A-2E8F-CD21D0E0E576}"/>
                  </a:ext>
                </a:extLst>
              </p:cNvPr>
              <p:cNvSpPr txBox="1">
                <a:spLocks noRot="1" noChangeAspect="1" noMove="1" noResize="1" noEditPoints="1" noAdjustHandles="1" noChangeArrowheads="1" noChangeShapeType="1" noTextEdit="1"/>
              </p:cNvSpPr>
              <p:nvPr/>
            </p:nvSpPr>
            <p:spPr>
              <a:xfrm>
                <a:off x="7455681" y="3072086"/>
                <a:ext cx="1178784" cy="381515"/>
              </a:xfrm>
              <a:prstGeom prst="rect">
                <a:avLst/>
              </a:prstGeom>
              <a:blipFill>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122DD6F0-52AF-6F98-1A5D-897A1DD81A92}"/>
                  </a:ext>
                </a:extLst>
              </p:cNvPr>
              <p:cNvSpPr txBox="1"/>
              <p:nvPr/>
            </p:nvSpPr>
            <p:spPr>
              <a:xfrm>
                <a:off x="5639210" y="3072086"/>
                <a:ext cx="117878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ea typeface="Cambria Math" panose="02040503050406030204" pitchFamily="18" charset="0"/>
                            </a:rPr>
                            <m:t>𝛾</m:t>
                          </m:r>
                        </m:e>
                        <m:sub>
                          <m:r>
                            <a:rPr lang="en-US" b="0" i="1" smtClean="0">
                              <a:solidFill>
                                <a:schemeClr val="bg2">
                                  <a:lumMod val="10000"/>
                                </a:schemeClr>
                              </a:solidFill>
                              <a:latin typeface="Cambria Math" panose="02040503050406030204" pitchFamily="18" charset="0"/>
                              <a:ea typeface="Cambria Math" panose="02040503050406030204" pitchFamily="18" charset="0"/>
                            </a:rPr>
                            <m:t>2015, 2016</m:t>
                          </m:r>
                        </m:sub>
                      </m:sSub>
                    </m:oMath>
                  </m:oMathPara>
                </a14:m>
                <a:endParaRPr lang="en-US" dirty="0">
                  <a:solidFill>
                    <a:schemeClr val="bg2">
                      <a:lumMod val="10000"/>
                    </a:schemeClr>
                  </a:solidFill>
                  <a:latin typeface="Calibri" panose="020F0502020204030204" pitchFamily="34" charset="0"/>
                  <a:cs typeface="Calibri" panose="020F0502020204030204" pitchFamily="34" charset="0"/>
                </a:endParaRPr>
              </a:p>
            </p:txBody>
          </p:sp>
        </mc:Choice>
        <mc:Fallback xmlns="">
          <p:sp>
            <p:nvSpPr>
              <p:cNvPr id="108" name="TextBox 107">
                <a:extLst>
                  <a:ext uri="{FF2B5EF4-FFF2-40B4-BE49-F238E27FC236}">
                    <a16:creationId xmlns:a16="http://schemas.microsoft.com/office/drawing/2014/main" id="{122DD6F0-52AF-6F98-1A5D-897A1DD81A92}"/>
                  </a:ext>
                </a:extLst>
              </p:cNvPr>
              <p:cNvSpPr txBox="1">
                <a:spLocks noRot="1" noChangeAspect="1" noMove="1" noResize="1" noEditPoints="1" noAdjustHandles="1" noChangeArrowheads="1" noChangeShapeType="1" noTextEdit="1"/>
              </p:cNvSpPr>
              <p:nvPr/>
            </p:nvSpPr>
            <p:spPr>
              <a:xfrm>
                <a:off x="5639210" y="3072086"/>
                <a:ext cx="1178784" cy="381515"/>
              </a:xfrm>
              <a:prstGeom prst="rect">
                <a:avLst/>
              </a:prstGeom>
              <a:blipFill>
                <a:blip r:embed="rId7"/>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F56A5673-1A67-0465-4463-3859F6DC3ECC}"/>
                  </a:ext>
                </a:extLst>
              </p:cNvPr>
              <p:cNvSpPr txBox="1"/>
              <p:nvPr/>
            </p:nvSpPr>
            <p:spPr>
              <a:xfrm>
                <a:off x="3754289" y="2917211"/>
                <a:ext cx="117878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ea typeface="Cambria Math" panose="02040503050406030204" pitchFamily="18" charset="0"/>
                            </a:rPr>
                            <m:t>𝛾</m:t>
                          </m:r>
                        </m:e>
                        <m:sub>
                          <m:r>
                            <a:rPr lang="en-US" b="0" i="1" smtClean="0">
                              <a:solidFill>
                                <a:schemeClr val="bg2">
                                  <a:lumMod val="10000"/>
                                </a:schemeClr>
                              </a:solidFill>
                              <a:latin typeface="Cambria Math" panose="02040503050406030204" pitchFamily="18" charset="0"/>
                              <a:ea typeface="Cambria Math" panose="02040503050406030204" pitchFamily="18" charset="0"/>
                            </a:rPr>
                            <m:t>2015, 2015</m:t>
                          </m:r>
                        </m:sub>
                      </m:sSub>
                    </m:oMath>
                  </m:oMathPara>
                </a14:m>
                <a:endParaRPr lang="en-US" dirty="0">
                  <a:solidFill>
                    <a:schemeClr val="bg2">
                      <a:lumMod val="10000"/>
                    </a:schemeClr>
                  </a:solidFill>
                  <a:latin typeface="Calibri" panose="020F0502020204030204" pitchFamily="34" charset="0"/>
                  <a:cs typeface="Calibri" panose="020F0502020204030204" pitchFamily="34" charset="0"/>
                </a:endParaRPr>
              </a:p>
            </p:txBody>
          </p:sp>
        </mc:Choice>
        <mc:Fallback xmlns="">
          <p:sp>
            <p:nvSpPr>
              <p:cNvPr id="109" name="TextBox 108">
                <a:extLst>
                  <a:ext uri="{FF2B5EF4-FFF2-40B4-BE49-F238E27FC236}">
                    <a16:creationId xmlns:a16="http://schemas.microsoft.com/office/drawing/2014/main" id="{F56A5673-1A67-0465-4463-3859F6DC3ECC}"/>
                  </a:ext>
                </a:extLst>
              </p:cNvPr>
              <p:cNvSpPr txBox="1">
                <a:spLocks noRot="1" noChangeAspect="1" noMove="1" noResize="1" noEditPoints="1" noAdjustHandles="1" noChangeArrowheads="1" noChangeShapeType="1" noTextEdit="1"/>
              </p:cNvSpPr>
              <p:nvPr/>
            </p:nvSpPr>
            <p:spPr>
              <a:xfrm>
                <a:off x="3754289" y="2917211"/>
                <a:ext cx="1178784" cy="381515"/>
              </a:xfrm>
              <a:prstGeom prst="rect">
                <a:avLst/>
              </a:prstGeom>
              <a:blipFill>
                <a:blip r:embed="rId8"/>
                <a:stretch>
                  <a:fillRect b="-6452"/>
                </a:stretch>
              </a:blipFill>
            </p:spPr>
            <p:txBody>
              <a:bodyPr/>
              <a:lstStyle/>
              <a:p>
                <a:r>
                  <a:rPr lang="en-US">
                    <a:noFill/>
                  </a:rPr>
                  <a:t> </a:t>
                </a:r>
              </a:p>
            </p:txBody>
          </p:sp>
        </mc:Fallback>
      </mc:AlternateContent>
      <p:sp>
        <p:nvSpPr>
          <p:cNvPr id="114" name="Freeform 113">
            <a:extLst>
              <a:ext uri="{FF2B5EF4-FFF2-40B4-BE49-F238E27FC236}">
                <a16:creationId xmlns:a16="http://schemas.microsoft.com/office/drawing/2014/main" id="{F760C0F8-7DD6-3AD5-F536-E3717C29FC9D}"/>
              </a:ext>
            </a:extLst>
          </p:cNvPr>
          <p:cNvSpPr/>
          <p:nvPr/>
        </p:nvSpPr>
        <p:spPr>
          <a:xfrm rot="20833527">
            <a:off x="6252242" y="1424557"/>
            <a:ext cx="1335954" cy="511804"/>
          </a:xfrm>
          <a:custGeom>
            <a:avLst/>
            <a:gdLst>
              <a:gd name="connsiteX0" fmla="*/ 2528712 w 2528712"/>
              <a:gd name="connsiteY0" fmla="*/ 143893 h 1363093"/>
              <a:gd name="connsiteX1" fmla="*/ 722489 w 2528712"/>
              <a:gd name="connsiteY1" fmla="*/ 110027 h 1363093"/>
              <a:gd name="connsiteX2" fmla="*/ 0 w 2528712"/>
              <a:gd name="connsiteY2" fmla="*/ 1363093 h 1363093"/>
            </a:gdLst>
            <a:ahLst/>
            <a:cxnLst>
              <a:cxn ang="0">
                <a:pos x="connsiteX0" y="connsiteY0"/>
              </a:cxn>
              <a:cxn ang="0">
                <a:pos x="connsiteX1" y="connsiteY1"/>
              </a:cxn>
              <a:cxn ang="0">
                <a:pos x="connsiteX2" y="connsiteY2"/>
              </a:cxn>
            </a:cxnLst>
            <a:rect l="l" t="t" r="r" b="b"/>
            <a:pathLst>
              <a:path w="2528712" h="1363093">
                <a:moveTo>
                  <a:pt x="2528712" y="143893"/>
                </a:moveTo>
                <a:cubicBezTo>
                  <a:pt x="1836326" y="25360"/>
                  <a:pt x="1143941" y="-93173"/>
                  <a:pt x="722489" y="110027"/>
                </a:cubicBezTo>
                <a:cubicBezTo>
                  <a:pt x="301037" y="313227"/>
                  <a:pt x="150518" y="838160"/>
                  <a:pt x="0" y="1363093"/>
                </a:cubicBezTo>
              </a:path>
            </a:pathLst>
          </a:custGeom>
          <a:noFill/>
          <a:ln w="28575">
            <a:solidFill>
              <a:schemeClr val="bg2">
                <a:lumMod val="1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itle 2">
            <a:extLst>
              <a:ext uri="{FF2B5EF4-FFF2-40B4-BE49-F238E27FC236}">
                <a16:creationId xmlns:a16="http://schemas.microsoft.com/office/drawing/2014/main" id="{E01F3885-B8C1-F2CE-6B70-C1AD88209679}"/>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SNMMs</a:t>
            </a:r>
          </a:p>
        </p:txBody>
      </p:sp>
      <p:graphicFrame>
        <p:nvGraphicFramePr>
          <p:cNvPr id="116" name="Diagram 115">
            <a:extLst>
              <a:ext uri="{FF2B5EF4-FFF2-40B4-BE49-F238E27FC236}">
                <a16:creationId xmlns:a16="http://schemas.microsoft.com/office/drawing/2014/main" id="{2B02B5FF-B3C2-6F04-B11F-DE807395D882}"/>
              </a:ext>
            </a:extLst>
          </p:cNvPr>
          <p:cNvGraphicFramePr/>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7" name="Oval 116">
            <a:extLst>
              <a:ext uri="{FF2B5EF4-FFF2-40B4-BE49-F238E27FC236}">
                <a16:creationId xmlns:a16="http://schemas.microsoft.com/office/drawing/2014/main" id="{360269B2-310F-5DC1-2FE9-DD892E5A446C}"/>
              </a:ext>
            </a:extLst>
          </p:cNvPr>
          <p:cNvSpPr/>
          <p:nvPr/>
        </p:nvSpPr>
        <p:spPr>
          <a:xfrm>
            <a:off x="961877" y="770160"/>
            <a:ext cx="1188720" cy="118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bg1"/>
                </a:solidFill>
                <a:latin typeface="Calibri" panose="020F0502020204030204" pitchFamily="34" charset="0"/>
                <a:cs typeface="Calibri" panose="020F0502020204030204" pitchFamily="34" charset="0"/>
              </a:rPr>
              <a:t>Log</a:t>
            </a:r>
          </a:p>
          <a:p>
            <a:pPr algn="ctr"/>
            <a:r>
              <a:rPr lang="en-US" sz="1400" dirty="0">
                <a:solidFill>
                  <a:schemeClr val="bg1"/>
                </a:solidFill>
                <a:latin typeface="Calibri" panose="020F0502020204030204" pitchFamily="34" charset="0"/>
                <a:cs typeface="Calibri" panose="020F0502020204030204" pitchFamily="34" charset="0"/>
              </a:rPr>
              <a:t>Population</a:t>
            </a:r>
          </a:p>
        </p:txBody>
      </p:sp>
      <p:sp>
        <p:nvSpPr>
          <p:cNvPr id="2" name="Freeform 1">
            <a:extLst>
              <a:ext uri="{FF2B5EF4-FFF2-40B4-BE49-F238E27FC236}">
                <a16:creationId xmlns:a16="http://schemas.microsoft.com/office/drawing/2014/main" id="{5F97123C-B44F-114D-8B1F-03B4C30D2C98}"/>
              </a:ext>
            </a:extLst>
          </p:cNvPr>
          <p:cNvSpPr/>
          <p:nvPr/>
        </p:nvSpPr>
        <p:spPr>
          <a:xfrm>
            <a:off x="8761900" y="1770774"/>
            <a:ext cx="1796101" cy="169692"/>
          </a:xfrm>
          <a:custGeom>
            <a:avLst/>
            <a:gdLst>
              <a:gd name="connsiteX0" fmla="*/ 0 w 1796101"/>
              <a:gd name="connsiteY0" fmla="*/ 169692 h 169692"/>
              <a:gd name="connsiteX1" fmla="*/ 818444 w 1796101"/>
              <a:gd name="connsiteY1" fmla="*/ 359 h 169692"/>
              <a:gd name="connsiteX2" fmla="*/ 1794933 w 1796101"/>
              <a:gd name="connsiteY2" fmla="*/ 118892 h 169692"/>
            </a:gdLst>
            <a:ahLst/>
            <a:cxnLst>
              <a:cxn ang="0">
                <a:pos x="connsiteX0" y="connsiteY0"/>
              </a:cxn>
              <a:cxn ang="0">
                <a:pos x="connsiteX1" y="connsiteY1"/>
              </a:cxn>
              <a:cxn ang="0">
                <a:pos x="connsiteX2" y="connsiteY2"/>
              </a:cxn>
            </a:cxnLst>
            <a:rect l="l" t="t" r="r" b="b"/>
            <a:pathLst>
              <a:path w="1796101" h="169692">
                <a:moveTo>
                  <a:pt x="0" y="169692"/>
                </a:moveTo>
                <a:cubicBezTo>
                  <a:pt x="259644" y="89259"/>
                  <a:pt x="519289" y="8826"/>
                  <a:pt x="818444" y="359"/>
                </a:cubicBezTo>
                <a:cubicBezTo>
                  <a:pt x="1117599" y="-8108"/>
                  <a:pt x="1828800" y="135825"/>
                  <a:pt x="1794933" y="118892"/>
                </a:cubicBezTo>
              </a:path>
            </a:pathLst>
          </a:custGeom>
          <a:noFill/>
          <a:ln w="285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78438D70-E8BD-34C1-7E52-B8F535881844}"/>
              </a:ext>
            </a:extLst>
          </p:cNvPr>
          <p:cNvSpPr/>
          <p:nvPr/>
        </p:nvSpPr>
        <p:spPr>
          <a:xfrm rot="10800000">
            <a:off x="6991795" y="1945093"/>
            <a:ext cx="1766915" cy="169692"/>
          </a:xfrm>
          <a:custGeom>
            <a:avLst/>
            <a:gdLst>
              <a:gd name="connsiteX0" fmla="*/ 0 w 1796101"/>
              <a:gd name="connsiteY0" fmla="*/ 169692 h 169692"/>
              <a:gd name="connsiteX1" fmla="*/ 818444 w 1796101"/>
              <a:gd name="connsiteY1" fmla="*/ 359 h 169692"/>
              <a:gd name="connsiteX2" fmla="*/ 1794933 w 1796101"/>
              <a:gd name="connsiteY2" fmla="*/ 118892 h 169692"/>
            </a:gdLst>
            <a:ahLst/>
            <a:cxnLst>
              <a:cxn ang="0">
                <a:pos x="connsiteX0" y="connsiteY0"/>
              </a:cxn>
              <a:cxn ang="0">
                <a:pos x="connsiteX1" y="connsiteY1"/>
              </a:cxn>
              <a:cxn ang="0">
                <a:pos x="connsiteX2" y="connsiteY2"/>
              </a:cxn>
            </a:cxnLst>
            <a:rect l="l" t="t" r="r" b="b"/>
            <a:pathLst>
              <a:path w="1796101" h="169692">
                <a:moveTo>
                  <a:pt x="0" y="169692"/>
                </a:moveTo>
                <a:cubicBezTo>
                  <a:pt x="259644" y="89259"/>
                  <a:pt x="519289" y="8826"/>
                  <a:pt x="818444" y="359"/>
                </a:cubicBezTo>
                <a:cubicBezTo>
                  <a:pt x="1117599" y="-8108"/>
                  <a:pt x="1828800" y="135825"/>
                  <a:pt x="1794933" y="118892"/>
                </a:cubicBezTo>
              </a:path>
            </a:pathLst>
          </a:custGeom>
          <a:noFill/>
          <a:ln w="285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E4BAD353-8D8A-2DF3-A9ED-13BBCC8F86C0}"/>
              </a:ext>
            </a:extLst>
          </p:cNvPr>
          <p:cNvSpPr/>
          <p:nvPr/>
        </p:nvSpPr>
        <p:spPr>
          <a:xfrm>
            <a:off x="5186909" y="1976319"/>
            <a:ext cx="1802635" cy="295276"/>
          </a:xfrm>
          <a:custGeom>
            <a:avLst/>
            <a:gdLst>
              <a:gd name="connsiteX0" fmla="*/ 0 w 1800577"/>
              <a:gd name="connsiteY0" fmla="*/ 206859 h 295276"/>
              <a:gd name="connsiteX1" fmla="*/ 259644 w 1800577"/>
              <a:gd name="connsiteY1" fmla="*/ 88325 h 295276"/>
              <a:gd name="connsiteX2" fmla="*/ 778933 w 1800577"/>
              <a:gd name="connsiteY2" fmla="*/ 291525 h 295276"/>
              <a:gd name="connsiteX3" fmla="*/ 1016000 w 1800577"/>
              <a:gd name="connsiteY3" fmla="*/ 223792 h 295276"/>
              <a:gd name="connsiteX4" fmla="*/ 1326444 w 1800577"/>
              <a:gd name="connsiteY4" fmla="*/ 268947 h 295276"/>
              <a:gd name="connsiteX5" fmla="*/ 1507066 w 1800577"/>
              <a:gd name="connsiteY5" fmla="*/ 26236 h 295276"/>
              <a:gd name="connsiteX6" fmla="*/ 1800577 w 1800577"/>
              <a:gd name="connsiteY6" fmla="*/ 20592 h 29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577" h="295276">
                <a:moveTo>
                  <a:pt x="0" y="206859"/>
                </a:moveTo>
                <a:cubicBezTo>
                  <a:pt x="64911" y="140536"/>
                  <a:pt x="129822" y="74214"/>
                  <a:pt x="259644" y="88325"/>
                </a:cubicBezTo>
                <a:cubicBezTo>
                  <a:pt x="389466" y="102436"/>
                  <a:pt x="652874" y="268947"/>
                  <a:pt x="778933" y="291525"/>
                </a:cubicBezTo>
                <a:cubicBezTo>
                  <a:pt x="904992" y="314103"/>
                  <a:pt x="924748" y="227555"/>
                  <a:pt x="1016000" y="223792"/>
                </a:cubicBezTo>
                <a:cubicBezTo>
                  <a:pt x="1107252" y="220029"/>
                  <a:pt x="1244600" y="301873"/>
                  <a:pt x="1326444" y="268947"/>
                </a:cubicBezTo>
                <a:cubicBezTo>
                  <a:pt x="1408288" y="236021"/>
                  <a:pt x="1428044" y="67628"/>
                  <a:pt x="1507066" y="26236"/>
                </a:cubicBezTo>
                <a:cubicBezTo>
                  <a:pt x="1586088" y="-15156"/>
                  <a:pt x="1699918" y="-104"/>
                  <a:pt x="1800577" y="20592"/>
                </a:cubicBezTo>
              </a:path>
            </a:pathLst>
          </a:custGeom>
          <a:noFill/>
          <a:ln w="285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F2D74792-22AA-2AA0-FBEE-F0BAF4275800}"/>
              </a:ext>
            </a:extLst>
          </p:cNvPr>
          <p:cNvSpPr/>
          <p:nvPr/>
        </p:nvSpPr>
        <p:spPr>
          <a:xfrm>
            <a:off x="3326300" y="2194466"/>
            <a:ext cx="1857022" cy="570089"/>
          </a:xfrm>
          <a:custGeom>
            <a:avLst/>
            <a:gdLst>
              <a:gd name="connsiteX0" fmla="*/ 0 w 1857022"/>
              <a:gd name="connsiteY0" fmla="*/ 570089 h 570089"/>
              <a:gd name="connsiteX1" fmla="*/ 451556 w 1857022"/>
              <a:gd name="connsiteY1" fmla="*/ 366889 h 570089"/>
              <a:gd name="connsiteX2" fmla="*/ 1162756 w 1857022"/>
              <a:gd name="connsiteY2" fmla="*/ 389467 h 570089"/>
              <a:gd name="connsiteX3" fmla="*/ 1857022 w 1857022"/>
              <a:gd name="connsiteY3" fmla="*/ 0 h 570089"/>
            </a:gdLst>
            <a:ahLst/>
            <a:cxnLst>
              <a:cxn ang="0">
                <a:pos x="connsiteX0" y="connsiteY0"/>
              </a:cxn>
              <a:cxn ang="0">
                <a:pos x="connsiteX1" y="connsiteY1"/>
              </a:cxn>
              <a:cxn ang="0">
                <a:pos x="connsiteX2" y="connsiteY2"/>
              </a:cxn>
              <a:cxn ang="0">
                <a:pos x="connsiteX3" y="connsiteY3"/>
              </a:cxn>
            </a:cxnLst>
            <a:rect l="l" t="t" r="r" b="b"/>
            <a:pathLst>
              <a:path w="1857022" h="570089">
                <a:moveTo>
                  <a:pt x="0" y="570089"/>
                </a:moveTo>
                <a:cubicBezTo>
                  <a:pt x="128881" y="483541"/>
                  <a:pt x="257763" y="396993"/>
                  <a:pt x="451556" y="366889"/>
                </a:cubicBezTo>
                <a:cubicBezTo>
                  <a:pt x="645349" y="336785"/>
                  <a:pt x="928512" y="450615"/>
                  <a:pt x="1162756" y="389467"/>
                </a:cubicBezTo>
                <a:cubicBezTo>
                  <a:pt x="1397000" y="328319"/>
                  <a:pt x="1824096" y="205082"/>
                  <a:pt x="1857022" y="0"/>
                </a:cubicBezTo>
              </a:path>
            </a:pathLst>
          </a:custGeom>
          <a:noFill/>
          <a:ln w="285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44A65FC-91AB-6BE8-5FE3-E75BDA626697}"/>
                  </a:ext>
                </a:extLst>
              </p:cNvPr>
              <p:cNvSpPr txBox="1"/>
              <p:nvPr/>
            </p:nvSpPr>
            <p:spPr>
              <a:xfrm>
                <a:off x="-13252" y="6177438"/>
                <a:ext cx="12205252" cy="745782"/>
              </a:xfrm>
              <a:prstGeom prst="rect">
                <a:avLst/>
              </a:prstGeom>
              <a:solidFill>
                <a:schemeClr val="bg1"/>
              </a:solidFill>
            </p:spPr>
            <p:txBody>
              <a:bodyPr wrap="square" rtlCol="0">
                <a:spAutoFit/>
              </a:bodyPr>
              <a:lstStyle/>
              <a:p>
                <a:pPr algn="ctr"/>
                <a:r>
                  <a:rPr lang="en-US" sz="2100" dirty="0">
                    <a:solidFill>
                      <a:srgbClr val="181717"/>
                    </a:solidFill>
                    <a:latin typeface="Calibri" panose="020F0502020204030204" pitchFamily="34" charset="0"/>
                    <a:cs typeface="Calibri" panose="020F0502020204030204" pitchFamily="34" charset="0"/>
                  </a:rPr>
                  <a:t>Average effect at time </a:t>
                </a:r>
                <a:r>
                  <a:rPr lang="en-US" sz="2100" i="1" dirty="0">
                    <a:solidFill>
                      <a:srgbClr val="181717"/>
                    </a:solidFill>
                    <a:latin typeface="Calibri" panose="020F0502020204030204" pitchFamily="34" charset="0"/>
                    <a:cs typeface="Calibri" panose="020F0502020204030204" pitchFamily="34" charset="0"/>
                  </a:rPr>
                  <a:t>k</a:t>
                </a:r>
                <a:r>
                  <a:rPr lang="en-US" sz="2100" dirty="0">
                    <a:solidFill>
                      <a:srgbClr val="181717"/>
                    </a:solidFill>
                    <a:latin typeface="Calibri" panose="020F0502020204030204" pitchFamily="34" charset="0"/>
                    <a:cs typeface="Calibri" panose="020F0502020204030204" pitchFamily="34" charset="0"/>
                  </a:rPr>
                  <a:t> of starting treatment at time </a:t>
                </a:r>
                <a:r>
                  <a:rPr lang="en-US" sz="2100" i="1" dirty="0">
                    <a:solidFill>
                      <a:srgbClr val="181717"/>
                    </a:solidFill>
                    <a:latin typeface="Calibri" panose="020F0502020204030204" pitchFamily="34" charset="0"/>
                    <a:cs typeface="Calibri" panose="020F0502020204030204" pitchFamily="34" charset="0"/>
                  </a:rPr>
                  <a:t>m</a:t>
                </a:r>
                <a:r>
                  <a:rPr lang="en-US" sz="2100" dirty="0">
                    <a:solidFill>
                      <a:srgbClr val="181717"/>
                    </a:solidFill>
                    <a:latin typeface="Calibri" panose="020F0502020204030204" pitchFamily="34" charset="0"/>
                    <a:cs typeface="Calibri" panose="020F0502020204030204" pitchFamily="34" charset="0"/>
                  </a:rPr>
                  <a:t> among patients with history </a:t>
                </a:r>
                <a14:m>
                  <m:oMath xmlns:m="http://schemas.openxmlformats.org/officeDocument/2006/math">
                    <m:sSub>
                      <m:sSubPr>
                        <m:ctrlPr>
                          <a:rPr lang="en-US" sz="2100" b="0" i="1" smtClean="0">
                            <a:solidFill>
                              <a:srgbClr val="181717"/>
                            </a:solidFill>
                            <a:latin typeface="Cambria Math" panose="02040503050406030204" pitchFamily="18" charset="0"/>
                          </a:rPr>
                        </m:ctrlPr>
                      </m:sSubPr>
                      <m:e>
                        <m:acc>
                          <m:accPr>
                            <m:chr m:val="̅"/>
                            <m:ctrlPr>
                              <a:rPr lang="en-US" sz="2100" b="0" i="1" smtClean="0">
                                <a:solidFill>
                                  <a:srgbClr val="181717"/>
                                </a:solidFill>
                                <a:latin typeface="Cambria Math" panose="02040503050406030204" pitchFamily="18" charset="0"/>
                              </a:rPr>
                            </m:ctrlPr>
                          </m:accPr>
                          <m:e>
                            <m:r>
                              <a:rPr lang="en-US" sz="2100" b="0" i="1" smtClean="0">
                                <a:solidFill>
                                  <a:srgbClr val="181717"/>
                                </a:solidFill>
                                <a:latin typeface="Cambria Math" panose="02040503050406030204" pitchFamily="18" charset="0"/>
                              </a:rPr>
                              <m:t>𝑙</m:t>
                            </m:r>
                          </m:e>
                        </m:acc>
                      </m:e>
                      <m:sub>
                        <m:r>
                          <a:rPr lang="en-US" sz="2100" b="0" i="1" smtClean="0">
                            <a:solidFill>
                              <a:srgbClr val="181717"/>
                            </a:solidFill>
                            <a:latin typeface="Cambria Math" panose="02040503050406030204" pitchFamily="18" charset="0"/>
                          </a:rPr>
                          <m:t>𝑚</m:t>
                        </m:r>
                      </m:sub>
                    </m:sSub>
                  </m:oMath>
                </a14:m>
                <a:r>
                  <a:rPr lang="en-US" sz="2100" dirty="0">
                    <a:solidFill>
                      <a:srgbClr val="181717"/>
                    </a:solidFill>
                    <a:latin typeface="Calibri" panose="020F0502020204030204" pitchFamily="34" charset="0"/>
                    <a:cs typeface="Calibri" panose="020F0502020204030204" pitchFamily="34" charset="0"/>
                  </a:rPr>
                  <a:t> who start treatment at time </a:t>
                </a:r>
                <a:r>
                  <a:rPr lang="en-US" sz="2100" i="1" dirty="0">
                    <a:solidFill>
                      <a:srgbClr val="181717"/>
                    </a:solidFill>
                    <a:latin typeface="Calibri" panose="020F0502020204030204" pitchFamily="34" charset="0"/>
                    <a:cs typeface="Calibri" panose="020F0502020204030204" pitchFamily="34" charset="0"/>
                  </a:rPr>
                  <a:t>m</a:t>
                </a:r>
                <a:r>
                  <a:rPr lang="en-US" sz="2100" dirty="0">
                    <a:solidFill>
                      <a:srgbClr val="181717"/>
                    </a:solidFill>
                    <a:latin typeface="Calibri" panose="020F0502020204030204" pitchFamily="34" charset="0"/>
                    <a:cs typeface="Calibri" panose="020F0502020204030204" pitchFamily="34" charset="0"/>
                  </a:rPr>
                  <a:t> compared to never starting treatment </a:t>
                </a:r>
                <a14:m>
                  <m:oMath xmlns:m="http://schemas.openxmlformats.org/officeDocument/2006/math">
                    <m:r>
                      <a:rPr lang="en-US" sz="2100" i="1">
                        <a:solidFill>
                          <a:srgbClr val="181717"/>
                        </a:solidFill>
                        <a:latin typeface="Cambria Math" panose="02040503050406030204" pitchFamily="18" charset="0"/>
                      </a:rPr>
                      <m:t>∞</m:t>
                    </m:r>
                  </m:oMath>
                </a14:m>
                <a:r>
                  <a:rPr lang="en-US" sz="2100" dirty="0">
                    <a:solidFill>
                      <a:srgbClr val="181717"/>
                    </a:solidFill>
                    <a:latin typeface="Calibri" panose="020F0502020204030204" pitchFamily="34" charset="0"/>
                    <a:cs typeface="Calibri" panose="020F0502020204030204" pitchFamily="34" charset="0"/>
                  </a:rPr>
                  <a:t> (Here “0” can be replaced by any baseline value </a:t>
                </a:r>
                <a14:m>
                  <m:oMath xmlns:m="http://schemas.openxmlformats.org/officeDocument/2006/math">
                    <m:sSubSup>
                      <m:sSubSupPr>
                        <m:ctrlPr>
                          <a:rPr lang="en-US" sz="2100" b="0" i="1" smtClean="0">
                            <a:solidFill>
                              <a:srgbClr val="181717"/>
                            </a:solidFill>
                            <a:latin typeface="Cambria Math" panose="02040503050406030204" pitchFamily="18" charset="0"/>
                          </a:rPr>
                        </m:ctrlPr>
                      </m:sSubSupPr>
                      <m:e>
                        <m:r>
                          <a:rPr lang="en-US" sz="2100" b="0" i="1" smtClean="0">
                            <a:solidFill>
                              <a:srgbClr val="181717"/>
                            </a:solidFill>
                            <a:latin typeface="Cambria Math" panose="02040503050406030204" pitchFamily="18" charset="0"/>
                          </a:rPr>
                          <m:t>𝑎</m:t>
                        </m:r>
                      </m:e>
                      <m:sub>
                        <m:r>
                          <a:rPr lang="en-US" sz="2100" b="0" i="1" smtClean="0">
                            <a:solidFill>
                              <a:srgbClr val="181717"/>
                            </a:solidFill>
                            <a:latin typeface="Cambria Math" panose="02040503050406030204" pitchFamily="18" charset="0"/>
                          </a:rPr>
                          <m:t>𝑚</m:t>
                        </m:r>
                      </m:sub>
                      <m:sup>
                        <m:r>
                          <a:rPr lang="en-US" sz="2100" b="0" i="1" smtClean="0">
                            <a:solidFill>
                              <a:srgbClr val="181717"/>
                            </a:solidFill>
                            <a:latin typeface="Cambria Math" panose="02040503050406030204" pitchFamily="18" charset="0"/>
                          </a:rPr>
                          <m:t>∗</m:t>
                        </m:r>
                      </m:sup>
                    </m:sSubSup>
                  </m:oMath>
                </a14:m>
                <a:r>
                  <a:rPr lang="en-US" sz="2100" dirty="0">
                    <a:solidFill>
                      <a:srgbClr val="181717"/>
                    </a:solidFill>
                    <a:latin typeface="Calibri" panose="020F0502020204030204" pitchFamily="34" charset="0"/>
                    <a:cs typeface="Calibri" panose="020F0502020204030204" pitchFamily="34" charset="0"/>
                  </a:rPr>
                  <a:t>)</a:t>
                </a:r>
              </a:p>
            </p:txBody>
          </p:sp>
        </mc:Choice>
        <mc:Fallback xmlns="">
          <p:sp>
            <p:nvSpPr>
              <p:cNvPr id="22" name="TextBox 21">
                <a:extLst>
                  <a:ext uri="{FF2B5EF4-FFF2-40B4-BE49-F238E27FC236}">
                    <a16:creationId xmlns:a16="http://schemas.microsoft.com/office/drawing/2014/main" id="{944A65FC-91AB-6BE8-5FE3-E75BDA626697}"/>
                  </a:ext>
                </a:extLst>
              </p:cNvPr>
              <p:cNvSpPr txBox="1">
                <a:spLocks noRot="1" noChangeAspect="1" noMove="1" noResize="1" noEditPoints="1" noAdjustHandles="1" noChangeArrowheads="1" noChangeShapeType="1" noTextEdit="1"/>
              </p:cNvSpPr>
              <p:nvPr/>
            </p:nvSpPr>
            <p:spPr>
              <a:xfrm>
                <a:off x="-13252" y="6177438"/>
                <a:ext cx="12205252" cy="745782"/>
              </a:xfrm>
              <a:prstGeom prst="rect">
                <a:avLst/>
              </a:prstGeom>
              <a:blipFill>
                <a:blip r:embed="rId14"/>
                <a:stretch>
                  <a:fillRect l="-312" t="-5000" r="-72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917AC15-8F19-3BFC-07F5-26E682398A04}"/>
                  </a:ext>
                </a:extLst>
              </p:cNvPr>
              <p:cNvSpPr/>
              <p:nvPr/>
            </p:nvSpPr>
            <p:spPr>
              <a:xfrm>
                <a:off x="1126078" y="5688552"/>
                <a:ext cx="10205048" cy="478407"/>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181717"/>
                    </a:solidFill>
                    <a:latin typeface="Calibri" panose="020F0502020204030204" pitchFamily="34" charset="0"/>
                    <a:cs typeface="Calibri" panose="020F0502020204030204" pitchFamily="34" charset="0"/>
                  </a:rPr>
                  <a:t>Coarse SNMM:	 </a:t>
                </a:r>
                <a14:m>
                  <m:oMath xmlns:m="http://schemas.openxmlformats.org/officeDocument/2006/math">
                    <m:sSubSup>
                      <m:sSubSupPr>
                        <m:ctrlPr>
                          <a:rPr lang="en-US" sz="2000" b="0" i="1" smtClean="0">
                            <a:solidFill>
                              <a:srgbClr val="181717"/>
                            </a:solidFill>
                            <a:latin typeface="Cambria Math" panose="02040503050406030204" pitchFamily="18" charset="0"/>
                          </a:rPr>
                        </m:ctrlPr>
                      </m:sSubSupPr>
                      <m:e>
                        <m:r>
                          <a:rPr lang="en-US" sz="2000" b="0" i="1" smtClean="0">
                            <a:solidFill>
                              <a:srgbClr val="181717"/>
                            </a:solidFill>
                            <a:latin typeface="Cambria Math" panose="02040503050406030204" pitchFamily="18" charset="0"/>
                          </a:rPr>
                          <m:t>𝛾</m:t>
                        </m:r>
                      </m:e>
                      <m:sub>
                        <m:r>
                          <a:rPr lang="en-US" sz="2000" b="0" i="1" smtClean="0">
                            <a:solidFill>
                              <a:srgbClr val="181717"/>
                            </a:solidFill>
                            <a:latin typeface="Cambria Math" panose="02040503050406030204" pitchFamily="18" charset="0"/>
                          </a:rPr>
                          <m:t>𝑚𝑘</m:t>
                        </m:r>
                      </m:sub>
                      <m:sup>
                        <m:r>
                          <a:rPr lang="en-US" sz="2000" b="0" i="1" smtClean="0">
                            <a:solidFill>
                              <a:srgbClr val="181717"/>
                            </a:solidFill>
                            <a:latin typeface="Cambria Math" panose="02040503050406030204" pitchFamily="18" charset="0"/>
                          </a:rPr>
                          <m:t>𝑐</m:t>
                        </m:r>
                        <m:r>
                          <a:rPr lang="en-US" sz="2000" b="0" i="1" smtClean="0">
                            <a:solidFill>
                              <a:srgbClr val="181717"/>
                            </a:solidFill>
                            <a:latin typeface="Cambria Math" panose="02040503050406030204" pitchFamily="18" charset="0"/>
                          </a:rPr>
                          <m:t>∗</m:t>
                        </m:r>
                      </m:sup>
                    </m:sSubSup>
                    <m:d>
                      <m:dPr>
                        <m:ctrlPr>
                          <a:rPr lang="en-US" sz="2000" b="0" i="1" smtClean="0">
                            <a:solidFill>
                              <a:srgbClr val="181717"/>
                            </a:solidFill>
                            <a:latin typeface="Cambria Math" panose="02040503050406030204" pitchFamily="18" charset="0"/>
                          </a:rPr>
                        </m:ctrlPr>
                      </m:dPr>
                      <m:e>
                        <m:sSub>
                          <m:sSubPr>
                            <m:ctrlPr>
                              <a:rPr lang="en-US" sz="2000" b="0" i="1" smtClean="0">
                                <a:solidFill>
                                  <a:srgbClr val="181717"/>
                                </a:solidFill>
                                <a:latin typeface="Cambria Math" panose="02040503050406030204" pitchFamily="18" charset="0"/>
                              </a:rPr>
                            </m:ctrlPr>
                          </m:sSubPr>
                          <m:e>
                            <m:acc>
                              <m:accPr>
                                <m:chr m:val="̅"/>
                                <m:ctrlPr>
                                  <a:rPr lang="en-US" sz="2000" b="0" i="1" smtClean="0">
                                    <a:solidFill>
                                      <a:srgbClr val="181717"/>
                                    </a:solidFill>
                                    <a:latin typeface="Cambria Math" panose="02040503050406030204" pitchFamily="18" charset="0"/>
                                  </a:rPr>
                                </m:ctrlPr>
                              </m:accPr>
                              <m:e>
                                <m:r>
                                  <a:rPr lang="en-US" sz="2000" b="0" i="1" smtClean="0">
                                    <a:solidFill>
                                      <a:srgbClr val="181717"/>
                                    </a:solidFill>
                                    <a:latin typeface="Cambria Math" panose="02040503050406030204" pitchFamily="18" charset="0"/>
                                  </a:rPr>
                                  <m:t>𝑙</m:t>
                                </m:r>
                              </m:e>
                            </m:acc>
                          </m:e>
                          <m:sub>
                            <m:r>
                              <a:rPr lang="en-US" sz="2000" b="0" i="1" smtClean="0">
                                <a:solidFill>
                                  <a:srgbClr val="181717"/>
                                </a:solidFill>
                                <a:latin typeface="Cambria Math" panose="02040503050406030204" pitchFamily="18" charset="0"/>
                              </a:rPr>
                              <m:t>𝑚</m:t>
                            </m:r>
                          </m:sub>
                        </m:sSub>
                      </m:e>
                    </m:d>
                    <m:r>
                      <a:rPr lang="en-US" sz="2000" b="0" i="1" smtClean="0">
                        <a:solidFill>
                          <a:srgbClr val="181717"/>
                        </a:solidFill>
                        <a:latin typeface="Cambria Math" panose="02040503050406030204" pitchFamily="18" charset="0"/>
                      </a:rPr>
                      <m:t>≡</m:t>
                    </m:r>
                    <m:r>
                      <a:rPr lang="en-US" sz="2000" b="0" i="1" smtClean="0">
                        <a:solidFill>
                          <a:srgbClr val="181717"/>
                        </a:solidFill>
                        <a:latin typeface="Cambria Math" panose="02040503050406030204" pitchFamily="18" charset="0"/>
                      </a:rPr>
                      <m:t>𝐸</m:t>
                    </m:r>
                    <m:d>
                      <m:dPr>
                        <m:begChr m:val="["/>
                        <m:endChr m:val="]"/>
                        <m:ctrlPr>
                          <a:rPr lang="en-US" sz="2000" b="0" i="1" smtClean="0">
                            <a:solidFill>
                              <a:srgbClr val="181717"/>
                            </a:solidFill>
                            <a:latin typeface="Cambria Math" panose="02040503050406030204" pitchFamily="18" charset="0"/>
                          </a:rPr>
                        </m:ctrlPr>
                      </m:dPr>
                      <m:e>
                        <m:sSub>
                          <m:sSubPr>
                            <m:ctrlPr>
                              <a:rPr lang="en-US" sz="2000" b="0" i="1" smtClean="0">
                                <a:solidFill>
                                  <a:srgbClr val="181717"/>
                                </a:solidFill>
                                <a:latin typeface="Cambria Math" panose="02040503050406030204" pitchFamily="18" charset="0"/>
                              </a:rPr>
                            </m:ctrlPr>
                          </m:sSubPr>
                          <m:e>
                            <m:r>
                              <a:rPr lang="en-US" sz="2000" b="0" i="1" smtClean="0">
                                <a:solidFill>
                                  <a:srgbClr val="181717"/>
                                </a:solidFill>
                                <a:latin typeface="Cambria Math" panose="02040503050406030204" pitchFamily="18" charset="0"/>
                              </a:rPr>
                              <m:t>𝑌</m:t>
                            </m:r>
                          </m:e>
                          <m:sub>
                            <m:r>
                              <a:rPr lang="en-US" sz="2000" b="0" i="1" smtClean="0">
                                <a:solidFill>
                                  <a:srgbClr val="181717"/>
                                </a:solidFill>
                                <a:latin typeface="Cambria Math" panose="02040503050406030204" pitchFamily="18" charset="0"/>
                              </a:rPr>
                              <m:t>𝑘</m:t>
                            </m:r>
                          </m:sub>
                        </m:sSub>
                        <m:d>
                          <m:dPr>
                            <m:ctrlPr>
                              <a:rPr lang="en-US" sz="2000" b="0" i="1" smtClean="0">
                                <a:solidFill>
                                  <a:srgbClr val="181717"/>
                                </a:solidFill>
                                <a:latin typeface="Cambria Math" panose="02040503050406030204" pitchFamily="18" charset="0"/>
                              </a:rPr>
                            </m:ctrlPr>
                          </m:dPr>
                          <m:e>
                            <m:r>
                              <a:rPr lang="en-US" sz="2000" b="0" i="1" smtClean="0">
                                <a:solidFill>
                                  <a:srgbClr val="181717"/>
                                </a:solidFill>
                                <a:latin typeface="Cambria Math" panose="02040503050406030204" pitchFamily="18" charset="0"/>
                              </a:rPr>
                              <m:t>𝑇</m:t>
                            </m:r>
                            <m:r>
                              <a:rPr lang="en-US" sz="2000" b="0" i="1" smtClean="0">
                                <a:solidFill>
                                  <a:srgbClr val="181717"/>
                                </a:solidFill>
                                <a:latin typeface="Cambria Math" panose="02040503050406030204" pitchFamily="18" charset="0"/>
                              </a:rPr>
                              <m:t>=</m:t>
                            </m:r>
                            <m:r>
                              <a:rPr lang="en-US" sz="2000" b="0" i="1" smtClean="0">
                                <a:solidFill>
                                  <a:srgbClr val="181717"/>
                                </a:solidFill>
                                <a:latin typeface="Cambria Math" panose="02040503050406030204" pitchFamily="18" charset="0"/>
                              </a:rPr>
                              <m:t>𝑚</m:t>
                            </m:r>
                          </m:e>
                        </m:d>
                        <m:r>
                          <a:rPr lang="en-US" sz="2000" b="0" i="1" smtClean="0">
                            <a:solidFill>
                              <a:srgbClr val="181717"/>
                            </a:solidFill>
                            <a:latin typeface="Cambria Math" panose="02040503050406030204" pitchFamily="18" charset="0"/>
                          </a:rPr>
                          <m:t>−</m:t>
                        </m:r>
                        <m:sSub>
                          <m:sSubPr>
                            <m:ctrlPr>
                              <a:rPr lang="en-US" sz="2000" b="0" i="1" smtClean="0">
                                <a:solidFill>
                                  <a:srgbClr val="181717"/>
                                </a:solidFill>
                                <a:latin typeface="Cambria Math" panose="02040503050406030204" pitchFamily="18" charset="0"/>
                              </a:rPr>
                            </m:ctrlPr>
                          </m:sSubPr>
                          <m:e>
                            <m:r>
                              <a:rPr lang="en-US" sz="2000" b="0" i="1" smtClean="0">
                                <a:solidFill>
                                  <a:srgbClr val="181717"/>
                                </a:solidFill>
                                <a:latin typeface="Cambria Math" panose="02040503050406030204" pitchFamily="18" charset="0"/>
                              </a:rPr>
                              <m:t>𝑌</m:t>
                            </m:r>
                          </m:e>
                          <m:sub>
                            <m:r>
                              <a:rPr lang="en-US" sz="2000" b="0" i="1" smtClean="0">
                                <a:solidFill>
                                  <a:srgbClr val="181717"/>
                                </a:solidFill>
                                <a:latin typeface="Cambria Math" panose="02040503050406030204" pitchFamily="18" charset="0"/>
                              </a:rPr>
                              <m:t>𝑘</m:t>
                            </m:r>
                          </m:sub>
                        </m:sSub>
                        <m:d>
                          <m:dPr>
                            <m:ctrlPr>
                              <a:rPr lang="en-US" sz="2000" b="0" i="1" smtClean="0">
                                <a:solidFill>
                                  <a:srgbClr val="181717"/>
                                </a:solidFill>
                                <a:latin typeface="Cambria Math" panose="02040503050406030204" pitchFamily="18" charset="0"/>
                              </a:rPr>
                            </m:ctrlPr>
                          </m:dPr>
                          <m:e>
                            <m:r>
                              <a:rPr lang="en-US" sz="2000" b="0" i="1" smtClean="0">
                                <a:solidFill>
                                  <a:srgbClr val="181717"/>
                                </a:solidFill>
                                <a:latin typeface="Cambria Math" panose="02040503050406030204" pitchFamily="18" charset="0"/>
                              </a:rPr>
                              <m:t>∞</m:t>
                            </m:r>
                          </m:e>
                        </m:d>
                      </m:e>
                      <m:e>
                        <m:r>
                          <a:rPr lang="en-US" sz="2000" b="0" i="1" smtClean="0">
                            <a:solidFill>
                              <a:srgbClr val="181717"/>
                            </a:solidFill>
                            <a:latin typeface="Cambria Math" panose="02040503050406030204" pitchFamily="18" charset="0"/>
                          </a:rPr>
                          <m:t>𝑇</m:t>
                        </m:r>
                        <m:r>
                          <a:rPr lang="en-US" sz="2000" b="0" i="1" smtClean="0">
                            <a:solidFill>
                              <a:srgbClr val="181717"/>
                            </a:solidFill>
                            <a:latin typeface="Cambria Math" panose="02040503050406030204" pitchFamily="18" charset="0"/>
                          </a:rPr>
                          <m:t>=</m:t>
                        </m:r>
                        <m:r>
                          <a:rPr lang="en-US" sz="2000" b="0" i="1" smtClean="0">
                            <a:solidFill>
                              <a:srgbClr val="181717"/>
                            </a:solidFill>
                            <a:latin typeface="Cambria Math" panose="02040503050406030204" pitchFamily="18" charset="0"/>
                          </a:rPr>
                          <m:t>𝑚</m:t>
                        </m:r>
                        <m:r>
                          <a:rPr lang="en-US" sz="2000" b="0" i="1" smtClean="0">
                            <a:solidFill>
                              <a:srgbClr val="181717"/>
                            </a:solidFill>
                            <a:latin typeface="Cambria Math" panose="02040503050406030204" pitchFamily="18" charset="0"/>
                          </a:rPr>
                          <m:t>,</m:t>
                        </m:r>
                        <m:sSub>
                          <m:sSubPr>
                            <m:ctrlPr>
                              <a:rPr lang="en-US" sz="2000" b="0" i="1" smtClean="0">
                                <a:solidFill>
                                  <a:srgbClr val="181717"/>
                                </a:solidFill>
                                <a:latin typeface="Cambria Math" panose="02040503050406030204" pitchFamily="18" charset="0"/>
                              </a:rPr>
                            </m:ctrlPr>
                          </m:sSubPr>
                          <m:e>
                            <m:acc>
                              <m:accPr>
                                <m:chr m:val="̅"/>
                                <m:ctrlPr>
                                  <a:rPr lang="en-US" sz="2000" b="0" i="1" smtClean="0">
                                    <a:solidFill>
                                      <a:srgbClr val="181717"/>
                                    </a:solidFill>
                                    <a:latin typeface="Cambria Math" panose="02040503050406030204" pitchFamily="18" charset="0"/>
                                  </a:rPr>
                                </m:ctrlPr>
                              </m:accPr>
                              <m:e>
                                <m:r>
                                  <a:rPr lang="en-US" sz="2000" b="0" i="1" smtClean="0">
                                    <a:solidFill>
                                      <a:srgbClr val="181717"/>
                                    </a:solidFill>
                                    <a:latin typeface="Cambria Math" panose="02040503050406030204" pitchFamily="18" charset="0"/>
                                  </a:rPr>
                                  <m:t>𝐿</m:t>
                                </m:r>
                              </m:e>
                            </m:acc>
                          </m:e>
                          <m:sub>
                            <m:r>
                              <a:rPr lang="en-US" sz="2000" b="0" i="1" smtClean="0">
                                <a:solidFill>
                                  <a:srgbClr val="181717"/>
                                </a:solidFill>
                                <a:latin typeface="Cambria Math" panose="02040503050406030204" pitchFamily="18" charset="0"/>
                              </a:rPr>
                              <m:t>𝑚</m:t>
                            </m:r>
                          </m:sub>
                        </m:sSub>
                        <m:r>
                          <a:rPr lang="en-US" sz="2000" b="0" i="1" smtClean="0">
                            <a:solidFill>
                              <a:srgbClr val="181717"/>
                            </a:solidFill>
                            <a:latin typeface="Cambria Math" panose="02040503050406030204" pitchFamily="18" charset="0"/>
                          </a:rPr>
                          <m:t>=</m:t>
                        </m:r>
                        <m:sSub>
                          <m:sSubPr>
                            <m:ctrlPr>
                              <a:rPr lang="en-US" sz="2000" b="0" i="1" smtClean="0">
                                <a:solidFill>
                                  <a:srgbClr val="181717"/>
                                </a:solidFill>
                                <a:latin typeface="Cambria Math" panose="02040503050406030204" pitchFamily="18" charset="0"/>
                              </a:rPr>
                            </m:ctrlPr>
                          </m:sSubPr>
                          <m:e>
                            <m:acc>
                              <m:accPr>
                                <m:chr m:val="̅"/>
                                <m:ctrlPr>
                                  <a:rPr lang="en-US" sz="2000" b="0" i="1" smtClean="0">
                                    <a:solidFill>
                                      <a:srgbClr val="181717"/>
                                    </a:solidFill>
                                    <a:latin typeface="Cambria Math" panose="02040503050406030204" pitchFamily="18" charset="0"/>
                                  </a:rPr>
                                </m:ctrlPr>
                              </m:accPr>
                              <m:e>
                                <m:r>
                                  <a:rPr lang="en-US" sz="2000" b="0" i="1" smtClean="0">
                                    <a:solidFill>
                                      <a:srgbClr val="181717"/>
                                    </a:solidFill>
                                    <a:latin typeface="Cambria Math" panose="02040503050406030204" pitchFamily="18" charset="0"/>
                                  </a:rPr>
                                  <m:t>𝑙</m:t>
                                </m:r>
                              </m:e>
                            </m:acc>
                          </m:e>
                          <m:sub>
                            <m:r>
                              <a:rPr lang="en-US" sz="2000" b="0" i="1" smtClean="0">
                                <a:solidFill>
                                  <a:srgbClr val="181717"/>
                                </a:solidFill>
                                <a:latin typeface="Cambria Math" panose="02040503050406030204" pitchFamily="18" charset="0"/>
                              </a:rPr>
                              <m:t>𝑚</m:t>
                            </m:r>
                          </m:sub>
                        </m:sSub>
                      </m:e>
                    </m:d>
                    <m:r>
                      <a:rPr lang="en-US" sz="2000" b="0" i="1" smtClean="0">
                        <a:solidFill>
                          <a:srgbClr val="181717"/>
                        </a:solidFill>
                        <a:latin typeface="Cambria Math" panose="02040503050406030204" pitchFamily="18" charset="0"/>
                      </a:rPr>
                      <m:t>=</m:t>
                    </m:r>
                    <m:sSubSup>
                      <m:sSubSupPr>
                        <m:ctrlPr>
                          <a:rPr lang="en-US" sz="2000" b="0" i="1" smtClean="0">
                            <a:solidFill>
                              <a:srgbClr val="181717"/>
                            </a:solidFill>
                            <a:latin typeface="Cambria Math" panose="02040503050406030204" pitchFamily="18" charset="0"/>
                          </a:rPr>
                        </m:ctrlPr>
                      </m:sSubSupPr>
                      <m:e>
                        <m:r>
                          <a:rPr lang="en-US" sz="2000" b="0" i="1" smtClean="0">
                            <a:solidFill>
                              <a:srgbClr val="181717"/>
                            </a:solidFill>
                            <a:latin typeface="Cambria Math" panose="02040503050406030204" pitchFamily="18" charset="0"/>
                          </a:rPr>
                          <m:t>𝛾</m:t>
                        </m:r>
                      </m:e>
                      <m:sub>
                        <m:r>
                          <a:rPr lang="en-US" sz="2000" b="0" i="1" smtClean="0">
                            <a:solidFill>
                              <a:srgbClr val="181717"/>
                            </a:solidFill>
                            <a:latin typeface="Cambria Math" panose="02040503050406030204" pitchFamily="18" charset="0"/>
                          </a:rPr>
                          <m:t>𝑚𝑘</m:t>
                        </m:r>
                      </m:sub>
                      <m:sup>
                        <m:r>
                          <a:rPr lang="en-US" sz="2000" b="0" i="1" smtClean="0">
                            <a:solidFill>
                              <a:srgbClr val="181717"/>
                            </a:solidFill>
                            <a:latin typeface="Cambria Math" panose="02040503050406030204" pitchFamily="18" charset="0"/>
                          </a:rPr>
                          <m:t>𝑐</m:t>
                        </m:r>
                      </m:sup>
                    </m:sSubSup>
                    <m:d>
                      <m:dPr>
                        <m:ctrlPr>
                          <a:rPr lang="en-US" sz="2000" b="0" i="1" smtClean="0">
                            <a:solidFill>
                              <a:srgbClr val="181717"/>
                            </a:solidFill>
                            <a:latin typeface="Cambria Math" panose="02040503050406030204" pitchFamily="18" charset="0"/>
                          </a:rPr>
                        </m:ctrlPr>
                      </m:dPr>
                      <m:e>
                        <m:sSub>
                          <m:sSubPr>
                            <m:ctrlPr>
                              <a:rPr lang="en-US" sz="2000" b="0" i="1" smtClean="0">
                                <a:solidFill>
                                  <a:srgbClr val="181717"/>
                                </a:solidFill>
                                <a:latin typeface="Cambria Math" panose="02040503050406030204" pitchFamily="18" charset="0"/>
                              </a:rPr>
                            </m:ctrlPr>
                          </m:sSubPr>
                          <m:e>
                            <m:acc>
                              <m:accPr>
                                <m:chr m:val="̅"/>
                                <m:ctrlPr>
                                  <a:rPr lang="en-US" sz="2000" b="0" i="1" smtClean="0">
                                    <a:solidFill>
                                      <a:srgbClr val="181717"/>
                                    </a:solidFill>
                                    <a:latin typeface="Cambria Math" panose="02040503050406030204" pitchFamily="18" charset="0"/>
                                  </a:rPr>
                                </m:ctrlPr>
                              </m:accPr>
                              <m:e>
                                <m:r>
                                  <a:rPr lang="en-US" sz="2000" b="0" i="1" smtClean="0">
                                    <a:solidFill>
                                      <a:srgbClr val="181717"/>
                                    </a:solidFill>
                                    <a:latin typeface="Cambria Math" panose="02040503050406030204" pitchFamily="18" charset="0"/>
                                  </a:rPr>
                                  <m:t>𝑙</m:t>
                                </m:r>
                              </m:e>
                            </m:acc>
                          </m:e>
                          <m:sub>
                            <m:r>
                              <a:rPr lang="en-US" sz="2000" b="0" i="1" smtClean="0">
                                <a:solidFill>
                                  <a:srgbClr val="181717"/>
                                </a:solidFill>
                                <a:latin typeface="Cambria Math" panose="02040503050406030204" pitchFamily="18" charset="0"/>
                              </a:rPr>
                              <m:t>𝑚</m:t>
                            </m:r>
                          </m:sub>
                        </m:sSub>
                        <m:r>
                          <a:rPr lang="en-US" sz="2000" b="0" i="1" smtClean="0">
                            <a:solidFill>
                              <a:srgbClr val="181717"/>
                            </a:solidFill>
                            <a:latin typeface="Cambria Math" panose="02040503050406030204" pitchFamily="18" charset="0"/>
                          </a:rPr>
                          <m:t>;</m:t>
                        </m:r>
                        <m:sSubSup>
                          <m:sSubSupPr>
                            <m:ctrlPr>
                              <a:rPr lang="en-US" sz="2000" b="0" i="1" smtClean="0">
                                <a:solidFill>
                                  <a:srgbClr val="181717"/>
                                </a:solidFill>
                                <a:latin typeface="Cambria Math" panose="02040503050406030204" pitchFamily="18" charset="0"/>
                              </a:rPr>
                            </m:ctrlPr>
                          </m:sSubSupPr>
                          <m:e>
                            <m:r>
                              <a:rPr lang="en-US" sz="2000" b="0" i="1" smtClean="0">
                                <a:solidFill>
                                  <a:srgbClr val="181717"/>
                                </a:solidFill>
                                <a:latin typeface="Cambria Math" panose="02040503050406030204" pitchFamily="18" charset="0"/>
                              </a:rPr>
                              <m:t>𝜓</m:t>
                            </m:r>
                          </m:e>
                          <m:sub>
                            <m:r>
                              <a:rPr lang="en-US" sz="2000" b="0" i="1" smtClean="0">
                                <a:solidFill>
                                  <a:srgbClr val="181717"/>
                                </a:solidFill>
                                <a:latin typeface="Cambria Math" panose="02040503050406030204" pitchFamily="18" charset="0"/>
                              </a:rPr>
                              <m:t>𝑐</m:t>
                            </m:r>
                          </m:sub>
                          <m:sup>
                            <m:r>
                              <a:rPr lang="en-US" sz="2000" b="0" i="1" smtClean="0">
                                <a:solidFill>
                                  <a:srgbClr val="181717"/>
                                </a:solidFill>
                                <a:latin typeface="Cambria Math" panose="02040503050406030204" pitchFamily="18" charset="0"/>
                              </a:rPr>
                              <m:t>∗</m:t>
                            </m:r>
                          </m:sup>
                        </m:sSubSup>
                      </m:e>
                    </m:d>
                  </m:oMath>
                </a14:m>
                <a:endParaRPr lang="en-US" sz="2000" dirty="0">
                  <a:solidFill>
                    <a:srgbClr val="181717"/>
                  </a:solidFill>
                  <a:latin typeface="Calibri" panose="020F0502020204030204" pitchFamily="34" charset="0"/>
                  <a:cs typeface="Calibri" panose="020F0502020204030204" pitchFamily="34" charset="0"/>
                </a:endParaRPr>
              </a:p>
            </p:txBody>
          </p:sp>
        </mc:Choice>
        <mc:Fallback xmlns="">
          <p:sp>
            <p:nvSpPr>
              <p:cNvPr id="8" name="Rectangle 7">
                <a:extLst>
                  <a:ext uri="{FF2B5EF4-FFF2-40B4-BE49-F238E27FC236}">
                    <a16:creationId xmlns:a16="http://schemas.microsoft.com/office/drawing/2014/main" id="{3917AC15-8F19-3BFC-07F5-26E682398A04}"/>
                  </a:ext>
                </a:extLst>
              </p:cNvPr>
              <p:cNvSpPr>
                <a:spLocks noRot="1" noChangeAspect="1" noMove="1" noResize="1" noEditPoints="1" noAdjustHandles="1" noChangeArrowheads="1" noChangeShapeType="1" noTextEdit="1"/>
              </p:cNvSpPr>
              <p:nvPr/>
            </p:nvSpPr>
            <p:spPr>
              <a:xfrm>
                <a:off x="1126078" y="5688552"/>
                <a:ext cx="10205048" cy="478407"/>
              </a:xfrm>
              <a:prstGeom prst="rect">
                <a:avLst/>
              </a:prstGeom>
              <a:blipFill>
                <a:blip r:embed="rId15"/>
                <a:stretch>
                  <a:fillRect b="-12500"/>
                </a:stretch>
              </a:blipFill>
              <a:ln>
                <a:solidFill>
                  <a:schemeClr val="accent1">
                    <a:lumMod val="20000"/>
                    <a:lumOff val="80000"/>
                  </a:schemeClr>
                </a:solidFill>
              </a:ln>
            </p:spPr>
            <p:txBody>
              <a:bodyPr/>
              <a:lstStyle/>
              <a:p>
                <a:r>
                  <a:rPr lang="en-US">
                    <a:noFill/>
                  </a:rPr>
                  <a:t> </a:t>
                </a:r>
              </a:p>
            </p:txBody>
          </p:sp>
        </mc:Fallback>
      </mc:AlternateContent>
      <p:sp>
        <p:nvSpPr>
          <p:cNvPr id="12" name="Oval 11">
            <a:extLst>
              <a:ext uri="{FF2B5EF4-FFF2-40B4-BE49-F238E27FC236}">
                <a16:creationId xmlns:a16="http://schemas.microsoft.com/office/drawing/2014/main" id="{3A32345E-BA72-9AA4-2E8B-46B929AD6C40}"/>
              </a:ext>
            </a:extLst>
          </p:cNvPr>
          <p:cNvSpPr>
            <a:spLocks noChangeAspect="1"/>
          </p:cNvSpPr>
          <p:nvPr/>
        </p:nvSpPr>
        <p:spPr>
          <a:xfrm>
            <a:off x="1523054" y="292231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5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1 -0.0007 L -0.00144 -0.39283 " pathEditMode="relative" rAng="0" ptsTypes="AA">
                                      <p:cBhvr>
                                        <p:cTn id="6" dur="2000" fill="hold"/>
                                        <p:tgtEl>
                                          <p:spTgt spid="70"/>
                                        </p:tgtEl>
                                        <p:attrNameLst>
                                          <p:attrName>ppt_x</p:attrName>
                                          <p:attrName>ppt_y</p:attrName>
                                        </p:attrNameLst>
                                      </p:cBhvr>
                                      <p:rCtr x="-13" y="-19606"/>
                                    </p:animMotion>
                                  </p:childTnLst>
                                </p:cTn>
                              </p:par>
                            </p:childTnLst>
                          </p:cTn>
                        </p:par>
                        <p:par>
                          <p:cTn id="7" fill="hold">
                            <p:stCondLst>
                              <p:cond delay="2000"/>
                            </p:stCondLst>
                            <p:childTnLst>
                              <p:par>
                                <p:cTn id="8" presetID="1" presetClass="entr" presetSubtype="0" fill="hold" nodeType="afterEffect">
                                  <p:stCondLst>
                                    <p:cond delay="100"/>
                                  </p:stCondLst>
                                  <p:childTnLst>
                                    <p:set>
                                      <p:cBhvr>
                                        <p:cTn id="9" dur="1" fill="hold">
                                          <p:stCondLst>
                                            <p:cond delay="0"/>
                                          </p:stCondLst>
                                        </p:cTn>
                                        <p:tgtEl>
                                          <p:spTgt spid="46"/>
                                        </p:tgtEl>
                                        <p:attrNameLst>
                                          <p:attrName>style.visibility</p:attrName>
                                        </p:attrNameLst>
                                      </p:cBhvr>
                                      <p:to>
                                        <p:strVal val="visible"/>
                                      </p:to>
                                    </p:set>
                                  </p:childTnLst>
                                </p:cTn>
                              </p:par>
                            </p:childTnLst>
                          </p:cTn>
                        </p:par>
                        <p:par>
                          <p:cTn id="10" fill="hold">
                            <p:stCondLst>
                              <p:cond delay="2100"/>
                            </p:stCondLst>
                            <p:childTnLst>
                              <p:par>
                                <p:cTn id="11" presetID="1"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2100"/>
                            </p:stCondLst>
                            <p:childTnLst>
                              <p:par>
                                <p:cTn id="16" presetID="0" presetClass="path" presetSubtype="0" accel="50000" decel="50000" fill="hold" grpId="0" nodeType="afterEffect">
                                  <p:stCondLst>
                                    <p:cond delay="0"/>
                                  </p:stCondLst>
                                  <p:childTnLst>
                                    <p:animMotion origin="layout" path="M 4.16667E-7 1.48148E-6 L 0.00039 -0.37153 " pathEditMode="relative" rAng="0" ptsTypes="AA">
                                      <p:cBhvr>
                                        <p:cTn id="17" dur="2000" fill="hold"/>
                                        <p:tgtEl>
                                          <p:spTgt spid="66"/>
                                        </p:tgtEl>
                                        <p:attrNameLst>
                                          <p:attrName>ppt_x</p:attrName>
                                          <p:attrName>ppt_y</p:attrName>
                                        </p:attrNameLst>
                                      </p:cBhvr>
                                      <p:rCtr x="13" y="-18588"/>
                                    </p:animMotion>
                                  </p:childTnLst>
                                </p:cTn>
                              </p:par>
                              <p:par>
                                <p:cTn id="18" presetID="1" presetClass="entr" presetSubtype="0" fill="hold" nodeType="withEffect">
                                  <p:stCondLst>
                                    <p:cond delay="0"/>
                                  </p:stCondLst>
                                  <p:childTnLst>
                                    <p:set>
                                      <p:cBhvr>
                                        <p:cTn id="19" dur="1" fill="hold">
                                          <p:stCondLst>
                                            <p:cond delay="0"/>
                                          </p:stCondLst>
                                        </p:cTn>
                                        <p:tgtEl>
                                          <p:spTgt spid="92"/>
                                        </p:tgtEl>
                                        <p:attrNameLst>
                                          <p:attrName>style.visibility</p:attrName>
                                        </p:attrNameLst>
                                      </p:cBhvr>
                                      <p:to>
                                        <p:strVal val="visible"/>
                                      </p:to>
                                    </p:set>
                                  </p:childTnLst>
                                </p:cTn>
                              </p:par>
                            </p:childTnLst>
                          </p:cTn>
                        </p:par>
                        <p:par>
                          <p:cTn id="20" fill="hold">
                            <p:stCondLst>
                              <p:cond delay="4100"/>
                            </p:stCondLst>
                            <p:childTnLst>
                              <p:par>
                                <p:cTn id="21" presetID="1"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childTnLst>
                          </p:cTn>
                        </p:par>
                        <p:par>
                          <p:cTn id="25" fill="hold">
                            <p:stCondLst>
                              <p:cond delay="4100"/>
                            </p:stCondLst>
                            <p:childTnLst>
                              <p:par>
                                <p:cTn id="26" presetID="0" presetClass="path" presetSubtype="0" accel="50000" decel="50000" fill="hold" grpId="0" nodeType="afterEffect">
                                  <p:stCondLst>
                                    <p:cond delay="0"/>
                                  </p:stCondLst>
                                  <p:childTnLst>
                                    <p:animMotion origin="layout" path="M 4.79167E-6 -1.11022E-16 L 0.00182 -0.34213 " pathEditMode="relative" rAng="0" ptsTypes="AA">
                                      <p:cBhvr>
                                        <p:cTn id="27" dur="2000" fill="hold"/>
                                        <p:tgtEl>
                                          <p:spTgt spid="67"/>
                                        </p:tgtEl>
                                        <p:attrNameLst>
                                          <p:attrName>ppt_x</p:attrName>
                                          <p:attrName>ppt_y</p:attrName>
                                        </p:attrNameLst>
                                      </p:cBhvr>
                                      <p:rCtr x="91" y="-17106"/>
                                    </p:animMotion>
                                  </p:childTnLst>
                                </p:cTn>
                              </p:par>
                              <p:par>
                                <p:cTn id="28" presetID="1" presetClass="entr" presetSubtype="0" fill="hold" nodeType="withEffect">
                                  <p:stCondLst>
                                    <p:cond delay="0"/>
                                  </p:stCondLst>
                                  <p:childTnLst>
                                    <p:set>
                                      <p:cBhvr>
                                        <p:cTn id="29" dur="1" fill="hold">
                                          <p:stCondLst>
                                            <p:cond delay="0"/>
                                          </p:stCondLst>
                                        </p:cTn>
                                        <p:tgtEl>
                                          <p:spTgt spid="94"/>
                                        </p:tgtEl>
                                        <p:attrNameLst>
                                          <p:attrName>style.visibility</p:attrName>
                                        </p:attrNameLst>
                                      </p:cBhvr>
                                      <p:to>
                                        <p:strVal val="visible"/>
                                      </p:to>
                                    </p:set>
                                  </p:childTnLst>
                                </p:cTn>
                              </p:par>
                            </p:childTnLst>
                          </p:cTn>
                        </p:par>
                        <p:par>
                          <p:cTn id="30" fill="hold">
                            <p:stCondLst>
                              <p:cond delay="6100"/>
                            </p:stCondLst>
                            <p:childTnLst>
                              <p:par>
                                <p:cTn id="31" presetID="1" presetClass="entr" presetSubtype="0" fill="hold" grpId="0" nodeType="after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par>
                          <p:cTn id="35" fill="hold">
                            <p:stCondLst>
                              <p:cond delay="6100"/>
                            </p:stCondLst>
                            <p:childTnLst>
                              <p:par>
                                <p:cTn id="36" presetID="0" presetClass="path" presetSubtype="0" accel="50000" decel="50000" fill="hold" grpId="0" nodeType="afterEffect">
                                  <p:stCondLst>
                                    <p:cond delay="0"/>
                                  </p:stCondLst>
                                  <p:childTnLst>
                                    <p:animMotion origin="layout" path="M 1.45833E-6 1.48148E-6 L 0.00078 -0.25996 " pathEditMode="relative" rAng="0" ptsTypes="AA">
                                      <p:cBhvr>
                                        <p:cTn id="37" dur="2000" fill="hold"/>
                                        <p:tgtEl>
                                          <p:spTgt spid="68"/>
                                        </p:tgtEl>
                                        <p:attrNameLst>
                                          <p:attrName>ppt_x</p:attrName>
                                          <p:attrName>ppt_y</p:attrName>
                                        </p:attrNameLst>
                                      </p:cBhvr>
                                      <p:rCtr x="39" y="-13009"/>
                                    </p:animMotion>
                                  </p:childTnLst>
                                </p:cTn>
                              </p:par>
                              <p:par>
                                <p:cTn id="38" presetID="1" presetClass="entr" presetSubtype="0" fill="hold" nodeType="with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par>
                          <p:cTn id="40" fill="hold">
                            <p:stCondLst>
                              <p:cond delay="8100"/>
                            </p:stCondLst>
                            <p:childTnLst>
                              <p:par>
                                <p:cTn id="41" presetID="1" presetClass="entr" presetSubtype="0" fill="hold" grpId="0" nodeType="afterEffect">
                                  <p:stCondLst>
                                    <p:cond delay="0"/>
                                  </p:stCondLst>
                                  <p:childTnLst>
                                    <p:set>
                                      <p:cBhvr>
                                        <p:cTn id="42" dur="1" fill="hold">
                                          <p:stCondLst>
                                            <p:cond delay="0"/>
                                          </p:stCondLst>
                                        </p:cTn>
                                        <p:tgtEl>
                                          <p:spTgt spid="10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childTnLst>
                          </p:cTn>
                        </p:par>
                        <p:par>
                          <p:cTn id="45" fill="hold">
                            <p:stCondLst>
                              <p:cond delay="8100"/>
                            </p:stCondLst>
                            <p:childTnLst>
                              <p:par>
                                <p:cTn id="46" presetID="0" presetClass="path" presetSubtype="0" accel="50000" decel="50000" fill="hold" grpId="0" nodeType="afterEffect">
                                  <p:stCondLst>
                                    <p:cond delay="0"/>
                                  </p:stCondLst>
                                  <p:childTnLst>
                                    <p:animMotion origin="layout" path="M 4.79167E-6 -4.07407E-6 L 0.00052 -0.10046 " pathEditMode="relative" rAng="0" ptsTypes="AA">
                                      <p:cBhvr>
                                        <p:cTn id="47" dur="2000" fill="hold"/>
                                        <p:tgtEl>
                                          <p:spTgt spid="69"/>
                                        </p:tgtEl>
                                        <p:attrNameLst>
                                          <p:attrName>ppt_x</p:attrName>
                                          <p:attrName>ppt_y</p:attrName>
                                        </p:attrNameLst>
                                      </p:cBhvr>
                                      <p:rCtr x="26" y="-5023"/>
                                    </p:animMotion>
                                  </p:childTnLst>
                                </p:cTn>
                              </p:par>
                              <p:par>
                                <p:cTn id="48" presetID="1" presetClass="entr" presetSubtype="0" fill="hold" nodeType="withEffect">
                                  <p:stCondLst>
                                    <p:cond delay="0"/>
                                  </p:stCondLst>
                                  <p:childTnLst>
                                    <p:set>
                                      <p:cBhvr>
                                        <p:cTn id="49" dur="1" fill="hold">
                                          <p:stCondLst>
                                            <p:cond delay="0"/>
                                          </p:stCondLst>
                                        </p:cTn>
                                        <p:tgtEl>
                                          <p:spTgt spid="98"/>
                                        </p:tgtEl>
                                        <p:attrNameLst>
                                          <p:attrName>style.visibility</p:attrName>
                                        </p:attrNameLst>
                                      </p:cBhvr>
                                      <p:to>
                                        <p:strVal val="visible"/>
                                      </p:to>
                                    </p:set>
                                  </p:childTnLst>
                                </p:cTn>
                              </p:par>
                            </p:childTnLst>
                          </p:cTn>
                        </p:par>
                        <p:par>
                          <p:cTn id="50" fill="hold">
                            <p:stCondLst>
                              <p:cond delay="10100"/>
                            </p:stCondLst>
                            <p:childTnLst>
                              <p:par>
                                <p:cTn id="51" presetID="1" presetClass="entr" presetSubtype="0" fill="hold" grpId="0" nodeType="after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childTnLst>
                          </p:cTn>
                        </p:par>
                        <p:par>
                          <p:cTn id="55" fill="hold">
                            <p:stCondLst>
                              <p:cond delay="10100"/>
                            </p:stCondLst>
                            <p:childTnLst>
                              <p:par>
                                <p:cTn id="56" presetID="1" presetClass="entr" presetSubtype="0" fill="hold" grpId="0" nodeType="after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par>
                          <p:cTn id="58" fill="hold">
                            <p:stCondLst>
                              <p:cond delay="10100"/>
                            </p:stCondLst>
                            <p:childTnLst>
                              <p:par>
                                <p:cTn id="59" presetID="1" presetClass="entr" presetSubtype="0" fill="hold" grpId="0" nodeType="afterEffect">
                                  <p:stCondLst>
                                    <p:cond delay="500"/>
                                  </p:stCondLst>
                                  <p:childTnLst>
                                    <p:set>
                                      <p:cBhvr>
                                        <p:cTn id="60" dur="1" fill="hold">
                                          <p:stCondLst>
                                            <p:cond delay="0"/>
                                          </p:stCondLst>
                                        </p:cTn>
                                        <p:tgtEl>
                                          <p:spTgt spid="7"/>
                                        </p:tgtEl>
                                        <p:attrNameLst>
                                          <p:attrName>style.visibility</p:attrName>
                                        </p:attrNameLst>
                                      </p:cBhvr>
                                      <p:to>
                                        <p:strVal val="visible"/>
                                      </p:to>
                                    </p:set>
                                  </p:childTnLst>
                                </p:cTn>
                              </p:par>
                            </p:childTnLst>
                          </p:cTn>
                        </p:par>
                        <p:par>
                          <p:cTn id="61" fill="hold">
                            <p:stCondLst>
                              <p:cond delay="10600"/>
                            </p:stCondLst>
                            <p:childTnLst>
                              <p:par>
                                <p:cTn id="62" presetID="1" presetClass="entr" presetSubtype="0" fill="hold" grpId="0" nodeType="afterEffect">
                                  <p:stCondLst>
                                    <p:cond delay="500"/>
                                  </p:stCondLst>
                                  <p:childTnLst>
                                    <p:set>
                                      <p:cBhvr>
                                        <p:cTn id="63" dur="1" fill="hold">
                                          <p:stCondLst>
                                            <p:cond delay="0"/>
                                          </p:stCondLst>
                                        </p:cTn>
                                        <p:tgtEl>
                                          <p:spTgt spid="9"/>
                                        </p:tgtEl>
                                        <p:attrNameLst>
                                          <p:attrName>style.visibility</p:attrName>
                                        </p:attrNameLst>
                                      </p:cBhvr>
                                      <p:to>
                                        <p:strVal val="visible"/>
                                      </p:to>
                                    </p:set>
                                  </p:childTnLst>
                                </p:cTn>
                              </p:par>
                            </p:childTnLst>
                          </p:cTn>
                        </p:par>
                        <p:par>
                          <p:cTn id="64" fill="hold">
                            <p:stCondLst>
                              <p:cond delay="11100"/>
                            </p:stCondLst>
                            <p:childTnLst>
                              <p:par>
                                <p:cTn id="65" presetID="1" presetClass="entr" presetSubtype="0" fill="hold" grpId="0" nodeType="afterEffect">
                                  <p:stCondLst>
                                    <p:cond delay="500"/>
                                  </p:stCondLst>
                                  <p:childTnLst>
                                    <p:set>
                                      <p:cBhvr>
                                        <p:cTn id="66" dur="1" fill="hold">
                                          <p:stCondLst>
                                            <p:cond delay="0"/>
                                          </p:stCondLst>
                                        </p:cTn>
                                        <p:tgtEl>
                                          <p:spTgt spid="19"/>
                                        </p:tgtEl>
                                        <p:attrNameLst>
                                          <p:attrName>style.visibility</p:attrName>
                                        </p:attrNameLst>
                                      </p:cBhvr>
                                      <p:to>
                                        <p:strVal val="visible"/>
                                      </p:to>
                                    </p:set>
                                  </p:childTnLst>
                                </p:cTn>
                              </p:par>
                            </p:childTnLst>
                          </p:cTn>
                        </p:par>
                        <p:par>
                          <p:cTn id="67" fill="hold">
                            <p:stCondLst>
                              <p:cond delay="11600"/>
                            </p:stCondLst>
                            <p:childTnLst>
                              <p:par>
                                <p:cTn id="68" presetID="1" presetClass="entr" presetSubtype="0"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P spid="45" grpId="0"/>
      <p:bldP spid="66" grpId="0" animBg="1"/>
      <p:bldP spid="67" grpId="0" animBg="1"/>
      <p:bldP spid="68" grpId="0" animBg="1"/>
      <p:bldP spid="69" grpId="0" animBg="1"/>
      <p:bldP spid="70" grpId="0" animBg="1"/>
      <p:bldP spid="102" grpId="0" animBg="1"/>
      <p:bldP spid="103" grpId="0" animBg="1"/>
      <p:bldP spid="104" grpId="0" animBg="1"/>
      <p:bldP spid="105" grpId="0" animBg="1"/>
      <p:bldP spid="106" grpId="0"/>
      <p:bldP spid="107" grpId="0"/>
      <p:bldP spid="108" grpId="0"/>
      <p:bldP spid="109" grpId="0"/>
      <p:bldP spid="114" grpId="0" animBg="1"/>
      <p:bldP spid="2" grpId="0" animBg="1"/>
      <p:bldP spid="7" grpId="0" animBg="1"/>
      <p:bldP spid="9"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6199A909-8A02-0981-29EC-045EA847D1BE}"/>
              </a:ext>
            </a:extLst>
          </p:cNvPr>
          <p:cNvSpPr/>
          <p:nvPr/>
        </p:nvSpPr>
        <p:spPr bwMode="auto">
          <a:xfrm>
            <a:off x="6979480" y="1621996"/>
            <a:ext cx="3888408" cy="3689405"/>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519505CF-4367-F082-8106-24C50DB6BA22}"/>
              </a:ext>
            </a:extLst>
          </p:cNvPr>
          <p:cNvCxnSpPr>
            <a:cxnSpLocks/>
          </p:cNvCxnSpPr>
          <p:nvPr/>
        </p:nvCxnSpPr>
        <p:spPr>
          <a:xfrm>
            <a:off x="385972" y="5245171"/>
            <a:ext cx="10960327" cy="66634"/>
          </a:xfrm>
          <a:prstGeom prst="straightConnector1">
            <a:avLst/>
          </a:prstGeom>
          <a:ln w="12700">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703A9-DE80-CE5E-5D9A-8DB2EBCE1D46}"/>
              </a:ext>
            </a:extLst>
          </p:cNvPr>
          <p:cNvCxnSpPr>
            <a:cxnSpLocks/>
          </p:cNvCxnSpPr>
          <p:nvPr/>
        </p:nvCxnSpPr>
        <p:spPr>
          <a:xfrm>
            <a:off x="591074" y="1796233"/>
            <a:ext cx="0" cy="3469259"/>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53BD10-A1D3-6DEA-EC37-70B197E8D2E5}"/>
              </a:ext>
            </a:extLst>
          </p:cNvPr>
          <p:cNvCxnSpPr>
            <a:cxnSpLocks/>
          </p:cNvCxnSpPr>
          <p:nvPr/>
        </p:nvCxnSpPr>
        <p:spPr>
          <a:xfrm>
            <a:off x="3321769" y="1822736"/>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A1702EE-33E9-AAE0-3836-E1FCA34AB72A}"/>
              </a:ext>
            </a:extLst>
          </p:cNvPr>
          <p:cNvCxnSpPr>
            <a:cxnSpLocks/>
          </p:cNvCxnSpPr>
          <p:nvPr/>
        </p:nvCxnSpPr>
        <p:spPr>
          <a:xfrm>
            <a:off x="5180079" y="1822737"/>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6CCC60-07B1-CC09-008E-CD90A34D8AAA}"/>
              </a:ext>
            </a:extLst>
          </p:cNvPr>
          <p:cNvSpPr txBox="1"/>
          <p:nvPr/>
        </p:nvSpPr>
        <p:spPr>
          <a:xfrm>
            <a:off x="3017400" y="5294777"/>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2015</a:t>
            </a:r>
          </a:p>
        </p:txBody>
      </p:sp>
      <p:sp>
        <p:nvSpPr>
          <p:cNvPr id="18" name="TextBox 17">
            <a:extLst>
              <a:ext uri="{FF2B5EF4-FFF2-40B4-BE49-F238E27FC236}">
                <a16:creationId xmlns:a16="http://schemas.microsoft.com/office/drawing/2014/main" id="{0C3DC6CB-FDA8-AD22-0914-88B5B78C717D}"/>
              </a:ext>
            </a:extLst>
          </p:cNvPr>
          <p:cNvSpPr txBox="1"/>
          <p:nvPr/>
        </p:nvSpPr>
        <p:spPr>
          <a:xfrm>
            <a:off x="5025816" y="5338309"/>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2016</a:t>
            </a:r>
          </a:p>
        </p:txBody>
      </p:sp>
      <p:cxnSp>
        <p:nvCxnSpPr>
          <p:cNvPr id="20" name="Straight Connector 19">
            <a:extLst>
              <a:ext uri="{FF2B5EF4-FFF2-40B4-BE49-F238E27FC236}">
                <a16:creationId xmlns:a16="http://schemas.microsoft.com/office/drawing/2014/main" id="{61C1F68B-CCBA-7233-7AE2-A973F0437E9B}"/>
              </a:ext>
            </a:extLst>
          </p:cNvPr>
          <p:cNvCxnSpPr>
            <a:cxnSpLocks/>
          </p:cNvCxnSpPr>
          <p:nvPr/>
        </p:nvCxnSpPr>
        <p:spPr>
          <a:xfrm>
            <a:off x="1561005" y="1822736"/>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E118F6-C82D-B262-1AB6-E8F447498C85}"/>
              </a:ext>
            </a:extLst>
          </p:cNvPr>
          <p:cNvCxnSpPr>
            <a:cxnSpLocks/>
          </p:cNvCxnSpPr>
          <p:nvPr/>
        </p:nvCxnSpPr>
        <p:spPr>
          <a:xfrm>
            <a:off x="6984964" y="1842546"/>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Right Brace 28">
            <a:extLst>
              <a:ext uri="{FF2B5EF4-FFF2-40B4-BE49-F238E27FC236}">
                <a16:creationId xmlns:a16="http://schemas.microsoft.com/office/drawing/2014/main" id="{48F9FCAB-9D01-3A9C-952E-84D948D42D1C}"/>
              </a:ext>
            </a:extLst>
          </p:cNvPr>
          <p:cNvSpPr/>
          <p:nvPr/>
        </p:nvSpPr>
        <p:spPr>
          <a:xfrm>
            <a:off x="10559829" y="2116446"/>
            <a:ext cx="445473" cy="1283415"/>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FE9B6FC1-0B72-F2B2-BAF7-B503630835EF}"/>
              </a:ext>
            </a:extLst>
          </p:cNvPr>
          <p:cNvSpPr>
            <a:spLocks noChangeAspect="1"/>
          </p:cNvSpPr>
          <p:nvPr/>
        </p:nvSpPr>
        <p:spPr>
          <a:xfrm>
            <a:off x="6165967" y="1159496"/>
            <a:ext cx="1188720" cy="118872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libri" panose="020F0502020204030204" pitchFamily="34" charset="0"/>
                <a:cs typeface="Calibri" panose="020F0502020204030204" pitchFamily="34" charset="0"/>
              </a:rPr>
              <a:t>Prior Eligibility</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85B208B-C134-DFBF-FBD3-A9DF56CCAE7D}"/>
                  </a:ext>
                </a:extLst>
              </p:cNvPr>
              <p:cNvSpPr txBox="1"/>
              <p:nvPr/>
            </p:nvSpPr>
            <p:spPr>
              <a:xfrm>
                <a:off x="10963783" y="2512667"/>
                <a:ext cx="117397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ea typeface="Cambria Math" panose="02040503050406030204" pitchFamily="18" charset="0"/>
                            </a:rPr>
                            <m:t>𝛾</m:t>
                          </m:r>
                        </m:e>
                        <m:sub>
                          <m:r>
                            <a:rPr lang="en-US" b="0" i="1" smtClean="0">
                              <a:solidFill>
                                <a:schemeClr val="bg2">
                                  <a:lumMod val="10000"/>
                                </a:schemeClr>
                              </a:solidFill>
                              <a:latin typeface="Cambria Math" panose="02040503050406030204" pitchFamily="18" charset="0"/>
                              <a:ea typeface="Cambria Math" panose="02040503050406030204" pitchFamily="18" charset="0"/>
                            </a:rPr>
                            <m:t>2017, 2019</m:t>
                          </m:r>
                        </m:sub>
                      </m:sSub>
                    </m:oMath>
                  </m:oMathPara>
                </a14:m>
                <a:endParaRPr lang="en-US" dirty="0">
                  <a:solidFill>
                    <a:schemeClr val="bg2">
                      <a:lumMod val="10000"/>
                    </a:schemeClr>
                  </a:solidFill>
                  <a:latin typeface="Calibri" panose="020F0502020204030204" pitchFamily="34" charset="0"/>
                  <a:cs typeface="Calibri" panose="020F0502020204030204" pitchFamily="34" charset="0"/>
                </a:endParaRPr>
              </a:p>
            </p:txBody>
          </p:sp>
        </mc:Choice>
        <mc:Fallback xmlns="">
          <p:sp>
            <p:nvSpPr>
              <p:cNvPr id="32" name="TextBox 31">
                <a:extLst>
                  <a:ext uri="{FF2B5EF4-FFF2-40B4-BE49-F238E27FC236}">
                    <a16:creationId xmlns:a16="http://schemas.microsoft.com/office/drawing/2014/main" id="{B85B208B-C134-DFBF-FBD3-A9DF56CCAE7D}"/>
                  </a:ext>
                </a:extLst>
              </p:cNvPr>
              <p:cNvSpPr txBox="1">
                <a:spLocks noRot="1" noChangeAspect="1" noMove="1" noResize="1" noEditPoints="1" noAdjustHandles="1" noChangeArrowheads="1" noChangeShapeType="1" noTextEdit="1"/>
              </p:cNvSpPr>
              <p:nvPr/>
            </p:nvSpPr>
            <p:spPr>
              <a:xfrm>
                <a:off x="10963783" y="2512667"/>
                <a:ext cx="1173976" cy="381515"/>
              </a:xfrm>
              <a:prstGeom prst="rect">
                <a:avLst/>
              </a:prstGeom>
              <a:blipFill>
                <a:blip r:embed="rId4"/>
                <a:stretch>
                  <a:fillRect/>
                </a:stretch>
              </a:blipFill>
            </p:spPr>
            <p:txBody>
              <a:bodyPr/>
              <a:lstStyle/>
              <a:p>
                <a:r>
                  <a:rPr lang="en-US">
                    <a:noFill/>
                  </a:rPr>
                  <a:t> </a:t>
                </a:r>
              </a:p>
            </p:txBody>
          </p:sp>
        </mc:Fallback>
      </mc:AlternateContent>
      <p:sp>
        <p:nvSpPr>
          <p:cNvPr id="34" name="Right Arrow 33">
            <a:extLst>
              <a:ext uri="{FF2B5EF4-FFF2-40B4-BE49-F238E27FC236}">
                <a16:creationId xmlns:a16="http://schemas.microsoft.com/office/drawing/2014/main" id="{90F8BA7E-AE0C-16D7-352C-72DA286EAADB}"/>
              </a:ext>
            </a:extLst>
          </p:cNvPr>
          <p:cNvSpPr/>
          <p:nvPr/>
        </p:nvSpPr>
        <p:spPr>
          <a:xfrm>
            <a:off x="1564450" y="1734680"/>
            <a:ext cx="4620586" cy="384048"/>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831A29D3-9A77-D39E-FE1B-7CEA1E8C8F38}"/>
              </a:ext>
            </a:extLst>
          </p:cNvPr>
          <p:cNvSpPr txBox="1"/>
          <p:nvPr/>
        </p:nvSpPr>
        <p:spPr>
          <a:xfrm>
            <a:off x="1271105" y="5301203"/>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2014</a:t>
            </a:r>
          </a:p>
        </p:txBody>
      </p:sp>
      <p:sp>
        <p:nvSpPr>
          <p:cNvPr id="36" name="TextBox 35">
            <a:extLst>
              <a:ext uri="{FF2B5EF4-FFF2-40B4-BE49-F238E27FC236}">
                <a16:creationId xmlns:a16="http://schemas.microsoft.com/office/drawing/2014/main" id="{80AB40E3-4E62-1E40-B4F9-728140EB5520}"/>
              </a:ext>
            </a:extLst>
          </p:cNvPr>
          <p:cNvSpPr txBox="1"/>
          <p:nvPr/>
        </p:nvSpPr>
        <p:spPr>
          <a:xfrm>
            <a:off x="6760327" y="5334562"/>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2017</a:t>
            </a:r>
          </a:p>
        </p:txBody>
      </p:sp>
      <p:sp>
        <p:nvSpPr>
          <p:cNvPr id="45" name="TextBox 44">
            <a:extLst>
              <a:ext uri="{FF2B5EF4-FFF2-40B4-BE49-F238E27FC236}">
                <a16:creationId xmlns:a16="http://schemas.microsoft.com/office/drawing/2014/main" id="{65A1AF7D-911F-1803-B455-C674D210A2B9}"/>
              </a:ext>
            </a:extLst>
          </p:cNvPr>
          <p:cNvSpPr txBox="1"/>
          <p:nvPr/>
        </p:nvSpPr>
        <p:spPr>
          <a:xfrm>
            <a:off x="7569071" y="758667"/>
            <a:ext cx="4622929" cy="923330"/>
          </a:xfrm>
          <a:prstGeom prst="rect">
            <a:avLst/>
          </a:prstGeom>
          <a:noFill/>
        </p:spPr>
        <p:txBody>
          <a:bodyPr wrap="square" rtlCol="0">
            <a:spAutoFit/>
          </a:bodyPr>
          <a:lstStyle/>
          <a:p>
            <a:pPr algn="ctr"/>
            <a:r>
              <a:rPr lang="en-US" dirty="0">
                <a:solidFill>
                  <a:schemeClr val="bg2">
                    <a:lumMod val="10000"/>
                  </a:schemeClr>
                </a:solidFill>
                <a:latin typeface="Calibri" panose="020F0502020204030204" pitchFamily="34" charset="0"/>
                <a:cs typeface="Calibri" panose="020F0502020204030204" pitchFamily="34" charset="0"/>
              </a:rPr>
              <a:t>Conditional Average Untreated Counterfactual Outcome Trajectory (No parametric assumptions)</a:t>
            </a:r>
          </a:p>
        </p:txBody>
      </p:sp>
      <p:cxnSp>
        <p:nvCxnSpPr>
          <p:cNvPr id="46" name="Straight Arrow Connector 45">
            <a:extLst>
              <a:ext uri="{FF2B5EF4-FFF2-40B4-BE49-F238E27FC236}">
                <a16:creationId xmlns:a16="http://schemas.microsoft.com/office/drawing/2014/main" id="{DD94FE3D-08A5-E369-CFC2-24556799D498}"/>
              </a:ext>
            </a:extLst>
          </p:cNvPr>
          <p:cNvCxnSpPr>
            <a:cxnSpLocks/>
          </p:cNvCxnSpPr>
          <p:nvPr/>
        </p:nvCxnSpPr>
        <p:spPr>
          <a:xfrm flipV="1">
            <a:off x="10665613" y="2184625"/>
            <a:ext cx="0" cy="1090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714FAAD-1F38-BED0-F323-B9FBEAA802AB}"/>
              </a:ext>
            </a:extLst>
          </p:cNvPr>
          <p:cNvCxnSpPr>
            <a:cxnSpLocks/>
          </p:cNvCxnSpPr>
          <p:nvPr/>
        </p:nvCxnSpPr>
        <p:spPr>
          <a:xfrm>
            <a:off x="10552939" y="1838799"/>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E84958C-CA25-4051-5D02-FD41EEF434C4}"/>
              </a:ext>
            </a:extLst>
          </p:cNvPr>
          <p:cNvCxnSpPr>
            <a:cxnSpLocks/>
          </p:cNvCxnSpPr>
          <p:nvPr/>
        </p:nvCxnSpPr>
        <p:spPr>
          <a:xfrm>
            <a:off x="8758013" y="1838799"/>
            <a:ext cx="0" cy="3469259"/>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6311B-473C-922C-1A6C-3FDEB43D8261}"/>
              </a:ext>
            </a:extLst>
          </p:cNvPr>
          <p:cNvSpPr txBox="1"/>
          <p:nvPr/>
        </p:nvSpPr>
        <p:spPr>
          <a:xfrm>
            <a:off x="8587111" y="5342440"/>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2018</a:t>
            </a:r>
          </a:p>
        </p:txBody>
      </p:sp>
      <p:sp>
        <p:nvSpPr>
          <p:cNvPr id="11" name="TextBox 10">
            <a:extLst>
              <a:ext uri="{FF2B5EF4-FFF2-40B4-BE49-F238E27FC236}">
                <a16:creationId xmlns:a16="http://schemas.microsoft.com/office/drawing/2014/main" id="{97038285-4FD3-3CAD-A836-1558DCAC2F8A}"/>
              </a:ext>
            </a:extLst>
          </p:cNvPr>
          <p:cNvSpPr txBox="1"/>
          <p:nvPr/>
        </p:nvSpPr>
        <p:spPr>
          <a:xfrm>
            <a:off x="10374176" y="5342440"/>
            <a:ext cx="652743"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2019</a:t>
            </a:r>
          </a:p>
        </p:txBody>
      </p:sp>
      <p:cxnSp>
        <p:nvCxnSpPr>
          <p:cNvPr id="48" name="Straight Connector 47">
            <a:extLst>
              <a:ext uri="{FF2B5EF4-FFF2-40B4-BE49-F238E27FC236}">
                <a16:creationId xmlns:a16="http://schemas.microsoft.com/office/drawing/2014/main" id="{A70019BC-0FD0-A67B-A296-5C212199B619}"/>
              </a:ext>
            </a:extLst>
          </p:cNvPr>
          <p:cNvCxnSpPr>
            <a:cxnSpLocks/>
          </p:cNvCxnSpPr>
          <p:nvPr/>
        </p:nvCxnSpPr>
        <p:spPr>
          <a:xfrm>
            <a:off x="7005057" y="3039253"/>
            <a:ext cx="1752618" cy="196354"/>
          </a:xfrm>
          <a:prstGeom prst="line">
            <a:avLst/>
          </a:prstGeom>
          <a:ln w="2857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0A61F2-3C92-AF80-3D29-705E2497D85F}"/>
              </a:ext>
            </a:extLst>
          </p:cNvPr>
          <p:cNvCxnSpPr>
            <a:cxnSpLocks/>
          </p:cNvCxnSpPr>
          <p:nvPr/>
        </p:nvCxnSpPr>
        <p:spPr>
          <a:xfrm>
            <a:off x="8757106" y="3233996"/>
            <a:ext cx="1785278" cy="168794"/>
          </a:xfrm>
          <a:prstGeom prst="line">
            <a:avLst/>
          </a:prstGeom>
          <a:ln w="2857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BB9C82E5-A8C3-3E3C-C96E-6DDE1BA0FF93}"/>
              </a:ext>
            </a:extLst>
          </p:cNvPr>
          <p:cNvSpPr>
            <a:spLocks noChangeAspect="1"/>
          </p:cNvSpPr>
          <p:nvPr/>
        </p:nvSpPr>
        <p:spPr>
          <a:xfrm>
            <a:off x="8718116" y="318318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DB99144-1F2F-CB1A-2D85-20770B53DDCC}"/>
              </a:ext>
            </a:extLst>
          </p:cNvPr>
          <p:cNvSpPr>
            <a:spLocks noChangeAspect="1"/>
          </p:cNvSpPr>
          <p:nvPr/>
        </p:nvSpPr>
        <p:spPr>
          <a:xfrm>
            <a:off x="6959826" y="3003301"/>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A10F51FB-6377-B511-CB00-AE226C37F813}"/>
              </a:ext>
            </a:extLst>
          </p:cNvPr>
          <p:cNvCxnSpPr>
            <a:cxnSpLocks/>
          </p:cNvCxnSpPr>
          <p:nvPr/>
        </p:nvCxnSpPr>
        <p:spPr>
          <a:xfrm flipV="1">
            <a:off x="8873256" y="2287395"/>
            <a:ext cx="0" cy="807346"/>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B2E3C07-3B71-42F2-999B-EC64B3A75A16}"/>
              </a:ext>
            </a:extLst>
          </p:cNvPr>
          <p:cNvCxnSpPr>
            <a:cxnSpLocks/>
          </p:cNvCxnSpPr>
          <p:nvPr/>
        </p:nvCxnSpPr>
        <p:spPr>
          <a:xfrm flipV="1">
            <a:off x="7100254" y="2428917"/>
            <a:ext cx="0" cy="52279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9B637081-D7E9-278A-BB39-BC20FD4C1E63}"/>
              </a:ext>
            </a:extLst>
          </p:cNvPr>
          <p:cNvSpPr>
            <a:spLocks noChangeAspect="1"/>
          </p:cNvSpPr>
          <p:nvPr/>
        </p:nvSpPr>
        <p:spPr>
          <a:xfrm>
            <a:off x="10503553" y="3350104"/>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Brace 101">
            <a:extLst>
              <a:ext uri="{FF2B5EF4-FFF2-40B4-BE49-F238E27FC236}">
                <a16:creationId xmlns:a16="http://schemas.microsoft.com/office/drawing/2014/main" id="{C07816B6-D4EA-56DD-FA20-77E1F5F9B6F2}"/>
              </a:ext>
            </a:extLst>
          </p:cNvPr>
          <p:cNvSpPr/>
          <p:nvPr/>
        </p:nvSpPr>
        <p:spPr>
          <a:xfrm>
            <a:off x="8752730" y="2186288"/>
            <a:ext cx="445473" cy="1017073"/>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p:sp>
        <p:nvSpPr>
          <p:cNvPr id="103" name="Right Brace 102">
            <a:extLst>
              <a:ext uri="{FF2B5EF4-FFF2-40B4-BE49-F238E27FC236}">
                <a16:creationId xmlns:a16="http://schemas.microsoft.com/office/drawing/2014/main" id="{29FC7AA6-4B2C-D40E-684A-D874570F98F2}"/>
              </a:ext>
            </a:extLst>
          </p:cNvPr>
          <p:cNvSpPr/>
          <p:nvPr/>
        </p:nvSpPr>
        <p:spPr>
          <a:xfrm>
            <a:off x="6991797" y="2380317"/>
            <a:ext cx="445473" cy="635758"/>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bg2">
                  <a:lumMod val="10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E5E8C7AA-C551-5CEA-3A79-8C31893C8287}"/>
                  </a:ext>
                </a:extLst>
              </p:cNvPr>
              <p:cNvSpPr txBox="1"/>
              <p:nvPr/>
            </p:nvSpPr>
            <p:spPr>
              <a:xfrm>
                <a:off x="9176132" y="2469404"/>
                <a:ext cx="117878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ea typeface="Cambria Math" panose="02040503050406030204" pitchFamily="18" charset="0"/>
                            </a:rPr>
                            <m:t>𝛾</m:t>
                          </m:r>
                        </m:e>
                        <m:sub>
                          <m:r>
                            <a:rPr lang="en-US" b="0" i="1" smtClean="0">
                              <a:solidFill>
                                <a:schemeClr val="bg2">
                                  <a:lumMod val="10000"/>
                                </a:schemeClr>
                              </a:solidFill>
                              <a:latin typeface="Cambria Math" panose="02040503050406030204" pitchFamily="18" charset="0"/>
                              <a:ea typeface="Cambria Math" panose="02040503050406030204" pitchFamily="18" charset="0"/>
                            </a:rPr>
                            <m:t>2017, 2018</m:t>
                          </m:r>
                        </m:sub>
                      </m:sSub>
                    </m:oMath>
                  </m:oMathPara>
                </a14:m>
                <a:endParaRPr lang="en-US" dirty="0">
                  <a:solidFill>
                    <a:schemeClr val="bg2">
                      <a:lumMod val="10000"/>
                    </a:schemeClr>
                  </a:solidFill>
                  <a:latin typeface="Calibri" panose="020F0502020204030204" pitchFamily="34" charset="0"/>
                  <a:cs typeface="Calibri" panose="020F0502020204030204" pitchFamily="34" charset="0"/>
                </a:endParaRPr>
              </a:p>
            </p:txBody>
          </p:sp>
        </mc:Choice>
        <mc:Fallback xmlns="">
          <p:sp>
            <p:nvSpPr>
              <p:cNvPr id="106" name="TextBox 105">
                <a:extLst>
                  <a:ext uri="{FF2B5EF4-FFF2-40B4-BE49-F238E27FC236}">
                    <a16:creationId xmlns:a16="http://schemas.microsoft.com/office/drawing/2014/main" id="{E5E8C7AA-C551-5CEA-3A79-8C31893C8287}"/>
                  </a:ext>
                </a:extLst>
              </p:cNvPr>
              <p:cNvSpPr txBox="1">
                <a:spLocks noRot="1" noChangeAspect="1" noMove="1" noResize="1" noEditPoints="1" noAdjustHandles="1" noChangeArrowheads="1" noChangeShapeType="1" noTextEdit="1"/>
              </p:cNvSpPr>
              <p:nvPr/>
            </p:nvSpPr>
            <p:spPr>
              <a:xfrm>
                <a:off x="9176132" y="2469404"/>
                <a:ext cx="1178784" cy="381515"/>
              </a:xfrm>
              <a:prstGeom prst="rect">
                <a:avLst/>
              </a:prstGeom>
              <a:blipFill>
                <a:blip r:embed="rId5"/>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457BAACD-F62C-4E4A-2E8F-CD21D0E0E576}"/>
                  </a:ext>
                </a:extLst>
              </p:cNvPr>
              <p:cNvSpPr txBox="1"/>
              <p:nvPr/>
            </p:nvSpPr>
            <p:spPr>
              <a:xfrm>
                <a:off x="7408325" y="2498872"/>
                <a:ext cx="117878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ea typeface="Cambria Math" panose="02040503050406030204" pitchFamily="18" charset="0"/>
                            </a:rPr>
                            <m:t>𝛾</m:t>
                          </m:r>
                        </m:e>
                        <m:sub>
                          <m:r>
                            <a:rPr lang="en-US" b="0" i="1" smtClean="0">
                              <a:solidFill>
                                <a:schemeClr val="bg2">
                                  <a:lumMod val="10000"/>
                                </a:schemeClr>
                              </a:solidFill>
                              <a:latin typeface="Cambria Math" panose="02040503050406030204" pitchFamily="18" charset="0"/>
                              <a:ea typeface="Cambria Math" panose="02040503050406030204" pitchFamily="18" charset="0"/>
                            </a:rPr>
                            <m:t>2017, 2017</m:t>
                          </m:r>
                        </m:sub>
                      </m:sSub>
                    </m:oMath>
                  </m:oMathPara>
                </a14:m>
                <a:endParaRPr lang="en-US" dirty="0">
                  <a:solidFill>
                    <a:schemeClr val="bg2">
                      <a:lumMod val="10000"/>
                    </a:schemeClr>
                  </a:solidFill>
                  <a:latin typeface="Calibri" panose="020F0502020204030204" pitchFamily="34" charset="0"/>
                  <a:cs typeface="Calibri" panose="020F0502020204030204" pitchFamily="34" charset="0"/>
                </a:endParaRPr>
              </a:p>
            </p:txBody>
          </p:sp>
        </mc:Choice>
        <mc:Fallback xmlns="">
          <p:sp>
            <p:nvSpPr>
              <p:cNvPr id="107" name="TextBox 106">
                <a:extLst>
                  <a:ext uri="{FF2B5EF4-FFF2-40B4-BE49-F238E27FC236}">
                    <a16:creationId xmlns:a16="http://schemas.microsoft.com/office/drawing/2014/main" id="{457BAACD-F62C-4E4A-2E8F-CD21D0E0E576}"/>
                  </a:ext>
                </a:extLst>
              </p:cNvPr>
              <p:cNvSpPr txBox="1">
                <a:spLocks noRot="1" noChangeAspect="1" noMove="1" noResize="1" noEditPoints="1" noAdjustHandles="1" noChangeArrowheads="1" noChangeShapeType="1" noTextEdit="1"/>
              </p:cNvSpPr>
              <p:nvPr/>
            </p:nvSpPr>
            <p:spPr>
              <a:xfrm>
                <a:off x="7408325" y="2498872"/>
                <a:ext cx="1178784" cy="381515"/>
              </a:xfrm>
              <a:prstGeom prst="rect">
                <a:avLst/>
              </a:prstGeom>
              <a:blipFill>
                <a:blip r:embed="rId6"/>
                <a:stretch>
                  <a:fillRect b="-3125"/>
                </a:stretch>
              </a:blipFill>
            </p:spPr>
            <p:txBody>
              <a:bodyPr/>
              <a:lstStyle/>
              <a:p>
                <a:r>
                  <a:rPr lang="en-US">
                    <a:noFill/>
                  </a:rPr>
                  <a:t> </a:t>
                </a:r>
              </a:p>
            </p:txBody>
          </p:sp>
        </mc:Fallback>
      </mc:AlternateContent>
      <p:sp>
        <p:nvSpPr>
          <p:cNvPr id="114" name="Freeform 113">
            <a:extLst>
              <a:ext uri="{FF2B5EF4-FFF2-40B4-BE49-F238E27FC236}">
                <a16:creationId xmlns:a16="http://schemas.microsoft.com/office/drawing/2014/main" id="{F760C0F8-7DD6-3AD5-F536-E3717C29FC9D}"/>
              </a:ext>
            </a:extLst>
          </p:cNvPr>
          <p:cNvSpPr/>
          <p:nvPr/>
        </p:nvSpPr>
        <p:spPr>
          <a:xfrm rot="20565052">
            <a:off x="7966487" y="1670802"/>
            <a:ext cx="1335954" cy="511804"/>
          </a:xfrm>
          <a:custGeom>
            <a:avLst/>
            <a:gdLst>
              <a:gd name="connsiteX0" fmla="*/ 2528712 w 2528712"/>
              <a:gd name="connsiteY0" fmla="*/ 143893 h 1363093"/>
              <a:gd name="connsiteX1" fmla="*/ 722489 w 2528712"/>
              <a:gd name="connsiteY1" fmla="*/ 110027 h 1363093"/>
              <a:gd name="connsiteX2" fmla="*/ 0 w 2528712"/>
              <a:gd name="connsiteY2" fmla="*/ 1363093 h 1363093"/>
            </a:gdLst>
            <a:ahLst/>
            <a:cxnLst>
              <a:cxn ang="0">
                <a:pos x="connsiteX0" y="connsiteY0"/>
              </a:cxn>
              <a:cxn ang="0">
                <a:pos x="connsiteX1" y="connsiteY1"/>
              </a:cxn>
              <a:cxn ang="0">
                <a:pos x="connsiteX2" y="connsiteY2"/>
              </a:cxn>
            </a:cxnLst>
            <a:rect l="l" t="t" r="r" b="b"/>
            <a:pathLst>
              <a:path w="2528712" h="1363093">
                <a:moveTo>
                  <a:pt x="2528712" y="143893"/>
                </a:moveTo>
                <a:cubicBezTo>
                  <a:pt x="1836326" y="25360"/>
                  <a:pt x="1143941" y="-93173"/>
                  <a:pt x="722489" y="110027"/>
                </a:cubicBezTo>
                <a:cubicBezTo>
                  <a:pt x="301037" y="313227"/>
                  <a:pt x="150518" y="838160"/>
                  <a:pt x="0" y="1363093"/>
                </a:cubicBezTo>
              </a:path>
            </a:pathLst>
          </a:custGeom>
          <a:noFill/>
          <a:ln w="28575">
            <a:solidFill>
              <a:schemeClr val="bg2">
                <a:lumMod val="1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itle 2">
            <a:extLst>
              <a:ext uri="{FF2B5EF4-FFF2-40B4-BE49-F238E27FC236}">
                <a16:creationId xmlns:a16="http://schemas.microsoft.com/office/drawing/2014/main" id="{E01F3885-B8C1-F2CE-6B70-C1AD88209679}"/>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SNMMs</a:t>
            </a:r>
          </a:p>
        </p:txBody>
      </p:sp>
      <p:graphicFrame>
        <p:nvGraphicFramePr>
          <p:cNvPr id="116" name="Diagram 115">
            <a:extLst>
              <a:ext uri="{FF2B5EF4-FFF2-40B4-BE49-F238E27FC236}">
                <a16:creationId xmlns:a16="http://schemas.microsoft.com/office/drawing/2014/main" id="{2B02B5FF-B3C2-6F04-B11F-DE807395D882}"/>
              </a:ext>
            </a:extLst>
          </p:cNvPr>
          <p:cNvGraphicFramePr/>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7" name="Oval 116">
            <a:extLst>
              <a:ext uri="{FF2B5EF4-FFF2-40B4-BE49-F238E27FC236}">
                <a16:creationId xmlns:a16="http://schemas.microsoft.com/office/drawing/2014/main" id="{360269B2-310F-5DC1-2FE9-DD892E5A446C}"/>
              </a:ext>
            </a:extLst>
          </p:cNvPr>
          <p:cNvSpPr/>
          <p:nvPr/>
        </p:nvSpPr>
        <p:spPr>
          <a:xfrm>
            <a:off x="961877" y="770160"/>
            <a:ext cx="1188720" cy="118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bg1"/>
                </a:solidFill>
                <a:latin typeface="Calibri" panose="020F0502020204030204" pitchFamily="34" charset="0"/>
                <a:cs typeface="Calibri" panose="020F0502020204030204" pitchFamily="34" charset="0"/>
              </a:rPr>
              <a:t>Log</a:t>
            </a:r>
          </a:p>
          <a:p>
            <a:pPr algn="ctr"/>
            <a:r>
              <a:rPr lang="en-US" sz="1400" dirty="0">
                <a:solidFill>
                  <a:schemeClr val="bg1"/>
                </a:solidFill>
                <a:latin typeface="Calibri" panose="020F0502020204030204" pitchFamily="34" charset="0"/>
                <a:cs typeface="Calibri" panose="020F0502020204030204" pitchFamily="34" charset="0"/>
              </a:rPr>
              <a:t>Population</a:t>
            </a:r>
          </a:p>
        </p:txBody>
      </p:sp>
      <p:sp>
        <p:nvSpPr>
          <p:cNvPr id="2" name="Freeform 1">
            <a:extLst>
              <a:ext uri="{FF2B5EF4-FFF2-40B4-BE49-F238E27FC236}">
                <a16:creationId xmlns:a16="http://schemas.microsoft.com/office/drawing/2014/main" id="{5F97123C-B44F-114D-8B1F-03B4C30D2C98}"/>
              </a:ext>
            </a:extLst>
          </p:cNvPr>
          <p:cNvSpPr/>
          <p:nvPr/>
        </p:nvSpPr>
        <p:spPr>
          <a:xfrm>
            <a:off x="8784374" y="1985961"/>
            <a:ext cx="1796101" cy="169692"/>
          </a:xfrm>
          <a:custGeom>
            <a:avLst/>
            <a:gdLst>
              <a:gd name="connsiteX0" fmla="*/ 0 w 1796101"/>
              <a:gd name="connsiteY0" fmla="*/ 169692 h 169692"/>
              <a:gd name="connsiteX1" fmla="*/ 818444 w 1796101"/>
              <a:gd name="connsiteY1" fmla="*/ 359 h 169692"/>
              <a:gd name="connsiteX2" fmla="*/ 1794933 w 1796101"/>
              <a:gd name="connsiteY2" fmla="*/ 118892 h 169692"/>
            </a:gdLst>
            <a:ahLst/>
            <a:cxnLst>
              <a:cxn ang="0">
                <a:pos x="connsiteX0" y="connsiteY0"/>
              </a:cxn>
              <a:cxn ang="0">
                <a:pos x="connsiteX1" y="connsiteY1"/>
              </a:cxn>
              <a:cxn ang="0">
                <a:pos x="connsiteX2" y="connsiteY2"/>
              </a:cxn>
            </a:cxnLst>
            <a:rect l="l" t="t" r="r" b="b"/>
            <a:pathLst>
              <a:path w="1796101" h="169692">
                <a:moveTo>
                  <a:pt x="0" y="169692"/>
                </a:moveTo>
                <a:cubicBezTo>
                  <a:pt x="259644" y="89259"/>
                  <a:pt x="519289" y="8826"/>
                  <a:pt x="818444" y="359"/>
                </a:cubicBezTo>
                <a:cubicBezTo>
                  <a:pt x="1117599" y="-8108"/>
                  <a:pt x="1828800" y="135825"/>
                  <a:pt x="1794933" y="118892"/>
                </a:cubicBezTo>
              </a:path>
            </a:pathLst>
          </a:custGeom>
          <a:noFill/>
          <a:ln w="285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663922B-8A27-826D-D898-D0325279F823}"/>
                  </a:ext>
                </a:extLst>
              </p:cNvPr>
              <p:cNvSpPr/>
              <p:nvPr/>
            </p:nvSpPr>
            <p:spPr>
              <a:xfrm>
                <a:off x="1126078" y="5688552"/>
                <a:ext cx="10205048" cy="478407"/>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181717"/>
                    </a:solidFill>
                    <a:latin typeface="Calibri" panose="020F0502020204030204" pitchFamily="34" charset="0"/>
                    <a:cs typeface="Calibri" panose="020F0502020204030204" pitchFamily="34" charset="0"/>
                  </a:rPr>
                  <a:t>Coarse SNMM:	 </a:t>
                </a:r>
                <a14:m>
                  <m:oMath xmlns:m="http://schemas.openxmlformats.org/officeDocument/2006/math">
                    <m:sSubSup>
                      <m:sSubSupPr>
                        <m:ctrlPr>
                          <a:rPr lang="en-US" sz="2000" b="0" i="1" smtClean="0">
                            <a:solidFill>
                              <a:srgbClr val="181717"/>
                            </a:solidFill>
                            <a:latin typeface="Cambria Math" panose="02040503050406030204" pitchFamily="18" charset="0"/>
                          </a:rPr>
                        </m:ctrlPr>
                      </m:sSubSupPr>
                      <m:e>
                        <m:r>
                          <a:rPr lang="en-US" sz="2000" b="0" i="1" smtClean="0">
                            <a:solidFill>
                              <a:srgbClr val="181717"/>
                            </a:solidFill>
                            <a:latin typeface="Cambria Math" panose="02040503050406030204" pitchFamily="18" charset="0"/>
                          </a:rPr>
                          <m:t>𝛾</m:t>
                        </m:r>
                      </m:e>
                      <m:sub>
                        <m:r>
                          <a:rPr lang="en-US" sz="2000" b="0" i="1" smtClean="0">
                            <a:solidFill>
                              <a:srgbClr val="181717"/>
                            </a:solidFill>
                            <a:latin typeface="Cambria Math" panose="02040503050406030204" pitchFamily="18" charset="0"/>
                          </a:rPr>
                          <m:t>𝑚𝑘</m:t>
                        </m:r>
                      </m:sub>
                      <m:sup>
                        <m:r>
                          <a:rPr lang="en-US" sz="2000" b="0" i="1" smtClean="0">
                            <a:solidFill>
                              <a:srgbClr val="181717"/>
                            </a:solidFill>
                            <a:latin typeface="Cambria Math" panose="02040503050406030204" pitchFamily="18" charset="0"/>
                          </a:rPr>
                          <m:t>𝑐</m:t>
                        </m:r>
                        <m:r>
                          <a:rPr lang="en-US" sz="2000" b="0" i="1" smtClean="0">
                            <a:solidFill>
                              <a:srgbClr val="181717"/>
                            </a:solidFill>
                            <a:latin typeface="Cambria Math" panose="02040503050406030204" pitchFamily="18" charset="0"/>
                          </a:rPr>
                          <m:t>∗</m:t>
                        </m:r>
                      </m:sup>
                    </m:sSubSup>
                    <m:d>
                      <m:dPr>
                        <m:ctrlPr>
                          <a:rPr lang="en-US" sz="2000" b="0" i="1" smtClean="0">
                            <a:solidFill>
                              <a:srgbClr val="181717"/>
                            </a:solidFill>
                            <a:latin typeface="Cambria Math" panose="02040503050406030204" pitchFamily="18" charset="0"/>
                          </a:rPr>
                        </m:ctrlPr>
                      </m:dPr>
                      <m:e>
                        <m:sSub>
                          <m:sSubPr>
                            <m:ctrlPr>
                              <a:rPr lang="en-US" sz="2000" b="0" i="1" smtClean="0">
                                <a:solidFill>
                                  <a:srgbClr val="181717"/>
                                </a:solidFill>
                                <a:latin typeface="Cambria Math" panose="02040503050406030204" pitchFamily="18" charset="0"/>
                              </a:rPr>
                            </m:ctrlPr>
                          </m:sSubPr>
                          <m:e>
                            <m:acc>
                              <m:accPr>
                                <m:chr m:val="̅"/>
                                <m:ctrlPr>
                                  <a:rPr lang="en-US" sz="2000" b="0" i="1" smtClean="0">
                                    <a:solidFill>
                                      <a:srgbClr val="181717"/>
                                    </a:solidFill>
                                    <a:latin typeface="Cambria Math" panose="02040503050406030204" pitchFamily="18" charset="0"/>
                                  </a:rPr>
                                </m:ctrlPr>
                              </m:accPr>
                              <m:e>
                                <m:r>
                                  <a:rPr lang="en-US" sz="2000" b="0" i="1" smtClean="0">
                                    <a:solidFill>
                                      <a:srgbClr val="181717"/>
                                    </a:solidFill>
                                    <a:latin typeface="Cambria Math" panose="02040503050406030204" pitchFamily="18" charset="0"/>
                                  </a:rPr>
                                  <m:t>𝑙</m:t>
                                </m:r>
                              </m:e>
                            </m:acc>
                          </m:e>
                          <m:sub>
                            <m:r>
                              <a:rPr lang="en-US" sz="2000" b="0" i="1" smtClean="0">
                                <a:solidFill>
                                  <a:srgbClr val="181717"/>
                                </a:solidFill>
                                <a:latin typeface="Cambria Math" panose="02040503050406030204" pitchFamily="18" charset="0"/>
                              </a:rPr>
                              <m:t>𝑚</m:t>
                            </m:r>
                          </m:sub>
                        </m:sSub>
                      </m:e>
                    </m:d>
                    <m:r>
                      <a:rPr lang="en-US" sz="2000" b="0" i="1" smtClean="0">
                        <a:solidFill>
                          <a:srgbClr val="181717"/>
                        </a:solidFill>
                        <a:latin typeface="Cambria Math" panose="02040503050406030204" pitchFamily="18" charset="0"/>
                      </a:rPr>
                      <m:t>≡</m:t>
                    </m:r>
                    <m:r>
                      <a:rPr lang="en-US" sz="2000" b="0" i="1" smtClean="0">
                        <a:solidFill>
                          <a:srgbClr val="181717"/>
                        </a:solidFill>
                        <a:latin typeface="Cambria Math" panose="02040503050406030204" pitchFamily="18" charset="0"/>
                      </a:rPr>
                      <m:t>𝐸</m:t>
                    </m:r>
                    <m:d>
                      <m:dPr>
                        <m:begChr m:val="["/>
                        <m:endChr m:val="]"/>
                        <m:ctrlPr>
                          <a:rPr lang="en-US" sz="2000" b="0" i="1" smtClean="0">
                            <a:solidFill>
                              <a:srgbClr val="181717"/>
                            </a:solidFill>
                            <a:latin typeface="Cambria Math" panose="02040503050406030204" pitchFamily="18" charset="0"/>
                          </a:rPr>
                        </m:ctrlPr>
                      </m:dPr>
                      <m:e>
                        <m:sSub>
                          <m:sSubPr>
                            <m:ctrlPr>
                              <a:rPr lang="en-US" sz="2000" b="0" i="1" smtClean="0">
                                <a:solidFill>
                                  <a:srgbClr val="181717"/>
                                </a:solidFill>
                                <a:latin typeface="Cambria Math" panose="02040503050406030204" pitchFamily="18" charset="0"/>
                              </a:rPr>
                            </m:ctrlPr>
                          </m:sSubPr>
                          <m:e>
                            <m:r>
                              <a:rPr lang="en-US" sz="2000" b="0" i="1" smtClean="0">
                                <a:solidFill>
                                  <a:srgbClr val="181717"/>
                                </a:solidFill>
                                <a:latin typeface="Cambria Math" panose="02040503050406030204" pitchFamily="18" charset="0"/>
                              </a:rPr>
                              <m:t>𝑌</m:t>
                            </m:r>
                          </m:e>
                          <m:sub>
                            <m:r>
                              <a:rPr lang="en-US" sz="2000" b="0" i="1" smtClean="0">
                                <a:solidFill>
                                  <a:srgbClr val="181717"/>
                                </a:solidFill>
                                <a:latin typeface="Cambria Math" panose="02040503050406030204" pitchFamily="18" charset="0"/>
                              </a:rPr>
                              <m:t>𝑘</m:t>
                            </m:r>
                          </m:sub>
                        </m:sSub>
                        <m:d>
                          <m:dPr>
                            <m:ctrlPr>
                              <a:rPr lang="en-US" sz="2000" b="0" i="1" smtClean="0">
                                <a:solidFill>
                                  <a:srgbClr val="181717"/>
                                </a:solidFill>
                                <a:latin typeface="Cambria Math" panose="02040503050406030204" pitchFamily="18" charset="0"/>
                              </a:rPr>
                            </m:ctrlPr>
                          </m:dPr>
                          <m:e>
                            <m:r>
                              <a:rPr lang="en-US" sz="2000" b="0" i="1" smtClean="0">
                                <a:solidFill>
                                  <a:srgbClr val="181717"/>
                                </a:solidFill>
                                <a:latin typeface="Cambria Math" panose="02040503050406030204" pitchFamily="18" charset="0"/>
                              </a:rPr>
                              <m:t>𝑇</m:t>
                            </m:r>
                            <m:r>
                              <a:rPr lang="en-US" sz="2000" b="0" i="1" smtClean="0">
                                <a:solidFill>
                                  <a:srgbClr val="181717"/>
                                </a:solidFill>
                                <a:latin typeface="Cambria Math" panose="02040503050406030204" pitchFamily="18" charset="0"/>
                              </a:rPr>
                              <m:t>=</m:t>
                            </m:r>
                            <m:r>
                              <a:rPr lang="en-US" sz="2000" b="0" i="1" smtClean="0">
                                <a:solidFill>
                                  <a:srgbClr val="181717"/>
                                </a:solidFill>
                                <a:latin typeface="Cambria Math" panose="02040503050406030204" pitchFamily="18" charset="0"/>
                              </a:rPr>
                              <m:t>𝑚</m:t>
                            </m:r>
                          </m:e>
                        </m:d>
                        <m:r>
                          <a:rPr lang="en-US" sz="2000" b="0" i="1" smtClean="0">
                            <a:solidFill>
                              <a:srgbClr val="181717"/>
                            </a:solidFill>
                            <a:latin typeface="Cambria Math" panose="02040503050406030204" pitchFamily="18" charset="0"/>
                          </a:rPr>
                          <m:t>−</m:t>
                        </m:r>
                        <m:sSub>
                          <m:sSubPr>
                            <m:ctrlPr>
                              <a:rPr lang="en-US" sz="2000" b="0" i="1" smtClean="0">
                                <a:solidFill>
                                  <a:srgbClr val="181717"/>
                                </a:solidFill>
                                <a:latin typeface="Cambria Math" panose="02040503050406030204" pitchFamily="18" charset="0"/>
                              </a:rPr>
                            </m:ctrlPr>
                          </m:sSubPr>
                          <m:e>
                            <m:r>
                              <a:rPr lang="en-US" sz="2000" b="0" i="1" smtClean="0">
                                <a:solidFill>
                                  <a:srgbClr val="181717"/>
                                </a:solidFill>
                                <a:latin typeface="Cambria Math" panose="02040503050406030204" pitchFamily="18" charset="0"/>
                              </a:rPr>
                              <m:t>𝑌</m:t>
                            </m:r>
                          </m:e>
                          <m:sub>
                            <m:r>
                              <a:rPr lang="en-US" sz="2000" b="0" i="1" smtClean="0">
                                <a:solidFill>
                                  <a:srgbClr val="181717"/>
                                </a:solidFill>
                                <a:latin typeface="Cambria Math" panose="02040503050406030204" pitchFamily="18" charset="0"/>
                              </a:rPr>
                              <m:t>𝑘</m:t>
                            </m:r>
                          </m:sub>
                        </m:sSub>
                        <m:d>
                          <m:dPr>
                            <m:ctrlPr>
                              <a:rPr lang="en-US" sz="2000" b="0" i="1" smtClean="0">
                                <a:solidFill>
                                  <a:srgbClr val="181717"/>
                                </a:solidFill>
                                <a:latin typeface="Cambria Math" panose="02040503050406030204" pitchFamily="18" charset="0"/>
                              </a:rPr>
                            </m:ctrlPr>
                          </m:dPr>
                          <m:e>
                            <m:r>
                              <a:rPr lang="en-US" sz="2000" b="0" i="1" smtClean="0">
                                <a:solidFill>
                                  <a:srgbClr val="181717"/>
                                </a:solidFill>
                                <a:latin typeface="Cambria Math" panose="02040503050406030204" pitchFamily="18" charset="0"/>
                              </a:rPr>
                              <m:t>∞</m:t>
                            </m:r>
                          </m:e>
                        </m:d>
                      </m:e>
                      <m:e>
                        <m:r>
                          <a:rPr lang="en-US" sz="2000" b="0" i="1" smtClean="0">
                            <a:solidFill>
                              <a:srgbClr val="181717"/>
                            </a:solidFill>
                            <a:latin typeface="Cambria Math" panose="02040503050406030204" pitchFamily="18" charset="0"/>
                          </a:rPr>
                          <m:t>𝑇</m:t>
                        </m:r>
                        <m:r>
                          <a:rPr lang="en-US" sz="2000" b="0" i="1" smtClean="0">
                            <a:solidFill>
                              <a:srgbClr val="181717"/>
                            </a:solidFill>
                            <a:latin typeface="Cambria Math" panose="02040503050406030204" pitchFamily="18" charset="0"/>
                          </a:rPr>
                          <m:t>=</m:t>
                        </m:r>
                        <m:r>
                          <a:rPr lang="en-US" sz="2000" b="0" i="1" smtClean="0">
                            <a:solidFill>
                              <a:srgbClr val="181717"/>
                            </a:solidFill>
                            <a:latin typeface="Cambria Math" panose="02040503050406030204" pitchFamily="18" charset="0"/>
                          </a:rPr>
                          <m:t>𝑚</m:t>
                        </m:r>
                        <m:r>
                          <a:rPr lang="en-US" sz="2000" b="0" i="1" smtClean="0">
                            <a:solidFill>
                              <a:srgbClr val="181717"/>
                            </a:solidFill>
                            <a:latin typeface="Cambria Math" panose="02040503050406030204" pitchFamily="18" charset="0"/>
                          </a:rPr>
                          <m:t>,</m:t>
                        </m:r>
                        <m:sSub>
                          <m:sSubPr>
                            <m:ctrlPr>
                              <a:rPr lang="en-US" sz="2000" b="0" i="1" smtClean="0">
                                <a:solidFill>
                                  <a:srgbClr val="181717"/>
                                </a:solidFill>
                                <a:latin typeface="Cambria Math" panose="02040503050406030204" pitchFamily="18" charset="0"/>
                              </a:rPr>
                            </m:ctrlPr>
                          </m:sSubPr>
                          <m:e>
                            <m:acc>
                              <m:accPr>
                                <m:chr m:val="̅"/>
                                <m:ctrlPr>
                                  <a:rPr lang="en-US" sz="2000" b="0" i="1" smtClean="0">
                                    <a:solidFill>
                                      <a:srgbClr val="181717"/>
                                    </a:solidFill>
                                    <a:latin typeface="Cambria Math" panose="02040503050406030204" pitchFamily="18" charset="0"/>
                                  </a:rPr>
                                </m:ctrlPr>
                              </m:accPr>
                              <m:e>
                                <m:r>
                                  <a:rPr lang="en-US" sz="2000" b="0" i="1" smtClean="0">
                                    <a:solidFill>
                                      <a:srgbClr val="181717"/>
                                    </a:solidFill>
                                    <a:latin typeface="Cambria Math" panose="02040503050406030204" pitchFamily="18" charset="0"/>
                                  </a:rPr>
                                  <m:t>𝐿</m:t>
                                </m:r>
                              </m:e>
                            </m:acc>
                          </m:e>
                          <m:sub>
                            <m:r>
                              <a:rPr lang="en-US" sz="2000" b="0" i="1" smtClean="0">
                                <a:solidFill>
                                  <a:srgbClr val="181717"/>
                                </a:solidFill>
                                <a:latin typeface="Cambria Math" panose="02040503050406030204" pitchFamily="18" charset="0"/>
                              </a:rPr>
                              <m:t>𝑚</m:t>
                            </m:r>
                          </m:sub>
                        </m:sSub>
                        <m:r>
                          <a:rPr lang="en-US" sz="2000" b="0" i="1" smtClean="0">
                            <a:solidFill>
                              <a:srgbClr val="181717"/>
                            </a:solidFill>
                            <a:latin typeface="Cambria Math" panose="02040503050406030204" pitchFamily="18" charset="0"/>
                          </a:rPr>
                          <m:t>=</m:t>
                        </m:r>
                        <m:sSub>
                          <m:sSubPr>
                            <m:ctrlPr>
                              <a:rPr lang="en-US" sz="2000" b="0" i="1" smtClean="0">
                                <a:solidFill>
                                  <a:srgbClr val="181717"/>
                                </a:solidFill>
                                <a:latin typeface="Cambria Math" panose="02040503050406030204" pitchFamily="18" charset="0"/>
                              </a:rPr>
                            </m:ctrlPr>
                          </m:sSubPr>
                          <m:e>
                            <m:acc>
                              <m:accPr>
                                <m:chr m:val="̅"/>
                                <m:ctrlPr>
                                  <a:rPr lang="en-US" sz="2000" b="0" i="1" smtClean="0">
                                    <a:solidFill>
                                      <a:srgbClr val="181717"/>
                                    </a:solidFill>
                                    <a:latin typeface="Cambria Math" panose="02040503050406030204" pitchFamily="18" charset="0"/>
                                  </a:rPr>
                                </m:ctrlPr>
                              </m:accPr>
                              <m:e>
                                <m:r>
                                  <a:rPr lang="en-US" sz="2000" b="0" i="1" smtClean="0">
                                    <a:solidFill>
                                      <a:srgbClr val="181717"/>
                                    </a:solidFill>
                                    <a:latin typeface="Cambria Math" panose="02040503050406030204" pitchFamily="18" charset="0"/>
                                  </a:rPr>
                                  <m:t>𝑙</m:t>
                                </m:r>
                              </m:e>
                            </m:acc>
                          </m:e>
                          <m:sub>
                            <m:r>
                              <a:rPr lang="en-US" sz="2000" b="0" i="1" smtClean="0">
                                <a:solidFill>
                                  <a:srgbClr val="181717"/>
                                </a:solidFill>
                                <a:latin typeface="Cambria Math" panose="02040503050406030204" pitchFamily="18" charset="0"/>
                              </a:rPr>
                              <m:t>𝑚</m:t>
                            </m:r>
                          </m:sub>
                        </m:sSub>
                      </m:e>
                    </m:d>
                    <m:r>
                      <a:rPr lang="en-US" sz="2000" b="0" i="1" smtClean="0">
                        <a:solidFill>
                          <a:srgbClr val="181717"/>
                        </a:solidFill>
                        <a:latin typeface="Cambria Math" panose="02040503050406030204" pitchFamily="18" charset="0"/>
                      </a:rPr>
                      <m:t>=</m:t>
                    </m:r>
                    <m:sSubSup>
                      <m:sSubSupPr>
                        <m:ctrlPr>
                          <a:rPr lang="en-US" sz="2000" b="0" i="1" smtClean="0">
                            <a:solidFill>
                              <a:srgbClr val="181717"/>
                            </a:solidFill>
                            <a:latin typeface="Cambria Math" panose="02040503050406030204" pitchFamily="18" charset="0"/>
                          </a:rPr>
                        </m:ctrlPr>
                      </m:sSubSupPr>
                      <m:e>
                        <m:r>
                          <a:rPr lang="en-US" sz="2000" b="0" i="1" smtClean="0">
                            <a:solidFill>
                              <a:srgbClr val="181717"/>
                            </a:solidFill>
                            <a:latin typeface="Cambria Math" panose="02040503050406030204" pitchFamily="18" charset="0"/>
                          </a:rPr>
                          <m:t>𝛾</m:t>
                        </m:r>
                      </m:e>
                      <m:sub>
                        <m:r>
                          <a:rPr lang="en-US" sz="2000" b="0" i="1" smtClean="0">
                            <a:solidFill>
                              <a:srgbClr val="181717"/>
                            </a:solidFill>
                            <a:latin typeface="Cambria Math" panose="02040503050406030204" pitchFamily="18" charset="0"/>
                          </a:rPr>
                          <m:t>𝑚𝑘</m:t>
                        </m:r>
                      </m:sub>
                      <m:sup>
                        <m:r>
                          <a:rPr lang="en-US" sz="2000" b="0" i="1" smtClean="0">
                            <a:solidFill>
                              <a:srgbClr val="181717"/>
                            </a:solidFill>
                            <a:latin typeface="Cambria Math" panose="02040503050406030204" pitchFamily="18" charset="0"/>
                          </a:rPr>
                          <m:t>𝑐</m:t>
                        </m:r>
                      </m:sup>
                    </m:sSubSup>
                    <m:d>
                      <m:dPr>
                        <m:ctrlPr>
                          <a:rPr lang="en-US" sz="2000" b="0" i="1" smtClean="0">
                            <a:solidFill>
                              <a:srgbClr val="181717"/>
                            </a:solidFill>
                            <a:latin typeface="Cambria Math" panose="02040503050406030204" pitchFamily="18" charset="0"/>
                          </a:rPr>
                        </m:ctrlPr>
                      </m:dPr>
                      <m:e>
                        <m:sSub>
                          <m:sSubPr>
                            <m:ctrlPr>
                              <a:rPr lang="en-US" sz="2000" b="0" i="1" smtClean="0">
                                <a:solidFill>
                                  <a:srgbClr val="181717"/>
                                </a:solidFill>
                                <a:latin typeface="Cambria Math" panose="02040503050406030204" pitchFamily="18" charset="0"/>
                              </a:rPr>
                            </m:ctrlPr>
                          </m:sSubPr>
                          <m:e>
                            <m:acc>
                              <m:accPr>
                                <m:chr m:val="̅"/>
                                <m:ctrlPr>
                                  <a:rPr lang="en-US" sz="2000" b="0" i="1" smtClean="0">
                                    <a:solidFill>
                                      <a:srgbClr val="181717"/>
                                    </a:solidFill>
                                    <a:latin typeface="Cambria Math" panose="02040503050406030204" pitchFamily="18" charset="0"/>
                                  </a:rPr>
                                </m:ctrlPr>
                              </m:accPr>
                              <m:e>
                                <m:r>
                                  <a:rPr lang="en-US" sz="2000" b="0" i="1" smtClean="0">
                                    <a:solidFill>
                                      <a:srgbClr val="181717"/>
                                    </a:solidFill>
                                    <a:latin typeface="Cambria Math" panose="02040503050406030204" pitchFamily="18" charset="0"/>
                                  </a:rPr>
                                  <m:t>𝑙</m:t>
                                </m:r>
                              </m:e>
                            </m:acc>
                          </m:e>
                          <m:sub>
                            <m:r>
                              <a:rPr lang="en-US" sz="2000" b="0" i="1" smtClean="0">
                                <a:solidFill>
                                  <a:srgbClr val="181717"/>
                                </a:solidFill>
                                <a:latin typeface="Cambria Math" panose="02040503050406030204" pitchFamily="18" charset="0"/>
                              </a:rPr>
                              <m:t>𝑚</m:t>
                            </m:r>
                          </m:sub>
                        </m:sSub>
                        <m:r>
                          <a:rPr lang="en-US" sz="2000" b="0" i="1" smtClean="0">
                            <a:solidFill>
                              <a:srgbClr val="181717"/>
                            </a:solidFill>
                            <a:latin typeface="Cambria Math" panose="02040503050406030204" pitchFamily="18" charset="0"/>
                          </a:rPr>
                          <m:t>;</m:t>
                        </m:r>
                        <m:sSubSup>
                          <m:sSubSupPr>
                            <m:ctrlPr>
                              <a:rPr lang="en-US" sz="2000" b="0" i="1" smtClean="0">
                                <a:solidFill>
                                  <a:srgbClr val="181717"/>
                                </a:solidFill>
                                <a:latin typeface="Cambria Math" panose="02040503050406030204" pitchFamily="18" charset="0"/>
                              </a:rPr>
                            </m:ctrlPr>
                          </m:sSubSupPr>
                          <m:e>
                            <m:r>
                              <a:rPr lang="en-US" sz="2000" b="0" i="1" smtClean="0">
                                <a:solidFill>
                                  <a:srgbClr val="181717"/>
                                </a:solidFill>
                                <a:latin typeface="Cambria Math" panose="02040503050406030204" pitchFamily="18" charset="0"/>
                              </a:rPr>
                              <m:t>𝜓</m:t>
                            </m:r>
                          </m:e>
                          <m:sub>
                            <m:r>
                              <a:rPr lang="en-US" sz="2000" b="0" i="1" smtClean="0">
                                <a:solidFill>
                                  <a:srgbClr val="181717"/>
                                </a:solidFill>
                                <a:latin typeface="Cambria Math" panose="02040503050406030204" pitchFamily="18" charset="0"/>
                              </a:rPr>
                              <m:t>𝑐</m:t>
                            </m:r>
                          </m:sub>
                          <m:sup>
                            <m:r>
                              <a:rPr lang="en-US" sz="2000" b="0" i="1" smtClean="0">
                                <a:solidFill>
                                  <a:srgbClr val="181717"/>
                                </a:solidFill>
                                <a:latin typeface="Cambria Math" panose="02040503050406030204" pitchFamily="18" charset="0"/>
                              </a:rPr>
                              <m:t>∗</m:t>
                            </m:r>
                          </m:sup>
                        </m:sSubSup>
                      </m:e>
                    </m:d>
                  </m:oMath>
                </a14:m>
                <a:endParaRPr lang="en-US" sz="2000" dirty="0">
                  <a:solidFill>
                    <a:srgbClr val="181717"/>
                  </a:solidFill>
                  <a:latin typeface="Calibri" panose="020F0502020204030204" pitchFamily="34" charset="0"/>
                  <a:cs typeface="Calibri" panose="020F0502020204030204" pitchFamily="34" charset="0"/>
                </a:endParaRPr>
              </a:p>
            </p:txBody>
          </p:sp>
        </mc:Choice>
        <mc:Fallback xmlns="">
          <p:sp>
            <p:nvSpPr>
              <p:cNvPr id="21" name="Rectangle 20">
                <a:extLst>
                  <a:ext uri="{FF2B5EF4-FFF2-40B4-BE49-F238E27FC236}">
                    <a16:creationId xmlns:a16="http://schemas.microsoft.com/office/drawing/2014/main" id="{6663922B-8A27-826D-D898-D0325279F823}"/>
                  </a:ext>
                </a:extLst>
              </p:cNvPr>
              <p:cNvSpPr>
                <a:spLocks noRot="1" noChangeAspect="1" noMove="1" noResize="1" noEditPoints="1" noAdjustHandles="1" noChangeArrowheads="1" noChangeShapeType="1" noTextEdit="1"/>
              </p:cNvSpPr>
              <p:nvPr/>
            </p:nvSpPr>
            <p:spPr>
              <a:xfrm>
                <a:off x="1126078" y="5688552"/>
                <a:ext cx="10205048" cy="478407"/>
              </a:xfrm>
              <a:prstGeom prst="rect">
                <a:avLst/>
              </a:prstGeom>
              <a:blipFill>
                <a:blip r:embed="rId12"/>
                <a:stretch>
                  <a:fillRect b="-12500"/>
                </a:stretch>
              </a:blipFill>
              <a:ln>
                <a:solidFill>
                  <a:schemeClr val="accent1">
                    <a:lumMod val="20000"/>
                    <a:lumOff val="8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44A65FC-91AB-6BE8-5FE3-E75BDA626697}"/>
                  </a:ext>
                </a:extLst>
              </p:cNvPr>
              <p:cNvSpPr txBox="1"/>
              <p:nvPr/>
            </p:nvSpPr>
            <p:spPr>
              <a:xfrm>
                <a:off x="-13252" y="6177438"/>
                <a:ext cx="12205252" cy="738664"/>
              </a:xfrm>
              <a:prstGeom prst="rect">
                <a:avLst/>
              </a:prstGeom>
              <a:solidFill>
                <a:schemeClr val="bg1"/>
              </a:solidFill>
            </p:spPr>
            <p:txBody>
              <a:bodyPr wrap="square" rtlCol="0">
                <a:spAutoFit/>
              </a:bodyPr>
              <a:lstStyle/>
              <a:p>
                <a:pPr algn="ctr"/>
                <a:r>
                  <a:rPr lang="en-US" sz="2100" dirty="0">
                    <a:solidFill>
                      <a:srgbClr val="181717"/>
                    </a:solidFill>
                    <a:latin typeface="Calibri" panose="020F0502020204030204" pitchFamily="34" charset="0"/>
                    <a:cs typeface="Calibri" panose="020F0502020204030204" pitchFamily="34" charset="0"/>
                  </a:rPr>
                  <a:t>Once you know </a:t>
                </a:r>
                <a14:m>
                  <m:oMath xmlns:m="http://schemas.openxmlformats.org/officeDocument/2006/math">
                    <m:sSup>
                      <m:sSupPr>
                        <m:ctrlPr>
                          <a:rPr lang="en-US" sz="2100" i="1">
                            <a:solidFill>
                              <a:srgbClr val="181717"/>
                            </a:solidFill>
                            <a:latin typeface="Cambria Math" panose="02040503050406030204" pitchFamily="18" charset="0"/>
                          </a:rPr>
                        </m:ctrlPr>
                      </m:sSupPr>
                      <m:e>
                        <m:r>
                          <a:rPr lang="en-US" sz="2100" i="1">
                            <a:solidFill>
                              <a:srgbClr val="181717"/>
                            </a:solidFill>
                            <a:latin typeface="Cambria Math" panose="02040503050406030204" pitchFamily="18" charset="0"/>
                          </a:rPr>
                          <m:t>𝛾</m:t>
                        </m:r>
                      </m:e>
                      <m:sup>
                        <m:r>
                          <a:rPr lang="en-US" sz="2100" i="1">
                            <a:solidFill>
                              <a:srgbClr val="181717"/>
                            </a:solidFill>
                            <a:latin typeface="Cambria Math" panose="02040503050406030204" pitchFamily="18" charset="0"/>
                          </a:rPr>
                          <m:t>𝑐</m:t>
                        </m:r>
                        <m:r>
                          <a:rPr lang="en-US" sz="2100" i="1">
                            <a:solidFill>
                              <a:srgbClr val="181717"/>
                            </a:solidFill>
                            <a:latin typeface="Cambria Math" panose="02040503050406030204" pitchFamily="18" charset="0"/>
                          </a:rPr>
                          <m:t>∗</m:t>
                        </m:r>
                      </m:sup>
                    </m:sSup>
                  </m:oMath>
                </a14:m>
                <a:r>
                  <a:rPr lang="en-US" sz="2100" dirty="0">
                    <a:solidFill>
                      <a:srgbClr val="181717"/>
                    </a:solidFill>
                    <a:latin typeface="Calibri" panose="020F0502020204030204" pitchFamily="34" charset="0"/>
                    <a:cs typeface="Calibri" panose="020F0502020204030204" pitchFamily="34" charset="0"/>
                  </a:rPr>
                  <a:t>, you can also ‘blip down’ to get all sorts of derived quantities like: </a:t>
                </a:r>
              </a:p>
              <a:p>
                <a:pPr algn="ctr"/>
                <a14:m>
                  <m:oMath xmlns:m="http://schemas.openxmlformats.org/officeDocument/2006/math">
                    <m:r>
                      <a:rPr lang="en-US" sz="2100" i="1">
                        <a:solidFill>
                          <a:srgbClr val="181717"/>
                        </a:solidFill>
                        <a:latin typeface="Cambria Math" panose="02040503050406030204" pitchFamily="18" charset="0"/>
                      </a:rPr>
                      <m:t>𝐸</m:t>
                    </m:r>
                    <m:d>
                      <m:dPr>
                        <m:begChr m:val="["/>
                        <m:endChr m:val="]"/>
                        <m:ctrlPr>
                          <a:rPr lang="en-US" sz="2100" i="1">
                            <a:solidFill>
                              <a:srgbClr val="181717"/>
                            </a:solidFill>
                            <a:latin typeface="Cambria Math" panose="02040503050406030204" pitchFamily="18" charset="0"/>
                          </a:rPr>
                        </m:ctrlPr>
                      </m:dPr>
                      <m:e>
                        <m:sSub>
                          <m:sSubPr>
                            <m:ctrlPr>
                              <a:rPr lang="en-US" sz="2100" i="1">
                                <a:solidFill>
                                  <a:srgbClr val="181717"/>
                                </a:solidFill>
                                <a:latin typeface="Cambria Math" panose="02040503050406030204" pitchFamily="18" charset="0"/>
                              </a:rPr>
                            </m:ctrlPr>
                          </m:sSubPr>
                          <m:e>
                            <m:r>
                              <a:rPr lang="en-US" sz="2100" i="1">
                                <a:solidFill>
                                  <a:srgbClr val="181717"/>
                                </a:solidFill>
                                <a:latin typeface="Cambria Math" panose="02040503050406030204" pitchFamily="18" charset="0"/>
                              </a:rPr>
                              <m:t>𝑌</m:t>
                            </m:r>
                          </m:e>
                          <m:sub>
                            <m:r>
                              <a:rPr lang="en-US" sz="2100" i="1">
                                <a:solidFill>
                                  <a:srgbClr val="181717"/>
                                </a:solidFill>
                                <a:latin typeface="Cambria Math" panose="02040503050406030204" pitchFamily="18" charset="0"/>
                              </a:rPr>
                              <m:t>𝑘</m:t>
                            </m:r>
                          </m:sub>
                        </m:sSub>
                        <m:d>
                          <m:dPr>
                            <m:ctrlPr>
                              <a:rPr lang="en-US" sz="2100" i="1">
                                <a:solidFill>
                                  <a:srgbClr val="181717"/>
                                </a:solidFill>
                                <a:latin typeface="Cambria Math" panose="02040503050406030204" pitchFamily="18" charset="0"/>
                              </a:rPr>
                            </m:ctrlPr>
                          </m:dPr>
                          <m:e>
                            <m:r>
                              <a:rPr lang="en-US" sz="2100" i="1">
                                <a:solidFill>
                                  <a:srgbClr val="181717"/>
                                </a:solidFill>
                                <a:latin typeface="Cambria Math" panose="02040503050406030204" pitchFamily="18" charset="0"/>
                              </a:rPr>
                              <m:t>∞</m:t>
                            </m:r>
                          </m:e>
                        </m:d>
                      </m:e>
                    </m:d>
                  </m:oMath>
                </a14:m>
                <a:r>
                  <a:rPr lang="en-US" sz="2100" dirty="0">
                    <a:solidFill>
                      <a:srgbClr val="181717"/>
                    </a:solidFill>
                    <a:latin typeface="Calibri" panose="020F0502020204030204" pitchFamily="34" charset="0"/>
                    <a:cs typeface="Calibri" panose="020F0502020204030204" pitchFamily="34" charset="0"/>
                  </a:rPr>
                  <a:t> or </a:t>
                </a:r>
                <a14:m>
                  <m:oMath xmlns:m="http://schemas.openxmlformats.org/officeDocument/2006/math">
                    <m:r>
                      <a:rPr lang="en-US" sz="2100" i="1">
                        <a:solidFill>
                          <a:srgbClr val="181717"/>
                        </a:solidFill>
                        <a:latin typeface="Cambria Math" panose="02040503050406030204" pitchFamily="18" charset="0"/>
                      </a:rPr>
                      <m:t>𝐸</m:t>
                    </m:r>
                    <m:d>
                      <m:dPr>
                        <m:begChr m:val="["/>
                        <m:endChr m:val="]"/>
                        <m:ctrlPr>
                          <a:rPr lang="en-US" sz="2100" i="1">
                            <a:solidFill>
                              <a:srgbClr val="181717"/>
                            </a:solidFill>
                            <a:latin typeface="Cambria Math" panose="02040503050406030204" pitchFamily="18" charset="0"/>
                          </a:rPr>
                        </m:ctrlPr>
                      </m:dPr>
                      <m:e>
                        <m:sSub>
                          <m:sSubPr>
                            <m:ctrlPr>
                              <a:rPr lang="en-US" sz="2100" i="1">
                                <a:solidFill>
                                  <a:srgbClr val="181717"/>
                                </a:solidFill>
                                <a:latin typeface="Cambria Math" panose="02040503050406030204" pitchFamily="18" charset="0"/>
                              </a:rPr>
                            </m:ctrlPr>
                          </m:sSubPr>
                          <m:e>
                            <m:r>
                              <a:rPr lang="en-US" sz="2100" i="1">
                                <a:solidFill>
                                  <a:srgbClr val="181717"/>
                                </a:solidFill>
                                <a:latin typeface="Cambria Math" panose="02040503050406030204" pitchFamily="18" charset="0"/>
                              </a:rPr>
                              <m:t>𝑌</m:t>
                            </m:r>
                          </m:e>
                          <m:sub>
                            <m:r>
                              <a:rPr lang="en-US" sz="2100" i="1">
                                <a:solidFill>
                                  <a:srgbClr val="181717"/>
                                </a:solidFill>
                                <a:latin typeface="Cambria Math" panose="02040503050406030204" pitchFamily="18" charset="0"/>
                              </a:rPr>
                              <m:t>𝑘</m:t>
                            </m:r>
                          </m:sub>
                        </m:sSub>
                        <m:d>
                          <m:dPr>
                            <m:ctrlPr>
                              <a:rPr lang="en-US" sz="2100" i="1">
                                <a:solidFill>
                                  <a:srgbClr val="181717"/>
                                </a:solidFill>
                                <a:latin typeface="Cambria Math" panose="02040503050406030204" pitchFamily="18" charset="0"/>
                              </a:rPr>
                            </m:ctrlPr>
                          </m:dPr>
                          <m:e>
                            <m:r>
                              <a:rPr lang="en-US" sz="2100" i="1">
                                <a:solidFill>
                                  <a:srgbClr val="181717"/>
                                </a:solidFill>
                                <a:latin typeface="Cambria Math" panose="02040503050406030204" pitchFamily="18" charset="0"/>
                              </a:rPr>
                              <m:t>𝑇</m:t>
                            </m:r>
                            <m:r>
                              <a:rPr lang="en-US" sz="2100" i="1">
                                <a:solidFill>
                                  <a:srgbClr val="181717"/>
                                </a:solidFill>
                                <a:latin typeface="Cambria Math" panose="02040503050406030204" pitchFamily="18" charset="0"/>
                              </a:rPr>
                              <m:t>=</m:t>
                            </m:r>
                            <m:r>
                              <a:rPr lang="en-US" sz="2100" i="1">
                                <a:solidFill>
                                  <a:srgbClr val="181717"/>
                                </a:solidFill>
                                <a:latin typeface="Cambria Math" panose="02040503050406030204" pitchFamily="18" charset="0"/>
                              </a:rPr>
                              <m:t>𝑚</m:t>
                            </m:r>
                          </m:e>
                        </m:d>
                        <m:r>
                          <a:rPr lang="en-US" sz="2100" i="1">
                            <a:solidFill>
                              <a:srgbClr val="181717"/>
                            </a:solidFill>
                            <a:latin typeface="Cambria Math" panose="02040503050406030204" pitchFamily="18" charset="0"/>
                          </a:rPr>
                          <m:t>−</m:t>
                        </m:r>
                        <m:sSub>
                          <m:sSubPr>
                            <m:ctrlPr>
                              <a:rPr lang="en-US" sz="2100" i="1">
                                <a:solidFill>
                                  <a:srgbClr val="181717"/>
                                </a:solidFill>
                                <a:latin typeface="Cambria Math" panose="02040503050406030204" pitchFamily="18" charset="0"/>
                              </a:rPr>
                            </m:ctrlPr>
                          </m:sSubPr>
                          <m:e>
                            <m:r>
                              <a:rPr lang="en-US" sz="2100" i="1">
                                <a:solidFill>
                                  <a:srgbClr val="181717"/>
                                </a:solidFill>
                                <a:latin typeface="Cambria Math" panose="02040503050406030204" pitchFamily="18" charset="0"/>
                              </a:rPr>
                              <m:t>𝑌</m:t>
                            </m:r>
                          </m:e>
                          <m:sub>
                            <m:r>
                              <a:rPr lang="en-US" sz="2100" i="1">
                                <a:solidFill>
                                  <a:srgbClr val="181717"/>
                                </a:solidFill>
                                <a:latin typeface="Cambria Math" panose="02040503050406030204" pitchFamily="18" charset="0"/>
                              </a:rPr>
                              <m:t>𝑘</m:t>
                            </m:r>
                          </m:sub>
                        </m:sSub>
                        <m:r>
                          <a:rPr lang="en-US" sz="2100" i="1">
                            <a:solidFill>
                              <a:srgbClr val="181717"/>
                            </a:solidFill>
                            <a:latin typeface="Cambria Math" panose="02040503050406030204" pitchFamily="18" charset="0"/>
                          </a:rPr>
                          <m:t>(∞)</m:t>
                        </m:r>
                      </m:e>
                      <m:e>
                        <m:r>
                          <a:rPr lang="en-US" sz="2100" i="1">
                            <a:solidFill>
                              <a:srgbClr val="181717"/>
                            </a:solidFill>
                            <a:latin typeface="Cambria Math" panose="02040503050406030204" pitchFamily="18" charset="0"/>
                          </a:rPr>
                          <m:t>𝑇</m:t>
                        </m:r>
                        <m:r>
                          <a:rPr lang="en-US" sz="2100" i="1">
                            <a:solidFill>
                              <a:srgbClr val="181717"/>
                            </a:solidFill>
                            <a:latin typeface="Cambria Math" panose="02040503050406030204" pitchFamily="18" charset="0"/>
                          </a:rPr>
                          <m:t>=</m:t>
                        </m:r>
                        <m:r>
                          <a:rPr lang="en-US" sz="2100" i="1">
                            <a:solidFill>
                              <a:srgbClr val="181717"/>
                            </a:solidFill>
                            <a:latin typeface="Cambria Math" panose="02040503050406030204" pitchFamily="18" charset="0"/>
                          </a:rPr>
                          <m:t>𝑚</m:t>
                        </m:r>
                        <m:r>
                          <a:rPr lang="en-US" sz="2100" i="1">
                            <a:solidFill>
                              <a:srgbClr val="181717"/>
                            </a:solidFill>
                            <a:latin typeface="Cambria Math" panose="02040503050406030204" pitchFamily="18" charset="0"/>
                          </a:rPr>
                          <m:t> </m:t>
                        </m:r>
                      </m:e>
                    </m:d>
                  </m:oMath>
                </a14:m>
                <a:r>
                  <a:rPr lang="en-US" sz="2100" dirty="0">
                    <a:solidFill>
                      <a:srgbClr val="181717"/>
                    </a:solidFill>
                    <a:latin typeface="Calibri" panose="020F0502020204030204" pitchFamily="34" charset="0"/>
                    <a:cs typeface="Calibri" panose="020F0502020204030204" pitchFamily="34" charset="0"/>
                  </a:rPr>
                  <a:t> (i.e. the </a:t>
                </a:r>
                <a:r>
                  <a:rPr lang="en-US" sz="2100" dirty="0" err="1">
                    <a:solidFill>
                      <a:srgbClr val="181717"/>
                    </a:solidFill>
                    <a:latin typeface="Calibri" panose="020F0502020204030204" pitchFamily="34" charset="0"/>
                    <a:cs typeface="Calibri" panose="020F0502020204030204" pitchFamily="34" charset="0"/>
                  </a:rPr>
                  <a:t>DiD</a:t>
                </a:r>
                <a:r>
                  <a:rPr lang="en-US" sz="2100" dirty="0">
                    <a:solidFill>
                      <a:srgbClr val="181717"/>
                    </a:solidFill>
                    <a:latin typeface="Calibri" panose="020F0502020204030204" pitchFamily="34" charset="0"/>
                    <a:cs typeface="Calibri" panose="020F0502020204030204" pitchFamily="34" charset="0"/>
                  </a:rPr>
                  <a:t> </a:t>
                </a:r>
                <a:r>
                  <a:rPr lang="en-US" sz="2100" dirty="0" err="1">
                    <a:solidFill>
                      <a:srgbClr val="181717"/>
                    </a:solidFill>
                    <a:latin typeface="Calibri" panose="020F0502020204030204" pitchFamily="34" charset="0"/>
                    <a:cs typeface="Calibri" panose="020F0502020204030204" pitchFamily="34" charset="0"/>
                  </a:rPr>
                  <a:t>estimands</a:t>
                </a:r>
                <a:r>
                  <a:rPr lang="en-US" sz="2100" dirty="0">
                    <a:solidFill>
                      <a:srgbClr val="181717"/>
                    </a:solidFill>
                    <a:latin typeface="Calibri" panose="020F0502020204030204" pitchFamily="34" charset="0"/>
                    <a:cs typeface="Calibri" panose="020F0502020204030204" pitchFamily="34" charset="0"/>
                  </a:rPr>
                  <a:t>)</a:t>
                </a:r>
              </a:p>
            </p:txBody>
          </p:sp>
        </mc:Choice>
        <mc:Fallback xmlns="">
          <p:sp>
            <p:nvSpPr>
              <p:cNvPr id="22" name="TextBox 21">
                <a:extLst>
                  <a:ext uri="{FF2B5EF4-FFF2-40B4-BE49-F238E27FC236}">
                    <a16:creationId xmlns:a16="http://schemas.microsoft.com/office/drawing/2014/main" id="{944A65FC-91AB-6BE8-5FE3-E75BDA626697}"/>
                  </a:ext>
                </a:extLst>
              </p:cNvPr>
              <p:cNvSpPr txBox="1">
                <a:spLocks noRot="1" noChangeAspect="1" noMove="1" noResize="1" noEditPoints="1" noAdjustHandles="1" noChangeArrowheads="1" noChangeShapeType="1" noTextEdit="1"/>
              </p:cNvSpPr>
              <p:nvPr/>
            </p:nvSpPr>
            <p:spPr>
              <a:xfrm>
                <a:off x="-13252" y="6177438"/>
                <a:ext cx="12205252" cy="738664"/>
              </a:xfrm>
              <a:prstGeom prst="rect">
                <a:avLst/>
              </a:prstGeom>
              <a:blipFill>
                <a:blip r:embed="rId13"/>
                <a:stretch>
                  <a:fillRect t="-5085" b="-15254"/>
                </a:stretch>
              </a:blipFill>
            </p:spPr>
            <p:txBody>
              <a:bodyPr/>
              <a:lstStyle/>
              <a:p>
                <a:r>
                  <a:rPr lang="en-US">
                    <a:noFill/>
                  </a:rPr>
                  <a:t> </a:t>
                </a:r>
              </a:p>
            </p:txBody>
          </p:sp>
        </mc:Fallback>
      </mc:AlternateContent>
      <p:sp>
        <p:nvSpPr>
          <p:cNvPr id="23" name="Freeform 22">
            <a:extLst>
              <a:ext uri="{FF2B5EF4-FFF2-40B4-BE49-F238E27FC236}">
                <a16:creationId xmlns:a16="http://schemas.microsoft.com/office/drawing/2014/main" id="{A120EA8A-99C9-CC09-9D0D-F91E6EBA3907}"/>
              </a:ext>
            </a:extLst>
          </p:cNvPr>
          <p:cNvSpPr/>
          <p:nvPr/>
        </p:nvSpPr>
        <p:spPr>
          <a:xfrm>
            <a:off x="6979480" y="2184625"/>
            <a:ext cx="1769806" cy="266734"/>
          </a:xfrm>
          <a:custGeom>
            <a:avLst/>
            <a:gdLst>
              <a:gd name="connsiteX0" fmla="*/ 0 w 1769806"/>
              <a:gd name="connsiteY0" fmla="*/ 196645 h 266734"/>
              <a:gd name="connsiteX1" fmla="*/ 835742 w 1769806"/>
              <a:gd name="connsiteY1" fmla="*/ 255639 h 266734"/>
              <a:gd name="connsiteX2" fmla="*/ 1769806 w 1769806"/>
              <a:gd name="connsiteY2" fmla="*/ 0 h 266734"/>
            </a:gdLst>
            <a:ahLst/>
            <a:cxnLst>
              <a:cxn ang="0">
                <a:pos x="connsiteX0" y="connsiteY0"/>
              </a:cxn>
              <a:cxn ang="0">
                <a:pos x="connsiteX1" y="connsiteY1"/>
              </a:cxn>
              <a:cxn ang="0">
                <a:pos x="connsiteX2" y="connsiteY2"/>
              </a:cxn>
            </a:cxnLst>
            <a:rect l="l" t="t" r="r" b="b"/>
            <a:pathLst>
              <a:path w="1769806" h="266734">
                <a:moveTo>
                  <a:pt x="0" y="196645"/>
                </a:moveTo>
                <a:cubicBezTo>
                  <a:pt x="270387" y="242529"/>
                  <a:pt x="540774" y="288413"/>
                  <a:pt x="835742" y="255639"/>
                </a:cubicBezTo>
                <a:cubicBezTo>
                  <a:pt x="1130710" y="222865"/>
                  <a:pt x="1450258" y="111432"/>
                  <a:pt x="1769806" y="0"/>
                </a:cubicBezTo>
              </a:path>
            </a:pathLst>
          </a:custGeom>
          <a:noFill/>
          <a:ln w="28575">
            <a:solidFill>
              <a:srgbClr val="181717"/>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DE64B55-D770-AD27-0831-D13D3F458E4B}"/>
              </a:ext>
            </a:extLst>
          </p:cNvPr>
          <p:cNvSpPr>
            <a:spLocks noChangeAspect="1"/>
          </p:cNvSpPr>
          <p:nvPr/>
        </p:nvSpPr>
        <p:spPr>
          <a:xfrm>
            <a:off x="1506036" y="350439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E3416E6-CDD5-A577-67F5-88FDA68332AB}"/>
              </a:ext>
            </a:extLst>
          </p:cNvPr>
          <p:cNvSpPr>
            <a:spLocks noChangeAspect="1"/>
          </p:cNvSpPr>
          <p:nvPr/>
        </p:nvSpPr>
        <p:spPr>
          <a:xfrm>
            <a:off x="3265972" y="345867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DA302F8-5A3D-2303-94D1-400F44414842}"/>
              </a:ext>
            </a:extLst>
          </p:cNvPr>
          <p:cNvSpPr>
            <a:spLocks noChangeAspect="1"/>
          </p:cNvSpPr>
          <p:nvPr/>
        </p:nvSpPr>
        <p:spPr>
          <a:xfrm>
            <a:off x="5126674" y="284846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F1B0821-3EBC-9B6F-CA2A-70112C44B917}"/>
              </a:ext>
            </a:extLst>
          </p:cNvPr>
          <p:cNvCxnSpPr>
            <a:cxnSpLocks/>
            <a:endCxn id="8" idx="2"/>
          </p:cNvCxnSpPr>
          <p:nvPr/>
        </p:nvCxnSpPr>
        <p:spPr>
          <a:xfrm flipV="1">
            <a:off x="1523054" y="3504393"/>
            <a:ext cx="1742918" cy="58614"/>
          </a:xfrm>
          <a:prstGeom prst="line">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20BA596-DFEB-5E67-2B24-922951EBE83C}"/>
              </a:ext>
            </a:extLst>
          </p:cNvPr>
          <p:cNvCxnSpPr>
            <a:cxnSpLocks/>
            <a:endCxn id="9" idx="3"/>
          </p:cNvCxnSpPr>
          <p:nvPr/>
        </p:nvCxnSpPr>
        <p:spPr>
          <a:xfrm flipV="1">
            <a:off x="3292770" y="2926511"/>
            <a:ext cx="1847295" cy="577882"/>
          </a:xfrm>
          <a:prstGeom prst="line">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31D67DC-663C-50B8-F2B7-3A3F1B55F9F9}"/>
              </a:ext>
            </a:extLst>
          </p:cNvPr>
          <p:cNvCxnSpPr>
            <a:cxnSpLocks/>
            <a:endCxn id="67" idx="2"/>
          </p:cNvCxnSpPr>
          <p:nvPr/>
        </p:nvCxnSpPr>
        <p:spPr>
          <a:xfrm>
            <a:off x="5189910" y="2893529"/>
            <a:ext cx="1769916" cy="155492"/>
          </a:xfrm>
          <a:prstGeom prst="line">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42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 -0.0007 L -0.00052 -0.18449 " pathEditMode="relative" rAng="0" ptsTypes="AA">
                                      <p:cBhvr>
                                        <p:cTn id="6" dur="2000" fill="hold"/>
                                        <p:tgtEl>
                                          <p:spTgt spid="70"/>
                                        </p:tgtEl>
                                        <p:attrNameLst>
                                          <p:attrName>ppt_x</p:attrName>
                                          <p:attrName>ppt_y</p:attrName>
                                        </p:attrNameLst>
                                      </p:cBhvr>
                                      <p:rCtr x="39" y="-9190"/>
                                    </p:animMotion>
                                  </p:childTnLst>
                                </p:cTn>
                              </p:par>
                            </p:childTnLst>
                          </p:cTn>
                        </p:par>
                        <p:par>
                          <p:cTn id="7" fill="hold">
                            <p:stCondLst>
                              <p:cond delay="2000"/>
                            </p:stCondLst>
                            <p:childTnLst>
                              <p:par>
                                <p:cTn id="8" presetID="1" presetClass="entr" presetSubtype="0" fill="hold" nodeType="afterEffect">
                                  <p:stCondLst>
                                    <p:cond delay="100"/>
                                  </p:stCondLst>
                                  <p:childTnLst>
                                    <p:set>
                                      <p:cBhvr>
                                        <p:cTn id="9" dur="1" fill="hold">
                                          <p:stCondLst>
                                            <p:cond delay="0"/>
                                          </p:stCondLst>
                                        </p:cTn>
                                        <p:tgtEl>
                                          <p:spTgt spid="46"/>
                                        </p:tgtEl>
                                        <p:attrNameLst>
                                          <p:attrName>style.visibility</p:attrName>
                                        </p:attrNameLst>
                                      </p:cBhvr>
                                      <p:to>
                                        <p:strVal val="visible"/>
                                      </p:to>
                                    </p:set>
                                  </p:childTnLst>
                                </p:cTn>
                              </p:par>
                            </p:childTnLst>
                          </p:cTn>
                        </p:par>
                        <p:par>
                          <p:cTn id="10" fill="hold">
                            <p:stCondLst>
                              <p:cond delay="2100"/>
                            </p:stCondLst>
                            <p:childTnLst>
                              <p:par>
                                <p:cTn id="11" presetID="1"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2100"/>
                            </p:stCondLst>
                            <p:childTnLst>
                              <p:par>
                                <p:cTn id="16" presetID="0" presetClass="path" presetSubtype="0" accel="50000" decel="50000" fill="hold" grpId="0" nodeType="afterEffect">
                                  <p:stCondLst>
                                    <p:cond delay="0"/>
                                  </p:stCondLst>
                                  <p:childTnLst>
                                    <p:animMotion origin="layout" path="M 0 -3.33333E-6 L 0.00091 -0.14838 " pathEditMode="relative" rAng="0" ptsTypes="AA">
                                      <p:cBhvr>
                                        <p:cTn id="17" dur="2000" fill="hold"/>
                                        <p:tgtEl>
                                          <p:spTgt spid="66"/>
                                        </p:tgtEl>
                                        <p:attrNameLst>
                                          <p:attrName>ppt_x</p:attrName>
                                          <p:attrName>ppt_y</p:attrName>
                                        </p:attrNameLst>
                                      </p:cBhvr>
                                      <p:rCtr x="39" y="-7431"/>
                                    </p:animMotion>
                                  </p:childTnLst>
                                </p:cTn>
                              </p:par>
                              <p:par>
                                <p:cTn id="18" presetID="1" presetClass="entr" presetSubtype="0" fill="hold" nodeType="withEffect">
                                  <p:stCondLst>
                                    <p:cond delay="100"/>
                                  </p:stCondLst>
                                  <p:childTnLst>
                                    <p:set>
                                      <p:cBhvr>
                                        <p:cTn id="19" dur="1" fill="hold">
                                          <p:stCondLst>
                                            <p:cond delay="0"/>
                                          </p:stCondLst>
                                        </p:cTn>
                                        <p:tgtEl>
                                          <p:spTgt spid="92"/>
                                        </p:tgtEl>
                                        <p:attrNameLst>
                                          <p:attrName>style.visibility</p:attrName>
                                        </p:attrNameLst>
                                      </p:cBhvr>
                                      <p:to>
                                        <p:strVal val="visible"/>
                                      </p:to>
                                    </p:set>
                                  </p:childTnLst>
                                </p:cTn>
                              </p:par>
                            </p:childTnLst>
                          </p:cTn>
                        </p:par>
                        <p:par>
                          <p:cTn id="20" fill="hold">
                            <p:stCondLst>
                              <p:cond delay="4100"/>
                            </p:stCondLst>
                            <p:childTnLst>
                              <p:par>
                                <p:cTn id="21" presetID="1"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childTnLst>
                          </p:cTn>
                        </p:par>
                        <p:par>
                          <p:cTn id="25" fill="hold">
                            <p:stCondLst>
                              <p:cond delay="4100"/>
                            </p:stCondLst>
                            <p:childTnLst>
                              <p:par>
                                <p:cTn id="26" presetID="0" presetClass="path" presetSubtype="0" accel="50000" decel="50000" fill="hold" grpId="0" nodeType="afterEffect">
                                  <p:stCondLst>
                                    <p:cond delay="0"/>
                                  </p:stCondLst>
                                  <p:childTnLst>
                                    <p:animMotion origin="layout" path="M 6.25E-7 -4.44444E-6 L 0.00117 -0.09282 " pathEditMode="relative" rAng="0" ptsTypes="AA">
                                      <p:cBhvr>
                                        <p:cTn id="27" dur="2000" fill="hold"/>
                                        <p:tgtEl>
                                          <p:spTgt spid="67"/>
                                        </p:tgtEl>
                                        <p:attrNameLst>
                                          <p:attrName>ppt_x</p:attrName>
                                          <p:attrName>ppt_y</p:attrName>
                                        </p:attrNameLst>
                                      </p:cBhvr>
                                      <p:rCtr x="52" y="-4653"/>
                                    </p:animMotion>
                                  </p:childTnLst>
                                </p:cTn>
                              </p:par>
                              <p:par>
                                <p:cTn id="28" presetID="1" presetClass="entr" presetSubtype="0" fill="hold" nodeType="withEffect">
                                  <p:stCondLst>
                                    <p:cond delay="0"/>
                                  </p:stCondLst>
                                  <p:childTnLst>
                                    <p:set>
                                      <p:cBhvr>
                                        <p:cTn id="29" dur="1" fill="hold">
                                          <p:stCondLst>
                                            <p:cond delay="0"/>
                                          </p:stCondLst>
                                        </p:cTn>
                                        <p:tgtEl>
                                          <p:spTgt spid="94"/>
                                        </p:tgtEl>
                                        <p:attrNameLst>
                                          <p:attrName>style.visibility</p:attrName>
                                        </p:attrNameLst>
                                      </p:cBhvr>
                                      <p:to>
                                        <p:strVal val="visible"/>
                                      </p:to>
                                    </p:set>
                                  </p:childTnLst>
                                </p:cTn>
                              </p:par>
                            </p:childTnLst>
                          </p:cTn>
                        </p:par>
                        <p:par>
                          <p:cTn id="30" fill="hold">
                            <p:stCondLst>
                              <p:cond delay="6100"/>
                            </p:stCondLst>
                            <p:childTnLst>
                              <p:par>
                                <p:cTn id="31" presetID="1" presetClass="entr" presetSubtype="0" fill="hold" grpId="0" nodeType="after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par>
                          <p:cTn id="35" fill="hold">
                            <p:stCondLst>
                              <p:cond delay="6100"/>
                            </p:stCondLst>
                            <p:childTnLst>
                              <p:par>
                                <p:cTn id="36" presetID="1" presetClass="entr" presetSubtype="0" fill="hold" grpId="0" nodeType="afterEffect">
                                  <p:stCondLst>
                                    <p:cond delay="500"/>
                                  </p:stCondLst>
                                  <p:childTnLst>
                                    <p:set>
                                      <p:cBhvr>
                                        <p:cTn id="37" dur="1" fill="hold">
                                          <p:stCondLst>
                                            <p:cond delay="0"/>
                                          </p:stCondLst>
                                        </p:cTn>
                                        <p:tgtEl>
                                          <p:spTgt spid="2"/>
                                        </p:tgtEl>
                                        <p:attrNameLst>
                                          <p:attrName>style.visibility</p:attrName>
                                        </p:attrNameLst>
                                      </p:cBhvr>
                                      <p:to>
                                        <p:strVal val="visible"/>
                                      </p:to>
                                    </p:set>
                                  </p:childTnLst>
                                </p:cTn>
                              </p:par>
                            </p:childTnLst>
                          </p:cTn>
                        </p:par>
                        <p:par>
                          <p:cTn id="38" fill="hold">
                            <p:stCondLst>
                              <p:cond delay="6600"/>
                            </p:stCondLst>
                            <p:childTnLst>
                              <p:par>
                                <p:cTn id="39" presetID="1" presetClass="entr" presetSubtype="0" fill="hold" grpId="0" nodeType="afterEffect">
                                  <p:stCondLst>
                                    <p:cond delay="50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7100"/>
                            </p:stCondLst>
                            <p:childTnLst>
                              <p:par>
                                <p:cTn id="42" presetID="1" presetClass="entr" presetSubtype="0"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P spid="45" grpId="0"/>
      <p:bldP spid="66" grpId="0" animBg="1"/>
      <p:bldP spid="67" grpId="0" animBg="1"/>
      <p:bldP spid="70" grpId="0" animBg="1"/>
      <p:bldP spid="102" grpId="0" animBg="1"/>
      <p:bldP spid="103" grpId="0" animBg="1"/>
      <p:bldP spid="106" grpId="0"/>
      <p:bldP spid="107" grpId="0"/>
      <p:bldP spid="114" grpId="0" animBg="1"/>
      <p:bldP spid="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20317BAD-31F4-2E0D-7EBE-6884ACA0AF0A}"/>
                  </a:ext>
                </a:extLst>
              </p:cNvPr>
              <p:cNvSpPr>
                <a:spLocks noChangeAspect="1"/>
              </p:cNvSpPr>
              <p:nvPr/>
            </p:nvSpPr>
            <p:spPr>
              <a:xfrm>
                <a:off x="4459052" y="2301492"/>
                <a:ext cx="644145" cy="639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𝐿</m:t>
                        </m:r>
                      </m:e>
                      <m:sub>
                        <m:r>
                          <a:rPr lang="en-US" sz="1400" b="0" i="1" smtClean="0">
                            <a:solidFill>
                              <a:schemeClr val="bg1"/>
                            </a:solidFill>
                            <a:latin typeface="Cambria Math" panose="02040503050406030204" pitchFamily="18" charset="0"/>
                          </a:rPr>
                          <m:t>0</m:t>
                        </m:r>
                      </m:sub>
                    </m:sSub>
                  </m:oMath>
                </a14:m>
                <a:r>
                  <a:rPr lang="en-US" sz="1400" dirty="0">
                    <a:solidFill>
                      <a:schemeClr val="bg1"/>
                    </a:solidFill>
                    <a:latin typeface="Calibri" panose="020F0502020204030204" pitchFamily="34" charset="0"/>
                    <a:cs typeface="Calibri" panose="020F0502020204030204" pitchFamily="34" charset="0"/>
                  </a:rPr>
                  <a:t>=0</a:t>
                </a:r>
              </a:p>
            </p:txBody>
          </p:sp>
        </mc:Choice>
        <mc:Fallback xmlns="">
          <p:sp>
            <p:nvSpPr>
              <p:cNvPr id="4" name="Oval 3">
                <a:extLst>
                  <a:ext uri="{FF2B5EF4-FFF2-40B4-BE49-F238E27FC236}">
                    <a16:creationId xmlns:a16="http://schemas.microsoft.com/office/drawing/2014/main" id="{20317BAD-31F4-2E0D-7EBE-6884ACA0AF0A}"/>
                  </a:ext>
                </a:extLst>
              </p:cNvPr>
              <p:cNvSpPr>
                <a:spLocks noRot="1" noChangeAspect="1" noMove="1" noResize="1" noEditPoints="1" noAdjustHandles="1" noChangeArrowheads="1" noChangeShapeType="1" noTextEdit="1"/>
              </p:cNvSpPr>
              <p:nvPr/>
            </p:nvSpPr>
            <p:spPr>
              <a:xfrm>
                <a:off x="4459052" y="2301492"/>
                <a:ext cx="644145" cy="639763"/>
              </a:xfrm>
              <a:prstGeom prst="ellipse">
                <a:avLst/>
              </a:prstGeom>
              <a:blipFill>
                <a:blip r:embed="rId4"/>
                <a:stretch>
                  <a:fillRect/>
                </a:stretch>
              </a:blipFill>
            </p:spPr>
            <p:txBody>
              <a:bodyPr/>
              <a:lstStyle/>
              <a:p>
                <a:r>
                  <a:rPr lang="en-US">
                    <a:noFill/>
                  </a:rPr>
                  <a:t> </a:t>
                </a:r>
              </a:p>
            </p:txBody>
          </p:sp>
        </mc:Fallback>
      </mc:AlternateContent>
      <p:sp>
        <p:nvSpPr>
          <p:cNvPr id="33797" name="TextBox 2">
            <a:extLst>
              <a:ext uri="{FF2B5EF4-FFF2-40B4-BE49-F238E27FC236}">
                <a16:creationId xmlns:a16="http://schemas.microsoft.com/office/drawing/2014/main" id="{FF2E3309-17B7-247C-C495-BA027E949381}"/>
              </a:ext>
            </a:extLst>
          </p:cNvPr>
          <p:cNvSpPr txBox="1">
            <a:spLocks noChangeArrowheads="1"/>
          </p:cNvSpPr>
          <p:nvPr/>
        </p:nvSpPr>
        <p:spPr bwMode="auto">
          <a:xfrm rot="5400000">
            <a:off x="5005163" y="479414"/>
            <a:ext cx="461665" cy="317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u="sng" dirty="0">
                <a:solidFill>
                  <a:schemeClr val="bg2">
                    <a:lumMod val="10000"/>
                  </a:schemeClr>
                </a:solidFill>
                <a:latin typeface="Calibri" panose="020F0502020204030204" pitchFamily="34" charset="0"/>
                <a:cs typeface="Calibri" panose="020F0502020204030204" pitchFamily="34" charset="0"/>
              </a:rPr>
              <a:t>2014 Expanders</a:t>
            </a:r>
          </a:p>
        </p:txBody>
      </p:sp>
      <p:grpSp>
        <p:nvGrpSpPr>
          <p:cNvPr id="33816" name="Group 180">
            <a:extLst>
              <a:ext uri="{FF2B5EF4-FFF2-40B4-BE49-F238E27FC236}">
                <a16:creationId xmlns:a16="http://schemas.microsoft.com/office/drawing/2014/main" id="{4C985BC5-AB4C-A0AD-E040-445788D82240}"/>
              </a:ext>
            </a:extLst>
          </p:cNvPr>
          <p:cNvGrpSpPr>
            <a:grpSpLocks/>
          </p:cNvGrpSpPr>
          <p:nvPr/>
        </p:nvGrpSpPr>
        <p:grpSpPr bwMode="auto">
          <a:xfrm>
            <a:off x="3928143" y="2940204"/>
            <a:ext cx="2547938" cy="1608137"/>
            <a:chOff x="2293521" y="1940943"/>
            <a:chExt cx="2547689" cy="1608900"/>
          </a:xfrm>
        </p:grpSpPr>
        <p:sp>
          <p:nvSpPr>
            <p:cNvPr id="182" name="Rectangle 181">
              <a:extLst>
                <a:ext uri="{FF2B5EF4-FFF2-40B4-BE49-F238E27FC236}">
                  <a16:creationId xmlns:a16="http://schemas.microsoft.com/office/drawing/2014/main" id="{789BC4F8-1A81-B8F3-34CA-BF74AD8164E1}"/>
                </a:ext>
              </a:extLst>
            </p:cNvPr>
            <p:cNvSpPr/>
            <p:nvPr/>
          </p:nvSpPr>
          <p:spPr>
            <a:xfrm>
              <a:off x="3109416" y="1940943"/>
              <a:ext cx="1654013" cy="1392898"/>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33824" name="Group 182">
              <a:extLst>
                <a:ext uri="{FF2B5EF4-FFF2-40B4-BE49-F238E27FC236}">
                  <a16:creationId xmlns:a16="http://schemas.microsoft.com/office/drawing/2014/main" id="{8BC349EA-9C78-B163-883E-681D164A4BE2}"/>
                </a:ext>
              </a:extLst>
            </p:cNvPr>
            <p:cNvGrpSpPr>
              <a:grpSpLocks/>
            </p:cNvGrpSpPr>
            <p:nvPr/>
          </p:nvGrpSpPr>
          <p:grpSpPr bwMode="auto">
            <a:xfrm>
              <a:off x="2293521" y="1999909"/>
              <a:ext cx="2547689" cy="1549934"/>
              <a:chOff x="8977084" y="2628900"/>
              <a:chExt cx="2547689" cy="1549934"/>
            </a:xfrm>
          </p:grpSpPr>
          <p:cxnSp>
            <p:nvCxnSpPr>
              <p:cNvPr id="184" name="Straight Connector 183">
                <a:extLst>
                  <a:ext uri="{FF2B5EF4-FFF2-40B4-BE49-F238E27FC236}">
                    <a16:creationId xmlns:a16="http://schemas.microsoft.com/office/drawing/2014/main" id="{4F7DE4BD-BE9A-CB65-AB54-9ABCDE1BF6CE}"/>
                  </a:ext>
                </a:extLst>
              </p:cNvPr>
              <p:cNvCxnSpPr>
                <a:cxnSpLocks/>
              </p:cNvCxnSpPr>
              <p:nvPr/>
            </p:nvCxnSpPr>
            <p:spPr>
              <a:xfrm>
                <a:off x="11258099" y="2628699"/>
                <a:ext cx="0" cy="1327780"/>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9C82039F-B5D4-68F9-215C-491CC6BE6EAB}"/>
                  </a:ext>
                </a:extLst>
              </p:cNvPr>
              <p:cNvCxnSpPr>
                <a:cxnSpLocks/>
              </p:cNvCxnSpPr>
              <p:nvPr/>
            </p:nvCxnSpPr>
            <p:spPr>
              <a:xfrm>
                <a:off x="9188201" y="3951714"/>
                <a:ext cx="2285777" cy="0"/>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573DD13-DE27-829D-2EB4-B26AC93419E2}"/>
                  </a:ext>
                </a:extLst>
              </p:cNvPr>
              <p:cNvCxnSpPr>
                <a:cxnSpLocks/>
              </p:cNvCxnSpPr>
              <p:nvPr/>
            </p:nvCxnSpPr>
            <p:spPr>
              <a:xfrm>
                <a:off x="9321538" y="2628699"/>
                <a:ext cx="0" cy="1323015"/>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594C64B-714E-013D-0198-36D7559E8B5B}"/>
                  </a:ext>
                </a:extLst>
              </p:cNvPr>
              <p:cNvCxnSpPr>
                <a:cxnSpLocks/>
              </p:cNvCxnSpPr>
              <p:nvPr/>
            </p:nvCxnSpPr>
            <p:spPr>
              <a:xfrm>
                <a:off x="9799329" y="2628699"/>
                <a:ext cx="0" cy="132936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829" name="TextBox 187">
                <a:extLst>
                  <a:ext uri="{FF2B5EF4-FFF2-40B4-BE49-F238E27FC236}">
                    <a16:creationId xmlns:a16="http://schemas.microsoft.com/office/drawing/2014/main" id="{52F06FFD-863D-69ED-61C1-FE751EC54A66}"/>
                  </a:ext>
                </a:extLst>
              </p:cNvPr>
              <p:cNvSpPr txBox="1">
                <a:spLocks noChangeArrowheads="1"/>
              </p:cNvSpPr>
              <p:nvPr/>
            </p:nvSpPr>
            <p:spPr bwMode="auto">
              <a:xfrm>
                <a:off x="9572170" y="3899350"/>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2014</a:t>
                </a:r>
              </a:p>
            </p:txBody>
          </p:sp>
          <p:cxnSp>
            <p:nvCxnSpPr>
              <p:cNvPr id="189" name="Straight Connector 188">
                <a:extLst>
                  <a:ext uri="{FF2B5EF4-FFF2-40B4-BE49-F238E27FC236}">
                    <a16:creationId xmlns:a16="http://schemas.microsoft.com/office/drawing/2014/main" id="{A7F3D340-73C0-5B61-471E-369712E97250}"/>
                  </a:ext>
                </a:extLst>
              </p:cNvPr>
              <p:cNvCxnSpPr>
                <a:cxnSpLocks/>
              </p:cNvCxnSpPr>
              <p:nvPr/>
            </p:nvCxnSpPr>
            <p:spPr>
              <a:xfrm flipH="1">
                <a:off x="9796154" y="3165528"/>
                <a:ext cx="493665" cy="85766"/>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F87DB37-250B-738F-88DF-2365A55E74AD}"/>
                  </a:ext>
                </a:extLst>
              </p:cNvPr>
              <p:cNvCxnSpPr>
                <a:cxnSpLocks/>
              </p:cNvCxnSpPr>
              <p:nvPr/>
            </p:nvCxnSpPr>
            <p:spPr>
              <a:xfrm>
                <a:off x="10286644" y="2628699"/>
                <a:ext cx="0" cy="1323015"/>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EAFBBCB-24B6-F245-D339-F4D44148131D}"/>
                  </a:ext>
                </a:extLst>
              </p:cNvPr>
              <p:cNvCxnSpPr>
                <a:cxnSpLocks/>
              </p:cNvCxnSpPr>
              <p:nvPr/>
            </p:nvCxnSpPr>
            <p:spPr>
              <a:xfrm>
                <a:off x="10772372" y="2628699"/>
                <a:ext cx="0" cy="1323015"/>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7D131B9-A04A-D212-8F07-831973F4FB90}"/>
                  </a:ext>
                </a:extLst>
              </p:cNvPr>
              <p:cNvCxnSpPr>
                <a:cxnSpLocks/>
              </p:cNvCxnSpPr>
              <p:nvPr/>
            </p:nvCxnSpPr>
            <p:spPr>
              <a:xfrm flipV="1">
                <a:off x="10780308" y="2777995"/>
                <a:ext cx="482553" cy="312886"/>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8CBD51F-DC0D-E06E-CF64-10E522DC3926}"/>
                  </a:ext>
                </a:extLst>
              </p:cNvPr>
              <p:cNvCxnSpPr>
                <a:cxnSpLocks/>
              </p:cNvCxnSpPr>
              <p:nvPr/>
            </p:nvCxnSpPr>
            <p:spPr>
              <a:xfrm flipH="1">
                <a:off x="9796154" y="3484768"/>
                <a:ext cx="493665" cy="90530"/>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067C725-291F-2C2E-FCFB-1DD7713EC5F3}"/>
                  </a:ext>
                </a:extLst>
              </p:cNvPr>
              <p:cNvCxnSpPr>
                <a:cxnSpLocks/>
              </p:cNvCxnSpPr>
              <p:nvPr/>
            </p:nvCxnSpPr>
            <p:spPr>
              <a:xfrm flipV="1">
                <a:off x="10780308" y="3101998"/>
                <a:ext cx="482553" cy="314474"/>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836" name="TextBox 194">
                <a:extLst>
                  <a:ext uri="{FF2B5EF4-FFF2-40B4-BE49-F238E27FC236}">
                    <a16:creationId xmlns:a16="http://schemas.microsoft.com/office/drawing/2014/main" id="{989C116F-9521-6413-36D9-CCFEDAA3DA79}"/>
                  </a:ext>
                </a:extLst>
              </p:cNvPr>
              <p:cNvSpPr txBox="1">
                <a:spLocks noChangeArrowheads="1"/>
              </p:cNvSpPr>
              <p:nvPr/>
            </p:nvSpPr>
            <p:spPr bwMode="auto">
              <a:xfrm>
                <a:off x="10030222" y="3899350"/>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2015</a:t>
                </a:r>
              </a:p>
            </p:txBody>
          </p:sp>
          <p:sp>
            <p:nvSpPr>
              <p:cNvPr id="33837" name="TextBox 195">
                <a:extLst>
                  <a:ext uri="{FF2B5EF4-FFF2-40B4-BE49-F238E27FC236}">
                    <a16:creationId xmlns:a16="http://schemas.microsoft.com/office/drawing/2014/main" id="{04075D47-84F4-F7EC-D7B0-8BE0C910CB34}"/>
                  </a:ext>
                </a:extLst>
              </p:cNvPr>
              <p:cNvSpPr txBox="1">
                <a:spLocks noChangeArrowheads="1"/>
              </p:cNvSpPr>
              <p:nvPr/>
            </p:nvSpPr>
            <p:spPr bwMode="auto">
              <a:xfrm>
                <a:off x="10494233" y="3900510"/>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2016</a:t>
                </a:r>
              </a:p>
            </p:txBody>
          </p:sp>
          <p:cxnSp>
            <p:nvCxnSpPr>
              <p:cNvPr id="197" name="Straight Connector 196">
                <a:extLst>
                  <a:ext uri="{FF2B5EF4-FFF2-40B4-BE49-F238E27FC236}">
                    <a16:creationId xmlns:a16="http://schemas.microsoft.com/office/drawing/2014/main" id="{2CA77C81-1F82-8F31-F68E-6BD35B61C5F4}"/>
                  </a:ext>
                </a:extLst>
              </p:cNvPr>
              <p:cNvCxnSpPr>
                <a:cxnSpLocks/>
              </p:cNvCxnSpPr>
              <p:nvPr/>
            </p:nvCxnSpPr>
            <p:spPr>
              <a:xfrm flipH="1">
                <a:off x="10288231" y="3092469"/>
                <a:ext cx="492077" cy="69883"/>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ECCB5E5-B34D-2F93-0856-D86CF0110082}"/>
                  </a:ext>
                </a:extLst>
              </p:cNvPr>
              <p:cNvCxnSpPr>
                <a:cxnSpLocks/>
              </p:cNvCxnSpPr>
              <p:nvPr/>
            </p:nvCxnSpPr>
            <p:spPr>
              <a:xfrm flipH="1">
                <a:off x="10288231" y="3416472"/>
                <a:ext cx="492077" cy="69883"/>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840" name="TextBox 199">
                <a:extLst>
                  <a:ext uri="{FF2B5EF4-FFF2-40B4-BE49-F238E27FC236}">
                    <a16:creationId xmlns:a16="http://schemas.microsoft.com/office/drawing/2014/main" id="{74387087-238D-B90C-2140-127260DE2CD8}"/>
                  </a:ext>
                </a:extLst>
              </p:cNvPr>
              <p:cNvSpPr txBox="1">
                <a:spLocks noChangeArrowheads="1"/>
              </p:cNvSpPr>
              <p:nvPr/>
            </p:nvSpPr>
            <p:spPr bwMode="auto">
              <a:xfrm>
                <a:off x="10924929" y="3901835"/>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2017</a:t>
                </a:r>
              </a:p>
            </p:txBody>
          </p:sp>
          <p:sp>
            <p:nvSpPr>
              <p:cNvPr id="33841" name="TextBox 200">
                <a:extLst>
                  <a:ext uri="{FF2B5EF4-FFF2-40B4-BE49-F238E27FC236}">
                    <a16:creationId xmlns:a16="http://schemas.microsoft.com/office/drawing/2014/main" id="{C999F4E8-986C-36F9-A24D-363B3EF50056}"/>
                  </a:ext>
                </a:extLst>
              </p:cNvPr>
              <p:cNvSpPr txBox="1">
                <a:spLocks noChangeArrowheads="1"/>
              </p:cNvSpPr>
              <p:nvPr/>
            </p:nvSpPr>
            <p:spPr bwMode="auto">
              <a:xfrm>
                <a:off x="8977084" y="3195407"/>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chemeClr val="bg2">
                        <a:lumMod val="10000"/>
                      </a:schemeClr>
                    </a:solidFill>
                    <a:latin typeface="Calibri" panose="020F0502020204030204" pitchFamily="34" charset="0"/>
                    <a:cs typeface="Calibri" panose="020F0502020204030204" pitchFamily="34" charset="0"/>
                  </a:rPr>
                  <a:t>Y</a:t>
                </a:r>
                <a:r>
                  <a:rPr lang="en-US" altLang="en-US" sz="1200" baseline="-25000">
                    <a:solidFill>
                      <a:schemeClr val="bg2">
                        <a:lumMod val="10000"/>
                      </a:schemeClr>
                    </a:solidFill>
                    <a:latin typeface="Calibri" panose="020F0502020204030204" pitchFamily="34" charset="0"/>
                    <a:cs typeface="Calibri" panose="020F0502020204030204" pitchFamily="34" charset="0"/>
                  </a:rPr>
                  <a:t>a</a:t>
                </a:r>
                <a:endParaRPr lang="en-US" altLang="en-US" sz="1200">
                  <a:solidFill>
                    <a:schemeClr val="bg2">
                      <a:lumMod val="10000"/>
                    </a:schemeClr>
                  </a:solidFill>
                  <a:latin typeface="Calibri" panose="020F0502020204030204" pitchFamily="34" charset="0"/>
                  <a:cs typeface="Calibri" panose="020F0502020204030204" pitchFamily="34" charset="0"/>
                </a:endParaRPr>
              </a:p>
            </p:txBody>
          </p:sp>
        </p:grpSp>
      </p:grpSp>
      <p:grpSp>
        <p:nvGrpSpPr>
          <p:cNvPr id="30" name="Group 29">
            <a:extLst>
              <a:ext uri="{FF2B5EF4-FFF2-40B4-BE49-F238E27FC236}">
                <a16:creationId xmlns:a16="http://schemas.microsoft.com/office/drawing/2014/main" id="{BFA4434B-56B3-9249-1002-3AC2977D3F82}"/>
              </a:ext>
            </a:extLst>
          </p:cNvPr>
          <p:cNvGrpSpPr/>
          <p:nvPr/>
        </p:nvGrpSpPr>
        <p:grpSpPr>
          <a:xfrm>
            <a:off x="6967580" y="1086670"/>
            <a:ext cx="2173287" cy="1968424"/>
            <a:chOff x="6299117" y="595389"/>
            <a:chExt cx="2173287" cy="1968424"/>
          </a:xfrm>
        </p:grpSpPr>
        <p:grpSp>
          <p:nvGrpSpPr>
            <p:cNvPr id="33795" name="Group 4">
              <a:extLst>
                <a:ext uri="{FF2B5EF4-FFF2-40B4-BE49-F238E27FC236}">
                  <a16:creationId xmlns:a16="http://schemas.microsoft.com/office/drawing/2014/main" id="{A60F88E5-FD60-A933-F0AB-7DD403168C0E}"/>
                </a:ext>
              </a:extLst>
            </p:cNvPr>
            <p:cNvGrpSpPr>
              <a:grpSpLocks noChangeAspect="1"/>
            </p:cNvGrpSpPr>
            <p:nvPr/>
          </p:nvGrpSpPr>
          <p:grpSpPr bwMode="auto">
            <a:xfrm>
              <a:off x="6299117" y="1169988"/>
              <a:ext cx="2173287" cy="1393825"/>
              <a:chOff x="5758254" y="1955320"/>
              <a:chExt cx="2547689" cy="1632344"/>
            </a:xfrm>
          </p:grpSpPr>
          <p:sp>
            <p:nvSpPr>
              <p:cNvPr id="19" name="Rectangle 18">
                <a:extLst>
                  <a:ext uri="{FF2B5EF4-FFF2-40B4-BE49-F238E27FC236}">
                    <a16:creationId xmlns:a16="http://schemas.microsoft.com/office/drawing/2014/main" id="{1E8D0B7F-E464-282D-5037-3BDC509E5D12}"/>
                  </a:ext>
                </a:extLst>
              </p:cNvPr>
              <p:cNvSpPr/>
              <p:nvPr/>
            </p:nvSpPr>
            <p:spPr>
              <a:xfrm>
                <a:off x="7057222" y="1955320"/>
                <a:ext cx="1172421" cy="1392512"/>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33905" name="Group 134">
                <a:extLst>
                  <a:ext uri="{FF2B5EF4-FFF2-40B4-BE49-F238E27FC236}">
                    <a16:creationId xmlns:a16="http://schemas.microsoft.com/office/drawing/2014/main" id="{23B7BA6B-ACD1-5E78-B401-825547E6EE08}"/>
                  </a:ext>
                </a:extLst>
              </p:cNvPr>
              <p:cNvGrpSpPr>
                <a:grpSpLocks/>
              </p:cNvGrpSpPr>
              <p:nvPr/>
            </p:nvGrpSpPr>
            <p:grpSpPr bwMode="auto">
              <a:xfrm>
                <a:off x="5758254" y="2007377"/>
                <a:ext cx="2547689" cy="1580287"/>
                <a:chOff x="9078684" y="4036011"/>
                <a:chExt cx="2547689" cy="1580287"/>
              </a:xfrm>
            </p:grpSpPr>
            <p:cxnSp>
              <p:nvCxnSpPr>
                <p:cNvPr id="114" name="Straight Connector 113">
                  <a:extLst>
                    <a:ext uri="{FF2B5EF4-FFF2-40B4-BE49-F238E27FC236}">
                      <a16:creationId xmlns:a16="http://schemas.microsoft.com/office/drawing/2014/main" id="{1C2955F5-D4CF-A69A-C96F-11449F853936}"/>
                    </a:ext>
                  </a:extLst>
                </p:cNvPr>
                <p:cNvCxnSpPr>
                  <a:cxnSpLocks/>
                </p:cNvCxnSpPr>
                <p:nvPr/>
              </p:nvCxnSpPr>
              <p:spPr>
                <a:xfrm>
                  <a:off x="11360253" y="4036011"/>
                  <a:ext cx="0" cy="1329300"/>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08B88A0-A031-033B-999C-DBF06D631DF2}"/>
                    </a:ext>
                  </a:extLst>
                </p:cNvPr>
                <p:cNvCxnSpPr>
                  <a:cxnSpLocks/>
                </p:cNvCxnSpPr>
                <p:nvPr/>
              </p:nvCxnSpPr>
              <p:spPr>
                <a:xfrm>
                  <a:off x="9290836" y="5359734"/>
                  <a:ext cx="2285291" cy="0"/>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52E6A-0FA0-24AD-CA78-053F396169D3}"/>
                    </a:ext>
                  </a:extLst>
                </p:cNvPr>
                <p:cNvCxnSpPr>
                  <a:cxnSpLocks/>
                </p:cNvCxnSpPr>
                <p:nvPr/>
              </p:nvCxnSpPr>
              <p:spPr>
                <a:xfrm>
                  <a:off x="9422966" y="4036011"/>
                  <a:ext cx="0" cy="1323723"/>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06A847D-A256-034C-0840-07D371A45CE7}"/>
                    </a:ext>
                  </a:extLst>
                </p:cNvPr>
                <p:cNvCxnSpPr>
                  <a:cxnSpLocks/>
                </p:cNvCxnSpPr>
                <p:nvPr/>
              </p:nvCxnSpPr>
              <p:spPr>
                <a:xfrm>
                  <a:off x="9901240" y="4036011"/>
                  <a:ext cx="0" cy="1329300"/>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910" name="TextBox 117">
                  <a:extLst>
                    <a:ext uri="{FF2B5EF4-FFF2-40B4-BE49-F238E27FC236}">
                      <a16:creationId xmlns:a16="http://schemas.microsoft.com/office/drawing/2014/main" id="{44DCA28F-3CBD-C873-A773-A6C1296393D3}"/>
                    </a:ext>
                  </a:extLst>
                </p:cNvPr>
                <p:cNvSpPr txBox="1">
                  <a:spLocks noChangeArrowheads="1"/>
                </p:cNvSpPr>
                <p:nvPr/>
              </p:nvSpPr>
              <p:spPr bwMode="auto">
                <a:xfrm>
                  <a:off x="9602987" y="5307237"/>
                  <a:ext cx="599843" cy="30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dirty="0">
                      <a:solidFill>
                        <a:schemeClr val="bg2">
                          <a:lumMod val="10000"/>
                        </a:schemeClr>
                      </a:solidFill>
                      <a:latin typeface="Calibri" panose="020F0502020204030204" pitchFamily="34" charset="0"/>
                      <a:cs typeface="Calibri" panose="020F0502020204030204" pitchFamily="34" charset="0"/>
                    </a:rPr>
                    <a:t>2014</a:t>
                  </a:r>
                </a:p>
              </p:txBody>
            </p:sp>
            <p:cxnSp>
              <p:nvCxnSpPr>
                <p:cNvPr id="120" name="Straight Connector 119">
                  <a:extLst>
                    <a:ext uri="{FF2B5EF4-FFF2-40B4-BE49-F238E27FC236}">
                      <a16:creationId xmlns:a16="http://schemas.microsoft.com/office/drawing/2014/main" id="{13817C54-2142-B857-3AFD-C47EF3FC4F22}"/>
                    </a:ext>
                  </a:extLst>
                </p:cNvPr>
                <p:cNvCxnSpPr>
                  <a:cxnSpLocks/>
                </p:cNvCxnSpPr>
                <p:nvPr/>
              </p:nvCxnSpPr>
              <p:spPr>
                <a:xfrm>
                  <a:off x="10388818" y="4036011"/>
                  <a:ext cx="0" cy="1323723"/>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DBA0DC1-8D9E-D10D-E369-B790AB5C6356}"/>
                    </a:ext>
                  </a:extLst>
                </p:cNvPr>
                <p:cNvCxnSpPr>
                  <a:cxnSpLocks/>
                </p:cNvCxnSpPr>
                <p:nvPr/>
              </p:nvCxnSpPr>
              <p:spPr>
                <a:xfrm>
                  <a:off x="10872674" y="4036011"/>
                  <a:ext cx="0" cy="1323723"/>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750925-D44B-AE26-D4F9-923280FA0C49}"/>
                    </a:ext>
                  </a:extLst>
                </p:cNvPr>
                <p:cNvCxnSpPr>
                  <a:cxnSpLocks/>
                </p:cNvCxnSpPr>
                <p:nvPr/>
              </p:nvCxnSpPr>
              <p:spPr>
                <a:xfrm>
                  <a:off x="10859647" y="4701591"/>
                  <a:ext cx="491300" cy="87380"/>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B782963-1DE6-08C3-1A9A-C192E49B5ACB}"/>
                    </a:ext>
                  </a:extLst>
                </p:cNvPr>
                <p:cNvCxnSpPr>
                  <a:cxnSpLocks/>
                </p:cNvCxnSpPr>
                <p:nvPr/>
              </p:nvCxnSpPr>
              <p:spPr>
                <a:xfrm>
                  <a:off x="10859647" y="5026943"/>
                  <a:ext cx="496884" cy="74366"/>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915" name="TextBox 124">
                  <a:extLst>
                    <a:ext uri="{FF2B5EF4-FFF2-40B4-BE49-F238E27FC236}">
                      <a16:creationId xmlns:a16="http://schemas.microsoft.com/office/drawing/2014/main" id="{AEA2010D-CD68-8678-70F5-B28CBD8A9D6A}"/>
                    </a:ext>
                  </a:extLst>
                </p:cNvPr>
                <p:cNvSpPr txBox="1">
                  <a:spLocks noChangeArrowheads="1"/>
                </p:cNvSpPr>
                <p:nvPr/>
              </p:nvSpPr>
              <p:spPr bwMode="auto">
                <a:xfrm>
                  <a:off x="10131822" y="5307234"/>
                  <a:ext cx="599843" cy="30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dirty="0">
                      <a:solidFill>
                        <a:schemeClr val="bg2">
                          <a:lumMod val="10000"/>
                        </a:schemeClr>
                      </a:solidFill>
                      <a:latin typeface="Calibri" panose="020F0502020204030204" pitchFamily="34" charset="0"/>
                      <a:cs typeface="Calibri" panose="020F0502020204030204" pitchFamily="34" charset="0"/>
                    </a:rPr>
                    <a:t>2015</a:t>
                  </a:r>
                </a:p>
              </p:txBody>
            </p:sp>
            <p:sp>
              <p:nvSpPr>
                <p:cNvPr id="33916" name="TextBox 125">
                  <a:extLst>
                    <a:ext uri="{FF2B5EF4-FFF2-40B4-BE49-F238E27FC236}">
                      <a16:creationId xmlns:a16="http://schemas.microsoft.com/office/drawing/2014/main" id="{8CAF82D3-B034-E21B-3992-CFC1BF5E931F}"/>
                    </a:ext>
                  </a:extLst>
                </p:cNvPr>
                <p:cNvSpPr txBox="1">
                  <a:spLocks noChangeArrowheads="1"/>
                </p:cNvSpPr>
                <p:nvPr/>
              </p:nvSpPr>
              <p:spPr bwMode="auto">
                <a:xfrm>
                  <a:off x="10595834" y="5308395"/>
                  <a:ext cx="599843" cy="30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dirty="0">
                      <a:solidFill>
                        <a:schemeClr val="bg2">
                          <a:lumMod val="10000"/>
                        </a:schemeClr>
                      </a:solidFill>
                      <a:latin typeface="Calibri" panose="020F0502020204030204" pitchFamily="34" charset="0"/>
                      <a:cs typeface="Calibri" panose="020F0502020204030204" pitchFamily="34" charset="0"/>
                    </a:rPr>
                    <a:t>2016</a:t>
                  </a:r>
                </a:p>
              </p:txBody>
            </p:sp>
            <p:cxnSp>
              <p:nvCxnSpPr>
                <p:cNvPr id="127" name="Straight Connector 126">
                  <a:extLst>
                    <a:ext uri="{FF2B5EF4-FFF2-40B4-BE49-F238E27FC236}">
                      <a16:creationId xmlns:a16="http://schemas.microsoft.com/office/drawing/2014/main" id="{905BBC22-120E-86E8-A780-C2C64DDD7D90}"/>
                    </a:ext>
                  </a:extLst>
                </p:cNvPr>
                <p:cNvCxnSpPr>
                  <a:cxnSpLocks/>
                </p:cNvCxnSpPr>
                <p:nvPr/>
              </p:nvCxnSpPr>
              <p:spPr>
                <a:xfrm flipH="1">
                  <a:off x="10368347" y="4696013"/>
                  <a:ext cx="493162" cy="70648"/>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B80548E-C0D4-B91A-7829-065D3C7AA5AF}"/>
                    </a:ext>
                  </a:extLst>
                </p:cNvPr>
                <p:cNvCxnSpPr>
                  <a:cxnSpLocks/>
                </p:cNvCxnSpPr>
                <p:nvPr/>
              </p:nvCxnSpPr>
              <p:spPr>
                <a:xfrm flipH="1">
                  <a:off x="10368347" y="5019507"/>
                  <a:ext cx="493162" cy="70648"/>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919" name="TextBox 128">
                  <a:extLst>
                    <a:ext uri="{FF2B5EF4-FFF2-40B4-BE49-F238E27FC236}">
                      <a16:creationId xmlns:a16="http://schemas.microsoft.com/office/drawing/2014/main" id="{DEBFB6D3-8A20-6138-7310-ECDEE1AA3BC8}"/>
                    </a:ext>
                  </a:extLst>
                </p:cNvPr>
                <p:cNvSpPr txBox="1">
                  <a:spLocks noChangeArrowheads="1"/>
                </p:cNvSpPr>
                <p:nvPr/>
              </p:nvSpPr>
              <p:spPr bwMode="auto">
                <a:xfrm>
                  <a:off x="11026530" y="5309718"/>
                  <a:ext cx="599843" cy="30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dirty="0">
                      <a:solidFill>
                        <a:schemeClr val="bg2">
                          <a:lumMod val="10000"/>
                        </a:schemeClr>
                      </a:solidFill>
                      <a:latin typeface="Calibri" panose="020F0502020204030204" pitchFamily="34" charset="0"/>
                      <a:cs typeface="Calibri" panose="020F0502020204030204" pitchFamily="34" charset="0"/>
                    </a:rPr>
                    <a:t>2017</a:t>
                  </a:r>
                </a:p>
              </p:txBody>
            </p:sp>
            <p:sp>
              <p:nvSpPr>
                <p:cNvPr id="33920" name="TextBox 129">
                  <a:extLst>
                    <a:ext uri="{FF2B5EF4-FFF2-40B4-BE49-F238E27FC236}">
                      <a16:creationId xmlns:a16="http://schemas.microsoft.com/office/drawing/2014/main" id="{A1A2AFA5-A704-5227-A7B2-69D379292245}"/>
                    </a:ext>
                  </a:extLst>
                </p:cNvPr>
                <p:cNvSpPr txBox="1">
                  <a:spLocks noChangeArrowheads="1"/>
                </p:cNvSpPr>
                <p:nvPr/>
              </p:nvSpPr>
              <p:spPr bwMode="auto">
                <a:xfrm>
                  <a:off x="9078684" y="4603290"/>
                  <a:ext cx="599843" cy="30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a:solidFill>
                        <a:schemeClr val="bg2">
                          <a:lumMod val="10000"/>
                        </a:schemeClr>
                      </a:solidFill>
                      <a:latin typeface="Calibri" panose="020F0502020204030204" pitchFamily="34" charset="0"/>
                      <a:cs typeface="Calibri" panose="020F0502020204030204" pitchFamily="34" charset="0"/>
                    </a:rPr>
                    <a:t>Y</a:t>
                  </a:r>
                  <a:r>
                    <a:rPr lang="en-US" altLang="en-US" sz="1100" baseline="-25000">
                      <a:solidFill>
                        <a:schemeClr val="bg2">
                          <a:lumMod val="10000"/>
                        </a:schemeClr>
                      </a:solidFill>
                      <a:latin typeface="Calibri" panose="020F0502020204030204" pitchFamily="34" charset="0"/>
                      <a:cs typeface="Calibri" panose="020F0502020204030204" pitchFamily="34" charset="0"/>
                    </a:rPr>
                    <a:t>a</a:t>
                  </a:r>
                  <a:endParaRPr lang="en-US" altLang="en-US" sz="1100">
                    <a:solidFill>
                      <a:schemeClr val="bg2">
                        <a:lumMod val="10000"/>
                      </a:schemeClr>
                    </a:solidFill>
                    <a:latin typeface="Calibri" panose="020F0502020204030204" pitchFamily="34" charset="0"/>
                    <a:cs typeface="Calibri" panose="020F0502020204030204" pitchFamily="34" charset="0"/>
                  </a:endParaRPr>
                </a:p>
              </p:txBody>
            </p:sp>
          </p:grpSp>
        </p:grpSp>
        <p:sp>
          <p:nvSpPr>
            <p:cNvPr id="202" name="Right Arrow 201">
              <a:extLst>
                <a:ext uri="{FF2B5EF4-FFF2-40B4-BE49-F238E27FC236}">
                  <a16:creationId xmlns:a16="http://schemas.microsoft.com/office/drawing/2014/main" id="{CDCF3239-6F57-6DF5-0854-09BB5A78C903}"/>
                </a:ext>
              </a:extLst>
            </p:cNvPr>
            <p:cNvSpPr/>
            <p:nvPr/>
          </p:nvSpPr>
          <p:spPr>
            <a:xfrm>
              <a:off x="6563435" y="812363"/>
              <a:ext cx="486508" cy="218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2">
                    <a:lumMod val="10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Oval 1">
                  <a:extLst>
                    <a:ext uri="{FF2B5EF4-FFF2-40B4-BE49-F238E27FC236}">
                      <a16:creationId xmlns:a16="http://schemas.microsoft.com/office/drawing/2014/main" id="{FC52AA9F-F15B-186E-E845-3D4E03F27A40}"/>
                    </a:ext>
                  </a:extLst>
                </p:cNvPr>
                <p:cNvSpPr>
                  <a:spLocks noChangeAspect="1"/>
                </p:cNvSpPr>
                <p:nvPr/>
              </p:nvSpPr>
              <p:spPr>
                <a:xfrm>
                  <a:off x="7082858" y="595389"/>
                  <a:ext cx="644145" cy="639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𝐿</m:t>
                          </m:r>
                        </m:e>
                        <m:sub>
                          <m:r>
                            <a:rPr lang="en-US" sz="1400" b="0" i="1" smtClean="0">
                              <a:solidFill>
                                <a:schemeClr val="bg1"/>
                              </a:solidFill>
                              <a:latin typeface="Cambria Math" panose="02040503050406030204" pitchFamily="18" charset="0"/>
                            </a:rPr>
                            <m:t>1</m:t>
                          </m:r>
                        </m:sub>
                      </m:sSub>
                    </m:oMath>
                  </a14:m>
                  <a:r>
                    <a:rPr lang="en-US" sz="1400" dirty="0">
                      <a:solidFill>
                        <a:schemeClr val="bg1"/>
                      </a:solidFill>
                      <a:latin typeface="Calibri" panose="020F0502020204030204" pitchFamily="34" charset="0"/>
                      <a:cs typeface="Calibri" panose="020F0502020204030204" pitchFamily="34" charset="0"/>
                    </a:rPr>
                    <a:t>=0</a:t>
                  </a:r>
                </a:p>
              </p:txBody>
            </p:sp>
          </mc:Choice>
          <mc:Fallback xmlns="">
            <p:sp>
              <p:nvSpPr>
                <p:cNvPr id="2" name="Oval 1">
                  <a:extLst>
                    <a:ext uri="{FF2B5EF4-FFF2-40B4-BE49-F238E27FC236}">
                      <a16:creationId xmlns:a16="http://schemas.microsoft.com/office/drawing/2014/main" id="{FC52AA9F-F15B-186E-E845-3D4E03F27A40}"/>
                    </a:ext>
                  </a:extLst>
                </p:cNvPr>
                <p:cNvSpPr>
                  <a:spLocks noRot="1" noChangeAspect="1" noMove="1" noResize="1" noEditPoints="1" noAdjustHandles="1" noChangeArrowheads="1" noChangeShapeType="1" noTextEdit="1"/>
                </p:cNvSpPr>
                <p:nvPr/>
              </p:nvSpPr>
              <p:spPr>
                <a:xfrm>
                  <a:off x="7082858" y="595389"/>
                  <a:ext cx="644145" cy="639763"/>
                </a:xfrm>
                <a:prstGeom prst="ellipse">
                  <a:avLst/>
                </a:prstGeom>
                <a:blipFill>
                  <a:blip r:embed="rId5"/>
                  <a:stretch>
                    <a:fillRect/>
                  </a:stretch>
                </a:blipFill>
              </p:spPr>
              <p:txBody>
                <a:bodyPr/>
                <a:lstStyle/>
                <a:p>
                  <a:r>
                    <a:rPr lang="en-US">
                      <a:noFill/>
                    </a:rPr>
                    <a:t> </a:t>
                  </a:r>
                </a:p>
              </p:txBody>
            </p:sp>
          </mc:Fallback>
        </mc:AlternateContent>
      </p:grpSp>
      <p:grpSp>
        <p:nvGrpSpPr>
          <p:cNvPr id="35" name="Group 34">
            <a:extLst>
              <a:ext uri="{FF2B5EF4-FFF2-40B4-BE49-F238E27FC236}">
                <a16:creationId xmlns:a16="http://schemas.microsoft.com/office/drawing/2014/main" id="{D71465AB-E464-1371-6760-389B76228DC5}"/>
              </a:ext>
            </a:extLst>
          </p:cNvPr>
          <p:cNvGrpSpPr/>
          <p:nvPr/>
        </p:nvGrpSpPr>
        <p:grpSpPr>
          <a:xfrm>
            <a:off x="6946852" y="4091579"/>
            <a:ext cx="2176462" cy="1938089"/>
            <a:chOff x="6314992" y="3749924"/>
            <a:chExt cx="2176462" cy="1938089"/>
          </a:xfrm>
        </p:grpSpPr>
        <p:grpSp>
          <p:nvGrpSpPr>
            <p:cNvPr id="33809" name="Group 35">
              <a:extLst>
                <a:ext uri="{FF2B5EF4-FFF2-40B4-BE49-F238E27FC236}">
                  <a16:creationId xmlns:a16="http://schemas.microsoft.com/office/drawing/2014/main" id="{AB3F409F-1C33-1DBF-9707-BEA3D7B346D1}"/>
                </a:ext>
              </a:extLst>
            </p:cNvPr>
            <p:cNvGrpSpPr>
              <a:grpSpLocks noChangeAspect="1"/>
            </p:cNvGrpSpPr>
            <p:nvPr/>
          </p:nvGrpSpPr>
          <p:grpSpPr bwMode="auto">
            <a:xfrm>
              <a:off x="6314992" y="4294188"/>
              <a:ext cx="2176462" cy="1393825"/>
              <a:chOff x="5758254" y="1955320"/>
              <a:chExt cx="2547689" cy="1632023"/>
            </a:xfrm>
          </p:grpSpPr>
          <p:sp>
            <p:nvSpPr>
              <p:cNvPr id="37" name="Rectangle 36">
                <a:extLst>
                  <a:ext uri="{FF2B5EF4-FFF2-40B4-BE49-F238E27FC236}">
                    <a16:creationId xmlns:a16="http://schemas.microsoft.com/office/drawing/2014/main" id="{E97FA854-65E1-957C-7452-952EE28867C9}"/>
                  </a:ext>
                </a:extLst>
              </p:cNvPr>
              <p:cNvSpPr/>
              <p:nvPr/>
            </p:nvSpPr>
            <p:spPr>
              <a:xfrm>
                <a:off x="7057185" y="1955320"/>
                <a:ext cx="1172570" cy="1392238"/>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33873" name="Group 37">
                <a:extLst>
                  <a:ext uri="{FF2B5EF4-FFF2-40B4-BE49-F238E27FC236}">
                    <a16:creationId xmlns:a16="http://schemas.microsoft.com/office/drawing/2014/main" id="{5FBB6148-A71E-F82F-08A1-CB8C1141ABF0}"/>
                  </a:ext>
                </a:extLst>
              </p:cNvPr>
              <p:cNvGrpSpPr>
                <a:grpSpLocks/>
              </p:cNvGrpSpPr>
              <p:nvPr/>
            </p:nvGrpSpPr>
            <p:grpSpPr bwMode="auto">
              <a:xfrm>
                <a:off x="5758254" y="2007367"/>
                <a:ext cx="2547689" cy="1579976"/>
                <a:chOff x="9078684" y="4036001"/>
                <a:chExt cx="2547689" cy="1579976"/>
              </a:xfrm>
            </p:grpSpPr>
            <p:cxnSp>
              <p:nvCxnSpPr>
                <p:cNvPr id="39" name="Straight Connector 38">
                  <a:extLst>
                    <a:ext uri="{FF2B5EF4-FFF2-40B4-BE49-F238E27FC236}">
                      <a16:creationId xmlns:a16="http://schemas.microsoft.com/office/drawing/2014/main" id="{F2EE91AC-C0B4-B270-C003-E5C8BB03FBF5}"/>
                    </a:ext>
                  </a:extLst>
                </p:cNvPr>
                <p:cNvCxnSpPr>
                  <a:cxnSpLocks/>
                </p:cNvCxnSpPr>
                <p:nvPr/>
              </p:nvCxnSpPr>
              <p:spPr>
                <a:xfrm>
                  <a:off x="11360641" y="4036001"/>
                  <a:ext cx="0" cy="132903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6216E2A-0CF9-3CF1-BAD8-5FC9F15AAB68}"/>
                    </a:ext>
                  </a:extLst>
                </p:cNvPr>
                <p:cNvCxnSpPr>
                  <a:cxnSpLocks/>
                </p:cNvCxnSpPr>
                <p:nvPr/>
              </p:nvCxnSpPr>
              <p:spPr>
                <a:xfrm>
                  <a:off x="9290527" y="5359463"/>
                  <a:ext cx="2285673" cy="0"/>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C70938E-BA09-791B-E15A-1F63210FB00C}"/>
                    </a:ext>
                  </a:extLst>
                </p:cNvPr>
                <p:cNvCxnSpPr>
                  <a:cxnSpLocks/>
                </p:cNvCxnSpPr>
                <p:nvPr/>
              </p:nvCxnSpPr>
              <p:spPr>
                <a:xfrm>
                  <a:off x="9422464" y="4036001"/>
                  <a:ext cx="0" cy="1323463"/>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C57EE75-B21E-EFC4-CE63-AE2C3A22752A}"/>
                    </a:ext>
                  </a:extLst>
                </p:cNvPr>
                <p:cNvCxnSpPr>
                  <a:cxnSpLocks/>
                </p:cNvCxnSpPr>
                <p:nvPr/>
              </p:nvCxnSpPr>
              <p:spPr>
                <a:xfrm>
                  <a:off x="9901897" y="4036001"/>
                  <a:ext cx="0" cy="132903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878" name="TextBox 42">
                  <a:extLst>
                    <a:ext uri="{FF2B5EF4-FFF2-40B4-BE49-F238E27FC236}">
                      <a16:creationId xmlns:a16="http://schemas.microsoft.com/office/drawing/2014/main" id="{781AAA6F-5FD1-FE77-17C0-BB6819E7613F}"/>
                    </a:ext>
                  </a:extLst>
                </p:cNvPr>
                <p:cNvSpPr txBox="1">
                  <a:spLocks noChangeArrowheads="1"/>
                </p:cNvSpPr>
                <p:nvPr/>
              </p:nvSpPr>
              <p:spPr bwMode="auto">
                <a:xfrm>
                  <a:off x="9623283" y="5307238"/>
                  <a:ext cx="599843" cy="30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dirty="0">
                      <a:solidFill>
                        <a:schemeClr val="bg2">
                          <a:lumMod val="10000"/>
                        </a:schemeClr>
                      </a:solidFill>
                      <a:latin typeface="Calibri" panose="020F0502020204030204" pitchFamily="34" charset="0"/>
                      <a:cs typeface="Calibri" panose="020F0502020204030204" pitchFamily="34" charset="0"/>
                    </a:rPr>
                    <a:t>2014</a:t>
                  </a:r>
                </a:p>
              </p:txBody>
            </p:sp>
            <p:cxnSp>
              <p:nvCxnSpPr>
                <p:cNvPr id="44" name="Straight Connector 43">
                  <a:extLst>
                    <a:ext uri="{FF2B5EF4-FFF2-40B4-BE49-F238E27FC236}">
                      <a16:creationId xmlns:a16="http://schemas.microsoft.com/office/drawing/2014/main" id="{9C4690C6-0D4F-2080-579B-36EC289C85EF}"/>
                    </a:ext>
                  </a:extLst>
                </p:cNvPr>
                <p:cNvCxnSpPr>
                  <a:cxnSpLocks/>
                </p:cNvCxnSpPr>
                <p:nvPr/>
              </p:nvCxnSpPr>
              <p:spPr>
                <a:xfrm>
                  <a:off x="10388764" y="4036001"/>
                  <a:ext cx="0" cy="1323463"/>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FCA10C8-9702-A13C-162A-F72B733E1669}"/>
                    </a:ext>
                  </a:extLst>
                </p:cNvPr>
                <p:cNvCxnSpPr>
                  <a:cxnSpLocks/>
                </p:cNvCxnSpPr>
                <p:nvPr/>
              </p:nvCxnSpPr>
              <p:spPr>
                <a:xfrm>
                  <a:off x="10873774" y="4036001"/>
                  <a:ext cx="0" cy="1323463"/>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F6DB96-4786-3DAD-14DA-236E1F31B08F}"/>
                    </a:ext>
                  </a:extLst>
                </p:cNvPr>
                <p:cNvCxnSpPr>
                  <a:cxnSpLocks/>
                </p:cNvCxnSpPr>
                <p:nvPr/>
              </p:nvCxnSpPr>
              <p:spPr>
                <a:xfrm flipV="1">
                  <a:off x="10860765" y="4417053"/>
                  <a:ext cx="524032" cy="286255"/>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6BAB9F8-18ED-EB2F-7D72-55557AEE684B}"/>
                    </a:ext>
                  </a:extLst>
                </p:cNvPr>
                <p:cNvCxnSpPr>
                  <a:cxnSpLocks/>
                </p:cNvCxnSpPr>
                <p:nvPr/>
              </p:nvCxnSpPr>
              <p:spPr>
                <a:xfrm flipV="1">
                  <a:off x="10860765" y="4809260"/>
                  <a:ext cx="524032" cy="217479"/>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883" name="TextBox 47">
                  <a:extLst>
                    <a:ext uri="{FF2B5EF4-FFF2-40B4-BE49-F238E27FC236}">
                      <a16:creationId xmlns:a16="http://schemas.microsoft.com/office/drawing/2014/main" id="{0BBEC7DC-851C-F594-37ED-CFCC42969DBF}"/>
                    </a:ext>
                  </a:extLst>
                </p:cNvPr>
                <p:cNvSpPr txBox="1">
                  <a:spLocks noChangeArrowheads="1"/>
                </p:cNvSpPr>
                <p:nvPr/>
              </p:nvSpPr>
              <p:spPr bwMode="auto">
                <a:xfrm>
                  <a:off x="10131822" y="5307235"/>
                  <a:ext cx="599843" cy="30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dirty="0">
                      <a:solidFill>
                        <a:schemeClr val="bg2">
                          <a:lumMod val="10000"/>
                        </a:schemeClr>
                      </a:solidFill>
                      <a:latin typeface="Calibri" panose="020F0502020204030204" pitchFamily="34" charset="0"/>
                      <a:cs typeface="Calibri" panose="020F0502020204030204" pitchFamily="34" charset="0"/>
                    </a:rPr>
                    <a:t>2015</a:t>
                  </a:r>
                </a:p>
              </p:txBody>
            </p:sp>
            <p:sp>
              <p:nvSpPr>
                <p:cNvPr id="33884" name="TextBox 48">
                  <a:extLst>
                    <a:ext uri="{FF2B5EF4-FFF2-40B4-BE49-F238E27FC236}">
                      <a16:creationId xmlns:a16="http://schemas.microsoft.com/office/drawing/2014/main" id="{326D437D-1FB1-BFF2-9F2B-8845BAF23F90}"/>
                    </a:ext>
                  </a:extLst>
                </p:cNvPr>
                <p:cNvSpPr txBox="1">
                  <a:spLocks noChangeArrowheads="1"/>
                </p:cNvSpPr>
                <p:nvPr/>
              </p:nvSpPr>
              <p:spPr bwMode="auto">
                <a:xfrm>
                  <a:off x="10595834" y="5308395"/>
                  <a:ext cx="599843" cy="30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dirty="0">
                      <a:solidFill>
                        <a:schemeClr val="bg2">
                          <a:lumMod val="10000"/>
                        </a:schemeClr>
                      </a:solidFill>
                      <a:latin typeface="Calibri" panose="020F0502020204030204" pitchFamily="34" charset="0"/>
                      <a:cs typeface="Calibri" panose="020F0502020204030204" pitchFamily="34" charset="0"/>
                    </a:rPr>
                    <a:t>2016</a:t>
                  </a:r>
                </a:p>
              </p:txBody>
            </p:sp>
            <p:cxnSp>
              <p:nvCxnSpPr>
                <p:cNvPr id="50" name="Straight Connector 49">
                  <a:extLst>
                    <a:ext uri="{FF2B5EF4-FFF2-40B4-BE49-F238E27FC236}">
                      <a16:creationId xmlns:a16="http://schemas.microsoft.com/office/drawing/2014/main" id="{AB6C723A-666C-E1B4-4D40-C6605634066E}"/>
                    </a:ext>
                  </a:extLst>
                </p:cNvPr>
                <p:cNvCxnSpPr>
                  <a:cxnSpLocks/>
                </p:cNvCxnSpPr>
                <p:nvPr/>
              </p:nvCxnSpPr>
              <p:spPr>
                <a:xfrm flipH="1">
                  <a:off x="10368324" y="4695872"/>
                  <a:ext cx="492441" cy="70634"/>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1F4CD64-1ECA-E0F6-5A11-B9D6C7D7A4E3}"/>
                    </a:ext>
                  </a:extLst>
                </p:cNvPr>
                <p:cNvCxnSpPr>
                  <a:cxnSpLocks/>
                </p:cNvCxnSpPr>
                <p:nvPr/>
              </p:nvCxnSpPr>
              <p:spPr>
                <a:xfrm flipH="1">
                  <a:off x="10368324" y="5021162"/>
                  <a:ext cx="492441" cy="68775"/>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887" name="TextBox 51">
                  <a:extLst>
                    <a:ext uri="{FF2B5EF4-FFF2-40B4-BE49-F238E27FC236}">
                      <a16:creationId xmlns:a16="http://schemas.microsoft.com/office/drawing/2014/main" id="{8F95CD0C-9D14-0039-3671-C60C87E006FB}"/>
                    </a:ext>
                  </a:extLst>
                </p:cNvPr>
                <p:cNvSpPr txBox="1">
                  <a:spLocks noChangeArrowheads="1"/>
                </p:cNvSpPr>
                <p:nvPr/>
              </p:nvSpPr>
              <p:spPr bwMode="auto">
                <a:xfrm>
                  <a:off x="11026530" y="5309719"/>
                  <a:ext cx="599843" cy="30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dirty="0">
                      <a:solidFill>
                        <a:schemeClr val="bg2">
                          <a:lumMod val="10000"/>
                        </a:schemeClr>
                      </a:solidFill>
                      <a:latin typeface="Calibri" panose="020F0502020204030204" pitchFamily="34" charset="0"/>
                      <a:cs typeface="Calibri" panose="020F0502020204030204" pitchFamily="34" charset="0"/>
                    </a:rPr>
                    <a:t>2017</a:t>
                  </a:r>
                </a:p>
              </p:txBody>
            </p:sp>
            <p:sp>
              <p:nvSpPr>
                <p:cNvPr id="33888" name="TextBox 52">
                  <a:extLst>
                    <a:ext uri="{FF2B5EF4-FFF2-40B4-BE49-F238E27FC236}">
                      <a16:creationId xmlns:a16="http://schemas.microsoft.com/office/drawing/2014/main" id="{156A41AF-B646-A6C0-D3D1-4543DED4349E}"/>
                    </a:ext>
                  </a:extLst>
                </p:cNvPr>
                <p:cNvSpPr txBox="1">
                  <a:spLocks noChangeArrowheads="1"/>
                </p:cNvSpPr>
                <p:nvPr/>
              </p:nvSpPr>
              <p:spPr bwMode="auto">
                <a:xfrm>
                  <a:off x="9078684" y="4603292"/>
                  <a:ext cx="599843" cy="30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100">
                      <a:solidFill>
                        <a:schemeClr val="bg2">
                          <a:lumMod val="10000"/>
                        </a:schemeClr>
                      </a:solidFill>
                      <a:latin typeface="Calibri" panose="020F0502020204030204" pitchFamily="34" charset="0"/>
                      <a:cs typeface="Calibri" panose="020F0502020204030204" pitchFamily="34" charset="0"/>
                    </a:rPr>
                    <a:t>Y</a:t>
                  </a:r>
                  <a:r>
                    <a:rPr lang="en-US" altLang="en-US" sz="1100" baseline="-25000">
                      <a:solidFill>
                        <a:schemeClr val="bg2">
                          <a:lumMod val="10000"/>
                        </a:schemeClr>
                      </a:solidFill>
                      <a:latin typeface="Calibri" panose="020F0502020204030204" pitchFamily="34" charset="0"/>
                      <a:cs typeface="Calibri" panose="020F0502020204030204" pitchFamily="34" charset="0"/>
                    </a:rPr>
                    <a:t>a</a:t>
                  </a:r>
                  <a:endParaRPr lang="en-US" altLang="en-US" sz="1100">
                    <a:solidFill>
                      <a:schemeClr val="bg2">
                        <a:lumMod val="10000"/>
                      </a:schemeClr>
                    </a:solidFill>
                    <a:latin typeface="Calibri" panose="020F0502020204030204" pitchFamily="34" charset="0"/>
                    <a:cs typeface="Calibri" panose="020F0502020204030204" pitchFamily="34" charset="0"/>
                  </a:endParaRPr>
                </a:p>
              </p:txBody>
            </p:sp>
          </p:grpSp>
        </p:gr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F40A81EF-4784-4D0A-0468-829A4D49E6AA}"/>
                    </a:ext>
                  </a:extLst>
                </p:cNvPr>
                <p:cNvSpPr>
                  <a:spLocks noChangeAspect="1"/>
                </p:cNvSpPr>
                <p:nvPr/>
              </p:nvSpPr>
              <p:spPr>
                <a:xfrm>
                  <a:off x="7143102" y="3749924"/>
                  <a:ext cx="644145" cy="639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𝐿</m:t>
                          </m:r>
                        </m:e>
                        <m:sub>
                          <m:r>
                            <a:rPr lang="en-US" sz="1400" b="0" i="1" smtClean="0">
                              <a:solidFill>
                                <a:schemeClr val="bg1"/>
                              </a:solidFill>
                              <a:latin typeface="Cambria Math" panose="02040503050406030204" pitchFamily="18" charset="0"/>
                            </a:rPr>
                            <m:t>1</m:t>
                          </m:r>
                        </m:sub>
                      </m:sSub>
                    </m:oMath>
                  </a14:m>
                  <a:r>
                    <a:rPr lang="en-US" sz="1400" dirty="0">
                      <a:solidFill>
                        <a:schemeClr val="bg1"/>
                      </a:solidFill>
                      <a:latin typeface="Calibri" panose="020F0502020204030204" pitchFamily="34" charset="0"/>
                      <a:cs typeface="Calibri" panose="020F0502020204030204" pitchFamily="34" charset="0"/>
                    </a:rPr>
                    <a:t>=1</a:t>
                  </a:r>
                </a:p>
              </p:txBody>
            </p:sp>
          </mc:Choice>
          <mc:Fallback xmlns="">
            <p:sp>
              <p:nvSpPr>
                <p:cNvPr id="3" name="Oval 2">
                  <a:extLst>
                    <a:ext uri="{FF2B5EF4-FFF2-40B4-BE49-F238E27FC236}">
                      <a16:creationId xmlns:a16="http://schemas.microsoft.com/office/drawing/2014/main" id="{F40A81EF-4784-4D0A-0468-829A4D49E6AA}"/>
                    </a:ext>
                  </a:extLst>
                </p:cNvPr>
                <p:cNvSpPr>
                  <a:spLocks noRot="1" noChangeAspect="1" noMove="1" noResize="1" noEditPoints="1" noAdjustHandles="1" noChangeArrowheads="1" noChangeShapeType="1" noTextEdit="1"/>
                </p:cNvSpPr>
                <p:nvPr/>
              </p:nvSpPr>
              <p:spPr>
                <a:xfrm>
                  <a:off x="7143102" y="3749924"/>
                  <a:ext cx="644145" cy="639763"/>
                </a:xfrm>
                <a:prstGeom prst="ellipse">
                  <a:avLst/>
                </a:prstGeom>
                <a:blipFill>
                  <a:blip r:embed="rId6"/>
                  <a:stretch>
                    <a:fillRect/>
                  </a:stretch>
                </a:blipFill>
              </p:spPr>
              <p:txBody>
                <a:bodyPr/>
                <a:lstStyle/>
                <a:p>
                  <a:r>
                    <a:rPr lang="en-US">
                      <a:noFill/>
                    </a:rPr>
                    <a:t> </a:t>
                  </a:r>
                </a:p>
              </p:txBody>
            </p:sp>
          </mc:Fallback>
        </mc:AlternateContent>
        <p:sp>
          <p:nvSpPr>
            <p:cNvPr id="6" name="Right Arrow 5">
              <a:extLst>
                <a:ext uri="{FF2B5EF4-FFF2-40B4-BE49-F238E27FC236}">
                  <a16:creationId xmlns:a16="http://schemas.microsoft.com/office/drawing/2014/main" id="{B87DA44A-08DB-EBE0-BBED-C893F264CE2D}"/>
                </a:ext>
              </a:extLst>
            </p:cNvPr>
            <p:cNvSpPr/>
            <p:nvPr/>
          </p:nvSpPr>
          <p:spPr>
            <a:xfrm>
              <a:off x="6550159" y="4002249"/>
              <a:ext cx="512439" cy="251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2">
                    <a:lumMod val="10000"/>
                  </a:schemeClr>
                </a:solidFill>
                <a:latin typeface="Calibri" panose="020F0502020204030204" pitchFamily="34" charset="0"/>
                <a:cs typeface="Calibri" panose="020F0502020204030204" pitchFamily="34" charset="0"/>
              </a:endParaRPr>
            </a:p>
          </p:txBody>
        </p:sp>
      </p:grpSp>
      <p:grpSp>
        <p:nvGrpSpPr>
          <p:cNvPr id="43" name="Group 42">
            <a:extLst>
              <a:ext uri="{FF2B5EF4-FFF2-40B4-BE49-F238E27FC236}">
                <a16:creationId xmlns:a16="http://schemas.microsoft.com/office/drawing/2014/main" id="{042CB18D-F04D-69BC-EA58-A6DA49A1858D}"/>
              </a:ext>
            </a:extLst>
          </p:cNvPr>
          <p:cNvGrpSpPr/>
          <p:nvPr/>
        </p:nvGrpSpPr>
        <p:grpSpPr>
          <a:xfrm>
            <a:off x="9798033" y="640603"/>
            <a:ext cx="1590675" cy="1466543"/>
            <a:chOff x="9674355" y="73543"/>
            <a:chExt cx="1590675" cy="1466543"/>
          </a:xfrm>
        </p:grpSpPr>
        <p:grpSp>
          <p:nvGrpSpPr>
            <p:cNvPr id="33796" name="Group 5">
              <a:extLst>
                <a:ext uri="{FF2B5EF4-FFF2-40B4-BE49-F238E27FC236}">
                  <a16:creationId xmlns:a16="http://schemas.microsoft.com/office/drawing/2014/main" id="{2D34CE2E-BC8E-84BB-1AA7-AC9B4525C02F}"/>
                </a:ext>
              </a:extLst>
            </p:cNvPr>
            <p:cNvGrpSpPr>
              <a:grpSpLocks noChangeAspect="1"/>
            </p:cNvGrpSpPr>
            <p:nvPr/>
          </p:nvGrpSpPr>
          <p:grpSpPr bwMode="auto">
            <a:xfrm>
              <a:off x="9674355" y="491310"/>
              <a:ext cx="1590675" cy="1048776"/>
              <a:chOff x="9216804" y="1952444"/>
              <a:chExt cx="2547689" cy="1680329"/>
            </a:xfrm>
          </p:grpSpPr>
          <p:sp>
            <p:nvSpPr>
              <p:cNvPr id="22" name="Rectangle 21">
                <a:extLst>
                  <a:ext uri="{FF2B5EF4-FFF2-40B4-BE49-F238E27FC236}">
                    <a16:creationId xmlns:a16="http://schemas.microsoft.com/office/drawing/2014/main" id="{4DAA518B-91AD-C54C-025D-934D3B9FA963}"/>
                  </a:ext>
                </a:extLst>
              </p:cNvPr>
              <p:cNvSpPr/>
              <p:nvPr/>
            </p:nvSpPr>
            <p:spPr>
              <a:xfrm>
                <a:off x="11019509" y="1952444"/>
                <a:ext cx="643280" cy="1391274"/>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33890" name="Group 154">
                <a:extLst>
                  <a:ext uri="{FF2B5EF4-FFF2-40B4-BE49-F238E27FC236}">
                    <a16:creationId xmlns:a16="http://schemas.microsoft.com/office/drawing/2014/main" id="{94AD9087-0BAC-11B8-0157-733FA0608927}"/>
                  </a:ext>
                </a:extLst>
              </p:cNvPr>
              <p:cNvGrpSpPr>
                <a:grpSpLocks/>
              </p:cNvGrpSpPr>
              <p:nvPr/>
            </p:nvGrpSpPr>
            <p:grpSpPr bwMode="auto">
              <a:xfrm>
                <a:off x="9216804" y="2013487"/>
                <a:ext cx="2547689" cy="1619286"/>
                <a:chOff x="9252856" y="4275102"/>
                <a:chExt cx="2547689" cy="1619286"/>
              </a:xfrm>
            </p:grpSpPr>
            <p:cxnSp>
              <p:nvCxnSpPr>
                <p:cNvPr id="136" name="Straight Connector 135">
                  <a:extLst>
                    <a:ext uri="{FF2B5EF4-FFF2-40B4-BE49-F238E27FC236}">
                      <a16:creationId xmlns:a16="http://schemas.microsoft.com/office/drawing/2014/main" id="{0F9317EE-5658-75F5-6A99-F65C72BAC9B4}"/>
                    </a:ext>
                  </a:extLst>
                </p:cNvPr>
                <p:cNvCxnSpPr>
                  <a:cxnSpLocks/>
                </p:cNvCxnSpPr>
                <p:nvPr/>
              </p:nvCxnSpPr>
              <p:spPr>
                <a:xfrm>
                  <a:off x="11533571" y="4275102"/>
                  <a:ext cx="0" cy="132768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DE11540-9628-F445-FF2A-5583E81F1444}"/>
                    </a:ext>
                  </a:extLst>
                </p:cNvPr>
                <p:cNvCxnSpPr>
                  <a:cxnSpLocks/>
                </p:cNvCxnSpPr>
                <p:nvPr/>
              </p:nvCxnSpPr>
              <p:spPr>
                <a:xfrm>
                  <a:off x="9463891" y="5600246"/>
                  <a:ext cx="2285802" cy="0"/>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E0E8F7F-548B-121B-1AB9-9FC6C8B634AB}"/>
                    </a:ext>
                  </a:extLst>
                </p:cNvPr>
                <p:cNvCxnSpPr>
                  <a:cxnSpLocks/>
                </p:cNvCxnSpPr>
                <p:nvPr/>
              </p:nvCxnSpPr>
              <p:spPr>
                <a:xfrm>
                  <a:off x="9598650" y="4275102"/>
                  <a:ext cx="0" cy="1325143"/>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6CC3DC9-D715-41FE-37C2-08721830844A}"/>
                    </a:ext>
                  </a:extLst>
                </p:cNvPr>
                <p:cNvCxnSpPr>
                  <a:cxnSpLocks/>
                </p:cNvCxnSpPr>
                <p:nvPr/>
              </p:nvCxnSpPr>
              <p:spPr>
                <a:xfrm>
                  <a:off x="10076660" y="4275102"/>
                  <a:ext cx="0" cy="1330230"/>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895" name="TextBox 139">
                  <a:extLst>
                    <a:ext uri="{FF2B5EF4-FFF2-40B4-BE49-F238E27FC236}">
                      <a16:creationId xmlns:a16="http://schemas.microsoft.com/office/drawing/2014/main" id="{E2C0B29F-BC43-E669-9A7B-D0B27666841F}"/>
                    </a:ext>
                  </a:extLst>
                </p:cNvPr>
                <p:cNvSpPr txBox="1">
                  <a:spLocks noChangeArrowheads="1"/>
                </p:cNvSpPr>
                <p:nvPr/>
              </p:nvSpPr>
              <p:spPr bwMode="auto">
                <a:xfrm>
                  <a:off x="9713276" y="5546721"/>
                  <a:ext cx="734512"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2014</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cxnSp>
              <p:nvCxnSpPr>
                <p:cNvPr id="142" name="Straight Connector 141">
                  <a:extLst>
                    <a:ext uri="{FF2B5EF4-FFF2-40B4-BE49-F238E27FC236}">
                      <a16:creationId xmlns:a16="http://schemas.microsoft.com/office/drawing/2014/main" id="{87D27538-B77C-3764-531E-39439FC4051E}"/>
                    </a:ext>
                  </a:extLst>
                </p:cNvPr>
                <p:cNvCxnSpPr>
                  <a:cxnSpLocks/>
                </p:cNvCxnSpPr>
                <p:nvPr/>
              </p:nvCxnSpPr>
              <p:spPr>
                <a:xfrm>
                  <a:off x="10562296" y="4275102"/>
                  <a:ext cx="0" cy="1325143"/>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46E01B5-6493-D5A1-DD8F-16B4333B9200}"/>
                    </a:ext>
                  </a:extLst>
                </p:cNvPr>
                <p:cNvCxnSpPr>
                  <a:cxnSpLocks/>
                </p:cNvCxnSpPr>
                <p:nvPr/>
              </p:nvCxnSpPr>
              <p:spPr>
                <a:xfrm>
                  <a:off x="11047934" y="4275102"/>
                  <a:ext cx="0" cy="1325143"/>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629651E-B951-9696-9707-82C5D6628706}"/>
                    </a:ext>
                  </a:extLst>
                </p:cNvPr>
                <p:cNvCxnSpPr>
                  <a:cxnSpLocks/>
                </p:cNvCxnSpPr>
                <p:nvPr/>
              </p:nvCxnSpPr>
              <p:spPr>
                <a:xfrm flipV="1">
                  <a:off x="11030135" y="4425166"/>
                  <a:ext cx="508521" cy="73761"/>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13B74B2-5987-BF6A-FB75-2F4D70F7C73B}"/>
                    </a:ext>
                  </a:extLst>
                </p:cNvPr>
                <p:cNvCxnSpPr>
                  <a:cxnSpLocks/>
                </p:cNvCxnSpPr>
                <p:nvPr/>
              </p:nvCxnSpPr>
              <p:spPr>
                <a:xfrm flipV="1">
                  <a:off x="11060646" y="4748187"/>
                  <a:ext cx="478010" cy="76304"/>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900" name="TextBox 146">
                  <a:extLst>
                    <a:ext uri="{FF2B5EF4-FFF2-40B4-BE49-F238E27FC236}">
                      <a16:creationId xmlns:a16="http://schemas.microsoft.com/office/drawing/2014/main" id="{44A7D8F3-3BD5-AD74-C3CB-B424C7D5CFEB}"/>
                    </a:ext>
                  </a:extLst>
                </p:cNvPr>
                <p:cNvSpPr txBox="1">
                  <a:spLocks noChangeArrowheads="1"/>
                </p:cNvSpPr>
                <p:nvPr/>
              </p:nvSpPr>
              <p:spPr bwMode="auto">
                <a:xfrm>
                  <a:off x="10220815" y="5546723"/>
                  <a:ext cx="685023"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2015</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sp>
              <p:nvSpPr>
                <p:cNvPr id="33901" name="TextBox 147">
                  <a:extLst>
                    <a:ext uri="{FF2B5EF4-FFF2-40B4-BE49-F238E27FC236}">
                      <a16:creationId xmlns:a16="http://schemas.microsoft.com/office/drawing/2014/main" id="{9D62C6A6-7BC5-5FD4-512F-3B6DB721850E}"/>
                    </a:ext>
                  </a:extLst>
                </p:cNvPr>
                <p:cNvSpPr txBox="1">
                  <a:spLocks noChangeArrowheads="1"/>
                </p:cNvSpPr>
                <p:nvPr/>
              </p:nvSpPr>
              <p:spPr bwMode="auto">
                <a:xfrm>
                  <a:off x="10707437" y="5547881"/>
                  <a:ext cx="662411"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2016</a:t>
                  </a:r>
                </a:p>
              </p:txBody>
            </p:sp>
            <p:sp>
              <p:nvSpPr>
                <p:cNvPr id="33902" name="TextBox 150">
                  <a:extLst>
                    <a:ext uri="{FF2B5EF4-FFF2-40B4-BE49-F238E27FC236}">
                      <a16:creationId xmlns:a16="http://schemas.microsoft.com/office/drawing/2014/main" id="{B48B62AE-F2ED-D60E-FCD0-71D3BFCD15FD}"/>
                    </a:ext>
                  </a:extLst>
                </p:cNvPr>
                <p:cNvSpPr txBox="1">
                  <a:spLocks noChangeArrowheads="1"/>
                </p:cNvSpPr>
                <p:nvPr/>
              </p:nvSpPr>
              <p:spPr bwMode="auto">
                <a:xfrm>
                  <a:off x="11137695" y="5549208"/>
                  <a:ext cx="662850"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2017</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sp>
              <p:nvSpPr>
                <p:cNvPr id="33903" name="TextBox 151">
                  <a:extLst>
                    <a:ext uri="{FF2B5EF4-FFF2-40B4-BE49-F238E27FC236}">
                      <a16:creationId xmlns:a16="http://schemas.microsoft.com/office/drawing/2014/main" id="{A1AEB5D4-9C7D-677D-C53F-AE542B95DF92}"/>
                    </a:ext>
                  </a:extLst>
                </p:cNvPr>
                <p:cNvSpPr txBox="1">
                  <a:spLocks noChangeArrowheads="1"/>
                </p:cNvSpPr>
                <p:nvPr/>
              </p:nvSpPr>
              <p:spPr bwMode="auto">
                <a:xfrm>
                  <a:off x="9252856" y="4842779"/>
                  <a:ext cx="599845" cy="32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chemeClr val="bg2">
                          <a:lumMod val="10000"/>
                        </a:schemeClr>
                      </a:solidFill>
                      <a:latin typeface="Calibri" panose="020F0502020204030204" pitchFamily="34" charset="0"/>
                      <a:cs typeface="Calibri" panose="020F0502020204030204" pitchFamily="34" charset="0"/>
                    </a:rPr>
                    <a:t>Y</a:t>
                  </a:r>
                  <a:r>
                    <a:rPr lang="en-US" altLang="en-US" sz="700" baseline="-25000">
                      <a:solidFill>
                        <a:schemeClr val="bg2">
                          <a:lumMod val="10000"/>
                        </a:schemeClr>
                      </a:solidFill>
                      <a:latin typeface="Calibri" panose="020F0502020204030204" pitchFamily="34" charset="0"/>
                      <a:cs typeface="Calibri" panose="020F0502020204030204" pitchFamily="34" charset="0"/>
                    </a:rPr>
                    <a:t>a</a:t>
                  </a:r>
                  <a:endParaRPr lang="en-US" altLang="en-US" sz="700">
                    <a:solidFill>
                      <a:schemeClr val="bg2">
                        <a:lumMod val="10000"/>
                      </a:schemeClr>
                    </a:solidFill>
                    <a:latin typeface="Calibri" panose="020F0502020204030204" pitchFamily="34" charset="0"/>
                    <a:cs typeface="Calibri" panose="020F0502020204030204" pitchFamily="34" charset="0"/>
                  </a:endParaRPr>
                </a:p>
              </p:txBody>
            </p:sp>
          </p:grpSp>
        </p:grpSp>
        <p:sp>
          <p:nvSpPr>
            <p:cNvPr id="207" name="Right Arrow 206">
              <a:extLst>
                <a:ext uri="{FF2B5EF4-FFF2-40B4-BE49-F238E27FC236}">
                  <a16:creationId xmlns:a16="http://schemas.microsoft.com/office/drawing/2014/main" id="{2CB5DB33-9AB7-B6D5-F97F-C4858C46ABBE}"/>
                </a:ext>
              </a:extLst>
            </p:cNvPr>
            <p:cNvSpPr/>
            <p:nvPr/>
          </p:nvSpPr>
          <p:spPr>
            <a:xfrm>
              <a:off x="9899704" y="235013"/>
              <a:ext cx="549990" cy="190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8ECB8B3-FC08-0FA3-3B29-843631A6B683}"/>
                    </a:ext>
                  </a:extLst>
                </p:cNvPr>
                <p:cNvSpPr>
                  <a:spLocks noChangeAspect="1"/>
                </p:cNvSpPr>
                <p:nvPr/>
              </p:nvSpPr>
              <p:spPr>
                <a:xfrm>
                  <a:off x="10541494" y="73543"/>
                  <a:ext cx="457554" cy="4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14:m>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𝐿</m:t>
                          </m:r>
                        </m:e>
                        <m:sub>
                          <m:r>
                            <a:rPr lang="en-US" sz="1100" b="0" i="1" smtClean="0">
                              <a:solidFill>
                                <a:schemeClr val="bg1"/>
                              </a:solidFill>
                              <a:latin typeface="Cambria Math" panose="02040503050406030204" pitchFamily="18" charset="0"/>
                            </a:rPr>
                            <m:t>2</m:t>
                          </m:r>
                        </m:sub>
                      </m:sSub>
                    </m:oMath>
                  </a14:m>
                  <a:r>
                    <a:rPr lang="en-US" sz="1100" dirty="0">
                      <a:solidFill>
                        <a:schemeClr val="bg1"/>
                      </a:solidFill>
                      <a:latin typeface="Calibri" panose="020F0502020204030204" pitchFamily="34" charset="0"/>
                      <a:cs typeface="Calibri" panose="020F0502020204030204" pitchFamily="34" charset="0"/>
                    </a:rPr>
                    <a:t>=0</a:t>
                  </a:r>
                </a:p>
              </p:txBody>
            </p:sp>
          </mc:Choice>
          <mc:Fallback xmlns="">
            <p:sp>
              <p:nvSpPr>
                <p:cNvPr id="8" name="Oval 7">
                  <a:extLst>
                    <a:ext uri="{FF2B5EF4-FFF2-40B4-BE49-F238E27FC236}">
                      <a16:creationId xmlns:a16="http://schemas.microsoft.com/office/drawing/2014/main" id="{08ECB8B3-FC08-0FA3-3B29-843631A6B683}"/>
                    </a:ext>
                  </a:extLst>
                </p:cNvPr>
                <p:cNvSpPr>
                  <a:spLocks noRot="1" noChangeAspect="1" noMove="1" noResize="1" noEditPoints="1" noAdjustHandles="1" noChangeArrowheads="1" noChangeShapeType="1" noTextEdit="1"/>
                </p:cNvSpPr>
                <p:nvPr/>
              </p:nvSpPr>
              <p:spPr>
                <a:xfrm>
                  <a:off x="10541494" y="73543"/>
                  <a:ext cx="457554" cy="454441"/>
                </a:xfrm>
                <a:prstGeom prst="ellipse">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5A3C6D3C-BCBA-3FB3-6B85-709B758DDED6}"/>
              </a:ext>
            </a:extLst>
          </p:cNvPr>
          <p:cNvGrpSpPr/>
          <p:nvPr/>
        </p:nvGrpSpPr>
        <p:grpSpPr>
          <a:xfrm>
            <a:off x="9782159" y="2157633"/>
            <a:ext cx="1589087" cy="1466986"/>
            <a:chOff x="9687055" y="1776317"/>
            <a:chExt cx="1589087" cy="1466986"/>
          </a:xfrm>
        </p:grpSpPr>
        <p:grpSp>
          <p:nvGrpSpPr>
            <p:cNvPr id="33811" name="Group 56">
              <a:extLst>
                <a:ext uri="{FF2B5EF4-FFF2-40B4-BE49-F238E27FC236}">
                  <a16:creationId xmlns:a16="http://schemas.microsoft.com/office/drawing/2014/main" id="{332983ED-FC02-BAFB-5114-844A908A1026}"/>
                </a:ext>
              </a:extLst>
            </p:cNvPr>
            <p:cNvGrpSpPr>
              <a:grpSpLocks noChangeAspect="1"/>
            </p:cNvGrpSpPr>
            <p:nvPr/>
          </p:nvGrpSpPr>
          <p:grpSpPr bwMode="auto">
            <a:xfrm>
              <a:off x="9687055" y="2194526"/>
              <a:ext cx="1589087" cy="1048777"/>
              <a:chOff x="9216804" y="1952444"/>
              <a:chExt cx="2547689" cy="1680329"/>
            </a:xfrm>
          </p:grpSpPr>
          <p:sp>
            <p:nvSpPr>
              <p:cNvPr id="58" name="Rectangle 57">
                <a:extLst>
                  <a:ext uri="{FF2B5EF4-FFF2-40B4-BE49-F238E27FC236}">
                    <a16:creationId xmlns:a16="http://schemas.microsoft.com/office/drawing/2014/main" id="{41719041-56E8-854D-AF0B-A4552661E1DB}"/>
                  </a:ext>
                </a:extLst>
              </p:cNvPr>
              <p:cNvSpPr/>
              <p:nvPr/>
            </p:nvSpPr>
            <p:spPr>
              <a:xfrm>
                <a:off x="11018766" y="1952444"/>
                <a:ext cx="643921" cy="1391274"/>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33858" name="Group 58">
                <a:extLst>
                  <a:ext uri="{FF2B5EF4-FFF2-40B4-BE49-F238E27FC236}">
                    <a16:creationId xmlns:a16="http://schemas.microsoft.com/office/drawing/2014/main" id="{9C9EB781-E259-1072-E158-47AAAFCB43AE}"/>
                  </a:ext>
                </a:extLst>
              </p:cNvPr>
              <p:cNvGrpSpPr>
                <a:grpSpLocks/>
              </p:cNvGrpSpPr>
              <p:nvPr/>
            </p:nvGrpSpPr>
            <p:grpSpPr bwMode="auto">
              <a:xfrm>
                <a:off x="9216804" y="2013487"/>
                <a:ext cx="2547689" cy="1619286"/>
                <a:chOff x="9252856" y="4275102"/>
                <a:chExt cx="2547689" cy="1619286"/>
              </a:xfrm>
            </p:grpSpPr>
            <p:cxnSp>
              <p:nvCxnSpPr>
                <p:cNvPr id="60" name="Straight Connector 59">
                  <a:extLst>
                    <a:ext uri="{FF2B5EF4-FFF2-40B4-BE49-F238E27FC236}">
                      <a16:creationId xmlns:a16="http://schemas.microsoft.com/office/drawing/2014/main" id="{FBFAA082-B5B6-ACD4-D89A-6AD7BECEA0A0}"/>
                    </a:ext>
                  </a:extLst>
                </p:cNvPr>
                <p:cNvCxnSpPr>
                  <a:cxnSpLocks/>
                </p:cNvCxnSpPr>
                <p:nvPr/>
              </p:nvCxnSpPr>
              <p:spPr>
                <a:xfrm>
                  <a:off x="11533306" y="4275102"/>
                  <a:ext cx="0" cy="1327686"/>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7CEECDF-6CA0-FA2D-E518-09F0BA06D006}"/>
                    </a:ext>
                  </a:extLst>
                </p:cNvPr>
                <p:cNvCxnSpPr>
                  <a:cxnSpLocks/>
                </p:cNvCxnSpPr>
                <p:nvPr/>
              </p:nvCxnSpPr>
              <p:spPr>
                <a:xfrm>
                  <a:off x="9464102" y="5600246"/>
                  <a:ext cx="2285540" cy="0"/>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723DC96-119A-FE49-C344-C36DFB27761C}"/>
                    </a:ext>
                  </a:extLst>
                </p:cNvPr>
                <p:cNvCxnSpPr>
                  <a:cxnSpLocks/>
                </p:cNvCxnSpPr>
                <p:nvPr/>
              </p:nvCxnSpPr>
              <p:spPr>
                <a:xfrm>
                  <a:off x="9596450" y="4275102"/>
                  <a:ext cx="0" cy="1325144"/>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A7E2F52-8697-E4A1-C28D-37B46C9FAA7F}"/>
                    </a:ext>
                  </a:extLst>
                </p:cNvPr>
                <p:cNvCxnSpPr>
                  <a:cxnSpLocks/>
                </p:cNvCxnSpPr>
                <p:nvPr/>
              </p:nvCxnSpPr>
              <p:spPr>
                <a:xfrm>
                  <a:off x="10074937" y="4275102"/>
                  <a:ext cx="0" cy="1330231"/>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863" name="TextBox 63">
                  <a:extLst>
                    <a:ext uri="{FF2B5EF4-FFF2-40B4-BE49-F238E27FC236}">
                      <a16:creationId xmlns:a16="http://schemas.microsoft.com/office/drawing/2014/main" id="{BE76D48F-4B8E-7111-96BD-F2E510305843}"/>
                    </a:ext>
                  </a:extLst>
                </p:cNvPr>
                <p:cNvSpPr txBox="1">
                  <a:spLocks noChangeArrowheads="1"/>
                </p:cNvSpPr>
                <p:nvPr/>
              </p:nvSpPr>
              <p:spPr bwMode="auto">
                <a:xfrm>
                  <a:off x="9786019" y="5546721"/>
                  <a:ext cx="620279"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2014</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cxnSp>
              <p:nvCxnSpPr>
                <p:cNvPr id="65" name="Straight Connector 64">
                  <a:extLst>
                    <a:ext uri="{FF2B5EF4-FFF2-40B4-BE49-F238E27FC236}">
                      <a16:creationId xmlns:a16="http://schemas.microsoft.com/office/drawing/2014/main" id="{E9033850-E180-1684-E0F1-32EC08FE8A36}"/>
                    </a:ext>
                  </a:extLst>
                </p:cNvPr>
                <p:cNvCxnSpPr>
                  <a:cxnSpLocks/>
                </p:cNvCxnSpPr>
                <p:nvPr/>
              </p:nvCxnSpPr>
              <p:spPr>
                <a:xfrm>
                  <a:off x="10561060" y="4275102"/>
                  <a:ext cx="0" cy="1325144"/>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1A1CDF5-0A3D-1C2B-D07F-308C399418E2}"/>
                    </a:ext>
                  </a:extLst>
                </p:cNvPr>
                <p:cNvCxnSpPr>
                  <a:cxnSpLocks/>
                </p:cNvCxnSpPr>
                <p:nvPr/>
              </p:nvCxnSpPr>
              <p:spPr>
                <a:xfrm>
                  <a:off x="11047182" y="4275102"/>
                  <a:ext cx="0" cy="1325144"/>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5D7926-4AAB-6265-2834-013DE9564712}"/>
                    </a:ext>
                  </a:extLst>
                </p:cNvPr>
                <p:cNvCxnSpPr>
                  <a:cxnSpLocks/>
                </p:cNvCxnSpPr>
                <p:nvPr/>
              </p:nvCxnSpPr>
              <p:spPr>
                <a:xfrm>
                  <a:off x="11031911" y="4498927"/>
                  <a:ext cx="524300" cy="165326"/>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F4473A8-7309-7C64-268A-26A9680395B9}"/>
                    </a:ext>
                  </a:extLst>
                </p:cNvPr>
                <p:cNvCxnSpPr>
                  <a:cxnSpLocks/>
                </p:cNvCxnSpPr>
                <p:nvPr/>
              </p:nvCxnSpPr>
              <p:spPr>
                <a:xfrm>
                  <a:off x="11059909" y="4824490"/>
                  <a:ext cx="458126" cy="144978"/>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868" name="TextBox 68">
                  <a:extLst>
                    <a:ext uri="{FF2B5EF4-FFF2-40B4-BE49-F238E27FC236}">
                      <a16:creationId xmlns:a16="http://schemas.microsoft.com/office/drawing/2014/main" id="{9BB790B6-85AA-B860-9BC8-1C9E88A03CFA}"/>
                    </a:ext>
                  </a:extLst>
                </p:cNvPr>
                <p:cNvSpPr txBox="1">
                  <a:spLocks noChangeArrowheads="1"/>
                </p:cNvSpPr>
                <p:nvPr/>
              </p:nvSpPr>
              <p:spPr bwMode="auto">
                <a:xfrm>
                  <a:off x="10220821" y="5546723"/>
                  <a:ext cx="685018"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2015</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sp>
              <p:nvSpPr>
                <p:cNvPr id="33869" name="TextBox 69">
                  <a:extLst>
                    <a:ext uri="{FF2B5EF4-FFF2-40B4-BE49-F238E27FC236}">
                      <a16:creationId xmlns:a16="http://schemas.microsoft.com/office/drawing/2014/main" id="{87664C58-DB50-0818-1AE1-0E791715ED55}"/>
                    </a:ext>
                  </a:extLst>
                </p:cNvPr>
                <p:cNvSpPr txBox="1">
                  <a:spLocks noChangeArrowheads="1"/>
                </p:cNvSpPr>
                <p:nvPr/>
              </p:nvSpPr>
              <p:spPr bwMode="auto">
                <a:xfrm>
                  <a:off x="10678844" y="5547881"/>
                  <a:ext cx="691006"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2016</a:t>
                  </a:r>
                </a:p>
              </p:txBody>
            </p:sp>
            <p:sp>
              <p:nvSpPr>
                <p:cNvPr id="33870" name="TextBox 70">
                  <a:extLst>
                    <a:ext uri="{FF2B5EF4-FFF2-40B4-BE49-F238E27FC236}">
                      <a16:creationId xmlns:a16="http://schemas.microsoft.com/office/drawing/2014/main" id="{0CC3FD8C-2F9F-5348-DB41-5E012E7E1A5B}"/>
                    </a:ext>
                  </a:extLst>
                </p:cNvPr>
                <p:cNvSpPr txBox="1">
                  <a:spLocks noChangeArrowheads="1"/>
                </p:cNvSpPr>
                <p:nvPr/>
              </p:nvSpPr>
              <p:spPr bwMode="auto">
                <a:xfrm>
                  <a:off x="11109540" y="5549208"/>
                  <a:ext cx="691005"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2017</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sp>
              <p:nvSpPr>
                <p:cNvPr id="33871" name="TextBox 71">
                  <a:extLst>
                    <a:ext uri="{FF2B5EF4-FFF2-40B4-BE49-F238E27FC236}">
                      <a16:creationId xmlns:a16="http://schemas.microsoft.com/office/drawing/2014/main" id="{096D00B1-83F4-EAC9-217E-10EE3698E9A0}"/>
                    </a:ext>
                  </a:extLst>
                </p:cNvPr>
                <p:cNvSpPr txBox="1">
                  <a:spLocks noChangeArrowheads="1"/>
                </p:cNvSpPr>
                <p:nvPr/>
              </p:nvSpPr>
              <p:spPr bwMode="auto">
                <a:xfrm>
                  <a:off x="9252856" y="4842779"/>
                  <a:ext cx="599845" cy="32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chemeClr val="bg2">
                          <a:lumMod val="10000"/>
                        </a:schemeClr>
                      </a:solidFill>
                      <a:latin typeface="Calibri" panose="020F0502020204030204" pitchFamily="34" charset="0"/>
                      <a:cs typeface="Calibri" panose="020F0502020204030204" pitchFamily="34" charset="0"/>
                    </a:rPr>
                    <a:t>Y</a:t>
                  </a:r>
                  <a:r>
                    <a:rPr lang="en-US" altLang="en-US" sz="700" baseline="-25000">
                      <a:solidFill>
                        <a:schemeClr val="bg2">
                          <a:lumMod val="10000"/>
                        </a:schemeClr>
                      </a:solidFill>
                      <a:latin typeface="Calibri" panose="020F0502020204030204" pitchFamily="34" charset="0"/>
                      <a:cs typeface="Calibri" panose="020F0502020204030204" pitchFamily="34" charset="0"/>
                    </a:rPr>
                    <a:t>a</a:t>
                  </a:r>
                  <a:endParaRPr lang="en-US" altLang="en-US" sz="700">
                    <a:solidFill>
                      <a:schemeClr val="bg2">
                        <a:lumMod val="10000"/>
                      </a:schemeClr>
                    </a:solidFill>
                    <a:latin typeface="Calibri" panose="020F0502020204030204" pitchFamily="34" charset="0"/>
                    <a:cs typeface="Calibri" panose="020F0502020204030204" pitchFamily="34" charset="0"/>
                  </a:endParaRPr>
                </a:p>
              </p:txBody>
            </p:sp>
          </p:grpSp>
        </p:grpSp>
        <p:sp>
          <p:nvSpPr>
            <p:cNvPr id="10" name="Right Arrow 9">
              <a:extLst>
                <a:ext uri="{FF2B5EF4-FFF2-40B4-BE49-F238E27FC236}">
                  <a16:creationId xmlns:a16="http://schemas.microsoft.com/office/drawing/2014/main" id="{EEF4223E-B3C0-207F-86B2-336CE1E3AD0B}"/>
                </a:ext>
              </a:extLst>
            </p:cNvPr>
            <p:cNvSpPr/>
            <p:nvPr/>
          </p:nvSpPr>
          <p:spPr>
            <a:xfrm>
              <a:off x="9903499" y="1937787"/>
              <a:ext cx="549990" cy="190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2CB04A9D-4890-82E8-E7AB-78F3168421E6}"/>
                    </a:ext>
                  </a:extLst>
                </p:cNvPr>
                <p:cNvSpPr>
                  <a:spLocks noChangeAspect="1"/>
                </p:cNvSpPr>
                <p:nvPr/>
              </p:nvSpPr>
              <p:spPr>
                <a:xfrm>
                  <a:off x="10545289" y="1776317"/>
                  <a:ext cx="457554" cy="4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14:m>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𝐿</m:t>
                          </m:r>
                        </m:e>
                        <m:sub>
                          <m:r>
                            <a:rPr lang="en-US" sz="1100" b="0" i="1" smtClean="0">
                              <a:solidFill>
                                <a:schemeClr val="bg1"/>
                              </a:solidFill>
                              <a:latin typeface="Cambria Math" panose="02040503050406030204" pitchFamily="18" charset="0"/>
                            </a:rPr>
                            <m:t>2</m:t>
                          </m:r>
                        </m:sub>
                      </m:sSub>
                    </m:oMath>
                  </a14:m>
                  <a:r>
                    <a:rPr lang="en-US" sz="1100" dirty="0">
                      <a:solidFill>
                        <a:schemeClr val="bg1"/>
                      </a:solidFill>
                      <a:latin typeface="Calibri" panose="020F0502020204030204" pitchFamily="34" charset="0"/>
                      <a:cs typeface="Calibri" panose="020F0502020204030204" pitchFamily="34" charset="0"/>
                    </a:rPr>
                    <a:t>=1</a:t>
                  </a:r>
                </a:p>
              </p:txBody>
            </p:sp>
          </mc:Choice>
          <mc:Fallback xmlns="">
            <p:sp>
              <p:nvSpPr>
                <p:cNvPr id="11" name="Oval 10">
                  <a:extLst>
                    <a:ext uri="{FF2B5EF4-FFF2-40B4-BE49-F238E27FC236}">
                      <a16:creationId xmlns:a16="http://schemas.microsoft.com/office/drawing/2014/main" id="{2CB04A9D-4890-82E8-E7AB-78F3168421E6}"/>
                    </a:ext>
                  </a:extLst>
                </p:cNvPr>
                <p:cNvSpPr>
                  <a:spLocks noRot="1" noChangeAspect="1" noMove="1" noResize="1" noEditPoints="1" noAdjustHandles="1" noChangeArrowheads="1" noChangeShapeType="1" noTextEdit="1"/>
                </p:cNvSpPr>
                <p:nvPr/>
              </p:nvSpPr>
              <p:spPr>
                <a:xfrm>
                  <a:off x="10545289" y="1776317"/>
                  <a:ext cx="457554" cy="454441"/>
                </a:xfrm>
                <a:prstGeom prst="ellipse">
                  <a:avLst/>
                </a:prstGeom>
                <a:blipFill>
                  <a:blip r:embed="rId8"/>
                  <a:stretch>
                    <a:fillRect/>
                  </a:stretch>
                </a:blipFill>
              </p:spPr>
              <p:txBody>
                <a:bodyPr/>
                <a:lstStyle/>
                <a:p>
                  <a:r>
                    <a:rPr lang="en-US">
                      <a:noFill/>
                    </a:rPr>
                    <a:t> </a:t>
                  </a:r>
                </a:p>
              </p:txBody>
            </p:sp>
          </mc:Fallback>
        </mc:AlternateContent>
      </p:grpSp>
      <p:grpSp>
        <p:nvGrpSpPr>
          <p:cNvPr id="49" name="Group 48">
            <a:extLst>
              <a:ext uri="{FF2B5EF4-FFF2-40B4-BE49-F238E27FC236}">
                <a16:creationId xmlns:a16="http://schemas.microsoft.com/office/drawing/2014/main" id="{48BF82F3-D005-2491-AF48-3D15580E9570}"/>
              </a:ext>
            </a:extLst>
          </p:cNvPr>
          <p:cNvGrpSpPr/>
          <p:nvPr/>
        </p:nvGrpSpPr>
        <p:grpSpPr>
          <a:xfrm>
            <a:off x="9780194" y="3762331"/>
            <a:ext cx="1589088" cy="1396707"/>
            <a:chOff x="9688642" y="3580874"/>
            <a:chExt cx="1589088" cy="1396707"/>
          </a:xfrm>
        </p:grpSpPr>
        <p:grpSp>
          <p:nvGrpSpPr>
            <p:cNvPr id="33813" name="Group 73">
              <a:extLst>
                <a:ext uri="{FF2B5EF4-FFF2-40B4-BE49-F238E27FC236}">
                  <a16:creationId xmlns:a16="http://schemas.microsoft.com/office/drawing/2014/main" id="{2F053378-A201-D0B3-5290-4867DEABEAC8}"/>
                </a:ext>
              </a:extLst>
            </p:cNvPr>
            <p:cNvGrpSpPr>
              <a:grpSpLocks noChangeAspect="1"/>
            </p:cNvGrpSpPr>
            <p:nvPr/>
          </p:nvGrpSpPr>
          <p:grpSpPr bwMode="auto">
            <a:xfrm>
              <a:off x="9688642" y="3928805"/>
              <a:ext cx="1589088" cy="1048776"/>
              <a:chOff x="9216804" y="1952444"/>
              <a:chExt cx="2547689" cy="1680329"/>
            </a:xfrm>
          </p:grpSpPr>
          <p:sp>
            <p:nvSpPr>
              <p:cNvPr id="75" name="Rectangle 74">
                <a:extLst>
                  <a:ext uri="{FF2B5EF4-FFF2-40B4-BE49-F238E27FC236}">
                    <a16:creationId xmlns:a16="http://schemas.microsoft.com/office/drawing/2014/main" id="{ED2396C9-3BE5-CD13-7F4B-1F959DE14C36}"/>
                  </a:ext>
                </a:extLst>
              </p:cNvPr>
              <p:cNvSpPr/>
              <p:nvPr/>
            </p:nvSpPr>
            <p:spPr>
              <a:xfrm>
                <a:off x="11018765" y="1952444"/>
                <a:ext cx="643922" cy="1391274"/>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33843" name="Group 75">
                <a:extLst>
                  <a:ext uri="{FF2B5EF4-FFF2-40B4-BE49-F238E27FC236}">
                    <a16:creationId xmlns:a16="http://schemas.microsoft.com/office/drawing/2014/main" id="{ADE9952A-62A5-2457-2B26-51CED30F5CDE}"/>
                  </a:ext>
                </a:extLst>
              </p:cNvPr>
              <p:cNvGrpSpPr>
                <a:grpSpLocks/>
              </p:cNvGrpSpPr>
              <p:nvPr/>
            </p:nvGrpSpPr>
            <p:grpSpPr bwMode="auto">
              <a:xfrm>
                <a:off x="9216804" y="2013487"/>
                <a:ext cx="2547689" cy="1619286"/>
                <a:chOff x="9252856" y="4275102"/>
                <a:chExt cx="2547689" cy="1619286"/>
              </a:xfrm>
            </p:grpSpPr>
            <p:cxnSp>
              <p:nvCxnSpPr>
                <p:cNvPr id="77" name="Straight Connector 76">
                  <a:extLst>
                    <a:ext uri="{FF2B5EF4-FFF2-40B4-BE49-F238E27FC236}">
                      <a16:creationId xmlns:a16="http://schemas.microsoft.com/office/drawing/2014/main" id="{23F874AD-7C80-8899-6981-960065133D8C}"/>
                    </a:ext>
                  </a:extLst>
                </p:cNvPr>
                <p:cNvCxnSpPr>
                  <a:cxnSpLocks/>
                </p:cNvCxnSpPr>
                <p:nvPr/>
              </p:nvCxnSpPr>
              <p:spPr>
                <a:xfrm>
                  <a:off x="11533304" y="4275102"/>
                  <a:ext cx="0" cy="132768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C0F14C22-C957-6D46-C837-90F26602F52D}"/>
                    </a:ext>
                  </a:extLst>
                </p:cNvPr>
                <p:cNvCxnSpPr>
                  <a:cxnSpLocks/>
                </p:cNvCxnSpPr>
                <p:nvPr/>
              </p:nvCxnSpPr>
              <p:spPr>
                <a:xfrm>
                  <a:off x="9464104" y="5600246"/>
                  <a:ext cx="2285538" cy="0"/>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01919FB-47F4-99A2-8F66-B673F95EAF0E}"/>
                    </a:ext>
                  </a:extLst>
                </p:cNvPr>
                <p:cNvCxnSpPr>
                  <a:cxnSpLocks/>
                </p:cNvCxnSpPr>
                <p:nvPr/>
              </p:nvCxnSpPr>
              <p:spPr>
                <a:xfrm>
                  <a:off x="9596451" y="4275102"/>
                  <a:ext cx="0" cy="1325143"/>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514F7BB-897A-FE67-0FEC-312439451EE2}"/>
                    </a:ext>
                  </a:extLst>
                </p:cNvPr>
                <p:cNvCxnSpPr>
                  <a:cxnSpLocks/>
                </p:cNvCxnSpPr>
                <p:nvPr/>
              </p:nvCxnSpPr>
              <p:spPr>
                <a:xfrm>
                  <a:off x="10074938" y="4275102"/>
                  <a:ext cx="0" cy="1330230"/>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848" name="TextBox 80">
                  <a:extLst>
                    <a:ext uri="{FF2B5EF4-FFF2-40B4-BE49-F238E27FC236}">
                      <a16:creationId xmlns:a16="http://schemas.microsoft.com/office/drawing/2014/main" id="{D3B9A43D-5389-EB8F-D4C9-5C20517231FE}"/>
                    </a:ext>
                  </a:extLst>
                </p:cNvPr>
                <p:cNvSpPr txBox="1">
                  <a:spLocks noChangeArrowheads="1"/>
                </p:cNvSpPr>
                <p:nvPr/>
              </p:nvSpPr>
              <p:spPr bwMode="auto">
                <a:xfrm>
                  <a:off x="9742335" y="5546721"/>
                  <a:ext cx="705453"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2014</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cxnSp>
              <p:nvCxnSpPr>
                <p:cNvPr id="82" name="Straight Connector 81">
                  <a:extLst>
                    <a:ext uri="{FF2B5EF4-FFF2-40B4-BE49-F238E27FC236}">
                      <a16:creationId xmlns:a16="http://schemas.microsoft.com/office/drawing/2014/main" id="{DF099527-FE60-7EE7-CC4A-38AB3284A751}"/>
                    </a:ext>
                  </a:extLst>
                </p:cNvPr>
                <p:cNvCxnSpPr>
                  <a:cxnSpLocks/>
                </p:cNvCxnSpPr>
                <p:nvPr/>
              </p:nvCxnSpPr>
              <p:spPr>
                <a:xfrm>
                  <a:off x="10561060" y="4275102"/>
                  <a:ext cx="0" cy="1325143"/>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1303DDE-38D1-D1BF-0DB3-534086D0E397}"/>
                    </a:ext>
                  </a:extLst>
                </p:cNvPr>
                <p:cNvCxnSpPr>
                  <a:cxnSpLocks/>
                </p:cNvCxnSpPr>
                <p:nvPr/>
              </p:nvCxnSpPr>
              <p:spPr>
                <a:xfrm>
                  <a:off x="11047183" y="4275102"/>
                  <a:ext cx="0" cy="1325143"/>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DBC4EBA-E3F3-7A2C-BE86-8B8564F77424}"/>
                    </a:ext>
                  </a:extLst>
                </p:cNvPr>
                <p:cNvCxnSpPr>
                  <a:cxnSpLocks/>
                </p:cNvCxnSpPr>
                <p:nvPr/>
              </p:nvCxnSpPr>
              <p:spPr>
                <a:xfrm flipV="1">
                  <a:off x="11085359" y="4531991"/>
                  <a:ext cx="445401" cy="503606"/>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88305B-1859-B87F-4D97-A26FBF0C6B00}"/>
                    </a:ext>
                  </a:extLst>
                </p:cNvPr>
                <p:cNvCxnSpPr>
                  <a:cxnSpLocks/>
                </p:cNvCxnSpPr>
                <p:nvPr/>
              </p:nvCxnSpPr>
              <p:spPr>
                <a:xfrm flipV="1">
                  <a:off x="11095540" y="4855012"/>
                  <a:ext cx="417403" cy="506148"/>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853" name="TextBox 85">
                  <a:extLst>
                    <a:ext uri="{FF2B5EF4-FFF2-40B4-BE49-F238E27FC236}">
                      <a16:creationId xmlns:a16="http://schemas.microsoft.com/office/drawing/2014/main" id="{EE726BF7-622A-3FDF-5530-D537648E82A7}"/>
                    </a:ext>
                  </a:extLst>
                </p:cNvPr>
                <p:cNvSpPr txBox="1">
                  <a:spLocks noChangeArrowheads="1"/>
                </p:cNvSpPr>
                <p:nvPr/>
              </p:nvSpPr>
              <p:spPr bwMode="auto">
                <a:xfrm>
                  <a:off x="10238395" y="5546723"/>
                  <a:ext cx="667445"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2015</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sp>
              <p:nvSpPr>
                <p:cNvPr id="33854" name="TextBox 86">
                  <a:extLst>
                    <a:ext uri="{FF2B5EF4-FFF2-40B4-BE49-F238E27FC236}">
                      <a16:creationId xmlns:a16="http://schemas.microsoft.com/office/drawing/2014/main" id="{E45F144B-4AE7-7142-BC76-DADC156F8969}"/>
                    </a:ext>
                  </a:extLst>
                </p:cNvPr>
                <p:cNvSpPr txBox="1">
                  <a:spLocks noChangeArrowheads="1"/>
                </p:cNvSpPr>
                <p:nvPr/>
              </p:nvSpPr>
              <p:spPr bwMode="auto">
                <a:xfrm>
                  <a:off x="10702404" y="5547881"/>
                  <a:ext cx="667445"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2016</a:t>
                  </a:r>
                </a:p>
              </p:txBody>
            </p:sp>
            <p:sp>
              <p:nvSpPr>
                <p:cNvPr id="33855" name="TextBox 87">
                  <a:extLst>
                    <a:ext uri="{FF2B5EF4-FFF2-40B4-BE49-F238E27FC236}">
                      <a16:creationId xmlns:a16="http://schemas.microsoft.com/office/drawing/2014/main" id="{B3363535-1CF1-509F-7722-2A4329DADC13}"/>
                    </a:ext>
                  </a:extLst>
                </p:cNvPr>
                <p:cNvSpPr txBox="1">
                  <a:spLocks noChangeArrowheads="1"/>
                </p:cNvSpPr>
                <p:nvPr/>
              </p:nvSpPr>
              <p:spPr bwMode="auto">
                <a:xfrm>
                  <a:off x="11156623" y="5549208"/>
                  <a:ext cx="643922"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2017</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sp>
              <p:nvSpPr>
                <p:cNvPr id="33856" name="TextBox 88">
                  <a:extLst>
                    <a:ext uri="{FF2B5EF4-FFF2-40B4-BE49-F238E27FC236}">
                      <a16:creationId xmlns:a16="http://schemas.microsoft.com/office/drawing/2014/main" id="{ABD4A6B3-90CD-FB65-BC6A-F71C07F38458}"/>
                    </a:ext>
                  </a:extLst>
                </p:cNvPr>
                <p:cNvSpPr txBox="1">
                  <a:spLocks noChangeArrowheads="1"/>
                </p:cNvSpPr>
                <p:nvPr/>
              </p:nvSpPr>
              <p:spPr bwMode="auto">
                <a:xfrm>
                  <a:off x="9252856" y="4842779"/>
                  <a:ext cx="599845" cy="32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chemeClr val="bg2">
                          <a:lumMod val="10000"/>
                        </a:schemeClr>
                      </a:solidFill>
                      <a:latin typeface="Calibri" panose="020F0502020204030204" pitchFamily="34" charset="0"/>
                      <a:cs typeface="Calibri" panose="020F0502020204030204" pitchFamily="34" charset="0"/>
                    </a:rPr>
                    <a:t>Y</a:t>
                  </a:r>
                  <a:r>
                    <a:rPr lang="en-US" altLang="en-US" sz="700" baseline="-25000">
                      <a:solidFill>
                        <a:schemeClr val="bg2">
                          <a:lumMod val="10000"/>
                        </a:schemeClr>
                      </a:solidFill>
                      <a:latin typeface="Calibri" panose="020F0502020204030204" pitchFamily="34" charset="0"/>
                      <a:cs typeface="Calibri" panose="020F0502020204030204" pitchFamily="34" charset="0"/>
                    </a:rPr>
                    <a:t>a</a:t>
                  </a:r>
                  <a:endParaRPr lang="en-US" altLang="en-US" sz="700">
                    <a:solidFill>
                      <a:schemeClr val="bg2">
                        <a:lumMod val="10000"/>
                      </a:schemeClr>
                    </a:solidFill>
                    <a:latin typeface="Calibri" panose="020F0502020204030204" pitchFamily="34" charset="0"/>
                    <a:cs typeface="Calibri" panose="020F0502020204030204" pitchFamily="34" charset="0"/>
                  </a:endParaRPr>
                </a:p>
              </p:txBody>
            </p:sp>
          </p:grpSp>
        </p:grpSp>
        <p:sp>
          <p:nvSpPr>
            <p:cNvPr id="21" name="Right Arrow 20">
              <a:extLst>
                <a:ext uri="{FF2B5EF4-FFF2-40B4-BE49-F238E27FC236}">
                  <a16:creationId xmlns:a16="http://schemas.microsoft.com/office/drawing/2014/main" id="{6384FEDA-B96A-B931-8F5C-70582BAD02B4}"/>
                </a:ext>
              </a:extLst>
            </p:cNvPr>
            <p:cNvSpPr/>
            <p:nvPr/>
          </p:nvSpPr>
          <p:spPr>
            <a:xfrm>
              <a:off x="9899704" y="3742344"/>
              <a:ext cx="549990" cy="190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2AA89C9F-ECD8-2C5E-62CF-BB5779380D70}"/>
                    </a:ext>
                  </a:extLst>
                </p:cNvPr>
                <p:cNvSpPr>
                  <a:spLocks noChangeAspect="1"/>
                </p:cNvSpPr>
                <p:nvPr/>
              </p:nvSpPr>
              <p:spPr>
                <a:xfrm>
                  <a:off x="10541494" y="3580874"/>
                  <a:ext cx="457554" cy="4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14:m>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𝐿</m:t>
                          </m:r>
                        </m:e>
                        <m:sub>
                          <m:r>
                            <a:rPr lang="en-US" sz="1100" b="0" i="1" smtClean="0">
                              <a:solidFill>
                                <a:schemeClr val="bg1"/>
                              </a:solidFill>
                              <a:latin typeface="Cambria Math" panose="02040503050406030204" pitchFamily="18" charset="0"/>
                            </a:rPr>
                            <m:t>2</m:t>
                          </m:r>
                        </m:sub>
                      </m:sSub>
                    </m:oMath>
                  </a14:m>
                  <a:r>
                    <a:rPr lang="en-US" sz="1100" dirty="0">
                      <a:solidFill>
                        <a:schemeClr val="bg1"/>
                      </a:solidFill>
                      <a:latin typeface="Calibri" panose="020F0502020204030204" pitchFamily="34" charset="0"/>
                      <a:cs typeface="Calibri" panose="020F0502020204030204" pitchFamily="34" charset="0"/>
                    </a:rPr>
                    <a:t>=0</a:t>
                  </a:r>
                </a:p>
              </p:txBody>
            </p:sp>
          </mc:Choice>
          <mc:Fallback xmlns="">
            <p:sp>
              <p:nvSpPr>
                <p:cNvPr id="24" name="Oval 23">
                  <a:extLst>
                    <a:ext uri="{FF2B5EF4-FFF2-40B4-BE49-F238E27FC236}">
                      <a16:creationId xmlns:a16="http://schemas.microsoft.com/office/drawing/2014/main" id="{2AA89C9F-ECD8-2C5E-62CF-BB5779380D70}"/>
                    </a:ext>
                  </a:extLst>
                </p:cNvPr>
                <p:cNvSpPr>
                  <a:spLocks noRot="1" noChangeAspect="1" noMove="1" noResize="1" noEditPoints="1" noAdjustHandles="1" noChangeArrowheads="1" noChangeShapeType="1" noTextEdit="1"/>
                </p:cNvSpPr>
                <p:nvPr/>
              </p:nvSpPr>
              <p:spPr>
                <a:xfrm>
                  <a:off x="10541494" y="3580874"/>
                  <a:ext cx="457554" cy="454441"/>
                </a:xfrm>
                <a:prstGeom prst="ellipse">
                  <a:avLst/>
                </a:prstGeom>
                <a:blipFill>
                  <a:blip r:embed="rId9"/>
                  <a:stretch>
                    <a:fillRect/>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E6EE5A05-6B34-332C-587D-6FD5C5B10AFF}"/>
              </a:ext>
            </a:extLst>
          </p:cNvPr>
          <p:cNvGrpSpPr/>
          <p:nvPr/>
        </p:nvGrpSpPr>
        <p:grpSpPr>
          <a:xfrm>
            <a:off x="9785813" y="5378108"/>
            <a:ext cx="1590675" cy="1428415"/>
            <a:chOff x="9676628" y="5235993"/>
            <a:chExt cx="1590675" cy="1428415"/>
          </a:xfrm>
        </p:grpSpPr>
        <p:grpSp>
          <p:nvGrpSpPr>
            <p:cNvPr id="33793" name="Group 90">
              <a:extLst>
                <a:ext uri="{FF2B5EF4-FFF2-40B4-BE49-F238E27FC236}">
                  <a16:creationId xmlns:a16="http://schemas.microsoft.com/office/drawing/2014/main" id="{30F45194-1CD2-FFBE-6AFB-D81F8AD0355A}"/>
                </a:ext>
              </a:extLst>
            </p:cNvPr>
            <p:cNvGrpSpPr>
              <a:grpSpLocks noChangeAspect="1"/>
            </p:cNvGrpSpPr>
            <p:nvPr/>
          </p:nvGrpSpPr>
          <p:grpSpPr bwMode="auto">
            <a:xfrm>
              <a:off x="9676628" y="5615631"/>
              <a:ext cx="1590675" cy="1048777"/>
              <a:chOff x="9216804" y="1952444"/>
              <a:chExt cx="2547689" cy="1680329"/>
            </a:xfrm>
          </p:grpSpPr>
          <p:sp>
            <p:nvSpPr>
              <p:cNvPr id="92" name="Rectangle 91">
                <a:extLst>
                  <a:ext uri="{FF2B5EF4-FFF2-40B4-BE49-F238E27FC236}">
                    <a16:creationId xmlns:a16="http://schemas.microsoft.com/office/drawing/2014/main" id="{050A69E4-9685-BF96-F9A1-E3E412C33B33}"/>
                  </a:ext>
                </a:extLst>
              </p:cNvPr>
              <p:cNvSpPr/>
              <p:nvPr/>
            </p:nvSpPr>
            <p:spPr>
              <a:xfrm>
                <a:off x="11019511" y="1952444"/>
                <a:ext cx="643278" cy="1391274"/>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33922" name="Group 92">
                <a:extLst>
                  <a:ext uri="{FF2B5EF4-FFF2-40B4-BE49-F238E27FC236}">
                    <a16:creationId xmlns:a16="http://schemas.microsoft.com/office/drawing/2014/main" id="{AE56D1CF-DFD1-255C-B5F3-A4B8097A3060}"/>
                  </a:ext>
                </a:extLst>
              </p:cNvPr>
              <p:cNvGrpSpPr>
                <a:grpSpLocks/>
              </p:cNvGrpSpPr>
              <p:nvPr/>
            </p:nvGrpSpPr>
            <p:grpSpPr bwMode="auto">
              <a:xfrm>
                <a:off x="9216804" y="2013487"/>
                <a:ext cx="2547689" cy="1619286"/>
                <a:chOff x="9252856" y="4275102"/>
                <a:chExt cx="2547689" cy="1619286"/>
              </a:xfrm>
            </p:grpSpPr>
            <p:cxnSp>
              <p:nvCxnSpPr>
                <p:cNvPr id="94" name="Straight Connector 93">
                  <a:extLst>
                    <a:ext uri="{FF2B5EF4-FFF2-40B4-BE49-F238E27FC236}">
                      <a16:creationId xmlns:a16="http://schemas.microsoft.com/office/drawing/2014/main" id="{A321AAE7-D710-44FD-920E-219D00465104}"/>
                    </a:ext>
                  </a:extLst>
                </p:cNvPr>
                <p:cNvCxnSpPr>
                  <a:cxnSpLocks/>
                </p:cNvCxnSpPr>
                <p:nvPr/>
              </p:nvCxnSpPr>
              <p:spPr>
                <a:xfrm>
                  <a:off x="11533572" y="4275102"/>
                  <a:ext cx="0" cy="1327686"/>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DE28785-9EA3-67C0-32F5-448644854336}"/>
                    </a:ext>
                  </a:extLst>
                </p:cNvPr>
                <p:cNvCxnSpPr>
                  <a:cxnSpLocks/>
                </p:cNvCxnSpPr>
                <p:nvPr/>
              </p:nvCxnSpPr>
              <p:spPr>
                <a:xfrm>
                  <a:off x="9463893" y="5600246"/>
                  <a:ext cx="2285800" cy="0"/>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F017554-2DBC-685A-11D9-A859F0785A0B}"/>
                    </a:ext>
                  </a:extLst>
                </p:cNvPr>
                <p:cNvCxnSpPr>
                  <a:cxnSpLocks/>
                </p:cNvCxnSpPr>
                <p:nvPr/>
              </p:nvCxnSpPr>
              <p:spPr>
                <a:xfrm>
                  <a:off x="9598650" y="4275102"/>
                  <a:ext cx="0" cy="1325144"/>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28B83FA-F040-2E63-6318-C23A29FC8DC3}"/>
                    </a:ext>
                  </a:extLst>
                </p:cNvPr>
                <p:cNvCxnSpPr>
                  <a:cxnSpLocks/>
                </p:cNvCxnSpPr>
                <p:nvPr/>
              </p:nvCxnSpPr>
              <p:spPr>
                <a:xfrm>
                  <a:off x="10076660" y="4275102"/>
                  <a:ext cx="0" cy="1330231"/>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927" name="TextBox 130">
                  <a:extLst>
                    <a:ext uri="{FF2B5EF4-FFF2-40B4-BE49-F238E27FC236}">
                      <a16:creationId xmlns:a16="http://schemas.microsoft.com/office/drawing/2014/main" id="{2AFBE386-E157-7E31-152A-424758C5B048}"/>
                    </a:ext>
                  </a:extLst>
                </p:cNvPr>
                <p:cNvSpPr txBox="1">
                  <a:spLocks noChangeArrowheads="1"/>
                </p:cNvSpPr>
                <p:nvPr/>
              </p:nvSpPr>
              <p:spPr bwMode="auto">
                <a:xfrm>
                  <a:off x="9762376" y="5546721"/>
                  <a:ext cx="685411"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2014</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cxnSp>
              <p:nvCxnSpPr>
                <p:cNvPr id="132" name="Straight Connector 131">
                  <a:extLst>
                    <a:ext uri="{FF2B5EF4-FFF2-40B4-BE49-F238E27FC236}">
                      <a16:creationId xmlns:a16="http://schemas.microsoft.com/office/drawing/2014/main" id="{DF0816C5-25F3-D8C1-1864-3978EB838FEA}"/>
                    </a:ext>
                  </a:extLst>
                </p:cNvPr>
                <p:cNvCxnSpPr>
                  <a:cxnSpLocks/>
                </p:cNvCxnSpPr>
                <p:nvPr/>
              </p:nvCxnSpPr>
              <p:spPr>
                <a:xfrm>
                  <a:off x="10562298" y="4275102"/>
                  <a:ext cx="0" cy="1325144"/>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E78A0B1-14EE-328F-7938-ECE0E21DF445}"/>
                    </a:ext>
                  </a:extLst>
                </p:cNvPr>
                <p:cNvCxnSpPr>
                  <a:cxnSpLocks/>
                </p:cNvCxnSpPr>
                <p:nvPr/>
              </p:nvCxnSpPr>
              <p:spPr>
                <a:xfrm>
                  <a:off x="11047934" y="4275102"/>
                  <a:ext cx="0" cy="1325144"/>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4D80035-6541-BA11-72B8-F5C698EEF792}"/>
                    </a:ext>
                  </a:extLst>
                </p:cNvPr>
                <p:cNvCxnSpPr>
                  <a:cxnSpLocks/>
                </p:cNvCxnSpPr>
                <p:nvPr/>
              </p:nvCxnSpPr>
              <p:spPr>
                <a:xfrm>
                  <a:off x="11030137" y="4801600"/>
                  <a:ext cx="500892" cy="0"/>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500BED2-3E3F-EB68-7C9E-959AA2EADE73}"/>
                    </a:ext>
                  </a:extLst>
                </p:cNvPr>
                <p:cNvCxnSpPr>
                  <a:cxnSpLocks/>
                </p:cNvCxnSpPr>
                <p:nvPr/>
              </p:nvCxnSpPr>
              <p:spPr>
                <a:xfrm>
                  <a:off x="11060648" y="5218727"/>
                  <a:ext cx="470381" cy="0"/>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932" name="TextBox 144">
                  <a:extLst>
                    <a:ext uri="{FF2B5EF4-FFF2-40B4-BE49-F238E27FC236}">
                      <a16:creationId xmlns:a16="http://schemas.microsoft.com/office/drawing/2014/main" id="{079717B7-AADA-E7E8-4125-C01405CC4746}"/>
                    </a:ext>
                  </a:extLst>
                </p:cNvPr>
                <p:cNvSpPr txBox="1">
                  <a:spLocks noChangeArrowheads="1"/>
                </p:cNvSpPr>
                <p:nvPr/>
              </p:nvSpPr>
              <p:spPr bwMode="auto">
                <a:xfrm>
                  <a:off x="10240387" y="5546723"/>
                  <a:ext cx="665453"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2015</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sp>
              <p:nvSpPr>
                <p:cNvPr id="33933" name="TextBox 148">
                  <a:extLst>
                    <a:ext uri="{FF2B5EF4-FFF2-40B4-BE49-F238E27FC236}">
                      <a16:creationId xmlns:a16="http://schemas.microsoft.com/office/drawing/2014/main" id="{0E57AB81-7469-AA67-9EFA-E4E3D97F4959}"/>
                    </a:ext>
                  </a:extLst>
                </p:cNvPr>
                <p:cNvSpPr txBox="1">
                  <a:spLocks noChangeArrowheads="1"/>
                </p:cNvSpPr>
                <p:nvPr/>
              </p:nvSpPr>
              <p:spPr bwMode="auto">
                <a:xfrm>
                  <a:off x="10726570" y="5547881"/>
                  <a:ext cx="643278"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2016</a:t>
                  </a:r>
                </a:p>
              </p:txBody>
            </p:sp>
            <p:sp>
              <p:nvSpPr>
                <p:cNvPr id="33934" name="TextBox 149">
                  <a:extLst>
                    <a:ext uri="{FF2B5EF4-FFF2-40B4-BE49-F238E27FC236}">
                      <a16:creationId xmlns:a16="http://schemas.microsoft.com/office/drawing/2014/main" id="{66ADEB31-4095-D743-A9EA-B0B8F17FB53F}"/>
                    </a:ext>
                  </a:extLst>
                </p:cNvPr>
                <p:cNvSpPr txBox="1">
                  <a:spLocks noChangeArrowheads="1"/>
                </p:cNvSpPr>
                <p:nvPr/>
              </p:nvSpPr>
              <p:spPr bwMode="auto">
                <a:xfrm>
                  <a:off x="11157267" y="5549208"/>
                  <a:ext cx="643278" cy="34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800" dirty="0">
                      <a:solidFill>
                        <a:schemeClr val="bg2">
                          <a:lumMod val="10000"/>
                        </a:schemeClr>
                      </a:solidFill>
                      <a:latin typeface="Calibri" panose="020F0502020204030204" pitchFamily="34" charset="0"/>
                      <a:cs typeface="Calibri" panose="020F0502020204030204" pitchFamily="34" charset="0"/>
                    </a:rPr>
                    <a:t>2017</a:t>
                  </a:r>
                  <a:endParaRPr lang="en-US" altLang="en-US" sz="700" dirty="0">
                    <a:solidFill>
                      <a:schemeClr val="bg2">
                        <a:lumMod val="10000"/>
                      </a:schemeClr>
                    </a:solidFill>
                    <a:latin typeface="Calibri" panose="020F0502020204030204" pitchFamily="34" charset="0"/>
                    <a:cs typeface="Calibri" panose="020F0502020204030204" pitchFamily="34" charset="0"/>
                  </a:endParaRPr>
                </a:p>
              </p:txBody>
            </p:sp>
            <p:sp>
              <p:nvSpPr>
                <p:cNvPr id="33935" name="TextBox 152">
                  <a:extLst>
                    <a:ext uri="{FF2B5EF4-FFF2-40B4-BE49-F238E27FC236}">
                      <a16:creationId xmlns:a16="http://schemas.microsoft.com/office/drawing/2014/main" id="{581D4A85-CA7B-C44D-48D4-393BF8C9FDE6}"/>
                    </a:ext>
                  </a:extLst>
                </p:cNvPr>
                <p:cNvSpPr txBox="1">
                  <a:spLocks noChangeArrowheads="1"/>
                </p:cNvSpPr>
                <p:nvPr/>
              </p:nvSpPr>
              <p:spPr bwMode="auto">
                <a:xfrm>
                  <a:off x="9252856" y="4842779"/>
                  <a:ext cx="599845" cy="32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00">
                      <a:solidFill>
                        <a:schemeClr val="bg2">
                          <a:lumMod val="10000"/>
                        </a:schemeClr>
                      </a:solidFill>
                      <a:latin typeface="Calibri" panose="020F0502020204030204" pitchFamily="34" charset="0"/>
                      <a:cs typeface="Calibri" panose="020F0502020204030204" pitchFamily="34" charset="0"/>
                    </a:rPr>
                    <a:t>Y</a:t>
                  </a:r>
                  <a:r>
                    <a:rPr lang="en-US" altLang="en-US" sz="700" baseline="-25000">
                      <a:solidFill>
                        <a:schemeClr val="bg2">
                          <a:lumMod val="10000"/>
                        </a:schemeClr>
                      </a:solidFill>
                      <a:latin typeface="Calibri" panose="020F0502020204030204" pitchFamily="34" charset="0"/>
                      <a:cs typeface="Calibri" panose="020F0502020204030204" pitchFamily="34" charset="0"/>
                    </a:rPr>
                    <a:t>a</a:t>
                  </a:r>
                  <a:endParaRPr lang="en-US" altLang="en-US" sz="700">
                    <a:solidFill>
                      <a:schemeClr val="bg2">
                        <a:lumMod val="10000"/>
                      </a:schemeClr>
                    </a:solidFill>
                    <a:latin typeface="Calibri" panose="020F0502020204030204" pitchFamily="34" charset="0"/>
                    <a:cs typeface="Calibri" panose="020F0502020204030204" pitchFamily="34" charset="0"/>
                  </a:endParaRPr>
                </a:p>
              </p:txBody>
            </p:sp>
          </p:grpSp>
        </p:grpSp>
        <p:grpSp>
          <p:nvGrpSpPr>
            <p:cNvPr id="52" name="Group 51">
              <a:extLst>
                <a:ext uri="{FF2B5EF4-FFF2-40B4-BE49-F238E27FC236}">
                  <a16:creationId xmlns:a16="http://schemas.microsoft.com/office/drawing/2014/main" id="{E21F437A-BBE3-F6B9-1491-66B8E8C54C4B}"/>
                </a:ext>
              </a:extLst>
            </p:cNvPr>
            <p:cNvGrpSpPr/>
            <p:nvPr/>
          </p:nvGrpSpPr>
          <p:grpSpPr>
            <a:xfrm>
              <a:off x="9892738" y="5235993"/>
              <a:ext cx="1099344" cy="454441"/>
              <a:chOff x="9892738" y="5235993"/>
              <a:chExt cx="1099344" cy="454441"/>
            </a:xfrm>
          </p:grpSpPr>
          <p:sp>
            <p:nvSpPr>
              <p:cNvPr id="25" name="Right Arrow 24">
                <a:extLst>
                  <a:ext uri="{FF2B5EF4-FFF2-40B4-BE49-F238E27FC236}">
                    <a16:creationId xmlns:a16="http://schemas.microsoft.com/office/drawing/2014/main" id="{7AD3E884-4A2E-4332-A6B6-942BD885790D}"/>
                  </a:ext>
                </a:extLst>
              </p:cNvPr>
              <p:cNvSpPr/>
              <p:nvPr/>
            </p:nvSpPr>
            <p:spPr>
              <a:xfrm>
                <a:off x="9892738" y="5397463"/>
                <a:ext cx="549990" cy="190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EBCD659B-FF77-8F8E-5E4A-C2018EFB3BD7}"/>
                      </a:ext>
                    </a:extLst>
                  </p:cNvPr>
                  <p:cNvSpPr>
                    <a:spLocks noChangeAspect="1"/>
                  </p:cNvSpPr>
                  <p:nvPr/>
                </p:nvSpPr>
                <p:spPr>
                  <a:xfrm>
                    <a:off x="10534528" y="5235993"/>
                    <a:ext cx="457554" cy="45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14:m>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𝐿</m:t>
                            </m:r>
                          </m:e>
                          <m:sub>
                            <m:r>
                              <a:rPr lang="en-US" sz="1100" b="0" i="1" smtClean="0">
                                <a:solidFill>
                                  <a:schemeClr val="bg1"/>
                                </a:solidFill>
                                <a:latin typeface="Cambria Math" panose="02040503050406030204" pitchFamily="18" charset="0"/>
                              </a:rPr>
                              <m:t>2</m:t>
                            </m:r>
                          </m:sub>
                        </m:sSub>
                      </m:oMath>
                    </a14:m>
                    <a:r>
                      <a:rPr lang="en-US" sz="1100" dirty="0">
                        <a:solidFill>
                          <a:schemeClr val="bg1"/>
                        </a:solidFill>
                        <a:latin typeface="Calibri" panose="020F0502020204030204" pitchFamily="34" charset="0"/>
                        <a:cs typeface="Calibri" panose="020F0502020204030204" pitchFamily="34" charset="0"/>
                      </a:rPr>
                      <a:t>=1</a:t>
                    </a:r>
                  </a:p>
                </p:txBody>
              </p:sp>
            </mc:Choice>
            <mc:Fallback xmlns="">
              <p:sp>
                <p:nvSpPr>
                  <p:cNvPr id="26" name="Oval 25">
                    <a:extLst>
                      <a:ext uri="{FF2B5EF4-FFF2-40B4-BE49-F238E27FC236}">
                        <a16:creationId xmlns:a16="http://schemas.microsoft.com/office/drawing/2014/main" id="{EBCD659B-FF77-8F8E-5E4A-C2018EFB3BD7}"/>
                      </a:ext>
                    </a:extLst>
                  </p:cNvPr>
                  <p:cNvSpPr>
                    <a:spLocks noRot="1" noChangeAspect="1" noMove="1" noResize="1" noEditPoints="1" noAdjustHandles="1" noChangeArrowheads="1" noChangeShapeType="1" noTextEdit="1"/>
                  </p:cNvSpPr>
                  <p:nvPr/>
                </p:nvSpPr>
                <p:spPr>
                  <a:xfrm>
                    <a:off x="10534528" y="5235993"/>
                    <a:ext cx="457554" cy="454441"/>
                  </a:xfrm>
                  <a:prstGeom prst="ellipse">
                    <a:avLst/>
                  </a:prstGeom>
                  <a:blipFill>
                    <a:blip r:embed="rId10"/>
                    <a:stretch>
                      <a:fillRect/>
                    </a:stretch>
                  </a:blipFill>
                </p:spPr>
                <p:txBody>
                  <a:bodyPr/>
                  <a:lstStyle/>
                  <a:p>
                    <a:r>
                      <a:rPr lang="en-US">
                        <a:noFill/>
                      </a:rPr>
                      <a:t> </a:t>
                    </a:r>
                  </a:p>
                </p:txBody>
              </p:sp>
            </mc:Fallback>
          </mc:AlternateContent>
        </p:grpSp>
      </p:grpSp>
      <p:sp>
        <p:nvSpPr>
          <p:cNvPr id="27" name="TextBox 2">
            <a:extLst>
              <a:ext uri="{FF2B5EF4-FFF2-40B4-BE49-F238E27FC236}">
                <a16:creationId xmlns:a16="http://schemas.microsoft.com/office/drawing/2014/main" id="{3F2DAA8C-3164-D694-AE6B-B05D6D274609}"/>
              </a:ext>
            </a:extLst>
          </p:cNvPr>
          <p:cNvSpPr txBox="1">
            <a:spLocks noChangeArrowheads="1"/>
          </p:cNvSpPr>
          <p:nvPr/>
        </p:nvSpPr>
        <p:spPr bwMode="auto">
          <a:xfrm>
            <a:off x="6801867" y="527354"/>
            <a:ext cx="2882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u="sng" dirty="0">
                <a:solidFill>
                  <a:schemeClr val="bg2">
                    <a:lumMod val="10000"/>
                  </a:schemeClr>
                </a:solidFill>
                <a:latin typeface="Calibri" panose="020F0502020204030204" pitchFamily="34" charset="0"/>
                <a:cs typeface="Calibri" panose="020F0502020204030204" pitchFamily="34" charset="0"/>
              </a:rPr>
              <a:t>2015 Expanders</a:t>
            </a:r>
          </a:p>
        </p:txBody>
      </p:sp>
      <p:sp>
        <p:nvSpPr>
          <p:cNvPr id="38" name="TextBox 37">
            <a:extLst>
              <a:ext uri="{FF2B5EF4-FFF2-40B4-BE49-F238E27FC236}">
                <a16:creationId xmlns:a16="http://schemas.microsoft.com/office/drawing/2014/main" id="{CCB7CBFE-81E9-8257-99B8-B6154CCF7A4B}"/>
              </a:ext>
            </a:extLst>
          </p:cNvPr>
          <p:cNvSpPr txBox="1"/>
          <p:nvPr/>
        </p:nvSpPr>
        <p:spPr>
          <a:xfrm>
            <a:off x="8984734" y="206508"/>
            <a:ext cx="3236664" cy="369332"/>
          </a:xfrm>
          <a:prstGeom prst="rect">
            <a:avLst/>
          </a:prstGeom>
          <a:noFill/>
        </p:spPr>
        <p:txBody>
          <a:bodyPr wrap="square">
            <a:spAutoFit/>
          </a:bodyPr>
          <a:lstStyle/>
          <a:p>
            <a:pPr algn="ctr" eaLnBrk="1" hangingPunct="1"/>
            <a:r>
              <a:rPr lang="en-US" altLang="en-US" u="sng" dirty="0">
                <a:solidFill>
                  <a:schemeClr val="bg2">
                    <a:lumMod val="10000"/>
                  </a:schemeClr>
                </a:solidFill>
                <a:latin typeface="Calibri" panose="020F0502020204030204" pitchFamily="34" charset="0"/>
                <a:cs typeface="Calibri" panose="020F0502020204030204" pitchFamily="34" charset="0"/>
              </a:rPr>
              <a:t>2016 Expanders</a:t>
            </a:r>
          </a:p>
        </p:txBody>
      </p:sp>
      <p:sp>
        <p:nvSpPr>
          <p:cNvPr id="16" name="Title 2">
            <a:extLst>
              <a:ext uri="{FF2B5EF4-FFF2-40B4-BE49-F238E27FC236}">
                <a16:creationId xmlns:a16="http://schemas.microsoft.com/office/drawing/2014/main" id="{8BAC5791-E735-B5B4-93EE-27BB26E73F0D}"/>
              </a:ext>
            </a:extLst>
          </p:cNvPr>
          <p:cNvSpPr txBox="1">
            <a:spLocks noChangeArrowheads="1"/>
          </p:cNvSpPr>
          <p:nvPr/>
        </p:nvSpPr>
        <p:spPr>
          <a:xfrm>
            <a:off x="245005" y="32299"/>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Time Varying</a:t>
            </a:r>
          </a:p>
          <a:p>
            <a:r>
              <a:rPr lang="en-US" altLang="en-US" sz="3600" dirty="0">
                <a:solidFill>
                  <a:schemeClr val="bg2">
                    <a:lumMod val="10000"/>
                  </a:schemeClr>
                </a:solidFill>
                <a:latin typeface="Calibri" panose="020F0502020204030204" pitchFamily="34" charset="0"/>
                <a:cs typeface="Calibri" panose="020F0502020204030204" pitchFamily="34" charset="0"/>
              </a:rPr>
              <a:t>Conditional Parallel Trends</a:t>
            </a:r>
          </a:p>
        </p:txBody>
      </p:sp>
      <p:sp>
        <p:nvSpPr>
          <p:cNvPr id="14" name="TextBox 29">
            <a:extLst>
              <a:ext uri="{FF2B5EF4-FFF2-40B4-BE49-F238E27FC236}">
                <a16:creationId xmlns:a16="http://schemas.microsoft.com/office/drawing/2014/main" id="{80246450-7697-4A24-7BB9-8DAA7FC0BFDA}"/>
              </a:ext>
            </a:extLst>
          </p:cNvPr>
          <p:cNvSpPr txBox="1">
            <a:spLocks noChangeArrowheads="1"/>
          </p:cNvSpPr>
          <p:nvPr/>
        </p:nvSpPr>
        <p:spPr bwMode="auto">
          <a:xfrm>
            <a:off x="466683" y="2206501"/>
            <a:ext cx="1153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Expanders</a:t>
            </a:r>
          </a:p>
        </p:txBody>
      </p:sp>
      <p:sp>
        <p:nvSpPr>
          <p:cNvPr id="17" name="TextBox 30">
            <a:extLst>
              <a:ext uri="{FF2B5EF4-FFF2-40B4-BE49-F238E27FC236}">
                <a16:creationId xmlns:a16="http://schemas.microsoft.com/office/drawing/2014/main" id="{3DDAA9D4-289C-67FF-AA1F-A8F81B9BF602}"/>
              </a:ext>
            </a:extLst>
          </p:cNvPr>
          <p:cNvSpPr txBox="1">
            <a:spLocks noChangeArrowheads="1"/>
          </p:cNvSpPr>
          <p:nvPr/>
        </p:nvSpPr>
        <p:spPr bwMode="auto">
          <a:xfrm>
            <a:off x="447277" y="2945079"/>
            <a:ext cx="14011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Have yet to expand or </a:t>
            </a:r>
          </a:p>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did not expand</a:t>
            </a:r>
          </a:p>
        </p:txBody>
      </p:sp>
      <p:cxnSp>
        <p:nvCxnSpPr>
          <p:cNvPr id="18" name="Straight Connector 17">
            <a:extLst>
              <a:ext uri="{FF2B5EF4-FFF2-40B4-BE49-F238E27FC236}">
                <a16:creationId xmlns:a16="http://schemas.microsoft.com/office/drawing/2014/main" id="{F7CCEEDD-64F8-6A7F-FD35-1FA575717CA3}"/>
              </a:ext>
            </a:extLst>
          </p:cNvPr>
          <p:cNvCxnSpPr>
            <a:cxnSpLocks/>
          </p:cNvCxnSpPr>
          <p:nvPr/>
        </p:nvCxnSpPr>
        <p:spPr>
          <a:xfrm>
            <a:off x="1640786" y="2414121"/>
            <a:ext cx="1016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479C0EA-65A9-7DD4-BB6D-143718757806}"/>
              </a:ext>
            </a:extLst>
          </p:cNvPr>
          <p:cNvCxnSpPr>
            <a:cxnSpLocks/>
          </p:cNvCxnSpPr>
          <p:nvPr/>
        </p:nvCxnSpPr>
        <p:spPr>
          <a:xfrm>
            <a:off x="1640786" y="3434248"/>
            <a:ext cx="1016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B79FD8-5E8E-1798-9F1E-688E263C4234}"/>
              </a:ext>
            </a:extLst>
          </p:cNvPr>
          <p:cNvSpPr/>
          <p:nvPr/>
        </p:nvSpPr>
        <p:spPr>
          <a:xfrm>
            <a:off x="1658553" y="4347037"/>
            <a:ext cx="784358" cy="658655"/>
          </a:xfrm>
          <a:prstGeom prst="rect">
            <a:avLst/>
          </a:prstGeom>
          <a:solidFill>
            <a:schemeClr val="accent6">
              <a:lumMod val="40000"/>
              <a:lumOff val="60000"/>
              <a:alpha val="50196"/>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tx1"/>
              </a:solidFill>
            </a:endParaRPr>
          </a:p>
        </p:txBody>
      </p:sp>
      <p:sp>
        <p:nvSpPr>
          <p:cNvPr id="28" name="TextBox 31">
            <a:extLst>
              <a:ext uri="{FF2B5EF4-FFF2-40B4-BE49-F238E27FC236}">
                <a16:creationId xmlns:a16="http://schemas.microsoft.com/office/drawing/2014/main" id="{9F372C3A-E51A-BE21-BF87-748A3B67693B}"/>
              </a:ext>
            </a:extLst>
          </p:cNvPr>
          <p:cNvSpPr txBox="1">
            <a:spLocks noChangeArrowheads="1"/>
          </p:cNvSpPr>
          <p:nvPr/>
        </p:nvSpPr>
        <p:spPr bwMode="auto">
          <a:xfrm>
            <a:off x="296565" y="4369656"/>
            <a:ext cx="14011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solidFill>
                  <a:schemeClr val="bg2">
                    <a:lumMod val="10000"/>
                  </a:schemeClr>
                </a:solidFill>
                <a:latin typeface="Calibri" panose="020F0502020204030204" pitchFamily="34" charset="0"/>
                <a:cs typeface="Calibri" panose="020F0502020204030204" pitchFamily="34" charset="0"/>
              </a:rPr>
              <a:t>Post State Expansion</a:t>
            </a:r>
          </a:p>
        </p:txBody>
      </p:sp>
      <p:sp>
        <p:nvSpPr>
          <p:cNvPr id="33" name="Freeform 32">
            <a:extLst>
              <a:ext uri="{FF2B5EF4-FFF2-40B4-BE49-F238E27FC236}">
                <a16:creationId xmlns:a16="http://schemas.microsoft.com/office/drawing/2014/main" id="{098259A7-283E-29B2-89A7-81459D02E478}"/>
              </a:ext>
            </a:extLst>
          </p:cNvPr>
          <p:cNvSpPr/>
          <p:nvPr/>
        </p:nvSpPr>
        <p:spPr>
          <a:xfrm>
            <a:off x="6414934" y="2336523"/>
            <a:ext cx="578901" cy="546742"/>
          </a:xfrm>
          <a:custGeom>
            <a:avLst/>
            <a:gdLst>
              <a:gd name="connsiteX0" fmla="*/ 0 w 1543986"/>
              <a:gd name="connsiteY0" fmla="*/ 1034321 h 1034321"/>
              <a:gd name="connsiteX1" fmla="*/ 629586 w 1543986"/>
              <a:gd name="connsiteY1" fmla="*/ 239843 h 1034321"/>
              <a:gd name="connsiteX2" fmla="*/ 1543986 w 1543986"/>
              <a:gd name="connsiteY2" fmla="*/ 0 h 1034321"/>
            </a:gdLst>
            <a:ahLst/>
            <a:cxnLst>
              <a:cxn ang="0">
                <a:pos x="connsiteX0" y="connsiteY0"/>
              </a:cxn>
              <a:cxn ang="0">
                <a:pos x="connsiteX1" y="connsiteY1"/>
              </a:cxn>
              <a:cxn ang="0">
                <a:pos x="connsiteX2" y="connsiteY2"/>
              </a:cxn>
            </a:cxnLst>
            <a:rect l="l" t="t" r="r" b="b"/>
            <a:pathLst>
              <a:path w="1543986" h="1034321">
                <a:moveTo>
                  <a:pt x="0" y="1034321"/>
                </a:moveTo>
                <a:cubicBezTo>
                  <a:pt x="186127" y="723275"/>
                  <a:pt x="372255" y="412230"/>
                  <a:pt x="629586" y="239843"/>
                </a:cubicBezTo>
                <a:cubicBezTo>
                  <a:pt x="886917" y="67456"/>
                  <a:pt x="1215451" y="33728"/>
                  <a:pt x="1543986" y="0"/>
                </a:cubicBezTo>
              </a:path>
            </a:pathLst>
          </a:custGeom>
          <a:noFill/>
          <a:ln w="38100">
            <a:solidFill>
              <a:schemeClr val="tx2"/>
            </a:solidFill>
            <a:prstDash val="sysDot"/>
            <a:tailEnd type="stealt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C9399B13-8BB0-543F-E684-D49AEBD6BEFF}"/>
              </a:ext>
            </a:extLst>
          </p:cNvPr>
          <p:cNvSpPr/>
          <p:nvPr/>
        </p:nvSpPr>
        <p:spPr>
          <a:xfrm>
            <a:off x="6413875" y="4510313"/>
            <a:ext cx="558021" cy="793868"/>
          </a:xfrm>
          <a:custGeom>
            <a:avLst/>
            <a:gdLst>
              <a:gd name="connsiteX0" fmla="*/ 0 w 1596044"/>
              <a:gd name="connsiteY0" fmla="*/ 0 h 1795549"/>
              <a:gd name="connsiteX1" fmla="*/ 540328 w 1596044"/>
              <a:gd name="connsiteY1" fmla="*/ 1288473 h 1795549"/>
              <a:gd name="connsiteX2" fmla="*/ 1596044 w 1596044"/>
              <a:gd name="connsiteY2" fmla="*/ 1795549 h 1795549"/>
            </a:gdLst>
            <a:ahLst/>
            <a:cxnLst>
              <a:cxn ang="0">
                <a:pos x="connsiteX0" y="connsiteY0"/>
              </a:cxn>
              <a:cxn ang="0">
                <a:pos x="connsiteX1" y="connsiteY1"/>
              </a:cxn>
              <a:cxn ang="0">
                <a:pos x="connsiteX2" y="connsiteY2"/>
              </a:cxn>
            </a:cxnLst>
            <a:rect l="l" t="t" r="r" b="b"/>
            <a:pathLst>
              <a:path w="1596044" h="1795549">
                <a:moveTo>
                  <a:pt x="0" y="0"/>
                </a:moveTo>
                <a:cubicBezTo>
                  <a:pt x="137160" y="494607"/>
                  <a:pt x="274321" y="989215"/>
                  <a:pt x="540328" y="1288473"/>
                </a:cubicBezTo>
                <a:cubicBezTo>
                  <a:pt x="806335" y="1587731"/>
                  <a:pt x="1201189" y="1691640"/>
                  <a:pt x="1596044" y="1795549"/>
                </a:cubicBezTo>
              </a:path>
            </a:pathLst>
          </a:custGeom>
          <a:noFill/>
          <a:ln w="38100">
            <a:solidFill>
              <a:schemeClr val="tx2"/>
            </a:solidFill>
            <a:prstDash val="sysDot"/>
            <a:tailEnd type="stealt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a:extLst>
              <a:ext uri="{FF2B5EF4-FFF2-40B4-BE49-F238E27FC236}">
                <a16:creationId xmlns:a16="http://schemas.microsoft.com/office/drawing/2014/main" id="{8F1E354D-9CAD-7D4D-ED0E-9341D9643BB3}"/>
              </a:ext>
            </a:extLst>
          </p:cNvPr>
          <p:cNvSpPr/>
          <p:nvPr/>
        </p:nvSpPr>
        <p:spPr>
          <a:xfrm>
            <a:off x="9075779" y="1265502"/>
            <a:ext cx="834967" cy="385414"/>
          </a:xfrm>
          <a:custGeom>
            <a:avLst/>
            <a:gdLst>
              <a:gd name="connsiteX0" fmla="*/ 0 w 1543986"/>
              <a:gd name="connsiteY0" fmla="*/ 1034321 h 1034321"/>
              <a:gd name="connsiteX1" fmla="*/ 629586 w 1543986"/>
              <a:gd name="connsiteY1" fmla="*/ 239843 h 1034321"/>
              <a:gd name="connsiteX2" fmla="*/ 1543986 w 1543986"/>
              <a:gd name="connsiteY2" fmla="*/ 0 h 1034321"/>
            </a:gdLst>
            <a:ahLst/>
            <a:cxnLst>
              <a:cxn ang="0">
                <a:pos x="connsiteX0" y="connsiteY0"/>
              </a:cxn>
              <a:cxn ang="0">
                <a:pos x="connsiteX1" y="connsiteY1"/>
              </a:cxn>
              <a:cxn ang="0">
                <a:pos x="connsiteX2" y="connsiteY2"/>
              </a:cxn>
            </a:cxnLst>
            <a:rect l="l" t="t" r="r" b="b"/>
            <a:pathLst>
              <a:path w="1543986" h="1034321">
                <a:moveTo>
                  <a:pt x="0" y="1034321"/>
                </a:moveTo>
                <a:cubicBezTo>
                  <a:pt x="186127" y="723275"/>
                  <a:pt x="372255" y="412230"/>
                  <a:pt x="629586" y="239843"/>
                </a:cubicBezTo>
                <a:cubicBezTo>
                  <a:pt x="886917" y="67456"/>
                  <a:pt x="1215451" y="33728"/>
                  <a:pt x="1543986" y="0"/>
                </a:cubicBezTo>
              </a:path>
            </a:pathLst>
          </a:custGeom>
          <a:noFill/>
          <a:ln w="38100">
            <a:solidFill>
              <a:schemeClr val="tx2"/>
            </a:solidFill>
            <a:prstDash val="sysDot"/>
            <a:tailEnd type="stealt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a:extLst>
              <a:ext uri="{FF2B5EF4-FFF2-40B4-BE49-F238E27FC236}">
                <a16:creationId xmlns:a16="http://schemas.microsoft.com/office/drawing/2014/main" id="{DCA97391-F386-7EB8-3700-BB260759EC2F}"/>
              </a:ext>
            </a:extLst>
          </p:cNvPr>
          <p:cNvSpPr/>
          <p:nvPr/>
        </p:nvSpPr>
        <p:spPr>
          <a:xfrm>
            <a:off x="9071127" y="4263443"/>
            <a:ext cx="886504" cy="332276"/>
          </a:xfrm>
          <a:custGeom>
            <a:avLst/>
            <a:gdLst>
              <a:gd name="connsiteX0" fmla="*/ 0 w 1543986"/>
              <a:gd name="connsiteY0" fmla="*/ 1034321 h 1034321"/>
              <a:gd name="connsiteX1" fmla="*/ 629586 w 1543986"/>
              <a:gd name="connsiteY1" fmla="*/ 239843 h 1034321"/>
              <a:gd name="connsiteX2" fmla="*/ 1543986 w 1543986"/>
              <a:gd name="connsiteY2" fmla="*/ 0 h 1034321"/>
            </a:gdLst>
            <a:ahLst/>
            <a:cxnLst>
              <a:cxn ang="0">
                <a:pos x="connsiteX0" y="connsiteY0"/>
              </a:cxn>
              <a:cxn ang="0">
                <a:pos x="connsiteX1" y="connsiteY1"/>
              </a:cxn>
              <a:cxn ang="0">
                <a:pos x="connsiteX2" y="connsiteY2"/>
              </a:cxn>
            </a:cxnLst>
            <a:rect l="l" t="t" r="r" b="b"/>
            <a:pathLst>
              <a:path w="1543986" h="1034321">
                <a:moveTo>
                  <a:pt x="0" y="1034321"/>
                </a:moveTo>
                <a:cubicBezTo>
                  <a:pt x="186127" y="723275"/>
                  <a:pt x="372255" y="412230"/>
                  <a:pt x="629586" y="239843"/>
                </a:cubicBezTo>
                <a:cubicBezTo>
                  <a:pt x="886917" y="67456"/>
                  <a:pt x="1215451" y="33728"/>
                  <a:pt x="1543986" y="0"/>
                </a:cubicBezTo>
              </a:path>
            </a:pathLst>
          </a:custGeom>
          <a:noFill/>
          <a:ln w="38100">
            <a:solidFill>
              <a:schemeClr val="tx2"/>
            </a:solidFill>
            <a:prstDash val="sysDot"/>
            <a:tailEnd type="stealt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B4D87059-6079-37FF-4833-2AF1D80C74F7}"/>
              </a:ext>
            </a:extLst>
          </p:cNvPr>
          <p:cNvSpPr/>
          <p:nvPr/>
        </p:nvSpPr>
        <p:spPr>
          <a:xfrm>
            <a:off x="9071126" y="5984941"/>
            <a:ext cx="839619" cy="384203"/>
          </a:xfrm>
          <a:custGeom>
            <a:avLst/>
            <a:gdLst>
              <a:gd name="connsiteX0" fmla="*/ 0 w 1596044"/>
              <a:gd name="connsiteY0" fmla="*/ 0 h 1795549"/>
              <a:gd name="connsiteX1" fmla="*/ 540328 w 1596044"/>
              <a:gd name="connsiteY1" fmla="*/ 1288473 h 1795549"/>
              <a:gd name="connsiteX2" fmla="*/ 1596044 w 1596044"/>
              <a:gd name="connsiteY2" fmla="*/ 1795549 h 1795549"/>
            </a:gdLst>
            <a:ahLst/>
            <a:cxnLst>
              <a:cxn ang="0">
                <a:pos x="connsiteX0" y="connsiteY0"/>
              </a:cxn>
              <a:cxn ang="0">
                <a:pos x="connsiteX1" y="connsiteY1"/>
              </a:cxn>
              <a:cxn ang="0">
                <a:pos x="connsiteX2" y="connsiteY2"/>
              </a:cxn>
            </a:cxnLst>
            <a:rect l="l" t="t" r="r" b="b"/>
            <a:pathLst>
              <a:path w="1596044" h="1795549">
                <a:moveTo>
                  <a:pt x="0" y="0"/>
                </a:moveTo>
                <a:cubicBezTo>
                  <a:pt x="137160" y="494607"/>
                  <a:pt x="274321" y="989215"/>
                  <a:pt x="540328" y="1288473"/>
                </a:cubicBezTo>
                <a:cubicBezTo>
                  <a:pt x="806335" y="1587731"/>
                  <a:pt x="1201189" y="1691640"/>
                  <a:pt x="1596044" y="1795549"/>
                </a:cubicBezTo>
              </a:path>
            </a:pathLst>
          </a:custGeom>
          <a:noFill/>
          <a:ln w="38100">
            <a:solidFill>
              <a:schemeClr val="tx2"/>
            </a:solidFill>
            <a:prstDash val="sysDot"/>
            <a:tailEnd type="stealt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extLst>
              <a:ext uri="{FF2B5EF4-FFF2-40B4-BE49-F238E27FC236}">
                <a16:creationId xmlns:a16="http://schemas.microsoft.com/office/drawing/2014/main" id="{B90B702D-3F76-A711-9AEA-509641B30DFB}"/>
              </a:ext>
            </a:extLst>
          </p:cNvPr>
          <p:cNvSpPr/>
          <p:nvPr/>
        </p:nvSpPr>
        <p:spPr>
          <a:xfrm>
            <a:off x="9080292" y="2982913"/>
            <a:ext cx="901893" cy="385414"/>
          </a:xfrm>
          <a:custGeom>
            <a:avLst/>
            <a:gdLst>
              <a:gd name="connsiteX0" fmla="*/ 0 w 1844565"/>
              <a:gd name="connsiteY0" fmla="*/ 0 h 264769"/>
              <a:gd name="connsiteX1" fmla="*/ 835572 w 1844565"/>
              <a:gd name="connsiteY1" fmla="*/ 260131 h 264769"/>
              <a:gd name="connsiteX2" fmla="*/ 1844565 w 1844565"/>
              <a:gd name="connsiteY2" fmla="*/ 141890 h 264769"/>
            </a:gdLst>
            <a:ahLst/>
            <a:cxnLst>
              <a:cxn ang="0">
                <a:pos x="connsiteX0" y="connsiteY0"/>
              </a:cxn>
              <a:cxn ang="0">
                <a:pos x="connsiteX1" y="connsiteY1"/>
              </a:cxn>
              <a:cxn ang="0">
                <a:pos x="connsiteX2" y="connsiteY2"/>
              </a:cxn>
            </a:cxnLst>
            <a:rect l="l" t="t" r="r" b="b"/>
            <a:pathLst>
              <a:path w="1844565" h="264769">
                <a:moveTo>
                  <a:pt x="0" y="0"/>
                </a:moveTo>
                <a:cubicBezTo>
                  <a:pt x="264072" y="118241"/>
                  <a:pt x="528145" y="236483"/>
                  <a:pt x="835572" y="260131"/>
                </a:cubicBezTo>
                <a:cubicBezTo>
                  <a:pt x="1142999" y="283779"/>
                  <a:pt x="1493782" y="212834"/>
                  <a:pt x="1844565" y="141890"/>
                </a:cubicBezTo>
              </a:path>
            </a:pathLst>
          </a:custGeom>
          <a:noFill/>
          <a:ln w="38100">
            <a:solidFill>
              <a:schemeClr val="tx2"/>
            </a:solidFill>
            <a:prstDash val="sysDot"/>
            <a:tailEnd type="stealt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33" grpId="0" animBg="1"/>
      <p:bldP spid="36" grpId="0" animBg="1"/>
      <p:bldP spid="54" grpId="0" animBg="1"/>
      <p:bldP spid="56" grpId="0" animBg="1"/>
      <p:bldP spid="57" grpId="0" animBg="1"/>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FF4A68-5A60-2761-7859-C02A6D9F979D}"/>
                  </a:ext>
                </a:extLst>
              </p:cNvPr>
              <p:cNvSpPr txBox="1"/>
              <p:nvPr/>
            </p:nvSpPr>
            <p:spPr>
              <a:xfrm>
                <a:off x="0" y="1882219"/>
                <a:ext cx="12192000" cy="6246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bg2">
                                  <a:lumMod val="10000"/>
                                </a:schemeClr>
                              </a:solidFill>
                              <a:latin typeface="Cambria Math" panose="02040503050406030204" pitchFamily="18" charset="0"/>
                              <a:ea typeface="Cambria Math" panose="02040503050406030204" pitchFamily="18" charset="0"/>
                            </a:rPr>
                          </m:ctrlPr>
                        </m:sSubPr>
                        <m:e>
                          <m:r>
                            <m:rPr>
                              <m:sty m:val="p"/>
                            </m:rPr>
                            <a:rPr lang="el-GR" sz="2800" i="1" smtClean="0">
                              <a:solidFill>
                                <a:schemeClr val="bg2">
                                  <a:lumMod val="10000"/>
                                </a:schemeClr>
                              </a:solidFill>
                              <a:latin typeface="Cambria Math" panose="02040503050406030204" pitchFamily="18" charset="0"/>
                              <a:ea typeface="Cambria Math" panose="02040503050406030204" pitchFamily="18" charset="0"/>
                            </a:rPr>
                            <m:t>γ</m:t>
                          </m:r>
                        </m:e>
                        <m:sub>
                          <m:r>
                            <a:rPr lang="en-US" sz="2800" b="0" i="1" smtClean="0">
                              <a:solidFill>
                                <a:schemeClr val="bg2">
                                  <a:lumMod val="10000"/>
                                </a:schemeClr>
                              </a:solidFill>
                              <a:latin typeface="Cambria Math" panose="02040503050406030204" pitchFamily="18" charset="0"/>
                              <a:ea typeface="Cambria Math" panose="02040503050406030204" pitchFamily="18" charset="0"/>
                            </a:rPr>
                            <m:t>𝑚𝑘</m:t>
                          </m:r>
                        </m:sub>
                      </m:sSub>
                      <m:r>
                        <a:rPr lang="en-US" sz="2800" b="0" i="1" smtClean="0">
                          <a:solidFill>
                            <a:schemeClr val="bg2">
                              <a:lumMod val="10000"/>
                            </a:schemeClr>
                          </a:solidFill>
                          <a:latin typeface="Cambria Math" panose="02040503050406030204" pitchFamily="18" charset="0"/>
                          <a:ea typeface="Cambria Math" panose="02040503050406030204" pitchFamily="18" charset="0"/>
                        </a:rPr>
                        <m:t>(</m:t>
                      </m:r>
                      <m:sSub>
                        <m:sSubPr>
                          <m:ctrlPr>
                            <a:rPr lang="en-US" sz="2800" b="0" i="1" smtClean="0">
                              <a:solidFill>
                                <a:schemeClr val="bg2">
                                  <a:lumMod val="10000"/>
                                </a:schemeClr>
                              </a:solidFill>
                              <a:latin typeface="Cambria Math" panose="02040503050406030204" pitchFamily="18" charset="0"/>
                              <a:ea typeface="Cambria Math" panose="02040503050406030204" pitchFamily="18" charset="0"/>
                            </a:rPr>
                          </m:ctrlPr>
                        </m:sSubPr>
                        <m:e>
                          <m:acc>
                            <m:accPr>
                              <m:chr m:val="̅"/>
                              <m:ctrlPr>
                                <a:rPr lang="en-US" sz="2800" b="0" i="1" smtClean="0">
                                  <a:solidFill>
                                    <a:schemeClr val="bg2">
                                      <a:lumMod val="10000"/>
                                    </a:schemeClr>
                                  </a:solidFill>
                                  <a:latin typeface="Cambria Math" panose="02040503050406030204" pitchFamily="18" charset="0"/>
                                  <a:ea typeface="Cambria Math" panose="02040503050406030204" pitchFamily="18" charset="0"/>
                                </a:rPr>
                              </m:ctrlPr>
                            </m:accPr>
                            <m:e>
                              <m:r>
                                <a:rPr lang="en-US" sz="2800" b="0" i="1" smtClean="0">
                                  <a:solidFill>
                                    <a:schemeClr val="bg2">
                                      <a:lumMod val="10000"/>
                                    </a:schemeClr>
                                  </a:solidFill>
                                  <a:latin typeface="Cambria Math" panose="02040503050406030204" pitchFamily="18" charset="0"/>
                                  <a:ea typeface="Cambria Math" panose="02040503050406030204" pitchFamily="18" charset="0"/>
                                </a:rPr>
                                <m:t>𝐿</m:t>
                              </m:r>
                            </m:e>
                          </m:acc>
                        </m:e>
                        <m:sub>
                          <m:r>
                            <a:rPr lang="en-US" sz="2800" b="0" i="1" smtClean="0">
                              <a:solidFill>
                                <a:schemeClr val="bg2">
                                  <a:lumMod val="10000"/>
                                </a:schemeClr>
                              </a:solidFill>
                              <a:latin typeface="Cambria Math" panose="02040503050406030204" pitchFamily="18" charset="0"/>
                              <a:ea typeface="Cambria Math" panose="02040503050406030204" pitchFamily="18" charset="0"/>
                            </a:rPr>
                            <m:t>𝑚</m:t>
                          </m:r>
                        </m:sub>
                      </m:sSub>
                      <m:r>
                        <a:rPr lang="en-US" sz="2800" b="0" i="1" smtClean="0">
                          <a:solidFill>
                            <a:schemeClr val="bg2">
                              <a:lumMod val="10000"/>
                            </a:schemeClr>
                          </a:solidFill>
                          <a:latin typeface="Cambria Math" panose="02040503050406030204" pitchFamily="18" charset="0"/>
                          <a:ea typeface="Cambria Math" panose="02040503050406030204" pitchFamily="18" charset="0"/>
                        </a:rPr>
                        <m:t>)</m:t>
                      </m:r>
                      <m:r>
                        <a:rPr lang="en-US" sz="2800" i="1">
                          <a:solidFill>
                            <a:schemeClr val="bg2">
                              <a:lumMod val="10000"/>
                            </a:schemeClr>
                          </a:solidFill>
                          <a:latin typeface="Cambria Math" panose="02040503050406030204" pitchFamily="18" charset="0"/>
                          <a:ea typeface="Cambria Math" panose="02040503050406030204" pitchFamily="18" charset="0"/>
                        </a:rPr>
                        <m:t>=</m:t>
                      </m:r>
                      <m:sSub>
                        <m:sSubPr>
                          <m:ctrlPr>
                            <a:rPr lang="en-US" sz="2800" b="0" i="1" smtClean="0">
                              <a:solidFill>
                                <a:schemeClr val="bg2">
                                  <a:lumMod val="10000"/>
                                </a:schemeClr>
                              </a:solidFill>
                              <a:latin typeface="Cambria Math" panose="02040503050406030204" pitchFamily="18" charset="0"/>
                            </a:rPr>
                          </m:ctrlPr>
                        </m:sSubPr>
                        <m:e>
                          <m:r>
                            <a:rPr lang="en-US" sz="2800" b="0" i="1" smtClean="0">
                              <a:solidFill>
                                <a:schemeClr val="bg2">
                                  <a:lumMod val="10000"/>
                                </a:schemeClr>
                              </a:solidFill>
                              <a:latin typeface="Cambria Math" panose="02040503050406030204" pitchFamily="18" charset="0"/>
                              <a:ea typeface="Cambria Math" panose="02040503050406030204" pitchFamily="18" charset="0"/>
                            </a:rPr>
                            <m:t>𝜓</m:t>
                          </m:r>
                        </m:e>
                        <m:sub>
                          <m:r>
                            <a:rPr lang="en-US" sz="2800" b="0" i="1" smtClean="0">
                              <a:solidFill>
                                <a:schemeClr val="bg2">
                                  <a:lumMod val="10000"/>
                                </a:schemeClr>
                              </a:solidFill>
                              <a:latin typeface="Cambria Math" panose="02040503050406030204" pitchFamily="18" charset="0"/>
                            </a:rPr>
                            <m:t>𝑚𝑘</m:t>
                          </m:r>
                        </m:sub>
                      </m:sSub>
                      <m:r>
                        <a:rPr lang="en-US" sz="2800" b="0" i="1" smtClean="0">
                          <a:solidFill>
                            <a:schemeClr val="bg2">
                              <a:lumMod val="10000"/>
                            </a:schemeClr>
                          </a:solidFill>
                          <a:latin typeface="Cambria Math" panose="02040503050406030204" pitchFamily="18" charset="0"/>
                        </a:rPr>
                        <m:t>+</m:t>
                      </m:r>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ea typeface="Cambria Math" panose="02040503050406030204" pitchFamily="18" charset="0"/>
                            </a:rPr>
                            <m:t>𝜓</m:t>
                          </m:r>
                        </m:e>
                        <m:sub>
                          <m:r>
                            <a:rPr lang="en-US" sz="2800" b="0" i="1" smtClean="0">
                              <a:solidFill>
                                <a:schemeClr val="bg2">
                                  <a:lumMod val="10000"/>
                                </a:schemeClr>
                              </a:solidFill>
                              <a:latin typeface="Cambria Math" panose="02040503050406030204" pitchFamily="18" charset="0"/>
                            </a:rPr>
                            <m:t>𝑝𝑜𝑝</m:t>
                          </m:r>
                        </m:sub>
                      </m:sSub>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rPr>
                            <m:t>𝐿</m:t>
                          </m:r>
                        </m:e>
                        <m:sub>
                          <m:r>
                            <a:rPr lang="en-US" sz="2800" i="1">
                              <a:solidFill>
                                <a:schemeClr val="bg2">
                                  <a:lumMod val="10000"/>
                                </a:schemeClr>
                              </a:solidFill>
                              <a:latin typeface="Cambria Math" panose="02040503050406030204" pitchFamily="18" charset="0"/>
                            </a:rPr>
                            <m:t>𝑝𝑜𝑝</m:t>
                          </m:r>
                        </m:sub>
                      </m:sSub>
                      <m:r>
                        <a:rPr lang="en-US" sz="2800" b="0" i="1" smtClean="0">
                          <a:solidFill>
                            <a:schemeClr val="bg2">
                              <a:lumMod val="10000"/>
                            </a:schemeClr>
                          </a:solidFill>
                          <a:latin typeface="Cambria Math" panose="02040503050406030204" pitchFamily="18" charset="0"/>
                        </a:rPr>
                        <m:t>+ </m:t>
                      </m:r>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ea typeface="Cambria Math" panose="02040503050406030204" pitchFamily="18" charset="0"/>
                            </a:rPr>
                            <m:t>𝜓</m:t>
                          </m:r>
                        </m:e>
                        <m:sub>
                          <m:r>
                            <a:rPr lang="en-US" sz="2800" b="0" i="1" smtClean="0">
                              <a:solidFill>
                                <a:schemeClr val="bg2">
                                  <a:lumMod val="10000"/>
                                </a:schemeClr>
                              </a:solidFill>
                              <a:latin typeface="Cambria Math" panose="02040503050406030204" pitchFamily="18" charset="0"/>
                              <a:ea typeface="Cambria Math" panose="02040503050406030204" pitchFamily="18" charset="0"/>
                            </a:rPr>
                            <m:t>𝑒𝑙𝑖𝑔</m:t>
                          </m:r>
                        </m:sub>
                      </m:sSub>
                      <m:sSub>
                        <m:sSubPr>
                          <m:ctrlPr>
                            <a:rPr lang="en-US" sz="2800" i="1">
                              <a:solidFill>
                                <a:schemeClr val="bg2">
                                  <a:lumMod val="10000"/>
                                </a:schemeClr>
                              </a:solidFill>
                              <a:latin typeface="Cambria Math" panose="02040503050406030204" pitchFamily="18" charset="0"/>
                            </a:rPr>
                          </m:ctrlPr>
                        </m:sSubPr>
                        <m:e>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rPr>
                                <m:t> </m:t>
                              </m:r>
                              <m:r>
                                <a:rPr lang="en-US" sz="2800" i="1">
                                  <a:solidFill>
                                    <a:schemeClr val="bg2">
                                      <a:lumMod val="10000"/>
                                    </a:schemeClr>
                                  </a:solidFill>
                                  <a:latin typeface="Cambria Math" panose="02040503050406030204" pitchFamily="18" charset="0"/>
                                </a:rPr>
                                <m:t>𝐿</m:t>
                              </m:r>
                            </m:e>
                            <m:sub>
                              <m:r>
                                <a:rPr lang="en-US" sz="2800" i="1">
                                  <a:solidFill>
                                    <a:schemeClr val="bg2">
                                      <a:lumMod val="10000"/>
                                    </a:schemeClr>
                                  </a:solidFill>
                                  <a:latin typeface="Cambria Math" panose="02040503050406030204" pitchFamily="18" charset="0"/>
                                </a:rPr>
                                <m:t>𝑒𝑙𝑖𝑔</m:t>
                              </m:r>
                            </m:sub>
                          </m:sSub>
                        </m:e>
                        <m:sub>
                          <m:r>
                            <a:rPr lang="en-US" sz="2800" i="1">
                              <a:solidFill>
                                <a:schemeClr val="bg2">
                                  <a:lumMod val="10000"/>
                                </a:schemeClr>
                              </a:solidFill>
                              <a:latin typeface="Cambria Math" panose="02040503050406030204" pitchFamily="18" charset="0"/>
                            </a:rPr>
                            <m:t>𝑚</m:t>
                          </m:r>
                        </m:sub>
                      </m:sSub>
                      <m:r>
                        <a:rPr lang="en-US" sz="2800" b="0" i="1" smtClean="0">
                          <a:solidFill>
                            <a:schemeClr val="bg2">
                              <a:lumMod val="10000"/>
                            </a:schemeClr>
                          </a:solidFill>
                          <a:latin typeface="Cambria Math" panose="02040503050406030204" pitchFamily="18" charset="0"/>
                        </a:rPr>
                        <m:t>+</m:t>
                      </m:r>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ea typeface="Cambria Math" panose="02040503050406030204" pitchFamily="18" charset="0"/>
                            </a:rPr>
                            <m:t>𝜓</m:t>
                          </m:r>
                        </m:e>
                        <m:sub>
                          <m:r>
                            <a:rPr lang="en-US" sz="2800" i="1">
                              <a:solidFill>
                                <a:schemeClr val="bg2">
                                  <a:lumMod val="10000"/>
                                </a:schemeClr>
                              </a:solidFill>
                              <a:latin typeface="Cambria Math" panose="02040503050406030204" pitchFamily="18" charset="0"/>
                              <a:ea typeface="Cambria Math" panose="02040503050406030204" pitchFamily="18" charset="0"/>
                            </a:rPr>
                            <m:t>𝑒𝑙𝑖𝑔</m:t>
                          </m:r>
                          <m:r>
                            <a:rPr lang="en-US" sz="2800" i="1">
                              <a:solidFill>
                                <a:schemeClr val="bg2">
                                  <a:lumMod val="10000"/>
                                </a:schemeClr>
                              </a:solidFill>
                              <a:latin typeface="Cambria Math" panose="02040503050406030204" pitchFamily="18" charset="0"/>
                              <a:ea typeface="Cambria Math" panose="02040503050406030204" pitchFamily="18" charset="0"/>
                            </a:rPr>
                            <m:t>:</m:t>
                          </m:r>
                          <m:r>
                            <a:rPr lang="en-US" sz="2800" i="1">
                              <a:solidFill>
                                <a:schemeClr val="bg2">
                                  <a:lumMod val="10000"/>
                                </a:schemeClr>
                              </a:solidFill>
                              <a:latin typeface="Cambria Math" panose="02040503050406030204" pitchFamily="18" charset="0"/>
                              <a:ea typeface="Cambria Math" panose="02040503050406030204" pitchFamily="18" charset="0"/>
                            </a:rPr>
                            <m:t>𝑑𝑒𝑙𝑎𝑦</m:t>
                          </m:r>
                        </m:sub>
                      </m:sSub>
                      <m:sSub>
                        <m:sSubPr>
                          <m:ctrlPr>
                            <a:rPr lang="en-US" sz="2800" i="1">
                              <a:solidFill>
                                <a:schemeClr val="bg2">
                                  <a:lumMod val="10000"/>
                                </a:schemeClr>
                              </a:solidFill>
                              <a:latin typeface="Cambria Math" panose="02040503050406030204" pitchFamily="18" charset="0"/>
                            </a:rPr>
                          </m:ctrlPr>
                        </m:sSubPr>
                        <m:e>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rPr>
                                <m:t> </m:t>
                              </m:r>
                              <m:r>
                                <a:rPr lang="en-US" sz="2800" i="1">
                                  <a:solidFill>
                                    <a:schemeClr val="bg2">
                                      <a:lumMod val="10000"/>
                                    </a:schemeClr>
                                  </a:solidFill>
                                  <a:latin typeface="Cambria Math" panose="02040503050406030204" pitchFamily="18" charset="0"/>
                                </a:rPr>
                                <m:t>𝐿</m:t>
                              </m:r>
                            </m:e>
                            <m:sub>
                              <m:r>
                                <a:rPr lang="en-US" sz="2800" i="1">
                                  <a:solidFill>
                                    <a:schemeClr val="bg2">
                                      <a:lumMod val="10000"/>
                                    </a:schemeClr>
                                  </a:solidFill>
                                  <a:latin typeface="Cambria Math" panose="02040503050406030204" pitchFamily="18" charset="0"/>
                                </a:rPr>
                                <m:t>𝑒𝑙𝑖𝑔</m:t>
                              </m:r>
                            </m:sub>
                          </m:sSub>
                        </m:e>
                        <m:sub>
                          <m:r>
                            <a:rPr lang="en-US" sz="2800" i="1">
                              <a:solidFill>
                                <a:schemeClr val="bg2">
                                  <a:lumMod val="10000"/>
                                </a:schemeClr>
                              </a:solidFill>
                              <a:latin typeface="Cambria Math" panose="02040503050406030204" pitchFamily="18" charset="0"/>
                            </a:rPr>
                            <m:t>𝑚</m:t>
                          </m:r>
                        </m:sub>
                      </m:sSub>
                      <m:d>
                        <m:dPr>
                          <m:ctrlPr>
                            <a:rPr lang="en-US" sz="2800" b="0" i="1" smtClean="0">
                              <a:solidFill>
                                <a:schemeClr val="bg2">
                                  <a:lumMod val="10000"/>
                                </a:schemeClr>
                              </a:solidFill>
                              <a:latin typeface="Cambria Math" panose="02040503050406030204" pitchFamily="18" charset="0"/>
                            </a:rPr>
                          </m:ctrlPr>
                        </m:dPr>
                        <m:e>
                          <m:r>
                            <a:rPr lang="en-US" sz="2800" b="0" i="1" smtClean="0">
                              <a:solidFill>
                                <a:schemeClr val="bg2">
                                  <a:lumMod val="10000"/>
                                </a:schemeClr>
                              </a:solidFill>
                              <a:latin typeface="Cambria Math" panose="02040503050406030204" pitchFamily="18" charset="0"/>
                            </a:rPr>
                            <m:t>𝑘</m:t>
                          </m:r>
                          <m:r>
                            <a:rPr lang="en-US" sz="2800" b="0" i="1" smtClean="0">
                              <a:solidFill>
                                <a:schemeClr val="bg2">
                                  <a:lumMod val="10000"/>
                                </a:schemeClr>
                              </a:solidFill>
                              <a:latin typeface="Cambria Math" panose="02040503050406030204" pitchFamily="18" charset="0"/>
                            </a:rPr>
                            <m:t>−</m:t>
                          </m:r>
                          <m:r>
                            <a:rPr lang="en-US" sz="2800" b="0" i="1" smtClean="0">
                              <a:solidFill>
                                <a:schemeClr val="bg2">
                                  <a:lumMod val="10000"/>
                                </a:schemeClr>
                              </a:solidFill>
                              <a:latin typeface="Cambria Math" panose="02040503050406030204" pitchFamily="18" charset="0"/>
                            </a:rPr>
                            <m:t>𝑚</m:t>
                          </m:r>
                        </m:e>
                      </m:d>
                    </m:oMath>
                  </m:oMathPara>
                </a14:m>
                <a:endParaRPr lang="en-US" sz="2800" b="0" i="1" dirty="0">
                  <a:solidFill>
                    <a:schemeClr val="bg2">
                      <a:lumMod val="10000"/>
                    </a:schemeClr>
                  </a:solidFill>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10FF4A68-5A60-2761-7859-C02A6D9F979D}"/>
                  </a:ext>
                </a:extLst>
              </p:cNvPr>
              <p:cNvSpPr txBox="1">
                <a:spLocks noRot="1" noChangeAspect="1" noMove="1" noResize="1" noEditPoints="1" noAdjustHandles="1" noChangeArrowheads="1" noChangeShapeType="1" noTextEdit="1"/>
              </p:cNvSpPr>
              <p:nvPr/>
            </p:nvSpPr>
            <p:spPr>
              <a:xfrm>
                <a:off x="0" y="1882219"/>
                <a:ext cx="12192000" cy="624658"/>
              </a:xfrm>
              <a:prstGeom prst="rect">
                <a:avLst/>
              </a:prstGeom>
              <a:blipFill>
                <a:blip r:embed="rId4"/>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196B3739-865D-94E8-F3F5-9B16F2ABF4C6}"/>
              </a:ext>
            </a:extLst>
          </p:cNvPr>
          <p:cNvSpPr txBox="1"/>
          <p:nvPr/>
        </p:nvSpPr>
        <p:spPr>
          <a:xfrm>
            <a:off x="276346" y="2700221"/>
            <a:ext cx="11820441" cy="3539430"/>
          </a:xfrm>
          <a:prstGeom prst="rect">
            <a:avLst/>
          </a:prstGeom>
          <a:solidFill>
            <a:schemeClr val="bg1">
              <a:lumMod val="95000"/>
            </a:schemeClr>
          </a:solidFill>
        </p:spPr>
        <p:txBody>
          <a:bodyPr wrap="square" rtlCol="0">
            <a:spAutoFit/>
          </a:bodyPr>
          <a:lstStyle/>
          <a:p>
            <a:r>
              <a:rPr lang="en-US" sz="3200" dirty="0">
                <a:solidFill>
                  <a:schemeClr val="bg2">
                    <a:lumMod val="10000"/>
                  </a:schemeClr>
                </a:solidFill>
                <a:latin typeface="Calibri" panose="020F0502020204030204" pitchFamily="34" charset="0"/>
                <a:cs typeface="Calibri" panose="020F0502020204030204" pitchFamily="34" charset="0"/>
              </a:rPr>
              <a:t>Effect of expansion at year m on </a:t>
            </a:r>
            <a:r>
              <a:rPr lang="en-US" sz="3200" dirty="0" err="1">
                <a:solidFill>
                  <a:schemeClr val="bg2">
                    <a:lumMod val="10000"/>
                  </a:schemeClr>
                </a:solidFill>
                <a:latin typeface="Calibri" panose="020F0502020204030204" pitchFamily="34" charset="0"/>
                <a:cs typeface="Calibri" panose="020F0502020204030204" pitchFamily="34" charset="0"/>
              </a:rPr>
              <a:t>uninsurance</a:t>
            </a:r>
            <a:r>
              <a:rPr lang="en-US" sz="3200" dirty="0">
                <a:solidFill>
                  <a:schemeClr val="bg2">
                    <a:lumMod val="10000"/>
                  </a:schemeClr>
                </a:solidFill>
                <a:latin typeface="Calibri" panose="020F0502020204030204" pitchFamily="34" charset="0"/>
                <a:cs typeface="Calibri" panose="020F0502020204030204" pitchFamily="34" charset="0"/>
              </a:rPr>
              <a:t> at year k is a function of: </a:t>
            </a:r>
          </a:p>
          <a:p>
            <a:pPr marL="457200" indent="-457200">
              <a:buFont typeface="Arial" panose="020B0604020202020204" pitchFamily="34" charset="0"/>
              <a:buChar char="•"/>
            </a:pPr>
            <a:r>
              <a:rPr lang="en-US" sz="3200" dirty="0">
                <a:solidFill>
                  <a:srgbClr val="7030A0"/>
                </a:solidFill>
                <a:latin typeface="Calibri" panose="020F0502020204030204" pitchFamily="34" charset="0"/>
                <a:cs typeface="Calibri" panose="020F0502020204030204" pitchFamily="34" charset="0"/>
              </a:rPr>
              <a:t>Treatment and Outcome Time Specific Intercept +</a:t>
            </a:r>
          </a:p>
          <a:p>
            <a:pPr marL="457200" indent="-457200">
              <a:buFont typeface="Arial" panose="020B0604020202020204" pitchFamily="34" charset="0"/>
              <a:buChar char="•"/>
            </a:pPr>
            <a:r>
              <a:rPr lang="en-US" sz="3200" dirty="0">
                <a:solidFill>
                  <a:schemeClr val="accent5"/>
                </a:solidFill>
                <a:latin typeface="Calibri" panose="020F0502020204030204" pitchFamily="34" charset="0"/>
                <a:cs typeface="Calibri" panose="020F0502020204030204" pitchFamily="34" charset="0"/>
              </a:rPr>
              <a:t>Baseline log of county population + </a:t>
            </a:r>
          </a:p>
          <a:p>
            <a:pPr marL="457200" indent="-457200">
              <a:buFont typeface="Arial" panose="020B0604020202020204" pitchFamily="34" charset="0"/>
              <a:buChar char="•"/>
            </a:pPr>
            <a:r>
              <a:rPr lang="en-US" sz="3200" dirty="0">
                <a:solidFill>
                  <a:schemeClr val="accent3"/>
                </a:solidFill>
                <a:latin typeface="Calibri" panose="020F0502020204030204" pitchFamily="34" charset="0"/>
                <a:cs typeface="Calibri" panose="020F0502020204030204" pitchFamily="34" charset="0"/>
              </a:rPr>
              <a:t>Previous income eligibility threshold before expansion +</a:t>
            </a:r>
          </a:p>
          <a:p>
            <a:pPr marL="457200" indent="-457200">
              <a:buFont typeface="Arial" panose="020B0604020202020204" pitchFamily="34" charset="0"/>
              <a:buChar char="•"/>
            </a:pPr>
            <a:r>
              <a:rPr lang="en-US" sz="3200" dirty="0">
                <a:solidFill>
                  <a:schemeClr val="accent2"/>
                </a:solidFill>
                <a:latin typeface="Calibri" panose="020F0502020204030204" pitchFamily="34" charset="0"/>
                <a:cs typeface="Calibri" panose="020F0502020204030204" pitchFamily="34" charset="0"/>
              </a:rPr>
              <a:t>Interaction of time after expansion and prior eligibility</a:t>
            </a:r>
          </a:p>
          <a:p>
            <a:pPr marL="457200" indent="-457200">
              <a:buFont typeface="Arial" panose="020B0604020202020204" pitchFamily="34" charset="0"/>
              <a:buChar char="•"/>
            </a:pPr>
            <a:endParaRPr lang="en-US" sz="3200" dirty="0">
              <a:solidFill>
                <a:schemeClr val="accent2"/>
              </a:solidFill>
              <a:latin typeface="Calibri" panose="020F0502020204030204" pitchFamily="34" charset="0"/>
              <a:cs typeface="Calibri" panose="020F0502020204030204" pitchFamily="34" charset="0"/>
            </a:endParaRPr>
          </a:p>
          <a:p>
            <a:r>
              <a:rPr lang="en-US" sz="3200" i="1" dirty="0">
                <a:solidFill>
                  <a:srgbClr val="181717"/>
                </a:solidFill>
                <a:latin typeface="Calibri" panose="020F0502020204030204" pitchFamily="34" charset="0"/>
                <a:cs typeface="Calibri" panose="020F0502020204030204" pitchFamily="34" charset="0"/>
              </a:rPr>
              <a:t>*all results are population weighted</a:t>
            </a:r>
          </a:p>
        </p:txBody>
      </p:sp>
      <p:cxnSp>
        <p:nvCxnSpPr>
          <p:cNvPr id="4" name="Straight Connector 3">
            <a:extLst>
              <a:ext uri="{FF2B5EF4-FFF2-40B4-BE49-F238E27FC236}">
                <a16:creationId xmlns:a16="http://schemas.microsoft.com/office/drawing/2014/main" id="{DA2D068F-0599-34CB-4EE4-752B82B238B4}"/>
              </a:ext>
            </a:extLst>
          </p:cNvPr>
          <p:cNvCxnSpPr>
            <a:cxnSpLocks/>
          </p:cNvCxnSpPr>
          <p:nvPr/>
        </p:nvCxnSpPr>
        <p:spPr>
          <a:xfrm flipV="1">
            <a:off x="2252777" y="2602526"/>
            <a:ext cx="769348" cy="803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DD02BB3-FC12-83EC-035E-F499894F84F2}"/>
              </a:ext>
            </a:extLst>
          </p:cNvPr>
          <p:cNvCxnSpPr>
            <a:cxnSpLocks/>
          </p:cNvCxnSpPr>
          <p:nvPr/>
        </p:nvCxnSpPr>
        <p:spPr>
          <a:xfrm flipV="1">
            <a:off x="3454495" y="2591252"/>
            <a:ext cx="1521420" cy="1332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129C1B-0A9C-A40B-51A1-64B7055D621F}"/>
              </a:ext>
            </a:extLst>
          </p:cNvPr>
          <p:cNvCxnSpPr>
            <a:cxnSpLocks/>
          </p:cNvCxnSpPr>
          <p:nvPr/>
        </p:nvCxnSpPr>
        <p:spPr>
          <a:xfrm flipV="1">
            <a:off x="5411955" y="2576842"/>
            <a:ext cx="1782268" cy="1441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1D2DC41-31B6-3691-D1A7-F514C5F84096}"/>
              </a:ext>
            </a:extLst>
          </p:cNvPr>
          <p:cNvCxnSpPr>
            <a:cxnSpLocks/>
          </p:cNvCxnSpPr>
          <p:nvPr/>
        </p:nvCxnSpPr>
        <p:spPr>
          <a:xfrm flipV="1">
            <a:off x="7465372" y="2532037"/>
            <a:ext cx="4379356" cy="363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itle 2">
            <a:extLst>
              <a:ext uri="{FF2B5EF4-FFF2-40B4-BE49-F238E27FC236}">
                <a16:creationId xmlns:a16="http://schemas.microsoft.com/office/drawing/2014/main" id="{DE610794-85FD-40F4-229A-17C0738E9EC0}"/>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Blip Model Parameterization</a:t>
            </a:r>
          </a:p>
        </p:txBody>
      </p:sp>
      <p:graphicFrame>
        <p:nvGraphicFramePr>
          <p:cNvPr id="12" name="Diagram 11">
            <a:extLst>
              <a:ext uri="{FF2B5EF4-FFF2-40B4-BE49-F238E27FC236}">
                <a16:creationId xmlns:a16="http://schemas.microsoft.com/office/drawing/2014/main" id="{5AE2DE1B-98C1-40E4-607A-55B383A7C23B}"/>
              </a:ext>
            </a:extLst>
          </p:cNvPr>
          <p:cNvGraphicFramePr/>
          <p:nvPr>
            <p:extLst>
              <p:ext uri="{D42A27DB-BD31-4B8C-83A1-F6EECF244321}">
                <p14:modId xmlns:p14="http://schemas.microsoft.com/office/powerpoint/2010/main" val="2532749716"/>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B51D244F-3863-BF96-49C0-F526E5E60806}"/>
                  </a:ext>
                </a:extLst>
              </p:cNvPr>
              <p:cNvGraphicFramePr>
                <a:graphicFrameLocks noGrp="1"/>
              </p:cNvGraphicFramePr>
              <p:nvPr>
                <p:extLst>
                  <p:ext uri="{D42A27DB-BD31-4B8C-83A1-F6EECF244321}">
                    <p14:modId xmlns:p14="http://schemas.microsoft.com/office/powerpoint/2010/main" val="485467846"/>
                  </p:ext>
                </p:extLst>
              </p:nvPr>
            </p:nvGraphicFramePr>
            <p:xfrm>
              <a:off x="6504386" y="2132877"/>
              <a:ext cx="5497114" cy="3200400"/>
            </p:xfrm>
            <a:graphic>
              <a:graphicData uri="http://schemas.openxmlformats.org/drawingml/2006/table">
                <a:tbl>
                  <a:tblPr firstRow="1" bandRow="1">
                    <a:tableStyleId>{5C22544A-7EE6-4342-B048-85BDC9FD1C3A}</a:tableStyleId>
                  </a:tblPr>
                  <a:tblGrid>
                    <a:gridCol w="1255314">
                      <a:extLst>
                        <a:ext uri="{9D8B030D-6E8A-4147-A177-3AD203B41FA5}">
                          <a16:colId xmlns:a16="http://schemas.microsoft.com/office/drawing/2014/main" val="3046757773"/>
                        </a:ext>
                      </a:extLst>
                    </a:gridCol>
                    <a:gridCol w="2362200">
                      <a:extLst>
                        <a:ext uri="{9D8B030D-6E8A-4147-A177-3AD203B41FA5}">
                          <a16:colId xmlns:a16="http://schemas.microsoft.com/office/drawing/2014/main" val="3797020030"/>
                        </a:ext>
                      </a:extLst>
                    </a:gridCol>
                    <a:gridCol w="1879600">
                      <a:extLst>
                        <a:ext uri="{9D8B030D-6E8A-4147-A177-3AD203B41FA5}">
                          <a16:colId xmlns:a16="http://schemas.microsoft.com/office/drawing/2014/main" val="208457503"/>
                        </a:ext>
                      </a:extLst>
                    </a:gridCol>
                  </a:tblGrid>
                  <a:tr h="381723">
                    <a:tc>
                      <a:txBody>
                        <a:bodyPr/>
                        <a:lstStyle/>
                        <a:p>
                          <a:pPr algn="ctr"/>
                          <a:r>
                            <a:rPr lang="en-US" sz="2400" dirty="0">
                              <a:solidFill>
                                <a:schemeClr val="bg1"/>
                              </a:solidFill>
                              <a:latin typeface="Calibri" panose="020F0502020204030204" pitchFamily="34" charset="0"/>
                              <a:cs typeface="Calibri" panose="020F0502020204030204" pitchFamily="34" charset="0"/>
                            </a:rPr>
                            <a:t>Year</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ea typeface="Cambria Math" panose="02040503050406030204" pitchFamily="18" charset="0"/>
                                  </a:rPr>
                                  <m:t>𝑬</m:t>
                                </m:r>
                                <m:r>
                                  <a:rPr lang="en-US" sz="2400" b="1" i="1" smtClean="0">
                                    <a:solidFill>
                                      <a:schemeClr val="bg1"/>
                                    </a:solidFill>
                                    <a:latin typeface="Cambria Math" panose="02040503050406030204" pitchFamily="18" charset="0"/>
                                    <a:ea typeface="Cambria Math" panose="02040503050406030204" pitchFamily="18" charset="0"/>
                                  </a:rPr>
                                  <m:t>[</m:t>
                                </m:r>
                                <m:r>
                                  <a:rPr lang="en-US" sz="2400" b="1" i="1" smtClean="0">
                                    <a:solidFill>
                                      <a:schemeClr val="bg1"/>
                                    </a:solidFill>
                                    <a:latin typeface="Cambria Math" panose="02040503050406030204" pitchFamily="18" charset="0"/>
                                    <a:ea typeface="Cambria Math" panose="02040503050406030204" pitchFamily="18" charset="0"/>
                                  </a:rPr>
                                  <m:t>𝒀</m:t>
                                </m:r>
                                <m:r>
                                  <a:rPr lang="en-US" sz="2400" b="1" i="1" smtClean="0">
                                    <a:solidFill>
                                      <a:schemeClr val="bg1"/>
                                    </a:solidFill>
                                    <a:latin typeface="Cambria Math" panose="02040503050406030204" pitchFamily="18" charset="0"/>
                                    <a:ea typeface="Cambria Math" panose="02040503050406030204" pitchFamily="18" charset="0"/>
                                  </a:rPr>
                                  <m:t>]−</m:t>
                                </m:r>
                                <m:r>
                                  <a:rPr lang="en-US" sz="2400" b="1" i="1" smtClean="0">
                                    <a:solidFill>
                                      <a:schemeClr val="bg1"/>
                                    </a:solidFill>
                                    <a:latin typeface="Cambria Math" panose="02040503050406030204" pitchFamily="18" charset="0"/>
                                    <a:ea typeface="Cambria Math" panose="02040503050406030204" pitchFamily="18" charset="0"/>
                                  </a:rPr>
                                  <m:t>𝑬</m:t>
                                </m:r>
                                <m:r>
                                  <a:rPr lang="en-US" sz="2400" b="1" i="1" smtClean="0">
                                    <a:solidFill>
                                      <a:schemeClr val="bg1"/>
                                    </a:solidFill>
                                    <a:latin typeface="Cambria Math" panose="02040503050406030204" pitchFamily="18" charset="0"/>
                                    <a:ea typeface="Cambria Math" panose="02040503050406030204" pitchFamily="18" charset="0"/>
                                  </a:rPr>
                                  <m:t>[</m:t>
                                </m:r>
                                <m:r>
                                  <a:rPr lang="en-US" sz="2400" b="1" i="1" smtClean="0">
                                    <a:solidFill>
                                      <a:schemeClr val="bg1"/>
                                    </a:solidFill>
                                    <a:latin typeface="Cambria Math" panose="02040503050406030204" pitchFamily="18" charset="0"/>
                                    <a:ea typeface="Cambria Math" panose="02040503050406030204" pitchFamily="18" charset="0"/>
                                  </a:rPr>
                                  <m:t>𝒀</m:t>
                                </m:r>
                                <m:r>
                                  <a:rPr lang="en-US" sz="2400" b="1" i="1" smtClean="0">
                                    <a:solidFill>
                                      <a:schemeClr val="bg1"/>
                                    </a:solidFill>
                                    <a:latin typeface="Cambria Math" panose="02040503050406030204" pitchFamily="18" charset="0"/>
                                    <a:ea typeface="Cambria Math" panose="02040503050406030204" pitchFamily="18" charset="0"/>
                                  </a:rPr>
                                  <m:t>(∞)]</m:t>
                                </m:r>
                              </m:oMath>
                            </m:oMathPara>
                          </a14:m>
                          <a:endParaRPr lang="en-US" sz="2400" b="1"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400" dirty="0">
                              <a:solidFill>
                                <a:schemeClr val="bg1"/>
                              </a:solidFill>
                              <a:latin typeface="Calibri" panose="020F0502020204030204" pitchFamily="34" charset="0"/>
                              <a:cs typeface="Calibri" panose="020F0502020204030204" pitchFamily="34" charset="0"/>
                            </a:rPr>
                            <a:t>95% CI</a:t>
                          </a:r>
                        </a:p>
                      </a:txBody>
                      <a:tcPr anchor="ctr"/>
                    </a:tc>
                    <a:extLst>
                      <a:ext uri="{0D108BD9-81ED-4DB2-BD59-A6C34878D82A}">
                        <a16:rowId xmlns:a16="http://schemas.microsoft.com/office/drawing/2014/main" val="3750679921"/>
                      </a:ext>
                    </a:extLst>
                  </a:tr>
                  <a:tr h="381723">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2014</a:t>
                          </a:r>
                        </a:p>
                      </a:txBody>
                      <a:tcPr anchor="ctr"/>
                    </a:tc>
                    <a:tc>
                      <a:txBody>
                        <a:bodyPr/>
                        <a:lstStyle/>
                        <a:p>
                          <a:pPr algn="ctr" rtl="0" fontAlgn="ctr"/>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-1.90</a:t>
                          </a:r>
                        </a:p>
                      </a:txBody>
                      <a:tcPr marL="9525" marR="9525" marT="9525" marB="0" anchor="ctr"/>
                    </a:tc>
                    <a:tc>
                      <a:txBody>
                        <a:bodyPr/>
                        <a:lstStyle/>
                        <a:p>
                          <a:pPr algn="ctr" fontAlgn="b"/>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(-2.23, -1.57)</a:t>
                          </a:r>
                        </a:p>
                      </a:txBody>
                      <a:tcPr marL="9525" marR="9525" marT="9525" marB="0" anchor="ctr"/>
                    </a:tc>
                    <a:extLst>
                      <a:ext uri="{0D108BD9-81ED-4DB2-BD59-A6C34878D82A}">
                        <a16:rowId xmlns:a16="http://schemas.microsoft.com/office/drawing/2014/main" val="3403996532"/>
                      </a:ext>
                    </a:extLst>
                  </a:tr>
                  <a:tr h="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2015</a:t>
                          </a:r>
                        </a:p>
                      </a:txBody>
                      <a:tcPr anchor="ctr"/>
                    </a:tc>
                    <a:tc>
                      <a:txBody>
                        <a:bodyPr/>
                        <a:lstStyle/>
                        <a:p>
                          <a:pPr algn="ctr" rtl="0" fontAlgn="ctr"/>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-3.20</a:t>
                          </a:r>
                        </a:p>
                      </a:txBody>
                      <a:tcPr marL="9525" marR="9525" marT="9525" marB="0" anchor="ctr"/>
                    </a:tc>
                    <a:tc>
                      <a:txBody>
                        <a:bodyPr/>
                        <a:lstStyle/>
                        <a:p>
                          <a:pPr algn="ctr" fontAlgn="b"/>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(-3.61, -2.78)</a:t>
                          </a:r>
                        </a:p>
                      </a:txBody>
                      <a:tcPr marL="9525" marR="9525" marT="9525" marB="0" anchor="ctr"/>
                    </a:tc>
                    <a:extLst>
                      <a:ext uri="{0D108BD9-81ED-4DB2-BD59-A6C34878D82A}">
                        <a16:rowId xmlns:a16="http://schemas.microsoft.com/office/drawing/2014/main" val="1848446675"/>
                      </a:ext>
                    </a:extLst>
                  </a:tr>
                  <a:tr h="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2016</a:t>
                          </a:r>
                        </a:p>
                      </a:txBody>
                      <a:tcPr anchor="ctr"/>
                    </a:tc>
                    <a:tc>
                      <a:txBody>
                        <a:bodyPr/>
                        <a:lstStyle/>
                        <a:p>
                          <a:pPr algn="ctr" rtl="0" fontAlgn="ctr"/>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-3.60</a:t>
                          </a:r>
                        </a:p>
                      </a:txBody>
                      <a:tcPr marL="9525" marR="9525" marT="9525" marB="0" anchor="ctr"/>
                    </a:tc>
                    <a:tc>
                      <a:txBody>
                        <a:bodyPr/>
                        <a:lstStyle/>
                        <a:p>
                          <a:pPr algn="ctr" fontAlgn="b"/>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(-4.03, -3.18)</a:t>
                          </a:r>
                        </a:p>
                      </a:txBody>
                      <a:tcPr marL="9525" marR="9525" marT="9525" marB="0" anchor="ctr"/>
                    </a:tc>
                    <a:extLst>
                      <a:ext uri="{0D108BD9-81ED-4DB2-BD59-A6C34878D82A}">
                        <a16:rowId xmlns:a16="http://schemas.microsoft.com/office/drawing/2014/main" val="2133261463"/>
                      </a:ext>
                    </a:extLst>
                  </a:tr>
                  <a:tr h="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2017</a:t>
                          </a:r>
                        </a:p>
                      </a:txBody>
                      <a:tcPr anchor="ctr"/>
                    </a:tc>
                    <a:tc>
                      <a:txBody>
                        <a:bodyPr/>
                        <a:lstStyle/>
                        <a:p>
                          <a:pPr algn="ctr" rtl="0" fontAlgn="ctr"/>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-4.35</a:t>
                          </a:r>
                        </a:p>
                      </a:txBody>
                      <a:tcPr marL="9525" marR="9525" marT="9525" marB="0" anchor="ctr"/>
                    </a:tc>
                    <a:tc>
                      <a:txBody>
                        <a:bodyPr/>
                        <a:lstStyle/>
                        <a:p>
                          <a:pPr algn="ctr" fontAlgn="b"/>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(-4.81, -3.89)</a:t>
                          </a:r>
                        </a:p>
                      </a:txBody>
                      <a:tcPr marL="9525" marR="9525" marT="9525" marB="0" anchor="ctr"/>
                    </a:tc>
                    <a:extLst>
                      <a:ext uri="{0D108BD9-81ED-4DB2-BD59-A6C34878D82A}">
                        <a16:rowId xmlns:a16="http://schemas.microsoft.com/office/drawing/2014/main" val="3287471290"/>
                      </a:ext>
                    </a:extLst>
                  </a:tr>
                  <a:tr h="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2018</a:t>
                          </a:r>
                        </a:p>
                      </a:txBody>
                      <a:tcPr anchor="ctr"/>
                    </a:tc>
                    <a:tc>
                      <a:txBody>
                        <a:bodyPr/>
                        <a:lstStyle/>
                        <a:p>
                          <a:pPr algn="ctr" rtl="0" fontAlgn="ctr"/>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-4.29</a:t>
                          </a:r>
                        </a:p>
                      </a:txBody>
                      <a:tcPr marL="9525" marR="9525" marT="9525" marB="0" anchor="ctr"/>
                    </a:tc>
                    <a:tc>
                      <a:txBody>
                        <a:bodyPr/>
                        <a:lstStyle/>
                        <a:p>
                          <a:pPr algn="ctr" fontAlgn="b"/>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(-4.75, -3.82)</a:t>
                          </a:r>
                        </a:p>
                      </a:txBody>
                      <a:tcPr marL="9525" marR="9525" marT="9525" marB="0" anchor="ctr"/>
                    </a:tc>
                    <a:extLst>
                      <a:ext uri="{0D108BD9-81ED-4DB2-BD59-A6C34878D82A}">
                        <a16:rowId xmlns:a16="http://schemas.microsoft.com/office/drawing/2014/main" val="2826961370"/>
                      </a:ext>
                    </a:extLst>
                  </a:tr>
                  <a:tr h="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2019</a:t>
                          </a:r>
                        </a:p>
                      </a:txBody>
                      <a:tcPr anchor="ctr"/>
                    </a:tc>
                    <a:tc>
                      <a:txBody>
                        <a:bodyPr/>
                        <a:lstStyle/>
                        <a:p>
                          <a:pPr algn="ctr" rtl="0" fontAlgn="ctr"/>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-4.92</a:t>
                          </a:r>
                        </a:p>
                      </a:txBody>
                      <a:tcPr marL="9525" marR="9525" marT="9525" marB="0" anchor="ctr"/>
                    </a:tc>
                    <a:tc>
                      <a:txBody>
                        <a:bodyPr/>
                        <a:lstStyle/>
                        <a:p>
                          <a:pPr algn="ctr" fontAlgn="b"/>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(-5.44, -4.41)</a:t>
                          </a:r>
                        </a:p>
                      </a:txBody>
                      <a:tcPr marL="9525" marR="9525" marT="9525" marB="0" anchor="ctr"/>
                    </a:tc>
                    <a:extLst>
                      <a:ext uri="{0D108BD9-81ED-4DB2-BD59-A6C34878D82A}">
                        <a16:rowId xmlns:a16="http://schemas.microsoft.com/office/drawing/2014/main" val="2373225305"/>
                      </a:ext>
                    </a:extLst>
                  </a:tr>
                </a:tbl>
              </a:graphicData>
            </a:graphic>
          </p:graphicFrame>
        </mc:Choice>
        <mc:Fallback xmlns="">
          <p:graphicFrame>
            <p:nvGraphicFramePr>
              <p:cNvPr id="3" name="Table 3">
                <a:extLst>
                  <a:ext uri="{FF2B5EF4-FFF2-40B4-BE49-F238E27FC236}">
                    <a16:creationId xmlns:a16="http://schemas.microsoft.com/office/drawing/2014/main" id="{B51D244F-3863-BF96-49C0-F526E5E60806}"/>
                  </a:ext>
                </a:extLst>
              </p:cNvPr>
              <p:cNvGraphicFramePr>
                <a:graphicFrameLocks noGrp="1"/>
              </p:cNvGraphicFramePr>
              <p:nvPr>
                <p:extLst>
                  <p:ext uri="{D42A27DB-BD31-4B8C-83A1-F6EECF244321}">
                    <p14:modId xmlns:p14="http://schemas.microsoft.com/office/powerpoint/2010/main" val="485467846"/>
                  </p:ext>
                </p:extLst>
              </p:nvPr>
            </p:nvGraphicFramePr>
            <p:xfrm>
              <a:off x="6504386" y="2132877"/>
              <a:ext cx="5497114" cy="3200400"/>
            </p:xfrm>
            <a:graphic>
              <a:graphicData uri="http://schemas.openxmlformats.org/drawingml/2006/table">
                <a:tbl>
                  <a:tblPr firstRow="1" bandRow="1">
                    <a:tableStyleId>{5C22544A-7EE6-4342-B048-85BDC9FD1C3A}</a:tableStyleId>
                  </a:tblPr>
                  <a:tblGrid>
                    <a:gridCol w="1255314">
                      <a:extLst>
                        <a:ext uri="{9D8B030D-6E8A-4147-A177-3AD203B41FA5}">
                          <a16:colId xmlns:a16="http://schemas.microsoft.com/office/drawing/2014/main" val="3046757773"/>
                        </a:ext>
                      </a:extLst>
                    </a:gridCol>
                    <a:gridCol w="2362200">
                      <a:extLst>
                        <a:ext uri="{9D8B030D-6E8A-4147-A177-3AD203B41FA5}">
                          <a16:colId xmlns:a16="http://schemas.microsoft.com/office/drawing/2014/main" val="3797020030"/>
                        </a:ext>
                      </a:extLst>
                    </a:gridCol>
                    <a:gridCol w="1879600">
                      <a:extLst>
                        <a:ext uri="{9D8B030D-6E8A-4147-A177-3AD203B41FA5}">
                          <a16:colId xmlns:a16="http://schemas.microsoft.com/office/drawing/2014/main" val="208457503"/>
                        </a:ext>
                      </a:extLst>
                    </a:gridCol>
                  </a:tblGrid>
                  <a:tr h="457200">
                    <a:tc>
                      <a:txBody>
                        <a:bodyPr/>
                        <a:lstStyle/>
                        <a:p>
                          <a:pPr algn="ctr"/>
                          <a:r>
                            <a:rPr lang="en-US" sz="2400" dirty="0">
                              <a:solidFill>
                                <a:schemeClr val="bg1"/>
                              </a:solidFill>
                              <a:latin typeface="Calibri" panose="020F0502020204030204" pitchFamily="34" charset="0"/>
                              <a:cs typeface="Calibri" panose="020F0502020204030204" pitchFamily="34" charset="0"/>
                            </a:rPr>
                            <a:t>Year</a:t>
                          </a:r>
                        </a:p>
                      </a:txBody>
                      <a:tcPr anchor="ctr"/>
                    </a:tc>
                    <a:tc>
                      <a:txBody>
                        <a:bodyPr/>
                        <a:lstStyle/>
                        <a:p>
                          <a:endParaRPr lang="en-US"/>
                        </a:p>
                      </a:txBody>
                      <a:tcPr anchor="ctr">
                        <a:blipFill>
                          <a:blip r:embed="rId3"/>
                          <a:stretch>
                            <a:fillRect l="-53763" t="-8333" r="-81183" b="-636111"/>
                          </a:stretch>
                        </a:blipFill>
                      </a:tcPr>
                    </a:tc>
                    <a:tc>
                      <a:txBody>
                        <a:bodyPr/>
                        <a:lstStyle/>
                        <a:p>
                          <a:pPr algn="ctr"/>
                          <a:r>
                            <a:rPr lang="en-US" sz="2400" dirty="0">
                              <a:solidFill>
                                <a:schemeClr val="bg1"/>
                              </a:solidFill>
                              <a:latin typeface="Calibri" panose="020F0502020204030204" pitchFamily="34" charset="0"/>
                              <a:cs typeface="Calibri" panose="020F0502020204030204" pitchFamily="34" charset="0"/>
                            </a:rPr>
                            <a:t>95% CI</a:t>
                          </a:r>
                        </a:p>
                      </a:txBody>
                      <a:tcPr anchor="ctr"/>
                    </a:tc>
                    <a:extLst>
                      <a:ext uri="{0D108BD9-81ED-4DB2-BD59-A6C34878D82A}">
                        <a16:rowId xmlns:a16="http://schemas.microsoft.com/office/drawing/2014/main" val="3750679921"/>
                      </a:ext>
                    </a:extLst>
                  </a:tr>
                  <a:tr h="45720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2014</a:t>
                          </a:r>
                        </a:p>
                      </a:txBody>
                      <a:tcPr anchor="ctr"/>
                    </a:tc>
                    <a:tc>
                      <a:txBody>
                        <a:bodyPr/>
                        <a:lstStyle/>
                        <a:p>
                          <a:pPr algn="ctr" rtl="0" fontAlgn="ctr"/>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-1.90</a:t>
                          </a:r>
                        </a:p>
                      </a:txBody>
                      <a:tcPr marL="9525" marR="9525" marT="9525" marB="0" anchor="ctr"/>
                    </a:tc>
                    <a:tc>
                      <a:txBody>
                        <a:bodyPr/>
                        <a:lstStyle/>
                        <a:p>
                          <a:pPr algn="ctr" fontAlgn="b"/>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(-2.23, -1.57)</a:t>
                          </a:r>
                        </a:p>
                      </a:txBody>
                      <a:tcPr marL="9525" marR="9525" marT="9525" marB="0" anchor="ctr"/>
                    </a:tc>
                    <a:extLst>
                      <a:ext uri="{0D108BD9-81ED-4DB2-BD59-A6C34878D82A}">
                        <a16:rowId xmlns:a16="http://schemas.microsoft.com/office/drawing/2014/main" val="3403996532"/>
                      </a:ext>
                    </a:extLst>
                  </a:tr>
                  <a:tr h="45720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2015</a:t>
                          </a:r>
                        </a:p>
                      </a:txBody>
                      <a:tcPr anchor="ctr"/>
                    </a:tc>
                    <a:tc>
                      <a:txBody>
                        <a:bodyPr/>
                        <a:lstStyle/>
                        <a:p>
                          <a:pPr algn="ctr" rtl="0" fontAlgn="ctr"/>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-3.20</a:t>
                          </a:r>
                        </a:p>
                      </a:txBody>
                      <a:tcPr marL="9525" marR="9525" marT="9525" marB="0" anchor="ctr"/>
                    </a:tc>
                    <a:tc>
                      <a:txBody>
                        <a:bodyPr/>
                        <a:lstStyle/>
                        <a:p>
                          <a:pPr algn="ctr" fontAlgn="b"/>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(-3.61, -2.78)</a:t>
                          </a:r>
                        </a:p>
                      </a:txBody>
                      <a:tcPr marL="9525" marR="9525" marT="9525" marB="0" anchor="ctr"/>
                    </a:tc>
                    <a:extLst>
                      <a:ext uri="{0D108BD9-81ED-4DB2-BD59-A6C34878D82A}">
                        <a16:rowId xmlns:a16="http://schemas.microsoft.com/office/drawing/2014/main" val="1848446675"/>
                      </a:ext>
                    </a:extLst>
                  </a:tr>
                  <a:tr h="45720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2016</a:t>
                          </a:r>
                        </a:p>
                      </a:txBody>
                      <a:tcPr anchor="ctr"/>
                    </a:tc>
                    <a:tc>
                      <a:txBody>
                        <a:bodyPr/>
                        <a:lstStyle/>
                        <a:p>
                          <a:pPr algn="ctr" rtl="0" fontAlgn="ctr"/>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-3.60</a:t>
                          </a:r>
                        </a:p>
                      </a:txBody>
                      <a:tcPr marL="9525" marR="9525" marT="9525" marB="0" anchor="ctr"/>
                    </a:tc>
                    <a:tc>
                      <a:txBody>
                        <a:bodyPr/>
                        <a:lstStyle/>
                        <a:p>
                          <a:pPr algn="ctr" fontAlgn="b"/>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(-4.03, -3.18)</a:t>
                          </a:r>
                        </a:p>
                      </a:txBody>
                      <a:tcPr marL="9525" marR="9525" marT="9525" marB="0" anchor="ctr"/>
                    </a:tc>
                    <a:extLst>
                      <a:ext uri="{0D108BD9-81ED-4DB2-BD59-A6C34878D82A}">
                        <a16:rowId xmlns:a16="http://schemas.microsoft.com/office/drawing/2014/main" val="2133261463"/>
                      </a:ext>
                    </a:extLst>
                  </a:tr>
                  <a:tr h="45720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2017</a:t>
                          </a:r>
                        </a:p>
                      </a:txBody>
                      <a:tcPr anchor="ctr"/>
                    </a:tc>
                    <a:tc>
                      <a:txBody>
                        <a:bodyPr/>
                        <a:lstStyle/>
                        <a:p>
                          <a:pPr algn="ctr" rtl="0" fontAlgn="ctr"/>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-4.35</a:t>
                          </a:r>
                        </a:p>
                      </a:txBody>
                      <a:tcPr marL="9525" marR="9525" marT="9525" marB="0" anchor="ctr"/>
                    </a:tc>
                    <a:tc>
                      <a:txBody>
                        <a:bodyPr/>
                        <a:lstStyle/>
                        <a:p>
                          <a:pPr algn="ctr" fontAlgn="b"/>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(-4.81, -3.89)</a:t>
                          </a:r>
                        </a:p>
                      </a:txBody>
                      <a:tcPr marL="9525" marR="9525" marT="9525" marB="0" anchor="ctr"/>
                    </a:tc>
                    <a:extLst>
                      <a:ext uri="{0D108BD9-81ED-4DB2-BD59-A6C34878D82A}">
                        <a16:rowId xmlns:a16="http://schemas.microsoft.com/office/drawing/2014/main" val="3287471290"/>
                      </a:ext>
                    </a:extLst>
                  </a:tr>
                  <a:tr h="45720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2018</a:t>
                          </a:r>
                        </a:p>
                      </a:txBody>
                      <a:tcPr anchor="ctr"/>
                    </a:tc>
                    <a:tc>
                      <a:txBody>
                        <a:bodyPr/>
                        <a:lstStyle/>
                        <a:p>
                          <a:pPr algn="ctr" rtl="0" fontAlgn="ctr"/>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-4.29</a:t>
                          </a:r>
                        </a:p>
                      </a:txBody>
                      <a:tcPr marL="9525" marR="9525" marT="9525" marB="0" anchor="ctr"/>
                    </a:tc>
                    <a:tc>
                      <a:txBody>
                        <a:bodyPr/>
                        <a:lstStyle/>
                        <a:p>
                          <a:pPr algn="ctr" fontAlgn="b"/>
                          <a:r>
                            <a:rPr lang="en-US" sz="2400" b="0" i="0" u="none" strike="noStrike">
                              <a:solidFill>
                                <a:schemeClr val="bg2">
                                  <a:lumMod val="10000"/>
                                </a:schemeClr>
                              </a:solidFill>
                              <a:effectLst/>
                              <a:latin typeface="Calibri" panose="020F0502020204030204" pitchFamily="34" charset="0"/>
                              <a:cs typeface="Calibri" panose="020F0502020204030204" pitchFamily="34" charset="0"/>
                            </a:rPr>
                            <a:t>(-4.75, -3.82)</a:t>
                          </a:r>
                        </a:p>
                      </a:txBody>
                      <a:tcPr marL="9525" marR="9525" marT="9525" marB="0" anchor="ctr"/>
                    </a:tc>
                    <a:extLst>
                      <a:ext uri="{0D108BD9-81ED-4DB2-BD59-A6C34878D82A}">
                        <a16:rowId xmlns:a16="http://schemas.microsoft.com/office/drawing/2014/main" val="2826961370"/>
                      </a:ext>
                    </a:extLst>
                  </a:tr>
                  <a:tr h="457200">
                    <a:tc>
                      <a:txBody>
                        <a:bodyP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2019</a:t>
                          </a:r>
                        </a:p>
                      </a:txBody>
                      <a:tcPr anchor="ctr"/>
                    </a:tc>
                    <a:tc>
                      <a:txBody>
                        <a:bodyPr/>
                        <a:lstStyle/>
                        <a:p>
                          <a:pPr algn="ctr" rtl="0" fontAlgn="ctr"/>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-4.92</a:t>
                          </a:r>
                        </a:p>
                      </a:txBody>
                      <a:tcPr marL="9525" marR="9525" marT="9525" marB="0" anchor="ctr"/>
                    </a:tc>
                    <a:tc>
                      <a:txBody>
                        <a:bodyPr/>
                        <a:lstStyle/>
                        <a:p>
                          <a:pPr algn="ctr" fontAlgn="b"/>
                          <a:r>
                            <a:rPr lang="en-US" sz="2400" b="0" i="0" u="none" strike="noStrike" dirty="0">
                              <a:solidFill>
                                <a:schemeClr val="bg2">
                                  <a:lumMod val="10000"/>
                                </a:schemeClr>
                              </a:solidFill>
                              <a:effectLst/>
                              <a:latin typeface="Calibri" panose="020F0502020204030204" pitchFamily="34" charset="0"/>
                              <a:cs typeface="Calibri" panose="020F0502020204030204" pitchFamily="34" charset="0"/>
                            </a:rPr>
                            <a:t>(-5.44, -4.41)</a:t>
                          </a:r>
                        </a:p>
                      </a:txBody>
                      <a:tcPr marL="9525" marR="9525" marT="9525" marB="0" anchor="ctr"/>
                    </a:tc>
                    <a:extLst>
                      <a:ext uri="{0D108BD9-81ED-4DB2-BD59-A6C34878D82A}">
                        <a16:rowId xmlns:a16="http://schemas.microsoft.com/office/drawing/2014/main" val="2373225305"/>
                      </a:ext>
                    </a:extLst>
                  </a:tr>
                </a:tbl>
              </a:graphicData>
            </a:graphic>
          </p:graphicFrame>
        </mc:Fallback>
      </mc:AlternateContent>
      <p:sp>
        <p:nvSpPr>
          <p:cNvPr id="20" name="Title 2">
            <a:extLst>
              <a:ext uri="{FF2B5EF4-FFF2-40B4-BE49-F238E27FC236}">
                <a16:creationId xmlns:a16="http://schemas.microsoft.com/office/drawing/2014/main" id="{195E7018-F6A1-E178-7D84-8A5B4931111D}"/>
              </a:ext>
            </a:extLst>
          </p:cNvPr>
          <p:cNvSpPr txBox="1">
            <a:spLocks noChangeArrowheads="1"/>
          </p:cNvSpPr>
          <p:nvPr/>
        </p:nvSpPr>
        <p:spPr>
          <a:xfrm>
            <a:off x="208614" y="50871"/>
            <a:ext cx="11274425" cy="658678"/>
          </a:xfrm>
          <a:prstGeom prst="rect">
            <a:avLst/>
          </a:prstGeom>
          <a:ln>
            <a:solidFill>
              <a:schemeClr val="lt1">
                <a:hueOff val="0"/>
                <a:satOff val="0"/>
                <a:lumOff val="0"/>
              </a:schemeClr>
            </a:solid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endParaRPr lang="en-US" altLang="en-US" sz="3600" dirty="0">
              <a:solidFill>
                <a:schemeClr val="bg2">
                  <a:lumMod val="10000"/>
                </a:schemeClr>
              </a:solidFill>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517E8DA6-FB48-5E23-D9D0-82CFC14182DE}"/>
              </a:ext>
            </a:extLst>
          </p:cNvPr>
          <p:cNvGrpSpPr/>
          <p:nvPr/>
        </p:nvGrpSpPr>
        <p:grpSpPr>
          <a:xfrm>
            <a:off x="0" y="914400"/>
            <a:ext cx="6568494" cy="5943600"/>
            <a:chOff x="-2" y="914400"/>
            <a:chExt cx="6568494" cy="5943600"/>
          </a:xfrm>
        </p:grpSpPr>
        <p:sp>
          <p:nvSpPr>
            <p:cNvPr id="17" name="Down Arrow 16">
              <a:extLst>
                <a:ext uri="{FF2B5EF4-FFF2-40B4-BE49-F238E27FC236}">
                  <a16:creationId xmlns:a16="http://schemas.microsoft.com/office/drawing/2014/main" id="{E7F887D1-7289-8B9C-E0B8-740B208607B9}"/>
                </a:ext>
              </a:extLst>
            </p:cNvPr>
            <p:cNvSpPr/>
            <p:nvPr/>
          </p:nvSpPr>
          <p:spPr>
            <a:xfrm>
              <a:off x="0" y="5098414"/>
              <a:ext cx="1097280" cy="1444752"/>
            </a:xfrm>
            <a:prstGeom prst="down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91440" rIns="91440" bIns="91440" rtlCol="0" anchor="ctr" anchorCtr="1"/>
            <a:lstStyle/>
            <a:p>
              <a:pPr algn="ctr"/>
              <a:r>
                <a:rPr lang="en-US" sz="1600" b="1" dirty="0">
                  <a:solidFill>
                    <a:schemeClr val="bg2">
                      <a:lumMod val="10000"/>
                    </a:schemeClr>
                  </a:solidFill>
                  <a:latin typeface="Calibri" panose="020F0502020204030204" pitchFamily="34" charset="0"/>
                  <a:cs typeface="Calibri" panose="020F0502020204030204" pitchFamily="34" charset="0"/>
                </a:rPr>
                <a:t>Greater Impact</a:t>
              </a:r>
            </a:p>
          </p:txBody>
        </p:sp>
        <p:sp>
          <p:nvSpPr>
            <p:cNvPr id="19" name="Down Arrow 18">
              <a:extLst>
                <a:ext uri="{FF2B5EF4-FFF2-40B4-BE49-F238E27FC236}">
                  <a16:creationId xmlns:a16="http://schemas.microsoft.com/office/drawing/2014/main" id="{1BC15134-1D0D-39C9-383F-FC6018360413}"/>
                </a:ext>
              </a:extLst>
            </p:cNvPr>
            <p:cNvSpPr/>
            <p:nvPr/>
          </p:nvSpPr>
          <p:spPr>
            <a:xfrm rot="10800000">
              <a:off x="-2" y="1232050"/>
              <a:ext cx="1095021" cy="1442686"/>
            </a:xfrm>
            <a:prstGeom prst="downArrow">
              <a:avLst/>
            </a:prstGeom>
            <a:solidFill>
              <a:schemeClr val="accent5">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lIns="91440" tIns="91440" rIns="91440" bIns="91440" rtlCol="0" anchor="ctr" anchorCtr="1"/>
            <a:lstStyle/>
            <a:p>
              <a:pPr algn="ctr"/>
              <a:r>
                <a:rPr lang="en-US" sz="1600" b="1" dirty="0">
                  <a:solidFill>
                    <a:schemeClr val="bg2">
                      <a:lumMod val="10000"/>
                    </a:schemeClr>
                  </a:solidFill>
                  <a:latin typeface="Calibri" panose="020F0502020204030204" pitchFamily="34" charset="0"/>
                  <a:cs typeface="Calibri" panose="020F0502020204030204" pitchFamily="34" charset="0"/>
                </a:rPr>
                <a:t>Lower Impact</a:t>
              </a:r>
            </a:p>
          </p:txBody>
        </p:sp>
        <p:grpSp>
          <p:nvGrpSpPr>
            <p:cNvPr id="2" name="Group 1">
              <a:extLst>
                <a:ext uri="{FF2B5EF4-FFF2-40B4-BE49-F238E27FC236}">
                  <a16:creationId xmlns:a16="http://schemas.microsoft.com/office/drawing/2014/main" id="{ED288A2D-8344-EFC3-9469-9CADD54302CB}"/>
                </a:ext>
              </a:extLst>
            </p:cNvPr>
            <p:cNvGrpSpPr>
              <a:grpSpLocks noChangeAspect="1"/>
            </p:cNvGrpSpPr>
            <p:nvPr/>
          </p:nvGrpSpPr>
          <p:grpSpPr>
            <a:xfrm>
              <a:off x="683594" y="914400"/>
              <a:ext cx="5884898" cy="5943600"/>
              <a:chOff x="45108" y="1178912"/>
              <a:chExt cx="5416822" cy="5470855"/>
            </a:xfrm>
          </p:grpSpPr>
          <p:pic>
            <p:nvPicPr>
              <p:cNvPr id="16" name="Picture 4">
                <a:extLst>
                  <a:ext uri="{FF2B5EF4-FFF2-40B4-BE49-F238E27FC236}">
                    <a16:creationId xmlns:a16="http://schemas.microsoft.com/office/drawing/2014/main" id="{7C1543B1-84B0-6DB3-5872-E29F7BC01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8" y="1291954"/>
                <a:ext cx="5357813"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a:extLst>
                  <a:ext uri="{FF2B5EF4-FFF2-40B4-BE49-F238E27FC236}">
                    <a16:creationId xmlns:a16="http://schemas.microsoft.com/office/drawing/2014/main" id="{3207F33C-3AE3-6C8A-A84A-7E255B25E268}"/>
                  </a:ext>
                </a:extLst>
              </p:cNvPr>
              <p:cNvSpPr txBox="1"/>
              <p:nvPr/>
            </p:nvSpPr>
            <p:spPr>
              <a:xfrm>
                <a:off x="575734" y="1178912"/>
                <a:ext cx="4886196"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rPr>
                  <a:t>Effect of ACA Expansion vs No Expansion on County-Level Uninsurance Rates</a:t>
                </a:r>
              </a:p>
            </p:txBody>
          </p:sp>
        </p:grpSp>
        <p:sp>
          <p:nvSpPr>
            <p:cNvPr id="7" name="TextBox 6">
              <a:extLst>
                <a:ext uri="{FF2B5EF4-FFF2-40B4-BE49-F238E27FC236}">
                  <a16:creationId xmlns:a16="http://schemas.microsoft.com/office/drawing/2014/main" id="{38F71440-EB7F-6BAD-16E4-7BEAB0E8229C}"/>
                </a:ext>
              </a:extLst>
            </p:cNvPr>
            <p:cNvSpPr txBox="1"/>
            <p:nvPr/>
          </p:nvSpPr>
          <p:spPr>
            <a:xfrm rot="16200000">
              <a:off x="-529545" y="3594188"/>
              <a:ext cx="2183764"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rPr>
                <a:t>Effect on Uninsurance (%)</a:t>
              </a:r>
            </a:p>
          </p:txBody>
        </p:sp>
      </p:grpSp>
      <p:sp>
        <p:nvSpPr>
          <p:cNvPr id="9" name="Right Arrow 8">
            <a:extLst>
              <a:ext uri="{FF2B5EF4-FFF2-40B4-BE49-F238E27FC236}">
                <a16:creationId xmlns:a16="http://schemas.microsoft.com/office/drawing/2014/main" id="{0183115C-980C-1069-47CC-455CE8B67D89}"/>
              </a:ext>
            </a:extLst>
          </p:cNvPr>
          <p:cNvSpPr/>
          <p:nvPr/>
        </p:nvSpPr>
        <p:spPr>
          <a:xfrm rot="2362188">
            <a:off x="2727861" y="2000280"/>
            <a:ext cx="3533739" cy="2231840"/>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Greater Reduction of Uninsurance Over Time</a:t>
            </a:r>
          </a:p>
        </p:txBody>
      </p:sp>
      <p:sp>
        <p:nvSpPr>
          <p:cNvPr id="10" name="Title 2">
            <a:extLst>
              <a:ext uri="{FF2B5EF4-FFF2-40B4-BE49-F238E27FC236}">
                <a16:creationId xmlns:a16="http://schemas.microsoft.com/office/drawing/2014/main" id="{B6132FEA-A82E-FD88-7B98-936B939F2F58}"/>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Observed – Predicted Trend</a:t>
            </a:r>
          </a:p>
        </p:txBody>
      </p:sp>
      <p:graphicFrame>
        <p:nvGraphicFramePr>
          <p:cNvPr id="11" name="Diagram 10">
            <a:extLst>
              <a:ext uri="{FF2B5EF4-FFF2-40B4-BE49-F238E27FC236}">
                <a16:creationId xmlns:a16="http://schemas.microsoft.com/office/drawing/2014/main" id="{B7632511-7EFA-4931-3A05-6B084696EEE0}"/>
              </a:ext>
            </a:extLst>
          </p:cNvPr>
          <p:cNvGraphicFramePr/>
          <p:nvPr>
            <p:extLst>
              <p:ext uri="{D42A27DB-BD31-4B8C-83A1-F6EECF244321}">
                <p14:modId xmlns:p14="http://schemas.microsoft.com/office/powerpoint/2010/main" val="4210385550"/>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3">
                <a:extLst>
                  <a:ext uri="{FF2B5EF4-FFF2-40B4-BE49-F238E27FC236}">
                    <a16:creationId xmlns:a16="http://schemas.microsoft.com/office/drawing/2014/main" id="{F46B517D-3BE3-8DAA-008F-A3FF9A7FB6ED}"/>
                  </a:ext>
                </a:extLst>
              </p:cNvPr>
              <p:cNvGraphicFramePr>
                <a:graphicFrameLocks noGrp="1"/>
              </p:cNvGraphicFramePr>
              <p:nvPr>
                <p:extLst>
                  <p:ext uri="{D42A27DB-BD31-4B8C-83A1-F6EECF244321}">
                    <p14:modId xmlns:p14="http://schemas.microsoft.com/office/powerpoint/2010/main" val="662937415"/>
                  </p:ext>
                </p:extLst>
              </p:nvPr>
            </p:nvGraphicFramePr>
            <p:xfrm>
              <a:off x="6261100" y="2011680"/>
              <a:ext cx="5829299" cy="3931920"/>
            </p:xfrm>
            <a:graphic>
              <a:graphicData uri="http://schemas.openxmlformats.org/drawingml/2006/table">
                <a:tbl>
                  <a:tblPr firstRow="1" bandRow="1">
                    <a:tableStyleId>{5C22544A-7EE6-4342-B048-85BDC9FD1C3A}</a:tableStyleId>
                  </a:tblPr>
                  <a:tblGrid>
                    <a:gridCol w="1586822">
                      <a:extLst>
                        <a:ext uri="{9D8B030D-6E8A-4147-A177-3AD203B41FA5}">
                          <a16:colId xmlns:a16="http://schemas.microsoft.com/office/drawing/2014/main" val="3046757773"/>
                        </a:ext>
                      </a:extLst>
                    </a:gridCol>
                    <a:gridCol w="2497296">
                      <a:extLst>
                        <a:ext uri="{9D8B030D-6E8A-4147-A177-3AD203B41FA5}">
                          <a16:colId xmlns:a16="http://schemas.microsoft.com/office/drawing/2014/main" val="3797020030"/>
                        </a:ext>
                      </a:extLst>
                    </a:gridCol>
                    <a:gridCol w="1745181">
                      <a:extLst>
                        <a:ext uri="{9D8B030D-6E8A-4147-A177-3AD203B41FA5}">
                          <a16:colId xmlns:a16="http://schemas.microsoft.com/office/drawing/2014/main" val="208457503"/>
                        </a:ext>
                      </a:extLst>
                    </a:gridCol>
                  </a:tblGrid>
                  <a:tr h="255126">
                    <a:tc>
                      <a:txBody>
                        <a:bodyPr/>
                        <a:lstStyle/>
                        <a:p>
                          <a:pPr algn="ctr"/>
                          <a:r>
                            <a:rPr lang="en-US" sz="2400" dirty="0">
                              <a:solidFill>
                                <a:schemeClr val="bg1"/>
                              </a:solidFill>
                              <a:latin typeface="Calibri" panose="020F0502020204030204" pitchFamily="34" charset="0"/>
                              <a:cs typeface="Calibri" panose="020F0502020204030204" pitchFamily="34" charset="0"/>
                            </a:rPr>
                            <a:t>Years from Expansion</a:t>
                          </a:r>
                        </a:p>
                        <a:p>
                          <a:pPr algn="ctr"/>
                          <a:r>
                            <a:rPr lang="en-US" sz="2400" dirty="0">
                              <a:solidFill>
                                <a:schemeClr val="bg1"/>
                              </a:solidFill>
                              <a:latin typeface="Calibri" panose="020F0502020204030204" pitchFamily="34" charset="0"/>
                              <a:cs typeface="Calibri" panose="020F0502020204030204" pitchFamily="34" charset="0"/>
                            </a:rPr>
                            <a:t>(t)</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l-GR" sz="2400" b="1" i="1" smtClean="0">
                                        <a:solidFill>
                                          <a:schemeClr val="bg1"/>
                                        </a:solidFill>
                                        <a:latin typeface="Cambria Math" panose="02040503050406030204" pitchFamily="18" charset="0"/>
                                        <a:ea typeface="Cambria Math" panose="02040503050406030204" pitchFamily="18" charset="0"/>
                                      </a:rPr>
                                    </m:ctrlPr>
                                  </m:sSubPr>
                                  <m:e>
                                    <m:r>
                                      <a:rPr lang="el-GR" sz="2400" b="1" i="1" smtClean="0">
                                        <a:solidFill>
                                          <a:schemeClr val="bg1"/>
                                        </a:solidFill>
                                        <a:latin typeface="Cambria Math" panose="02040503050406030204" pitchFamily="18" charset="0"/>
                                        <a:ea typeface="Cambria Math" panose="02040503050406030204" pitchFamily="18" charset="0"/>
                                      </a:rPr>
                                      <m:t>𝜸</m:t>
                                    </m:r>
                                  </m:e>
                                  <m:sub>
                                    <m:r>
                                      <a:rPr lang="en-US" sz="2400" b="1" i="1" smtClean="0">
                                        <a:solidFill>
                                          <a:schemeClr val="bg1"/>
                                        </a:solidFill>
                                        <a:latin typeface="Cambria Math" panose="02040503050406030204" pitchFamily="18" charset="0"/>
                                        <a:ea typeface="Cambria Math" panose="02040503050406030204" pitchFamily="18" charset="0"/>
                                      </a:rPr>
                                      <m:t>𝒎</m:t>
                                    </m:r>
                                    <m:r>
                                      <a:rPr lang="en-US" sz="2400" b="1" i="1" smtClean="0">
                                        <a:solidFill>
                                          <a:schemeClr val="bg1"/>
                                        </a:solidFill>
                                        <a:latin typeface="Cambria Math" panose="02040503050406030204" pitchFamily="18" charset="0"/>
                                        <a:ea typeface="Cambria Math" panose="02040503050406030204" pitchFamily="18" charset="0"/>
                                      </a:rPr>
                                      <m:t>,  </m:t>
                                    </m:r>
                                    <m:r>
                                      <a:rPr lang="en-US" sz="2400" b="1" i="1" smtClean="0">
                                        <a:solidFill>
                                          <a:schemeClr val="bg1"/>
                                        </a:solidFill>
                                        <a:latin typeface="Cambria Math" panose="02040503050406030204" pitchFamily="18" charset="0"/>
                                        <a:ea typeface="Cambria Math" panose="02040503050406030204" pitchFamily="18" charset="0"/>
                                      </a:rPr>
                                      <m:t>𝒎</m:t>
                                    </m:r>
                                    <m:r>
                                      <a:rPr lang="en-US" sz="2400" b="1" i="1" smtClean="0">
                                        <a:solidFill>
                                          <a:schemeClr val="bg1"/>
                                        </a:solidFill>
                                        <a:latin typeface="Cambria Math" panose="02040503050406030204" pitchFamily="18" charset="0"/>
                                        <a:ea typeface="Cambria Math" panose="02040503050406030204" pitchFamily="18" charset="0"/>
                                      </a:rPr>
                                      <m:t>+</m:t>
                                    </m:r>
                                    <m:r>
                                      <a:rPr lang="en-US" sz="2400" b="1" i="1" smtClean="0">
                                        <a:solidFill>
                                          <a:schemeClr val="bg1"/>
                                        </a:solidFill>
                                        <a:latin typeface="Cambria Math" panose="02040503050406030204" pitchFamily="18" charset="0"/>
                                        <a:ea typeface="Cambria Math" panose="02040503050406030204" pitchFamily="18" charset="0"/>
                                      </a:rPr>
                                      <m:t>𝒕</m:t>
                                    </m:r>
                                  </m:sub>
                                </m:sSub>
                                <m:r>
                                  <m:rPr>
                                    <m:nor/>
                                  </m:rPr>
                                  <a:rPr lang="en-US" sz="2400" b="1" dirty="0">
                                    <a:solidFill>
                                      <a:schemeClr val="bg1"/>
                                    </a:solidFill>
                                    <a:latin typeface="Calibri" panose="020F0502020204030204" pitchFamily="34" charset="0"/>
                                    <a:cs typeface="Calibri" panose="020F0502020204030204" pitchFamily="34" charset="0"/>
                                  </a:rPr>
                                  <m:t> </m:t>
                                </m:r>
                              </m:oMath>
                            </m:oMathPara>
                          </a14:m>
                          <a:endParaRPr lang="en-US" sz="2400" b="1" dirty="0">
                            <a:solidFill>
                              <a:schemeClr val="bg1"/>
                            </a:solidFill>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r>
                                  <m:rPr>
                                    <m:nor/>
                                  </m:rPr>
                                  <a:rPr lang="en-US" sz="2400" b="1" dirty="0">
                                    <a:solidFill>
                                      <a:schemeClr val="bg1"/>
                                    </a:solidFill>
                                    <a:latin typeface="Calibri" panose="020F0502020204030204" pitchFamily="34" charset="0"/>
                                    <a:cs typeface="Calibri" panose="020F0502020204030204" pitchFamily="34" charset="0"/>
                                  </a:rPr>
                                  <m:t>(</m:t>
                                </m:r>
                                <m:r>
                                  <m:rPr>
                                    <m:nor/>
                                  </m:rPr>
                                  <a:rPr lang="en-US" sz="2400" b="1" dirty="0">
                                    <a:solidFill>
                                      <a:schemeClr val="bg1"/>
                                    </a:solidFill>
                                    <a:latin typeface="Calibri" panose="020F0502020204030204" pitchFamily="34" charset="0"/>
                                    <a:cs typeface="Calibri" panose="020F0502020204030204" pitchFamily="34" charset="0"/>
                                  </a:rPr>
                                  <m:t>ATT</m:t>
                                </m:r>
                                <m:r>
                                  <m:rPr>
                                    <m:nor/>
                                  </m:rPr>
                                  <a:rPr lang="en-US" sz="2400" b="1" i="0" dirty="0" smtClean="0">
                                    <a:solidFill>
                                      <a:schemeClr val="bg1"/>
                                    </a:solidFill>
                                    <a:latin typeface="Calibri" panose="020F0502020204030204" pitchFamily="34" charset="0"/>
                                    <a:cs typeface="Calibri" panose="020F0502020204030204" pitchFamily="34" charset="0"/>
                                  </a:rPr>
                                  <m:t> </m:t>
                                </m:r>
                                <m:r>
                                  <m:rPr>
                                    <m:nor/>
                                  </m:rPr>
                                  <a:rPr lang="en-US" sz="2400" b="1" i="0" dirty="0" smtClean="0">
                                    <a:solidFill>
                                      <a:schemeClr val="bg1"/>
                                    </a:solidFill>
                                    <a:latin typeface="Calibri" panose="020F0502020204030204" pitchFamily="34" charset="0"/>
                                    <a:cs typeface="Calibri" panose="020F0502020204030204" pitchFamily="34" charset="0"/>
                                  </a:rPr>
                                  <m:t>t</m:t>
                                </m:r>
                                <m:r>
                                  <m:rPr>
                                    <m:nor/>
                                  </m:rPr>
                                  <a:rPr lang="en-US" sz="2400" b="1" i="0" dirty="0" smtClean="0">
                                    <a:solidFill>
                                      <a:schemeClr val="bg1"/>
                                    </a:solidFill>
                                    <a:latin typeface="Calibri" panose="020F0502020204030204" pitchFamily="34" charset="0"/>
                                    <a:cs typeface="Calibri" panose="020F0502020204030204" pitchFamily="34" charset="0"/>
                                  </a:rPr>
                                  <m:t> </m:t>
                                </m:r>
                                <m:r>
                                  <m:rPr>
                                    <m:nor/>
                                  </m:rPr>
                                  <a:rPr lang="en-US" sz="2400" b="1" i="0" dirty="0" smtClean="0">
                                    <a:solidFill>
                                      <a:schemeClr val="bg1"/>
                                    </a:solidFill>
                                    <a:latin typeface="Calibri" panose="020F0502020204030204" pitchFamily="34" charset="0"/>
                                    <a:cs typeface="Calibri" panose="020F0502020204030204" pitchFamily="34" charset="0"/>
                                  </a:rPr>
                                  <m:t>years</m:t>
                                </m:r>
                                <m:r>
                                  <m:rPr>
                                    <m:nor/>
                                  </m:rPr>
                                  <a:rPr lang="en-US" sz="2400" b="1" i="0" dirty="0" smtClean="0">
                                    <a:solidFill>
                                      <a:schemeClr val="bg1"/>
                                    </a:solidFill>
                                    <a:latin typeface="Calibri" panose="020F0502020204030204" pitchFamily="34" charset="0"/>
                                    <a:cs typeface="Calibri" panose="020F0502020204030204" pitchFamily="34" charset="0"/>
                                  </a:rPr>
                                  <m:t> </m:t>
                                </m:r>
                                <m:r>
                                  <m:rPr>
                                    <m:nor/>
                                  </m:rPr>
                                  <a:rPr lang="en-US" sz="2400" b="1" i="0" dirty="0" smtClean="0">
                                    <a:solidFill>
                                      <a:schemeClr val="bg1"/>
                                    </a:solidFill>
                                    <a:latin typeface="Calibri" panose="020F0502020204030204" pitchFamily="34" charset="0"/>
                                    <a:cs typeface="Calibri" panose="020F0502020204030204" pitchFamily="34" charset="0"/>
                                  </a:rPr>
                                  <m:t>out</m:t>
                                </m:r>
                                <m:r>
                                  <m:rPr>
                                    <m:nor/>
                                  </m:rPr>
                                  <a:rPr lang="en-US" sz="2400" b="1" dirty="0">
                                    <a:solidFill>
                                      <a:schemeClr val="bg1"/>
                                    </a:solidFill>
                                    <a:latin typeface="Calibri" panose="020F0502020204030204" pitchFamily="34" charset="0"/>
                                    <a:cs typeface="Calibri" panose="020F0502020204030204" pitchFamily="34" charset="0"/>
                                  </a:rPr>
                                  <m:t>)</m:t>
                                </m:r>
                              </m:oMath>
                            </m:oMathPara>
                          </a14:m>
                          <a:endParaRPr lang="en-US" sz="2400" b="1" dirty="0">
                            <a:solidFill>
                              <a:schemeClr val="bg1"/>
                            </a:solidFill>
                            <a:latin typeface="Calibri" panose="020F0502020204030204" pitchFamily="34" charset="0"/>
                            <a:cs typeface="Calibri" panose="020F0502020204030204" pitchFamily="34" charset="0"/>
                          </a:endParaRPr>
                        </a:p>
                      </a:txBody>
                      <a:tcPr anchor="ctr"/>
                    </a:tc>
                    <a:tc>
                      <a:txBody>
                        <a:bodyPr/>
                        <a:lstStyle/>
                        <a:p>
                          <a:pPr algn="ctr"/>
                          <a:r>
                            <a:rPr lang="en-US" sz="2400" dirty="0">
                              <a:solidFill>
                                <a:schemeClr val="bg1"/>
                              </a:solidFill>
                              <a:latin typeface="Calibri" panose="020F0502020204030204" pitchFamily="34" charset="0"/>
                              <a:cs typeface="Calibri" panose="020F0502020204030204" pitchFamily="34" charset="0"/>
                            </a:rPr>
                            <a:t>95% CI</a:t>
                          </a:r>
                        </a:p>
                      </a:txBody>
                      <a:tcPr anchor="ctr"/>
                    </a:tc>
                    <a:extLst>
                      <a:ext uri="{0D108BD9-81ED-4DB2-BD59-A6C34878D82A}">
                        <a16:rowId xmlns:a16="http://schemas.microsoft.com/office/drawing/2014/main" val="3750679921"/>
                      </a:ext>
                    </a:extLst>
                  </a:tr>
                  <a:tr h="326471">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0</a:t>
                          </a:r>
                        </a:p>
                      </a:txBody>
                      <a:tcPr anchor="ctr"/>
                    </a:tc>
                    <a:tc>
                      <a:txBody>
                        <a:bodyPr/>
                        <a:lstStyle/>
                        <a:p>
                          <a:pPr algn="ctr" fontAlgn="b"/>
                          <a:r>
                            <a:rPr lang="en-US" sz="2400" b="0" i="0" u="none" strike="noStrike" dirty="0">
                              <a:solidFill>
                                <a:srgbClr val="000000"/>
                              </a:solidFill>
                              <a:effectLst/>
                              <a:latin typeface="Calibri" panose="020F0502020204030204" pitchFamily="34" charset="0"/>
                              <a:cs typeface="Calibri" panose="020F0502020204030204" pitchFamily="34" charset="0"/>
                            </a:rPr>
                            <a:t>-3.99</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(-4.56, -3.42)</a:t>
                          </a:r>
                        </a:p>
                      </a:txBody>
                      <a:tcPr marL="9525" marR="9525" marT="9525" marB="0" anchor="ctr"/>
                    </a:tc>
                    <a:extLst>
                      <a:ext uri="{0D108BD9-81ED-4DB2-BD59-A6C34878D82A}">
                        <a16:rowId xmlns:a16="http://schemas.microsoft.com/office/drawing/2014/main" val="753869759"/>
                      </a:ext>
                    </a:extLst>
                  </a:tr>
                  <a:tr h="326471">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1</a:t>
                          </a:r>
                        </a:p>
                      </a:txBody>
                      <a:tcPr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-6.20</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(-6.83, -5.57)</a:t>
                          </a:r>
                        </a:p>
                      </a:txBody>
                      <a:tcPr marL="9525" marR="9525" marT="9525" marB="0" anchor="ctr"/>
                    </a:tc>
                    <a:extLst>
                      <a:ext uri="{0D108BD9-81ED-4DB2-BD59-A6C34878D82A}">
                        <a16:rowId xmlns:a16="http://schemas.microsoft.com/office/drawing/2014/main" val="3403996532"/>
                      </a:ext>
                    </a:extLst>
                  </a:tr>
                  <a:tr h="326471">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2</a:t>
                          </a:r>
                        </a:p>
                      </a:txBody>
                      <a:tcPr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-6.74</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(-7.35, -6.14)</a:t>
                          </a:r>
                        </a:p>
                      </a:txBody>
                      <a:tcPr marL="9525" marR="9525" marT="9525" marB="0" anchor="ctr"/>
                    </a:tc>
                    <a:extLst>
                      <a:ext uri="{0D108BD9-81ED-4DB2-BD59-A6C34878D82A}">
                        <a16:rowId xmlns:a16="http://schemas.microsoft.com/office/drawing/2014/main" val="1848446675"/>
                      </a:ext>
                    </a:extLst>
                  </a:tr>
                  <a:tr h="326471">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3</a:t>
                          </a:r>
                        </a:p>
                      </a:txBody>
                      <a:tcPr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-7.36</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(-8, -6.71)</a:t>
                          </a:r>
                        </a:p>
                      </a:txBody>
                      <a:tcPr marL="9525" marR="9525" marT="9525" marB="0" anchor="ctr"/>
                    </a:tc>
                    <a:extLst>
                      <a:ext uri="{0D108BD9-81ED-4DB2-BD59-A6C34878D82A}">
                        <a16:rowId xmlns:a16="http://schemas.microsoft.com/office/drawing/2014/main" val="2133261463"/>
                      </a:ext>
                    </a:extLst>
                  </a:tr>
                  <a:tr h="326471">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4</a:t>
                          </a:r>
                        </a:p>
                      </a:txBody>
                      <a:tcPr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-7.49</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(-8.19, -6.8)</a:t>
                          </a:r>
                        </a:p>
                      </a:txBody>
                      <a:tcPr marL="9525" marR="9525" marT="9525" marB="0" anchor="ctr"/>
                    </a:tc>
                    <a:extLst>
                      <a:ext uri="{0D108BD9-81ED-4DB2-BD59-A6C34878D82A}">
                        <a16:rowId xmlns:a16="http://schemas.microsoft.com/office/drawing/2014/main" val="3287471290"/>
                      </a:ext>
                    </a:extLst>
                  </a:tr>
                  <a:tr h="326471">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5</a:t>
                          </a:r>
                        </a:p>
                      </a:txBody>
                      <a:tcPr anchor="ctr"/>
                    </a:tc>
                    <a:tc>
                      <a:txBody>
                        <a:bodyPr/>
                        <a:lstStyle/>
                        <a:p>
                          <a:pPr algn="ctr" fontAlgn="b"/>
                          <a:r>
                            <a:rPr lang="en-US" sz="2400" b="0" i="0" u="none" strike="noStrike" dirty="0">
                              <a:solidFill>
                                <a:srgbClr val="000000"/>
                              </a:solidFill>
                              <a:effectLst/>
                              <a:latin typeface="Calibri" panose="020F0502020204030204" pitchFamily="34" charset="0"/>
                              <a:cs typeface="Calibri" panose="020F0502020204030204" pitchFamily="34" charset="0"/>
                            </a:rPr>
                            <a:t>-8.65</a:t>
                          </a:r>
                        </a:p>
                      </a:txBody>
                      <a:tcPr marL="9525" marR="9525" marT="9525" marB="0" anchor="ctr"/>
                    </a:tc>
                    <a:tc>
                      <a:txBody>
                        <a:bodyPr/>
                        <a:lstStyle/>
                        <a:p>
                          <a:pPr algn="ctr" fontAlgn="b"/>
                          <a:r>
                            <a:rPr lang="en-US" sz="2400" b="0" i="0" u="none" strike="noStrike" dirty="0">
                              <a:solidFill>
                                <a:srgbClr val="000000"/>
                              </a:solidFill>
                              <a:effectLst/>
                              <a:latin typeface="Calibri" panose="020F0502020204030204" pitchFamily="34" charset="0"/>
                              <a:cs typeface="Calibri" panose="020F0502020204030204" pitchFamily="34" charset="0"/>
                            </a:rPr>
                            <a:t>(-9.46, -7.84)</a:t>
                          </a:r>
                        </a:p>
                      </a:txBody>
                      <a:tcPr marL="9525" marR="9525" marT="9525" marB="0" anchor="ctr"/>
                    </a:tc>
                    <a:extLst>
                      <a:ext uri="{0D108BD9-81ED-4DB2-BD59-A6C34878D82A}">
                        <a16:rowId xmlns:a16="http://schemas.microsoft.com/office/drawing/2014/main" val="2826961370"/>
                      </a:ext>
                    </a:extLst>
                  </a:tr>
                </a:tbl>
              </a:graphicData>
            </a:graphic>
          </p:graphicFrame>
        </mc:Choice>
        <mc:Fallback xmlns="">
          <p:graphicFrame>
            <p:nvGraphicFramePr>
              <p:cNvPr id="5" name="Table 3">
                <a:extLst>
                  <a:ext uri="{FF2B5EF4-FFF2-40B4-BE49-F238E27FC236}">
                    <a16:creationId xmlns:a16="http://schemas.microsoft.com/office/drawing/2014/main" id="{F46B517D-3BE3-8DAA-008F-A3FF9A7FB6ED}"/>
                  </a:ext>
                </a:extLst>
              </p:cNvPr>
              <p:cNvGraphicFramePr>
                <a:graphicFrameLocks noGrp="1"/>
              </p:cNvGraphicFramePr>
              <p:nvPr>
                <p:extLst>
                  <p:ext uri="{D42A27DB-BD31-4B8C-83A1-F6EECF244321}">
                    <p14:modId xmlns:p14="http://schemas.microsoft.com/office/powerpoint/2010/main" val="662937415"/>
                  </p:ext>
                </p:extLst>
              </p:nvPr>
            </p:nvGraphicFramePr>
            <p:xfrm>
              <a:off x="6261100" y="2011680"/>
              <a:ext cx="5829299" cy="3931920"/>
            </p:xfrm>
            <a:graphic>
              <a:graphicData uri="http://schemas.openxmlformats.org/drawingml/2006/table">
                <a:tbl>
                  <a:tblPr firstRow="1" bandRow="1">
                    <a:tableStyleId>{5C22544A-7EE6-4342-B048-85BDC9FD1C3A}</a:tableStyleId>
                  </a:tblPr>
                  <a:tblGrid>
                    <a:gridCol w="1586822">
                      <a:extLst>
                        <a:ext uri="{9D8B030D-6E8A-4147-A177-3AD203B41FA5}">
                          <a16:colId xmlns:a16="http://schemas.microsoft.com/office/drawing/2014/main" val="3046757773"/>
                        </a:ext>
                      </a:extLst>
                    </a:gridCol>
                    <a:gridCol w="2497296">
                      <a:extLst>
                        <a:ext uri="{9D8B030D-6E8A-4147-A177-3AD203B41FA5}">
                          <a16:colId xmlns:a16="http://schemas.microsoft.com/office/drawing/2014/main" val="3797020030"/>
                        </a:ext>
                      </a:extLst>
                    </a:gridCol>
                    <a:gridCol w="1745181">
                      <a:extLst>
                        <a:ext uri="{9D8B030D-6E8A-4147-A177-3AD203B41FA5}">
                          <a16:colId xmlns:a16="http://schemas.microsoft.com/office/drawing/2014/main" val="208457503"/>
                        </a:ext>
                      </a:extLst>
                    </a:gridCol>
                  </a:tblGrid>
                  <a:tr h="1188720">
                    <a:tc>
                      <a:txBody>
                        <a:bodyPr/>
                        <a:lstStyle/>
                        <a:p>
                          <a:pPr algn="ctr"/>
                          <a:r>
                            <a:rPr lang="en-US" sz="2400" dirty="0">
                              <a:solidFill>
                                <a:schemeClr val="bg1"/>
                              </a:solidFill>
                              <a:latin typeface="Calibri" panose="020F0502020204030204" pitchFamily="34" charset="0"/>
                              <a:cs typeface="Calibri" panose="020F0502020204030204" pitchFamily="34" charset="0"/>
                            </a:rPr>
                            <a:t>Years from Expansion</a:t>
                          </a:r>
                        </a:p>
                        <a:p>
                          <a:pPr algn="ctr"/>
                          <a:r>
                            <a:rPr lang="en-US" sz="2400" dirty="0">
                              <a:solidFill>
                                <a:schemeClr val="bg1"/>
                              </a:solidFill>
                              <a:latin typeface="Calibri" panose="020F0502020204030204" pitchFamily="34" charset="0"/>
                              <a:cs typeface="Calibri" panose="020F0502020204030204" pitchFamily="34" charset="0"/>
                            </a:rPr>
                            <a:t>(t)</a:t>
                          </a:r>
                        </a:p>
                      </a:txBody>
                      <a:tcPr anchor="ctr"/>
                    </a:tc>
                    <a:tc>
                      <a:txBody>
                        <a:bodyPr/>
                        <a:lstStyle/>
                        <a:p>
                          <a:endParaRPr lang="en-US"/>
                        </a:p>
                      </a:txBody>
                      <a:tcPr anchor="ctr">
                        <a:blipFill>
                          <a:blip r:embed="rId3"/>
                          <a:stretch>
                            <a:fillRect l="-63959" t="-4255" r="-71066" b="-242553"/>
                          </a:stretch>
                        </a:blipFill>
                      </a:tcPr>
                    </a:tc>
                    <a:tc>
                      <a:txBody>
                        <a:bodyPr/>
                        <a:lstStyle/>
                        <a:p>
                          <a:pPr algn="ctr"/>
                          <a:r>
                            <a:rPr lang="en-US" sz="2400" dirty="0">
                              <a:solidFill>
                                <a:schemeClr val="bg1"/>
                              </a:solidFill>
                              <a:latin typeface="Calibri" panose="020F0502020204030204" pitchFamily="34" charset="0"/>
                              <a:cs typeface="Calibri" panose="020F0502020204030204" pitchFamily="34" charset="0"/>
                            </a:rPr>
                            <a:t>95% CI</a:t>
                          </a:r>
                        </a:p>
                      </a:txBody>
                      <a:tcPr anchor="ctr"/>
                    </a:tc>
                    <a:extLst>
                      <a:ext uri="{0D108BD9-81ED-4DB2-BD59-A6C34878D82A}">
                        <a16:rowId xmlns:a16="http://schemas.microsoft.com/office/drawing/2014/main" val="3750679921"/>
                      </a:ext>
                    </a:extLst>
                  </a:tr>
                  <a:tr h="457200">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0</a:t>
                          </a:r>
                        </a:p>
                      </a:txBody>
                      <a:tcPr anchor="ctr"/>
                    </a:tc>
                    <a:tc>
                      <a:txBody>
                        <a:bodyPr/>
                        <a:lstStyle/>
                        <a:p>
                          <a:pPr algn="ctr" fontAlgn="b"/>
                          <a:r>
                            <a:rPr lang="en-US" sz="2400" b="0" i="0" u="none" strike="noStrike" dirty="0">
                              <a:solidFill>
                                <a:srgbClr val="000000"/>
                              </a:solidFill>
                              <a:effectLst/>
                              <a:latin typeface="Calibri" panose="020F0502020204030204" pitchFamily="34" charset="0"/>
                              <a:cs typeface="Calibri" panose="020F0502020204030204" pitchFamily="34" charset="0"/>
                            </a:rPr>
                            <a:t>-3.99</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(-4.56, -3.42)</a:t>
                          </a:r>
                        </a:p>
                      </a:txBody>
                      <a:tcPr marL="9525" marR="9525" marT="9525" marB="0" anchor="ctr"/>
                    </a:tc>
                    <a:extLst>
                      <a:ext uri="{0D108BD9-81ED-4DB2-BD59-A6C34878D82A}">
                        <a16:rowId xmlns:a16="http://schemas.microsoft.com/office/drawing/2014/main" val="753869759"/>
                      </a:ext>
                    </a:extLst>
                  </a:tr>
                  <a:tr h="457200">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1</a:t>
                          </a:r>
                        </a:p>
                      </a:txBody>
                      <a:tcPr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-6.20</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(-6.83, -5.57)</a:t>
                          </a:r>
                        </a:p>
                      </a:txBody>
                      <a:tcPr marL="9525" marR="9525" marT="9525" marB="0" anchor="ctr"/>
                    </a:tc>
                    <a:extLst>
                      <a:ext uri="{0D108BD9-81ED-4DB2-BD59-A6C34878D82A}">
                        <a16:rowId xmlns:a16="http://schemas.microsoft.com/office/drawing/2014/main" val="3403996532"/>
                      </a:ext>
                    </a:extLst>
                  </a:tr>
                  <a:tr h="457200">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2</a:t>
                          </a:r>
                        </a:p>
                      </a:txBody>
                      <a:tcPr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-6.74</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(-7.35, -6.14)</a:t>
                          </a:r>
                        </a:p>
                      </a:txBody>
                      <a:tcPr marL="9525" marR="9525" marT="9525" marB="0" anchor="ctr"/>
                    </a:tc>
                    <a:extLst>
                      <a:ext uri="{0D108BD9-81ED-4DB2-BD59-A6C34878D82A}">
                        <a16:rowId xmlns:a16="http://schemas.microsoft.com/office/drawing/2014/main" val="1848446675"/>
                      </a:ext>
                    </a:extLst>
                  </a:tr>
                  <a:tr h="457200">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3</a:t>
                          </a:r>
                        </a:p>
                      </a:txBody>
                      <a:tcPr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-7.36</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(-8, -6.71)</a:t>
                          </a:r>
                        </a:p>
                      </a:txBody>
                      <a:tcPr marL="9525" marR="9525" marT="9525" marB="0" anchor="ctr"/>
                    </a:tc>
                    <a:extLst>
                      <a:ext uri="{0D108BD9-81ED-4DB2-BD59-A6C34878D82A}">
                        <a16:rowId xmlns:a16="http://schemas.microsoft.com/office/drawing/2014/main" val="2133261463"/>
                      </a:ext>
                    </a:extLst>
                  </a:tr>
                  <a:tr h="457200">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4</a:t>
                          </a:r>
                        </a:p>
                      </a:txBody>
                      <a:tcPr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-7.49</a:t>
                          </a:r>
                        </a:p>
                      </a:txBody>
                      <a:tcPr marL="9525" marR="9525" marT="9525" marB="0" anchor="ctr"/>
                    </a:tc>
                    <a:tc>
                      <a:txBody>
                        <a:bodyPr/>
                        <a:lstStyle/>
                        <a:p>
                          <a:pPr algn="ctr" fontAlgn="b"/>
                          <a:r>
                            <a:rPr lang="en-US" sz="2400" b="0" i="0" u="none" strike="noStrike">
                              <a:solidFill>
                                <a:srgbClr val="000000"/>
                              </a:solidFill>
                              <a:effectLst/>
                              <a:latin typeface="Calibri" panose="020F0502020204030204" pitchFamily="34" charset="0"/>
                              <a:cs typeface="Calibri" panose="020F0502020204030204" pitchFamily="34" charset="0"/>
                            </a:rPr>
                            <a:t>(-8.19, -6.8)</a:t>
                          </a:r>
                        </a:p>
                      </a:txBody>
                      <a:tcPr marL="9525" marR="9525" marT="9525" marB="0" anchor="ctr"/>
                    </a:tc>
                    <a:extLst>
                      <a:ext uri="{0D108BD9-81ED-4DB2-BD59-A6C34878D82A}">
                        <a16:rowId xmlns:a16="http://schemas.microsoft.com/office/drawing/2014/main" val="3287471290"/>
                      </a:ext>
                    </a:extLst>
                  </a:tr>
                  <a:tr h="457200">
                    <a:tc>
                      <a:txBody>
                        <a:bodyPr/>
                        <a:lstStyle/>
                        <a:p>
                          <a:pPr algn="ctr"/>
                          <a:r>
                            <a:rPr lang="en-US" sz="2400" dirty="0">
                              <a:solidFill>
                                <a:schemeClr val="bg2">
                                  <a:lumMod val="10000"/>
                                </a:schemeClr>
                              </a:solidFill>
                              <a:latin typeface="Calibri" panose="020F0502020204030204" pitchFamily="34" charset="0"/>
                              <a:cs typeface="Calibri" panose="020F0502020204030204" pitchFamily="34" charset="0"/>
                            </a:rPr>
                            <a:t>5</a:t>
                          </a:r>
                        </a:p>
                      </a:txBody>
                      <a:tcPr anchor="ctr"/>
                    </a:tc>
                    <a:tc>
                      <a:txBody>
                        <a:bodyPr/>
                        <a:lstStyle/>
                        <a:p>
                          <a:pPr algn="ctr" fontAlgn="b"/>
                          <a:r>
                            <a:rPr lang="en-US" sz="2400" b="0" i="0" u="none" strike="noStrike" dirty="0">
                              <a:solidFill>
                                <a:srgbClr val="000000"/>
                              </a:solidFill>
                              <a:effectLst/>
                              <a:latin typeface="Calibri" panose="020F0502020204030204" pitchFamily="34" charset="0"/>
                              <a:cs typeface="Calibri" panose="020F0502020204030204" pitchFamily="34" charset="0"/>
                            </a:rPr>
                            <a:t>-8.65</a:t>
                          </a:r>
                        </a:p>
                      </a:txBody>
                      <a:tcPr marL="9525" marR="9525" marT="9525" marB="0" anchor="ctr"/>
                    </a:tc>
                    <a:tc>
                      <a:txBody>
                        <a:bodyPr/>
                        <a:lstStyle/>
                        <a:p>
                          <a:pPr algn="ctr" fontAlgn="b"/>
                          <a:r>
                            <a:rPr lang="en-US" sz="2400" b="0" i="0" u="none" strike="noStrike" dirty="0">
                              <a:solidFill>
                                <a:srgbClr val="000000"/>
                              </a:solidFill>
                              <a:effectLst/>
                              <a:latin typeface="Calibri" panose="020F0502020204030204" pitchFamily="34" charset="0"/>
                              <a:cs typeface="Calibri" panose="020F0502020204030204" pitchFamily="34" charset="0"/>
                            </a:rPr>
                            <a:t>(-9.46, -7.84)</a:t>
                          </a:r>
                        </a:p>
                      </a:txBody>
                      <a:tcPr marL="9525" marR="9525" marT="9525" marB="0" anchor="ctr"/>
                    </a:tc>
                    <a:extLst>
                      <a:ext uri="{0D108BD9-81ED-4DB2-BD59-A6C34878D82A}">
                        <a16:rowId xmlns:a16="http://schemas.microsoft.com/office/drawing/2014/main" val="2826961370"/>
                      </a:ext>
                    </a:extLst>
                  </a:tr>
                </a:tbl>
              </a:graphicData>
            </a:graphic>
          </p:graphicFrame>
        </mc:Fallback>
      </mc:AlternateContent>
      <p:pic>
        <p:nvPicPr>
          <p:cNvPr id="7" name="Picture 6">
            <a:extLst>
              <a:ext uri="{FF2B5EF4-FFF2-40B4-BE49-F238E27FC236}">
                <a16:creationId xmlns:a16="http://schemas.microsoft.com/office/drawing/2014/main" id="{1B511179-3B2D-0B36-C3B3-F8035FED163F}"/>
              </a:ext>
            </a:extLst>
          </p:cNvPr>
          <p:cNvPicPr>
            <a:picLocks noChangeAspect="1"/>
          </p:cNvPicPr>
          <p:nvPr/>
        </p:nvPicPr>
        <p:blipFill>
          <a:blip r:embed="rId4"/>
          <a:stretch>
            <a:fillRect/>
          </a:stretch>
        </p:blipFill>
        <p:spPr>
          <a:xfrm>
            <a:off x="598567" y="1033272"/>
            <a:ext cx="5824728" cy="5824728"/>
          </a:xfrm>
          <a:prstGeom prst="rect">
            <a:avLst/>
          </a:prstGeom>
        </p:spPr>
      </p:pic>
      <p:sp>
        <p:nvSpPr>
          <p:cNvPr id="10" name="TextBox 9">
            <a:extLst>
              <a:ext uri="{FF2B5EF4-FFF2-40B4-BE49-F238E27FC236}">
                <a16:creationId xmlns:a16="http://schemas.microsoft.com/office/drawing/2014/main" id="{DA2F52C6-2D3D-E065-8DBD-B81BD6934EFC}"/>
              </a:ext>
            </a:extLst>
          </p:cNvPr>
          <p:cNvSpPr txBox="1"/>
          <p:nvPr/>
        </p:nvSpPr>
        <p:spPr>
          <a:xfrm>
            <a:off x="1375834" y="1033272"/>
            <a:ext cx="4617720" cy="584775"/>
          </a:xfrm>
          <a:prstGeom prst="rect">
            <a:avLst/>
          </a:prstGeom>
          <a:solidFill>
            <a:schemeClr val="bg1"/>
          </a:solidFill>
        </p:spPr>
        <p:txBody>
          <a:bodyPr wrap="square">
            <a:spAutoFit/>
          </a:bodyPr>
          <a:lstStyle/>
          <a:p>
            <a:pPr algn="ctr"/>
            <a:r>
              <a:rPr lang="en-US" sz="1600" b="1" dirty="0">
                <a:solidFill>
                  <a:schemeClr val="bg2">
                    <a:lumMod val="10000"/>
                  </a:schemeClr>
                </a:solidFill>
                <a:latin typeface="Calibri" panose="020F0502020204030204" pitchFamily="34" charset="0"/>
                <a:cs typeface="Calibri" panose="020F0502020204030204" pitchFamily="34" charset="0"/>
              </a:rPr>
              <a:t>Expansion Effects on County-Level Uninsurance Rates From Time of Expansion</a:t>
            </a:r>
          </a:p>
        </p:txBody>
      </p:sp>
      <p:sp>
        <p:nvSpPr>
          <p:cNvPr id="2" name="Down Arrow 1">
            <a:extLst>
              <a:ext uri="{FF2B5EF4-FFF2-40B4-BE49-F238E27FC236}">
                <a16:creationId xmlns:a16="http://schemas.microsoft.com/office/drawing/2014/main" id="{6354195F-72EB-C30E-9EA6-0DCB4AF6902F}"/>
              </a:ext>
            </a:extLst>
          </p:cNvPr>
          <p:cNvSpPr/>
          <p:nvPr/>
        </p:nvSpPr>
        <p:spPr>
          <a:xfrm>
            <a:off x="0" y="5098414"/>
            <a:ext cx="1026146" cy="1444752"/>
          </a:xfrm>
          <a:prstGeom prst="down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91440" rIns="91440" bIns="91440" rtlCol="0" anchor="ctr" anchorCtr="1"/>
          <a:lstStyle/>
          <a:p>
            <a:pPr algn="ctr"/>
            <a:r>
              <a:rPr lang="en-US" sz="1600" b="1" dirty="0">
                <a:solidFill>
                  <a:schemeClr val="bg2">
                    <a:lumMod val="10000"/>
                  </a:schemeClr>
                </a:solidFill>
                <a:latin typeface="Calibri" panose="020F0502020204030204" pitchFamily="34" charset="0"/>
                <a:cs typeface="Calibri" panose="020F0502020204030204" pitchFamily="34" charset="0"/>
              </a:rPr>
              <a:t>Greater Impact</a:t>
            </a:r>
          </a:p>
        </p:txBody>
      </p:sp>
      <p:sp>
        <p:nvSpPr>
          <p:cNvPr id="3" name="Down Arrow 2">
            <a:extLst>
              <a:ext uri="{FF2B5EF4-FFF2-40B4-BE49-F238E27FC236}">
                <a16:creationId xmlns:a16="http://schemas.microsoft.com/office/drawing/2014/main" id="{F2A0B27A-34D8-073B-8CE9-656CB435CF6D}"/>
              </a:ext>
            </a:extLst>
          </p:cNvPr>
          <p:cNvSpPr/>
          <p:nvPr/>
        </p:nvSpPr>
        <p:spPr>
          <a:xfrm rot="10800000">
            <a:off x="0" y="1232050"/>
            <a:ext cx="1023884" cy="1442686"/>
          </a:xfrm>
          <a:prstGeom prst="downArrow">
            <a:avLst/>
          </a:prstGeom>
          <a:solidFill>
            <a:schemeClr val="accent5">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lIns="91440" tIns="91440" rIns="91440" bIns="91440" rtlCol="0" anchor="ctr" anchorCtr="1"/>
          <a:lstStyle/>
          <a:p>
            <a:pPr algn="ctr"/>
            <a:r>
              <a:rPr lang="en-US" sz="1600" b="1" dirty="0">
                <a:solidFill>
                  <a:schemeClr val="bg2">
                    <a:lumMod val="10000"/>
                  </a:schemeClr>
                </a:solidFill>
                <a:latin typeface="Calibri" panose="020F0502020204030204" pitchFamily="34" charset="0"/>
                <a:cs typeface="Calibri" panose="020F0502020204030204" pitchFamily="34" charset="0"/>
              </a:rPr>
              <a:t>Lower Impact</a:t>
            </a:r>
          </a:p>
        </p:txBody>
      </p:sp>
      <p:sp>
        <p:nvSpPr>
          <p:cNvPr id="9" name="TextBox 8">
            <a:extLst>
              <a:ext uri="{FF2B5EF4-FFF2-40B4-BE49-F238E27FC236}">
                <a16:creationId xmlns:a16="http://schemas.microsoft.com/office/drawing/2014/main" id="{5C4C49BA-98A9-F841-EAE7-03DC0E28EC05}"/>
              </a:ext>
            </a:extLst>
          </p:cNvPr>
          <p:cNvSpPr txBox="1"/>
          <p:nvPr/>
        </p:nvSpPr>
        <p:spPr>
          <a:xfrm rot="16200000">
            <a:off x="-600679" y="3594188"/>
            <a:ext cx="2183764"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rPr>
              <a:t>Effect on Uninsurance (%)</a:t>
            </a:r>
          </a:p>
        </p:txBody>
      </p:sp>
      <p:sp>
        <p:nvSpPr>
          <p:cNvPr id="12" name="Right Arrow 11">
            <a:extLst>
              <a:ext uri="{FF2B5EF4-FFF2-40B4-BE49-F238E27FC236}">
                <a16:creationId xmlns:a16="http://schemas.microsoft.com/office/drawing/2014/main" id="{B35EC7EE-3858-7FB6-4478-CA01A9EA0766}"/>
              </a:ext>
            </a:extLst>
          </p:cNvPr>
          <p:cNvSpPr/>
          <p:nvPr/>
        </p:nvSpPr>
        <p:spPr>
          <a:xfrm rot="1980042">
            <a:off x="1753262" y="2241866"/>
            <a:ext cx="4244346" cy="2970615"/>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Greater time post expansion, the greater the impact on uninsurance rates</a:t>
            </a:r>
          </a:p>
        </p:txBody>
      </p:sp>
      <p:sp>
        <p:nvSpPr>
          <p:cNvPr id="15" name="Title 2">
            <a:extLst>
              <a:ext uri="{FF2B5EF4-FFF2-40B4-BE49-F238E27FC236}">
                <a16:creationId xmlns:a16="http://schemas.microsoft.com/office/drawing/2014/main" id="{3AA499E0-671A-B081-99B3-C06D9AAC4017}"/>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ATT by Time Horizon</a:t>
            </a:r>
          </a:p>
        </p:txBody>
      </p:sp>
      <p:graphicFrame>
        <p:nvGraphicFramePr>
          <p:cNvPr id="16" name="Diagram 15">
            <a:extLst>
              <a:ext uri="{FF2B5EF4-FFF2-40B4-BE49-F238E27FC236}">
                <a16:creationId xmlns:a16="http://schemas.microsoft.com/office/drawing/2014/main" id="{59F3C43F-781E-015C-202D-165F55F56242}"/>
              </a:ext>
            </a:extLst>
          </p:cNvPr>
          <p:cNvGraphicFramePr/>
          <p:nvPr>
            <p:extLst>
              <p:ext uri="{D42A27DB-BD31-4B8C-83A1-F6EECF244321}">
                <p14:modId xmlns:p14="http://schemas.microsoft.com/office/powerpoint/2010/main" val="2617669499"/>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2523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195E7018-F6A1-E178-7D84-8A5B4931111D}"/>
              </a:ext>
            </a:extLst>
          </p:cNvPr>
          <p:cNvSpPr txBox="1">
            <a:spLocks noChangeArrowheads="1"/>
          </p:cNvSpPr>
          <p:nvPr/>
        </p:nvSpPr>
        <p:spPr>
          <a:xfrm>
            <a:off x="208614" y="50871"/>
            <a:ext cx="11274425" cy="658678"/>
          </a:xfrm>
          <a:prstGeom prst="rect">
            <a:avLst/>
          </a:prstGeom>
          <a:ln>
            <a:solidFill>
              <a:schemeClr val="lt1">
                <a:hueOff val="0"/>
                <a:satOff val="0"/>
                <a:lumOff val="0"/>
              </a:schemeClr>
            </a:solid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endParaRPr lang="en-US" altLang="en-US" sz="3600" dirty="0">
              <a:solidFill>
                <a:schemeClr val="bg2">
                  <a:lumMod val="10000"/>
                </a:schemeClr>
              </a:solidFill>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517E8DA6-FB48-5E23-D9D0-82CFC14182DE}"/>
              </a:ext>
            </a:extLst>
          </p:cNvPr>
          <p:cNvGrpSpPr/>
          <p:nvPr/>
        </p:nvGrpSpPr>
        <p:grpSpPr>
          <a:xfrm>
            <a:off x="0" y="914400"/>
            <a:ext cx="6568494" cy="5943600"/>
            <a:chOff x="-2" y="914400"/>
            <a:chExt cx="6568494" cy="5943600"/>
          </a:xfrm>
        </p:grpSpPr>
        <p:sp>
          <p:nvSpPr>
            <p:cNvPr id="17" name="Down Arrow 16">
              <a:extLst>
                <a:ext uri="{FF2B5EF4-FFF2-40B4-BE49-F238E27FC236}">
                  <a16:creationId xmlns:a16="http://schemas.microsoft.com/office/drawing/2014/main" id="{E7F887D1-7289-8B9C-E0B8-740B208607B9}"/>
                </a:ext>
              </a:extLst>
            </p:cNvPr>
            <p:cNvSpPr/>
            <p:nvPr/>
          </p:nvSpPr>
          <p:spPr>
            <a:xfrm>
              <a:off x="0" y="5098414"/>
              <a:ext cx="1097280" cy="1444752"/>
            </a:xfrm>
            <a:prstGeom prst="down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91440" rIns="91440" bIns="91440" rtlCol="0" anchor="ctr" anchorCtr="1"/>
            <a:lstStyle/>
            <a:p>
              <a:pPr algn="ctr"/>
              <a:r>
                <a:rPr lang="en-US" sz="1600" b="1" dirty="0">
                  <a:solidFill>
                    <a:schemeClr val="bg2">
                      <a:lumMod val="10000"/>
                    </a:schemeClr>
                  </a:solidFill>
                  <a:latin typeface="Calibri" panose="020F0502020204030204" pitchFamily="34" charset="0"/>
                  <a:cs typeface="Calibri" panose="020F0502020204030204" pitchFamily="34" charset="0"/>
                </a:rPr>
                <a:t>Greater Impact</a:t>
              </a:r>
            </a:p>
          </p:txBody>
        </p:sp>
        <p:sp>
          <p:nvSpPr>
            <p:cNvPr id="19" name="Down Arrow 18">
              <a:extLst>
                <a:ext uri="{FF2B5EF4-FFF2-40B4-BE49-F238E27FC236}">
                  <a16:creationId xmlns:a16="http://schemas.microsoft.com/office/drawing/2014/main" id="{1BC15134-1D0D-39C9-383F-FC6018360413}"/>
                </a:ext>
              </a:extLst>
            </p:cNvPr>
            <p:cNvSpPr/>
            <p:nvPr/>
          </p:nvSpPr>
          <p:spPr>
            <a:xfrm rot="10800000">
              <a:off x="-2" y="1232050"/>
              <a:ext cx="1095021" cy="1442686"/>
            </a:xfrm>
            <a:prstGeom prst="downArrow">
              <a:avLst/>
            </a:prstGeom>
            <a:solidFill>
              <a:schemeClr val="accent5">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lIns="91440" tIns="91440" rIns="91440" bIns="91440" rtlCol="0" anchor="ctr" anchorCtr="1"/>
            <a:lstStyle/>
            <a:p>
              <a:pPr algn="ctr"/>
              <a:r>
                <a:rPr lang="en-US" sz="1600" b="1" dirty="0">
                  <a:solidFill>
                    <a:schemeClr val="bg2">
                      <a:lumMod val="10000"/>
                    </a:schemeClr>
                  </a:solidFill>
                  <a:latin typeface="Calibri" panose="020F0502020204030204" pitchFamily="34" charset="0"/>
                  <a:cs typeface="Calibri" panose="020F0502020204030204" pitchFamily="34" charset="0"/>
                </a:rPr>
                <a:t>Lower Impact</a:t>
              </a:r>
            </a:p>
          </p:txBody>
        </p:sp>
        <p:grpSp>
          <p:nvGrpSpPr>
            <p:cNvPr id="2" name="Group 1">
              <a:extLst>
                <a:ext uri="{FF2B5EF4-FFF2-40B4-BE49-F238E27FC236}">
                  <a16:creationId xmlns:a16="http://schemas.microsoft.com/office/drawing/2014/main" id="{ED288A2D-8344-EFC3-9469-9CADD54302CB}"/>
                </a:ext>
              </a:extLst>
            </p:cNvPr>
            <p:cNvGrpSpPr>
              <a:grpSpLocks noChangeAspect="1"/>
            </p:cNvGrpSpPr>
            <p:nvPr/>
          </p:nvGrpSpPr>
          <p:grpSpPr>
            <a:xfrm>
              <a:off x="683594" y="914400"/>
              <a:ext cx="5884898" cy="5943600"/>
              <a:chOff x="45108" y="1178912"/>
              <a:chExt cx="5416822" cy="5470855"/>
            </a:xfrm>
          </p:grpSpPr>
          <p:pic>
            <p:nvPicPr>
              <p:cNvPr id="16" name="Picture 4">
                <a:extLst>
                  <a:ext uri="{FF2B5EF4-FFF2-40B4-BE49-F238E27FC236}">
                    <a16:creationId xmlns:a16="http://schemas.microsoft.com/office/drawing/2014/main" id="{7C1543B1-84B0-6DB3-5872-E29F7BC01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8" y="1291954"/>
                <a:ext cx="5357813"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a:extLst>
                  <a:ext uri="{FF2B5EF4-FFF2-40B4-BE49-F238E27FC236}">
                    <a16:creationId xmlns:a16="http://schemas.microsoft.com/office/drawing/2014/main" id="{3207F33C-3AE3-6C8A-A84A-7E255B25E268}"/>
                  </a:ext>
                </a:extLst>
              </p:cNvPr>
              <p:cNvSpPr txBox="1"/>
              <p:nvPr/>
            </p:nvSpPr>
            <p:spPr>
              <a:xfrm>
                <a:off x="575734" y="1178912"/>
                <a:ext cx="4886196"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rPr>
                  <a:t>Effect of ACA Expansion vs No Expansion on County-Level Uninsurance Rates</a:t>
                </a:r>
              </a:p>
            </p:txBody>
          </p:sp>
        </p:grpSp>
        <p:sp>
          <p:nvSpPr>
            <p:cNvPr id="7" name="TextBox 6">
              <a:extLst>
                <a:ext uri="{FF2B5EF4-FFF2-40B4-BE49-F238E27FC236}">
                  <a16:creationId xmlns:a16="http://schemas.microsoft.com/office/drawing/2014/main" id="{38F71440-EB7F-6BAD-16E4-7BEAB0E8229C}"/>
                </a:ext>
              </a:extLst>
            </p:cNvPr>
            <p:cNvSpPr txBox="1"/>
            <p:nvPr/>
          </p:nvSpPr>
          <p:spPr>
            <a:xfrm rot="16200000">
              <a:off x="-529545" y="3594188"/>
              <a:ext cx="2183764"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rPr>
                <a:t>Effect on Uninsurance (%)</a:t>
              </a:r>
            </a:p>
          </p:txBody>
        </p:sp>
      </p:grpSp>
      <p:sp>
        <p:nvSpPr>
          <p:cNvPr id="9" name="Right Arrow 8">
            <a:extLst>
              <a:ext uri="{FF2B5EF4-FFF2-40B4-BE49-F238E27FC236}">
                <a16:creationId xmlns:a16="http://schemas.microsoft.com/office/drawing/2014/main" id="{0183115C-980C-1069-47CC-455CE8B67D89}"/>
              </a:ext>
            </a:extLst>
          </p:cNvPr>
          <p:cNvSpPr/>
          <p:nvPr/>
        </p:nvSpPr>
        <p:spPr>
          <a:xfrm rot="2362188">
            <a:off x="2727861" y="2000280"/>
            <a:ext cx="3533739" cy="2231840"/>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Greater Reduction of Uninsurance Over Time</a:t>
            </a:r>
          </a:p>
        </p:txBody>
      </p:sp>
      <p:graphicFrame>
        <p:nvGraphicFramePr>
          <p:cNvPr id="11" name="Diagram 10">
            <a:extLst>
              <a:ext uri="{FF2B5EF4-FFF2-40B4-BE49-F238E27FC236}">
                <a16:creationId xmlns:a16="http://schemas.microsoft.com/office/drawing/2014/main" id="{B7632511-7EFA-4931-3A05-6B084696EEE0}"/>
              </a:ext>
            </a:extLst>
          </p:cNvPr>
          <p:cNvGraphicFramePr/>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5">
            <a:extLst>
              <a:ext uri="{FF2B5EF4-FFF2-40B4-BE49-F238E27FC236}">
                <a16:creationId xmlns:a16="http://schemas.microsoft.com/office/drawing/2014/main" id="{6CF688A1-C53C-5935-9219-9389819E5D23}"/>
              </a:ext>
            </a:extLst>
          </p:cNvPr>
          <p:cNvSpPr/>
          <p:nvPr/>
        </p:nvSpPr>
        <p:spPr>
          <a:xfrm>
            <a:off x="-88900" y="709549"/>
            <a:ext cx="6972300" cy="6275451"/>
          </a:xfrm>
          <a:prstGeom prst="rect">
            <a:avLst/>
          </a:prstGeom>
          <a:solidFill>
            <a:schemeClr val="bg1">
              <a:alpha val="6475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8C38B5-5E15-A719-B06D-BD4676E20C09}"/>
                  </a:ext>
                </a:extLst>
              </p:cNvPr>
              <p:cNvSpPr txBox="1"/>
              <p:nvPr/>
            </p:nvSpPr>
            <p:spPr>
              <a:xfrm>
                <a:off x="887712" y="2928442"/>
                <a:ext cx="10663059" cy="616644"/>
              </a:xfrm>
              <a:prstGeom prst="rect">
                <a:avLst/>
              </a:prstGeom>
              <a:solidFill>
                <a:schemeClr val="bg1">
                  <a:lumMod val="95000"/>
                </a:schemeClr>
              </a:solidFill>
              <a:ln>
                <a:solidFill>
                  <a:schemeClr val="bg2">
                    <a:lumMod val="10000"/>
                  </a:schemeClr>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2800" i="1" smtClean="0">
                          <a:solidFill>
                            <a:schemeClr val="bg2">
                              <a:lumMod val="10000"/>
                            </a:schemeClr>
                          </a:solidFill>
                          <a:latin typeface="Cambria Math" panose="02040503050406030204" pitchFamily="18" charset="0"/>
                          <a:ea typeface="Cambria Math" panose="02040503050406030204" pitchFamily="18" charset="0"/>
                        </a:rPr>
                        <m:t>γ</m:t>
                      </m:r>
                      <m:r>
                        <a:rPr lang="en-US" sz="2800" i="1">
                          <a:solidFill>
                            <a:schemeClr val="bg2">
                              <a:lumMod val="10000"/>
                            </a:schemeClr>
                          </a:solidFill>
                          <a:latin typeface="Cambria Math" panose="02040503050406030204" pitchFamily="18" charset="0"/>
                          <a:ea typeface="Cambria Math" panose="02040503050406030204" pitchFamily="18" charset="0"/>
                        </a:rPr>
                        <m:t>=</m:t>
                      </m:r>
                      <m:sSub>
                        <m:sSubPr>
                          <m:ctrlPr>
                            <a:rPr lang="en-US" sz="2800" b="0" i="1" smtClean="0">
                              <a:solidFill>
                                <a:schemeClr val="bg2">
                                  <a:lumMod val="10000"/>
                                </a:schemeClr>
                              </a:solidFill>
                              <a:latin typeface="Cambria Math" panose="02040503050406030204" pitchFamily="18" charset="0"/>
                            </a:rPr>
                          </m:ctrlPr>
                        </m:sSubPr>
                        <m:e>
                          <m:r>
                            <a:rPr lang="en-US" sz="2800" b="0" i="1" smtClean="0">
                              <a:solidFill>
                                <a:schemeClr val="bg2">
                                  <a:lumMod val="10000"/>
                                </a:schemeClr>
                              </a:solidFill>
                              <a:latin typeface="Cambria Math" panose="02040503050406030204" pitchFamily="18" charset="0"/>
                              <a:ea typeface="Cambria Math" panose="02040503050406030204" pitchFamily="18" charset="0"/>
                            </a:rPr>
                            <m:t>𝜓</m:t>
                          </m:r>
                        </m:e>
                        <m:sub>
                          <m:r>
                            <a:rPr lang="en-US" sz="2800" b="0" i="1" smtClean="0">
                              <a:solidFill>
                                <a:schemeClr val="bg2">
                                  <a:lumMod val="10000"/>
                                </a:schemeClr>
                              </a:solidFill>
                              <a:latin typeface="Cambria Math" panose="02040503050406030204" pitchFamily="18" charset="0"/>
                            </a:rPr>
                            <m:t>𝑚𝑘</m:t>
                          </m:r>
                        </m:sub>
                      </m:sSub>
                      <m:r>
                        <a:rPr lang="en-US" sz="2800" b="0" i="1" smtClean="0">
                          <a:solidFill>
                            <a:schemeClr val="bg2">
                              <a:lumMod val="10000"/>
                            </a:schemeClr>
                          </a:solidFill>
                          <a:latin typeface="Cambria Math" panose="02040503050406030204" pitchFamily="18" charset="0"/>
                        </a:rPr>
                        <m:t>+</m:t>
                      </m:r>
                      <m:sSub>
                        <m:sSubPr>
                          <m:ctrlPr>
                            <a:rPr lang="en-US" sz="2800" b="1" i="1" smtClean="0">
                              <a:solidFill>
                                <a:schemeClr val="accent5"/>
                              </a:solidFill>
                              <a:latin typeface="Cambria Math" panose="02040503050406030204" pitchFamily="18" charset="0"/>
                            </a:rPr>
                          </m:ctrlPr>
                        </m:sSubPr>
                        <m:e>
                          <m:r>
                            <a:rPr lang="en-US" sz="2800" b="1" i="1">
                              <a:solidFill>
                                <a:schemeClr val="accent5"/>
                              </a:solidFill>
                              <a:latin typeface="Cambria Math" panose="02040503050406030204" pitchFamily="18" charset="0"/>
                              <a:ea typeface="Cambria Math" panose="02040503050406030204" pitchFamily="18" charset="0"/>
                            </a:rPr>
                            <m:t>𝝍</m:t>
                          </m:r>
                        </m:e>
                        <m:sub>
                          <m:r>
                            <a:rPr lang="en-US" sz="2800" b="1" i="1" smtClean="0">
                              <a:solidFill>
                                <a:schemeClr val="accent5"/>
                              </a:solidFill>
                              <a:latin typeface="Cambria Math" panose="02040503050406030204" pitchFamily="18" charset="0"/>
                            </a:rPr>
                            <m:t>𝒑𝒐𝒑</m:t>
                          </m:r>
                        </m:sub>
                      </m:sSub>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rPr>
                            <m:t>𝐿</m:t>
                          </m:r>
                        </m:e>
                        <m:sub>
                          <m:r>
                            <a:rPr lang="en-US" sz="2800" i="1">
                              <a:solidFill>
                                <a:schemeClr val="bg2">
                                  <a:lumMod val="10000"/>
                                </a:schemeClr>
                              </a:solidFill>
                              <a:latin typeface="Cambria Math" panose="02040503050406030204" pitchFamily="18" charset="0"/>
                            </a:rPr>
                            <m:t>𝑝𝑜𝑝</m:t>
                          </m:r>
                        </m:sub>
                      </m:sSub>
                      <m:r>
                        <a:rPr lang="en-US" sz="2800" b="0" i="1" smtClean="0">
                          <a:solidFill>
                            <a:schemeClr val="bg2">
                              <a:lumMod val="10000"/>
                            </a:schemeClr>
                          </a:solidFill>
                          <a:latin typeface="Cambria Math" panose="02040503050406030204" pitchFamily="18" charset="0"/>
                        </a:rPr>
                        <m:t>+ </m:t>
                      </m:r>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ea typeface="Cambria Math" panose="02040503050406030204" pitchFamily="18" charset="0"/>
                            </a:rPr>
                            <m:t>𝜓</m:t>
                          </m:r>
                        </m:e>
                        <m:sub>
                          <m:r>
                            <a:rPr lang="en-US" sz="2800" b="0" i="1" smtClean="0">
                              <a:solidFill>
                                <a:schemeClr val="bg2">
                                  <a:lumMod val="10000"/>
                                </a:schemeClr>
                              </a:solidFill>
                              <a:latin typeface="Cambria Math" panose="02040503050406030204" pitchFamily="18" charset="0"/>
                              <a:ea typeface="Cambria Math" panose="02040503050406030204" pitchFamily="18" charset="0"/>
                            </a:rPr>
                            <m:t>𝑒𝑙𝑖𝑔</m:t>
                          </m:r>
                        </m:sub>
                      </m:sSub>
                      <m:sSub>
                        <m:sSubPr>
                          <m:ctrlPr>
                            <a:rPr lang="en-US" sz="2800" i="1">
                              <a:solidFill>
                                <a:schemeClr val="bg2">
                                  <a:lumMod val="10000"/>
                                </a:schemeClr>
                              </a:solidFill>
                              <a:latin typeface="Cambria Math" panose="02040503050406030204" pitchFamily="18" charset="0"/>
                            </a:rPr>
                          </m:ctrlPr>
                        </m:sSubPr>
                        <m:e>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rPr>
                                <m:t> </m:t>
                              </m:r>
                              <m:r>
                                <a:rPr lang="en-US" sz="2800" i="1">
                                  <a:solidFill>
                                    <a:schemeClr val="bg2">
                                      <a:lumMod val="10000"/>
                                    </a:schemeClr>
                                  </a:solidFill>
                                  <a:latin typeface="Cambria Math" panose="02040503050406030204" pitchFamily="18" charset="0"/>
                                </a:rPr>
                                <m:t>𝐿</m:t>
                              </m:r>
                            </m:e>
                            <m:sub>
                              <m:r>
                                <a:rPr lang="en-US" sz="2800" i="1">
                                  <a:solidFill>
                                    <a:schemeClr val="bg2">
                                      <a:lumMod val="10000"/>
                                    </a:schemeClr>
                                  </a:solidFill>
                                  <a:latin typeface="Cambria Math" panose="02040503050406030204" pitchFamily="18" charset="0"/>
                                </a:rPr>
                                <m:t>𝑒𝑙𝑖𝑔</m:t>
                              </m:r>
                            </m:sub>
                          </m:sSub>
                        </m:e>
                        <m:sub>
                          <m:r>
                            <a:rPr lang="en-US" sz="2800" i="1">
                              <a:solidFill>
                                <a:schemeClr val="bg2">
                                  <a:lumMod val="10000"/>
                                </a:schemeClr>
                              </a:solidFill>
                              <a:latin typeface="Cambria Math" panose="02040503050406030204" pitchFamily="18" charset="0"/>
                            </a:rPr>
                            <m:t>𝑚</m:t>
                          </m:r>
                        </m:sub>
                      </m:sSub>
                      <m:r>
                        <a:rPr lang="en-US" sz="2800" b="0" i="1" smtClean="0">
                          <a:solidFill>
                            <a:schemeClr val="bg2">
                              <a:lumMod val="10000"/>
                            </a:schemeClr>
                          </a:solidFill>
                          <a:latin typeface="Cambria Math" panose="02040503050406030204" pitchFamily="18" charset="0"/>
                        </a:rPr>
                        <m:t>+ </m:t>
                      </m:r>
                      <m:sSub>
                        <m:sSubPr>
                          <m:ctrlPr>
                            <a:rPr lang="en-US" sz="2800" b="0" i="1" smtClean="0">
                              <a:solidFill>
                                <a:schemeClr val="bg2">
                                  <a:lumMod val="10000"/>
                                </a:schemeClr>
                              </a:solidFill>
                              <a:latin typeface="Cambria Math" panose="02040503050406030204" pitchFamily="18" charset="0"/>
                            </a:rPr>
                          </m:ctrlPr>
                        </m:sSubPr>
                        <m:e>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ea typeface="Cambria Math" panose="02040503050406030204" pitchFamily="18" charset="0"/>
                                </a:rPr>
                                <m:t>𝜓</m:t>
                              </m:r>
                            </m:e>
                            <m:sub>
                              <m:r>
                                <a:rPr lang="en-US" sz="2800" i="1">
                                  <a:solidFill>
                                    <a:schemeClr val="bg2">
                                      <a:lumMod val="10000"/>
                                    </a:schemeClr>
                                  </a:solidFill>
                                  <a:latin typeface="Cambria Math" panose="02040503050406030204" pitchFamily="18" charset="0"/>
                                  <a:ea typeface="Cambria Math" panose="02040503050406030204" pitchFamily="18" charset="0"/>
                                </a:rPr>
                                <m:t>𝑒𝑙𝑖𝑔</m:t>
                              </m:r>
                              <m:r>
                                <a:rPr lang="en-US" sz="2800" b="0" i="1" smtClean="0">
                                  <a:solidFill>
                                    <a:schemeClr val="bg2">
                                      <a:lumMod val="10000"/>
                                    </a:schemeClr>
                                  </a:solidFill>
                                  <a:latin typeface="Cambria Math" panose="02040503050406030204" pitchFamily="18" charset="0"/>
                                  <a:ea typeface="Cambria Math" panose="02040503050406030204" pitchFamily="18" charset="0"/>
                                </a:rPr>
                                <m:t>:</m:t>
                              </m:r>
                              <m:r>
                                <a:rPr lang="en-US" sz="2800" b="0" i="1" smtClean="0">
                                  <a:solidFill>
                                    <a:schemeClr val="bg2">
                                      <a:lumMod val="10000"/>
                                    </a:schemeClr>
                                  </a:solidFill>
                                  <a:latin typeface="Cambria Math" panose="02040503050406030204" pitchFamily="18" charset="0"/>
                                  <a:ea typeface="Cambria Math" panose="02040503050406030204" pitchFamily="18" charset="0"/>
                                </a:rPr>
                                <m:t>𝑑𝑒𝑙𝑎𝑦</m:t>
                              </m:r>
                            </m:sub>
                          </m:sSub>
                        </m:e>
                        <m:sub>
                          <m:r>
                            <a:rPr lang="en-US" sz="2800" b="0" i="1" smtClean="0">
                              <a:solidFill>
                                <a:schemeClr val="bg2">
                                  <a:lumMod val="10000"/>
                                </a:schemeClr>
                              </a:solidFill>
                              <a:latin typeface="Cambria Math" panose="02040503050406030204" pitchFamily="18" charset="0"/>
                            </a:rPr>
                            <m:t>𝑘</m:t>
                          </m:r>
                          <m:r>
                            <a:rPr lang="en-US" sz="2800" b="0" i="1" smtClean="0">
                              <a:solidFill>
                                <a:schemeClr val="bg2">
                                  <a:lumMod val="10000"/>
                                </a:schemeClr>
                              </a:solidFill>
                              <a:latin typeface="Cambria Math" panose="02040503050406030204" pitchFamily="18" charset="0"/>
                            </a:rPr>
                            <m:t>−</m:t>
                          </m:r>
                          <m:r>
                            <a:rPr lang="en-US" sz="2800" b="0" i="1" smtClean="0">
                              <a:solidFill>
                                <a:schemeClr val="bg2">
                                  <a:lumMod val="10000"/>
                                </a:schemeClr>
                              </a:solidFill>
                              <a:latin typeface="Cambria Math" panose="02040503050406030204" pitchFamily="18" charset="0"/>
                            </a:rPr>
                            <m:t>𝑚</m:t>
                          </m:r>
                        </m:sub>
                      </m:sSub>
                      <m:sSub>
                        <m:sSubPr>
                          <m:ctrlPr>
                            <a:rPr lang="en-US" sz="2800" i="1">
                              <a:solidFill>
                                <a:schemeClr val="bg2">
                                  <a:lumMod val="10000"/>
                                </a:schemeClr>
                              </a:solidFill>
                              <a:latin typeface="Cambria Math" panose="02040503050406030204" pitchFamily="18" charset="0"/>
                            </a:rPr>
                          </m:ctrlPr>
                        </m:sSubPr>
                        <m:e>
                          <m:sSub>
                            <m:sSubPr>
                              <m:ctrlPr>
                                <a:rPr lang="en-US" sz="2800" i="1">
                                  <a:solidFill>
                                    <a:schemeClr val="bg2">
                                      <a:lumMod val="10000"/>
                                    </a:schemeClr>
                                  </a:solidFill>
                                  <a:latin typeface="Cambria Math" panose="02040503050406030204" pitchFamily="18" charset="0"/>
                                </a:rPr>
                              </m:ctrlPr>
                            </m:sSubPr>
                            <m:e>
                              <m:r>
                                <a:rPr lang="en-US" sz="2800" i="1">
                                  <a:solidFill>
                                    <a:schemeClr val="bg2">
                                      <a:lumMod val="10000"/>
                                    </a:schemeClr>
                                  </a:solidFill>
                                  <a:latin typeface="Cambria Math" panose="02040503050406030204" pitchFamily="18" charset="0"/>
                                </a:rPr>
                                <m:t> </m:t>
                              </m:r>
                              <m:r>
                                <a:rPr lang="en-US" sz="2800" i="1">
                                  <a:solidFill>
                                    <a:schemeClr val="bg2">
                                      <a:lumMod val="10000"/>
                                    </a:schemeClr>
                                  </a:solidFill>
                                  <a:latin typeface="Cambria Math" panose="02040503050406030204" pitchFamily="18" charset="0"/>
                                </a:rPr>
                                <m:t>𝐿</m:t>
                              </m:r>
                            </m:e>
                            <m:sub>
                              <m:r>
                                <a:rPr lang="en-US" sz="2800" i="1">
                                  <a:solidFill>
                                    <a:schemeClr val="bg2">
                                      <a:lumMod val="10000"/>
                                    </a:schemeClr>
                                  </a:solidFill>
                                  <a:latin typeface="Cambria Math" panose="02040503050406030204" pitchFamily="18" charset="0"/>
                                </a:rPr>
                                <m:t>𝑒𝑙𝑖𝑔</m:t>
                              </m:r>
                            </m:sub>
                          </m:sSub>
                        </m:e>
                        <m:sub>
                          <m:r>
                            <a:rPr lang="en-US" sz="2800" i="1">
                              <a:solidFill>
                                <a:schemeClr val="bg2">
                                  <a:lumMod val="10000"/>
                                </a:schemeClr>
                              </a:solidFill>
                              <a:latin typeface="Cambria Math" panose="02040503050406030204" pitchFamily="18" charset="0"/>
                            </a:rPr>
                            <m:t>𝑚</m:t>
                          </m:r>
                        </m:sub>
                      </m:sSub>
                      <m:d>
                        <m:dPr>
                          <m:ctrlPr>
                            <a:rPr lang="en-US" sz="2800" b="0" i="1" smtClean="0">
                              <a:solidFill>
                                <a:schemeClr val="bg2">
                                  <a:lumMod val="10000"/>
                                </a:schemeClr>
                              </a:solidFill>
                              <a:latin typeface="Cambria Math" panose="02040503050406030204" pitchFamily="18" charset="0"/>
                            </a:rPr>
                          </m:ctrlPr>
                        </m:dPr>
                        <m:e>
                          <m:r>
                            <a:rPr lang="en-US" sz="2800" b="0" i="1" smtClean="0">
                              <a:solidFill>
                                <a:schemeClr val="bg2">
                                  <a:lumMod val="10000"/>
                                </a:schemeClr>
                              </a:solidFill>
                              <a:latin typeface="Cambria Math" panose="02040503050406030204" pitchFamily="18" charset="0"/>
                            </a:rPr>
                            <m:t>𝑘</m:t>
                          </m:r>
                          <m:r>
                            <a:rPr lang="en-US" sz="2800" b="0" i="1" smtClean="0">
                              <a:solidFill>
                                <a:schemeClr val="bg2">
                                  <a:lumMod val="10000"/>
                                </a:schemeClr>
                              </a:solidFill>
                              <a:latin typeface="Cambria Math" panose="02040503050406030204" pitchFamily="18" charset="0"/>
                            </a:rPr>
                            <m:t>−</m:t>
                          </m:r>
                          <m:r>
                            <a:rPr lang="en-US" sz="2800" b="0" i="1" smtClean="0">
                              <a:solidFill>
                                <a:schemeClr val="bg2">
                                  <a:lumMod val="10000"/>
                                </a:schemeClr>
                              </a:solidFill>
                              <a:latin typeface="Cambria Math" panose="02040503050406030204" pitchFamily="18" charset="0"/>
                            </a:rPr>
                            <m:t>𝑚</m:t>
                          </m:r>
                        </m:e>
                      </m:d>
                    </m:oMath>
                  </m:oMathPara>
                </a14:m>
                <a:endParaRPr lang="en-US" sz="2800" b="0" i="1" dirty="0">
                  <a:solidFill>
                    <a:schemeClr val="bg2">
                      <a:lumMod val="10000"/>
                    </a:schemeClr>
                  </a:solidFill>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B98C38B5-5E15-A719-B06D-BD4676E20C09}"/>
                  </a:ext>
                </a:extLst>
              </p:cNvPr>
              <p:cNvSpPr txBox="1">
                <a:spLocks noRot="1" noChangeAspect="1" noMove="1" noResize="1" noEditPoints="1" noAdjustHandles="1" noChangeArrowheads="1" noChangeShapeType="1" noTextEdit="1"/>
              </p:cNvSpPr>
              <p:nvPr/>
            </p:nvSpPr>
            <p:spPr>
              <a:xfrm>
                <a:off x="887712" y="2928442"/>
                <a:ext cx="10663059" cy="616644"/>
              </a:xfrm>
              <a:prstGeom prst="rect">
                <a:avLst/>
              </a:prstGeom>
              <a:blipFill>
                <a:blip r:embed="rId9"/>
                <a:stretch>
                  <a:fillRect l="-475" b="-5882"/>
                </a:stretch>
              </a:blipFill>
              <a:ln>
                <a:solidFill>
                  <a:schemeClr val="bg2">
                    <a:lumMod val="1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1C6C48F-133D-73AB-0FF1-88A48F8AE82A}"/>
                  </a:ext>
                </a:extLst>
              </p:cNvPr>
              <p:cNvSpPr txBox="1"/>
              <p:nvPr/>
            </p:nvSpPr>
            <p:spPr>
              <a:xfrm>
                <a:off x="4244147" y="3859412"/>
                <a:ext cx="3703706" cy="561820"/>
              </a:xfrm>
              <a:prstGeom prst="rect">
                <a:avLst/>
              </a:prstGeom>
              <a:solidFill>
                <a:schemeClr val="bg1">
                  <a:lumMod val="95000"/>
                </a:schemeClr>
              </a:solidFill>
              <a:ln>
                <a:solidFill>
                  <a:schemeClr val="bg2">
                    <a:lumMod val="10000"/>
                  </a:schemeClr>
                </a:solidFill>
              </a:ln>
            </p:spPr>
            <p:txBody>
              <a:bodyPr wrap="none" rtlCol="0">
                <a:spAutoFit/>
              </a:bodyPr>
              <a:lstStyle/>
              <a:p>
                <a14:m>
                  <m:oMath xmlns:m="http://schemas.openxmlformats.org/officeDocument/2006/math">
                    <m:sSub>
                      <m:sSubPr>
                        <m:ctrlPr>
                          <a:rPr lang="en-US" sz="2800" i="1" smtClean="0">
                            <a:solidFill>
                              <a:schemeClr val="accent5"/>
                            </a:solidFill>
                            <a:latin typeface="Cambria Math" panose="02040503050406030204" pitchFamily="18" charset="0"/>
                          </a:rPr>
                        </m:ctrlPr>
                      </m:sSubPr>
                      <m:e>
                        <m:r>
                          <a:rPr lang="en-US" sz="2800" i="1">
                            <a:solidFill>
                              <a:schemeClr val="accent5"/>
                            </a:solidFill>
                            <a:latin typeface="Cambria Math" panose="02040503050406030204" pitchFamily="18" charset="0"/>
                            <a:ea typeface="Cambria Math" panose="02040503050406030204" pitchFamily="18" charset="0"/>
                          </a:rPr>
                          <m:t>𝝍</m:t>
                        </m:r>
                      </m:e>
                      <m:sub>
                        <m:r>
                          <a:rPr lang="en-US" sz="2800" b="1" i="1" smtClean="0">
                            <a:solidFill>
                              <a:schemeClr val="accent5"/>
                            </a:solidFill>
                            <a:latin typeface="Cambria Math" panose="02040503050406030204" pitchFamily="18" charset="0"/>
                            <a:ea typeface="Cambria Math" panose="02040503050406030204" pitchFamily="18" charset="0"/>
                          </a:rPr>
                          <m:t>𝒑𝒐𝒑</m:t>
                        </m:r>
                      </m:sub>
                    </m:sSub>
                  </m:oMath>
                </a14:m>
                <a:r>
                  <a:rPr lang="en-US" sz="2800" dirty="0">
                    <a:solidFill>
                      <a:schemeClr val="bg2">
                        <a:lumMod val="10000"/>
                      </a:schemeClr>
                    </a:solidFill>
                    <a:latin typeface="Calibri" panose="020F0502020204030204" pitchFamily="34" charset="0"/>
                    <a:cs typeface="Calibri" panose="020F0502020204030204" pitchFamily="34" charset="0"/>
                  </a:rPr>
                  <a:t>: 0.473 (0.23, 0.71)</a:t>
                </a:r>
              </a:p>
            </p:txBody>
          </p:sp>
        </mc:Choice>
        <mc:Fallback xmlns="">
          <p:sp>
            <p:nvSpPr>
              <p:cNvPr id="12" name="TextBox 11">
                <a:extLst>
                  <a:ext uri="{FF2B5EF4-FFF2-40B4-BE49-F238E27FC236}">
                    <a16:creationId xmlns:a16="http://schemas.microsoft.com/office/drawing/2014/main" id="{B1C6C48F-133D-73AB-0FF1-88A48F8AE82A}"/>
                  </a:ext>
                </a:extLst>
              </p:cNvPr>
              <p:cNvSpPr txBox="1">
                <a:spLocks noRot="1" noChangeAspect="1" noMove="1" noResize="1" noEditPoints="1" noAdjustHandles="1" noChangeArrowheads="1" noChangeShapeType="1" noTextEdit="1"/>
              </p:cNvSpPr>
              <p:nvPr/>
            </p:nvSpPr>
            <p:spPr>
              <a:xfrm>
                <a:off x="4244147" y="3859412"/>
                <a:ext cx="3703706" cy="561820"/>
              </a:xfrm>
              <a:prstGeom prst="rect">
                <a:avLst/>
              </a:prstGeom>
              <a:blipFill>
                <a:blip r:embed="rId10"/>
                <a:stretch>
                  <a:fillRect l="-1701" t="-8696" r="-2381" b="-21739"/>
                </a:stretch>
              </a:blipFill>
              <a:ln>
                <a:solidFill>
                  <a:schemeClr val="bg2">
                    <a:lumMod val="10000"/>
                  </a:schemeClr>
                </a:solid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BB6A9B27-2771-F33A-9714-3890CE6FAAD2}"/>
              </a:ext>
            </a:extLst>
          </p:cNvPr>
          <p:cNvSpPr txBox="1"/>
          <p:nvPr/>
        </p:nvSpPr>
        <p:spPr>
          <a:xfrm>
            <a:off x="2723372" y="4748699"/>
            <a:ext cx="6745255" cy="523220"/>
          </a:xfrm>
          <a:prstGeom prst="rect">
            <a:avLst/>
          </a:prstGeom>
          <a:solidFill>
            <a:schemeClr val="bg1">
              <a:lumMod val="95000"/>
            </a:schemeClr>
          </a:solidFill>
          <a:ln>
            <a:solidFill>
              <a:schemeClr val="bg2">
                <a:lumMod val="10000"/>
              </a:schemeClr>
            </a:solidFill>
          </a:ln>
        </p:spPr>
        <p:txBody>
          <a:bodyPr wrap="square" rtlCol="0">
            <a:spAutoFit/>
          </a:bodyPr>
          <a:lstStyle/>
          <a:p>
            <a:pPr algn="ctr"/>
            <a:r>
              <a:rPr lang="en-US" sz="2800" dirty="0">
                <a:solidFill>
                  <a:schemeClr val="bg2">
                    <a:lumMod val="10000"/>
                  </a:schemeClr>
                </a:solidFill>
                <a:latin typeface="Calibri" panose="020F0502020204030204" pitchFamily="34" charset="0"/>
                <a:cs typeface="Calibri" panose="020F0502020204030204" pitchFamily="34" charset="0"/>
              </a:rPr>
              <a:t>Greater county population, less of an impact</a:t>
            </a:r>
          </a:p>
        </p:txBody>
      </p:sp>
      <mc:AlternateContent xmlns:mc="http://schemas.openxmlformats.org/markup-compatibility/2006" xmlns:a14="http://schemas.microsoft.com/office/drawing/2010/main">
        <mc:Choice Requires="a14">
          <p:sp>
            <p:nvSpPr>
              <p:cNvPr id="10" name="Title 2">
                <a:extLst>
                  <a:ext uri="{FF2B5EF4-FFF2-40B4-BE49-F238E27FC236}">
                    <a16:creationId xmlns:a16="http://schemas.microsoft.com/office/drawing/2014/main" id="{B6132FEA-A82E-FD88-7B98-936B939F2F58}"/>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pPr/>
                <a14:m>
                  <m:oMathPara xmlns:m="http://schemas.openxmlformats.org/officeDocument/2006/math">
                    <m:oMathParaPr>
                      <m:jc m:val="left"/>
                    </m:oMathParaPr>
                    <m:oMath xmlns:m="http://schemas.openxmlformats.org/officeDocument/2006/math">
                      <m:sSub>
                        <m:sSubPr>
                          <m:ctrlPr>
                            <a:rPr lang="en-US" sz="3600" b="1" i="1" smtClean="0">
                              <a:solidFill>
                                <a:srgbClr val="181717"/>
                              </a:solidFill>
                              <a:latin typeface="Cambria Math" panose="02040503050406030204" pitchFamily="18" charset="0"/>
                            </a:rPr>
                          </m:ctrlPr>
                        </m:sSubPr>
                        <m:e>
                          <m:r>
                            <a:rPr lang="en-US" sz="3600" b="1" i="1">
                              <a:solidFill>
                                <a:srgbClr val="181717"/>
                              </a:solidFill>
                              <a:latin typeface="Cambria Math" panose="02040503050406030204" pitchFamily="18" charset="0"/>
                              <a:ea typeface="Cambria Math" panose="02040503050406030204" pitchFamily="18" charset="0"/>
                            </a:rPr>
                            <m:t>𝝍</m:t>
                          </m:r>
                        </m:e>
                        <m:sub>
                          <m:r>
                            <a:rPr lang="en-US" sz="3600" b="1" i="1" smtClean="0">
                              <a:solidFill>
                                <a:srgbClr val="181717"/>
                              </a:solidFill>
                              <a:latin typeface="Cambria Math" panose="02040503050406030204" pitchFamily="18" charset="0"/>
                            </a:rPr>
                            <m:t>𝒑𝒐𝒑</m:t>
                          </m:r>
                        </m:sub>
                      </m:sSub>
                    </m:oMath>
                  </m:oMathPara>
                </a14:m>
                <a:endParaRPr lang="en-US" altLang="en-US" sz="3600" dirty="0">
                  <a:solidFill>
                    <a:srgbClr val="181717"/>
                  </a:solidFill>
                  <a:latin typeface="Calibri" panose="020F0502020204030204" pitchFamily="34" charset="0"/>
                  <a:cs typeface="Calibri" panose="020F0502020204030204" pitchFamily="34" charset="0"/>
                </a:endParaRPr>
              </a:p>
            </p:txBody>
          </p:sp>
        </mc:Choice>
        <mc:Fallback xmlns="">
          <p:sp>
            <p:nvSpPr>
              <p:cNvPr id="10" name="Title 2">
                <a:extLst>
                  <a:ext uri="{FF2B5EF4-FFF2-40B4-BE49-F238E27FC236}">
                    <a16:creationId xmlns:a16="http://schemas.microsoft.com/office/drawing/2014/main" id="{B6132FEA-A82E-FD88-7B98-936B939F2F58}"/>
                  </a:ext>
                </a:extLst>
              </p:cNvPr>
              <p:cNvSpPr txBox="1">
                <a:spLocks noRot="1" noChangeAspect="1" noMove="1" noResize="1" noEditPoints="1" noAdjustHandles="1" noChangeArrowheads="1" noChangeShapeType="1" noTextEdit="1"/>
              </p:cNvSpPr>
              <p:nvPr/>
            </p:nvSpPr>
            <p:spPr>
              <a:xfrm>
                <a:off x="276346" y="238440"/>
                <a:ext cx="11274425" cy="658678"/>
              </a:xfrm>
              <a:prstGeom prst="rect">
                <a:avLst/>
              </a:prstGeom>
              <a:blipFill>
                <a:blip r:embed="rId11"/>
                <a:stretch>
                  <a:fillRect l="-1012" b="-1509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62390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6">
            <a:extLst>
              <a:ext uri="{FF2B5EF4-FFF2-40B4-BE49-F238E27FC236}">
                <a16:creationId xmlns:a16="http://schemas.microsoft.com/office/drawing/2014/main" id="{E23B1FD9-228A-CE9D-0206-571A90B29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540" y="1283973"/>
            <a:ext cx="5766920" cy="576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D808C77C-7B88-5DE5-9650-EA647DDEB6EE}"/>
              </a:ext>
            </a:extLst>
          </p:cNvPr>
          <p:cNvCxnSpPr>
            <a:cxnSpLocks/>
          </p:cNvCxnSpPr>
          <p:nvPr/>
        </p:nvCxnSpPr>
        <p:spPr>
          <a:xfrm flipV="1">
            <a:off x="4509943" y="1512135"/>
            <a:ext cx="0" cy="498146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67F527-78DE-9D8D-C205-B4140FBF2167}"/>
              </a:ext>
            </a:extLst>
          </p:cNvPr>
          <p:cNvCxnSpPr>
            <a:cxnSpLocks/>
          </p:cNvCxnSpPr>
          <p:nvPr/>
        </p:nvCxnSpPr>
        <p:spPr>
          <a:xfrm flipV="1">
            <a:off x="5735998" y="1512135"/>
            <a:ext cx="0" cy="498146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E0356A-9FF5-3985-5D20-0AA208ECADFB}"/>
              </a:ext>
            </a:extLst>
          </p:cNvPr>
          <p:cNvSpPr txBox="1"/>
          <p:nvPr/>
        </p:nvSpPr>
        <p:spPr>
          <a:xfrm>
            <a:off x="3669065" y="1232754"/>
            <a:ext cx="4556197"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latin typeface="Calibri" panose="020F0502020204030204" pitchFamily="34" charset="0"/>
                <a:cs typeface="Calibri" panose="020F0502020204030204" pitchFamily="34" charset="0"/>
              </a:rPr>
              <a:t>Income Eligibility for Parents and Non-Dependent Adults</a:t>
            </a:r>
          </a:p>
        </p:txBody>
      </p:sp>
      <p:sp>
        <p:nvSpPr>
          <p:cNvPr id="11" name="Line Callout 2 10">
            <a:extLst>
              <a:ext uri="{FF2B5EF4-FFF2-40B4-BE49-F238E27FC236}">
                <a16:creationId xmlns:a16="http://schemas.microsoft.com/office/drawing/2014/main" id="{08A8F00C-6FFC-73E6-DEE0-FD0081D6D68A}"/>
              </a:ext>
            </a:extLst>
          </p:cNvPr>
          <p:cNvSpPr/>
          <p:nvPr/>
        </p:nvSpPr>
        <p:spPr>
          <a:xfrm flipH="1">
            <a:off x="642938" y="2105562"/>
            <a:ext cx="2518938" cy="1111710"/>
          </a:xfrm>
          <a:prstGeom prst="borderCallout2">
            <a:avLst>
              <a:gd name="adj1" fmla="val 18750"/>
              <a:gd name="adj2" fmla="val -8333"/>
              <a:gd name="adj3" fmla="val 18750"/>
              <a:gd name="adj4" fmla="val -16667"/>
              <a:gd name="adj5" fmla="val 61661"/>
              <a:gd name="adj6" fmla="val -53473"/>
            </a:avLst>
          </a:prstGeom>
          <a:solidFill>
            <a:schemeClr val="bg2">
              <a:lumMod val="9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10000"/>
                  </a:schemeClr>
                </a:solidFill>
                <a:latin typeface="Calibri" panose="020F0502020204030204" pitchFamily="34" charset="0"/>
                <a:cs typeface="Calibri" panose="020F0502020204030204" pitchFamily="34" charset="0"/>
              </a:rPr>
              <a:t>1</a:t>
            </a:r>
            <a:r>
              <a:rPr lang="en-US" sz="1600" baseline="30000" dirty="0">
                <a:solidFill>
                  <a:schemeClr val="bg2">
                    <a:lumMod val="10000"/>
                  </a:schemeClr>
                </a:solidFill>
                <a:latin typeface="Calibri" panose="020F0502020204030204" pitchFamily="34" charset="0"/>
                <a:cs typeface="Calibri" panose="020F0502020204030204" pitchFamily="34" charset="0"/>
              </a:rPr>
              <a:t>st</a:t>
            </a:r>
            <a:r>
              <a:rPr lang="en-US" sz="1600" dirty="0">
                <a:solidFill>
                  <a:schemeClr val="bg2">
                    <a:lumMod val="10000"/>
                  </a:schemeClr>
                </a:solidFill>
                <a:latin typeface="Calibri" panose="020F0502020204030204" pitchFamily="34" charset="0"/>
                <a:cs typeface="Calibri" panose="020F0502020204030204" pitchFamily="34" charset="0"/>
              </a:rPr>
              <a:t> Quartile: 19% below FPL</a:t>
            </a:r>
          </a:p>
          <a:p>
            <a:pPr algn="ctr"/>
            <a:endParaRPr lang="en-US" sz="1600" dirty="0">
              <a:solidFill>
                <a:schemeClr val="bg2">
                  <a:lumMod val="10000"/>
                </a:schemeClr>
              </a:solidFill>
              <a:latin typeface="Calibri" panose="020F0502020204030204" pitchFamily="34" charset="0"/>
              <a:cs typeface="Calibri" panose="020F0502020204030204" pitchFamily="34" charset="0"/>
            </a:endParaRPr>
          </a:p>
          <a:p>
            <a:pPr algn="ctr"/>
            <a:r>
              <a:rPr lang="en-US" sz="1600" b="1" i="1" dirty="0">
                <a:solidFill>
                  <a:schemeClr val="bg2">
                    <a:lumMod val="10000"/>
                  </a:schemeClr>
                </a:solidFill>
                <a:latin typeface="Calibri" panose="020F0502020204030204" pitchFamily="34" charset="0"/>
                <a:cs typeface="Calibri" panose="020F0502020204030204" pitchFamily="34" charset="0"/>
              </a:rPr>
              <a:t>Less Generous</a:t>
            </a:r>
          </a:p>
        </p:txBody>
      </p:sp>
      <p:sp>
        <p:nvSpPr>
          <p:cNvPr id="12" name="Line Callout 2 11">
            <a:extLst>
              <a:ext uri="{FF2B5EF4-FFF2-40B4-BE49-F238E27FC236}">
                <a16:creationId xmlns:a16="http://schemas.microsoft.com/office/drawing/2014/main" id="{BAF159F2-220C-3FB1-09F4-C028B8F33DEA}"/>
              </a:ext>
            </a:extLst>
          </p:cNvPr>
          <p:cNvSpPr/>
          <p:nvPr/>
        </p:nvSpPr>
        <p:spPr>
          <a:xfrm>
            <a:off x="6965793" y="1931610"/>
            <a:ext cx="2518938" cy="1065589"/>
          </a:xfrm>
          <a:prstGeom prst="borderCallout2">
            <a:avLst>
              <a:gd name="adj1" fmla="val 18750"/>
              <a:gd name="adj2" fmla="val -8333"/>
              <a:gd name="adj3" fmla="val 18750"/>
              <a:gd name="adj4" fmla="val -16667"/>
              <a:gd name="adj5" fmla="val 117925"/>
              <a:gd name="adj6" fmla="val -48935"/>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10000"/>
                  </a:schemeClr>
                </a:solidFill>
                <a:latin typeface="Calibri" panose="020F0502020204030204" pitchFamily="34" charset="0"/>
                <a:cs typeface="Calibri" panose="020F0502020204030204" pitchFamily="34" charset="0"/>
              </a:rPr>
              <a:t>3</a:t>
            </a:r>
            <a:r>
              <a:rPr lang="en-US" sz="1600" baseline="30000" dirty="0">
                <a:solidFill>
                  <a:schemeClr val="bg2">
                    <a:lumMod val="10000"/>
                  </a:schemeClr>
                </a:solidFill>
                <a:latin typeface="Calibri" panose="020F0502020204030204" pitchFamily="34" charset="0"/>
                <a:cs typeface="Calibri" panose="020F0502020204030204" pitchFamily="34" charset="0"/>
              </a:rPr>
              <a:t>rd</a:t>
            </a:r>
            <a:r>
              <a:rPr lang="en-US" sz="1600" dirty="0">
                <a:solidFill>
                  <a:schemeClr val="bg2">
                    <a:lumMod val="10000"/>
                  </a:schemeClr>
                </a:solidFill>
                <a:latin typeface="Calibri" panose="020F0502020204030204" pitchFamily="34" charset="0"/>
                <a:cs typeface="Calibri" panose="020F0502020204030204" pitchFamily="34" charset="0"/>
              </a:rPr>
              <a:t> Quartile: 65.9% below FPL</a:t>
            </a:r>
          </a:p>
          <a:p>
            <a:pPr algn="ctr"/>
            <a:endParaRPr lang="en-US" sz="1600" dirty="0">
              <a:solidFill>
                <a:schemeClr val="bg2">
                  <a:lumMod val="10000"/>
                </a:schemeClr>
              </a:solidFill>
              <a:latin typeface="Calibri" panose="020F0502020204030204" pitchFamily="34" charset="0"/>
              <a:cs typeface="Calibri" panose="020F0502020204030204" pitchFamily="34" charset="0"/>
            </a:endParaRPr>
          </a:p>
          <a:p>
            <a:pPr algn="ctr"/>
            <a:r>
              <a:rPr lang="en-US" sz="1600" b="1" i="1" dirty="0">
                <a:solidFill>
                  <a:schemeClr val="bg2">
                    <a:lumMod val="10000"/>
                  </a:schemeClr>
                </a:solidFill>
                <a:latin typeface="Calibri" panose="020F0502020204030204" pitchFamily="34" charset="0"/>
                <a:cs typeface="Calibri" panose="020F0502020204030204" pitchFamily="34" charset="0"/>
              </a:rPr>
              <a:t>More Generous</a:t>
            </a:r>
          </a:p>
        </p:txBody>
      </p:sp>
      <p:sp>
        <p:nvSpPr>
          <p:cNvPr id="2" name="Title 2">
            <a:extLst>
              <a:ext uri="{FF2B5EF4-FFF2-40B4-BE49-F238E27FC236}">
                <a16:creationId xmlns:a16="http://schemas.microsoft.com/office/drawing/2014/main" id="{B5508B8C-3B92-0DF1-271F-166EF641B11A}"/>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Distribution of Prior Income Eligibility</a:t>
            </a:r>
          </a:p>
        </p:txBody>
      </p:sp>
      <p:graphicFrame>
        <p:nvGraphicFramePr>
          <p:cNvPr id="5" name="Diagram 4">
            <a:extLst>
              <a:ext uri="{FF2B5EF4-FFF2-40B4-BE49-F238E27FC236}">
                <a16:creationId xmlns:a16="http://schemas.microsoft.com/office/drawing/2014/main" id="{DBFF9800-2485-7357-AEF9-472814A98024}"/>
              </a:ext>
            </a:extLst>
          </p:cNvPr>
          <p:cNvGraphicFramePr/>
          <p:nvPr>
            <p:extLst>
              <p:ext uri="{D42A27DB-BD31-4B8C-83A1-F6EECF244321}">
                <p14:modId xmlns:p14="http://schemas.microsoft.com/office/powerpoint/2010/main" val="2617669499"/>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17BDEC-0555-BC16-AF41-091810A8F01D}"/>
              </a:ext>
            </a:extLst>
          </p:cNvPr>
          <p:cNvPicPr>
            <a:picLocks noChangeAspect="1"/>
          </p:cNvPicPr>
          <p:nvPr/>
        </p:nvPicPr>
        <p:blipFill>
          <a:blip r:embed="rId3"/>
          <a:stretch>
            <a:fillRect/>
          </a:stretch>
        </p:blipFill>
        <p:spPr>
          <a:xfrm>
            <a:off x="3031966" y="996975"/>
            <a:ext cx="5943600" cy="5943600"/>
          </a:xfrm>
          <a:prstGeom prst="rect">
            <a:avLst/>
          </a:prstGeom>
          <a:solidFill>
            <a:schemeClr val="bg1"/>
          </a:solidFill>
        </p:spPr>
      </p:pic>
      <p:pic>
        <p:nvPicPr>
          <p:cNvPr id="14" name="Picture 13">
            <a:extLst>
              <a:ext uri="{FF2B5EF4-FFF2-40B4-BE49-F238E27FC236}">
                <a16:creationId xmlns:a16="http://schemas.microsoft.com/office/drawing/2014/main" id="{2CA18844-6C2B-E096-AAC5-17BFB8F578B1}"/>
              </a:ext>
            </a:extLst>
          </p:cNvPr>
          <p:cNvPicPr>
            <a:picLocks noChangeAspect="1"/>
          </p:cNvPicPr>
          <p:nvPr/>
        </p:nvPicPr>
        <p:blipFill rotWithShape="1">
          <a:blip r:embed="rId4"/>
          <a:srcRect l="10816" r="4134" b="13525"/>
          <a:stretch/>
        </p:blipFill>
        <p:spPr>
          <a:xfrm>
            <a:off x="3676361" y="997458"/>
            <a:ext cx="5055032" cy="5139712"/>
          </a:xfrm>
          <a:prstGeom prst="rect">
            <a:avLst/>
          </a:prstGeom>
          <a:solidFill>
            <a:schemeClr val="bg1"/>
          </a:solidFill>
        </p:spPr>
      </p:pic>
      <p:pic>
        <p:nvPicPr>
          <p:cNvPr id="19" name="Picture 18">
            <a:extLst>
              <a:ext uri="{FF2B5EF4-FFF2-40B4-BE49-F238E27FC236}">
                <a16:creationId xmlns:a16="http://schemas.microsoft.com/office/drawing/2014/main" id="{0D85D711-6F6F-76AD-23EB-1BA17AA6CBF0}"/>
              </a:ext>
            </a:extLst>
          </p:cNvPr>
          <p:cNvPicPr>
            <a:picLocks noChangeAspect="1"/>
          </p:cNvPicPr>
          <p:nvPr/>
        </p:nvPicPr>
        <p:blipFill rotWithShape="1">
          <a:blip r:embed="rId5"/>
          <a:srcRect l="10655" r="4295" b="13525"/>
          <a:stretch/>
        </p:blipFill>
        <p:spPr>
          <a:xfrm>
            <a:off x="3664901" y="996394"/>
            <a:ext cx="5055032" cy="5139712"/>
          </a:xfrm>
          <a:prstGeom prst="rect">
            <a:avLst/>
          </a:prstGeom>
          <a:solidFill>
            <a:schemeClr val="bg1"/>
          </a:solidFill>
        </p:spPr>
      </p:pic>
      <p:pic>
        <p:nvPicPr>
          <p:cNvPr id="27" name="Picture 26">
            <a:extLst>
              <a:ext uri="{FF2B5EF4-FFF2-40B4-BE49-F238E27FC236}">
                <a16:creationId xmlns:a16="http://schemas.microsoft.com/office/drawing/2014/main" id="{69B68969-032A-026D-F58B-567BCAF32466}"/>
              </a:ext>
            </a:extLst>
          </p:cNvPr>
          <p:cNvPicPr>
            <a:picLocks noChangeAspect="1"/>
          </p:cNvPicPr>
          <p:nvPr/>
        </p:nvPicPr>
        <p:blipFill rotWithShape="1">
          <a:blip r:embed="rId6"/>
          <a:srcRect l="10875" r="3951" b="13753"/>
          <a:stretch/>
        </p:blipFill>
        <p:spPr>
          <a:xfrm>
            <a:off x="3675501" y="1000000"/>
            <a:ext cx="5062409" cy="5126220"/>
          </a:xfrm>
          <a:prstGeom prst="rect">
            <a:avLst/>
          </a:prstGeom>
          <a:solidFill>
            <a:schemeClr val="bg1"/>
          </a:solidFill>
        </p:spPr>
      </p:pic>
      <p:sp>
        <p:nvSpPr>
          <p:cNvPr id="9" name="Rectangle 8">
            <a:extLst>
              <a:ext uri="{FF2B5EF4-FFF2-40B4-BE49-F238E27FC236}">
                <a16:creationId xmlns:a16="http://schemas.microsoft.com/office/drawing/2014/main" id="{0DE0D36F-ED2B-9D4A-A685-47004778097D}"/>
              </a:ext>
            </a:extLst>
          </p:cNvPr>
          <p:cNvSpPr/>
          <p:nvPr/>
        </p:nvSpPr>
        <p:spPr>
          <a:xfrm>
            <a:off x="3718123" y="1032323"/>
            <a:ext cx="5375078" cy="5044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a:extLst>
              <a:ext uri="{FF2B5EF4-FFF2-40B4-BE49-F238E27FC236}">
                <a16:creationId xmlns:a16="http://schemas.microsoft.com/office/drawing/2014/main" id="{B1E5CAFE-FA3E-7A33-C1D0-37E0A331BCE1}"/>
              </a:ext>
            </a:extLst>
          </p:cNvPr>
          <p:cNvPicPr>
            <a:picLocks noChangeAspect="1"/>
          </p:cNvPicPr>
          <p:nvPr/>
        </p:nvPicPr>
        <p:blipFill rotWithShape="1">
          <a:blip r:embed="rId7"/>
          <a:srcRect l="10351" t="1" r="4106" b="91706"/>
          <a:stretch/>
        </p:blipFill>
        <p:spPr>
          <a:xfrm>
            <a:off x="3643218" y="996235"/>
            <a:ext cx="5151602" cy="499469"/>
          </a:xfrm>
          <a:prstGeom prst="rect">
            <a:avLst/>
          </a:prstGeom>
          <a:solidFill>
            <a:schemeClr val="bg1"/>
          </a:solidFill>
        </p:spPr>
      </p:pic>
      <p:pic>
        <p:nvPicPr>
          <p:cNvPr id="2" name="Picture 1">
            <a:extLst>
              <a:ext uri="{FF2B5EF4-FFF2-40B4-BE49-F238E27FC236}">
                <a16:creationId xmlns:a16="http://schemas.microsoft.com/office/drawing/2014/main" id="{1434E55A-8EC9-DF4B-66FD-AC3B038AA886}"/>
              </a:ext>
            </a:extLst>
          </p:cNvPr>
          <p:cNvPicPr>
            <a:picLocks noChangeAspect="1"/>
          </p:cNvPicPr>
          <p:nvPr/>
        </p:nvPicPr>
        <p:blipFill rotWithShape="1">
          <a:blip r:embed="rId8"/>
          <a:srcRect l="3062" t="12007" r="2736" b="12386"/>
          <a:stretch/>
        </p:blipFill>
        <p:spPr>
          <a:xfrm>
            <a:off x="9111931" y="1677879"/>
            <a:ext cx="1946548" cy="390573"/>
          </a:xfrm>
          <a:prstGeom prst="rect">
            <a:avLst/>
          </a:prstGeom>
        </p:spPr>
      </p:pic>
      <p:sp>
        <p:nvSpPr>
          <p:cNvPr id="17" name="Down Arrow 16">
            <a:extLst>
              <a:ext uri="{FF2B5EF4-FFF2-40B4-BE49-F238E27FC236}">
                <a16:creationId xmlns:a16="http://schemas.microsoft.com/office/drawing/2014/main" id="{9CE2FEA9-9D6A-D390-99AC-8BD93271C872}"/>
              </a:ext>
            </a:extLst>
          </p:cNvPr>
          <p:cNvSpPr/>
          <p:nvPr/>
        </p:nvSpPr>
        <p:spPr>
          <a:xfrm>
            <a:off x="2436326" y="5138649"/>
            <a:ext cx="1026146" cy="1444752"/>
          </a:xfrm>
          <a:prstGeom prst="down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91440" rIns="91440" bIns="91440" rtlCol="0" anchor="ctr" anchorCtr="1"/>
          <a:lstStyle/>
          <a:p>
            <a:pPr algn="ctr"/>
            <a:r>
              <a:rPr lang="en-US" sz="1600" b="1" dirty="0">
                <a:solidFill>
                  <a:schemeClr val="bg2">
                    <a:lumMod val="10000"/>
                  </a:schemeClr>
                </a:solidFill>
                <a:latin typeface="Calibri" panose="020F0502020204030204" pitchFamily="34" charset="0"/>
                <a:cs typeface="Calibri" panose="020F0502020204030204" pitchFamily="34" charset="0"/>
              </a:rPr>
              <a:t>Greater Impact</a:t>
            </a:r>
          </a:p>
        </p:txBody>
      </p:sp>
      <p:sp>
        <p:nvSpPr>
          <p:cNvPr id="20" name="Down Arrow 19">
            <a:extLst>
              <a:ext uri="{FF2B5EF4-FFF2-40B4-BE49-F238E27FC236}">
                <a16:creationId xmlns:a16="http://schemas.microsoft.com/office/drawing/2014/main" id="{B83D953B-C377-39E1-F5AB-72D4C58D16D0}"/>
              </a:ext>
            </a:extLst>
          </p:cNvPr>
          <p:cNvSpPr/>
          <p:nvPr/>
        </p:nvSpPr>
        <p:spPr>
          <a:xfrm rot="10800000">
            <a:off x="2436326" y="1272285"/>
            <a:ext cx="1023884" cy="1442686"/>
          </a:xfrm>
          <a:prstGeom prst="downArrow">
            <a:avLst/>
          </a:prstGeom>
          <a:solidFill>
            <a:schemeClr val="accent5">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lIns="91440" tIns="91440" rIns="91440" bIns="91440" rtlCol="0" anchor="ctr" anchorCtr="1"/>
          <a:lstStyle/>
          <a:p>
            <a:pPr algn="ctr"/>
            <a:r>
              <a:rPr lang="en-US" sz="1600" b="1" dirty="0">
                <a:solidFill>
                  <a:schemeClr val="bg2">
                    <a:lumMod val="10000"/>
                  </a:schemeClr>
                </a:solidFill>
                <a:latin typeface="Calibri" panose="020F0502020204030204" pitchFamily="34" charset="0"/>
                <a:cs typeface="Calibri" panose="020F0502020204030204" pitchFamily="34" charset="0"/>
              </a:rPr>
              <a:t>Lower Impact</a:t>
            </a:r>
          </a:p>
        </p:txBody>
      </p:sp>
      <p:sp>
        <p:nvSpPr>
          <p:cNvPr id="22" name="TextBox 21">
            <a:extLst>
              <a:ext uri="{FF2B5EF4-FFF2-40B4-BE49-F238E27FC236}">
                <a16:creationId xmlns:a16="http://schemas.microsoft.com/office/drawing/2014/main" id="{D19290C2-75E8-2F26-487C-443AA7F11018}"/>
              </a:ext>
            </a:extLst>
          </p:cNvPr>
          <p:cNvSpPr txBox="1"/>
          <p:nvPr/>
        </p:nvSpPr>
        <p:spPr>
          <a:xfrm rot="16200000">
            <a:off x="1835647" y="3634423"/>
            <a:ext cx="2183764"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rPr>
              <a:t>Effect on Uninsurance (%)</a:t>
            </a:r>
          </a:p>
        </p:txBody>
      </p:sp>
      <p:sp>
        <p:nvSpPr>
          <p:cNvPr id="23" name="Title 2">
            <a:extLst>
              <a:ext uri="{FF2B5EF4-FFF2-40B4-BE49-F238E27FC236}">
                <a16:creationId xmlns:a16="http://schemas.microsoft.com/office/drawing/2014/main" id="{3842A4B5-7565-6A06-AC8D-7B34E42ABFE1}"/>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Effect Heterogeneity by Prior Eligibility</a:t>
            </a:r>
          </a:p>
        </p:txBody>
      </p:sp>
      <p:graphicFrame>
        <p:nvGraphicFramePr>
          <p:cNvPr id="25" name="Diagram 24">
            <a:extLst>
              <a:ext uri="{FF2B5EF4-FFF2-40B4-BE49-F238E27FC236}">
                <a16:creationId xmlns:a16="http://schemas.microsoft.com/office/drawing/2014/main" id="{08A99765-3EB1-1468-DFA4-72919828D79A}"/>
              </a:ext>
            </a:extLst>
          </p:cNvPr>
          <p:cNvGraphicFramePr/>
          <p:nvPr>
            <p:extLst>
              <p:ext uri="{D42A27DB-BD31-4B8C-83A1-F6EECF244321}">
                <p14:modId xmlns:p14="http://schemas.microsoft.com/office/powerpoint/2010/main" val="2617669499"/>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4" name="Picture 3">
            <a:extLst>
              <a:ext uri="{FF2B5EF4-FFF2-40B4-BE49-F238E27FC236}">
                <a16:creationId xmlns:a16="http://schemas.microsoft.com/office/drawing/2014/main" id="{318BC67B-773C-E7F5-3919-77215EBE292E}"/>
              </a:ext>
            </a:extLst>
          </p:cNvPr>
          <p:cNvPicPr>
            <a:picLocks/>
          </p:cNvPicPr>
          <p:nvPr/>
        </p:nvPicPr>
        <p:blipFill rotWithShape="1">
          <a:blip r:embed="rId14"/>
          <a:srcRect l="9129" t="9389" r="4594" b="12335"/>
          <a:stretch/>
        </p:blipFill>
        <p:spPr>
          <a:xfrm>
            <a:off x="3577312" y="1557599"/>
            <a:ext cx="5120640" cy="4655778"/>
          </a:xfrm>
          <a:prstGeom prst="rect">
            <a:avLst/>
          </a:prstGeom>
        </p:spPr>
      </p:pic>
    </p:spTree>
    <p:extLst>
      <p:ext uri="{BB962C8B-B14F-4D97-AF65-F5344CB8AC3E}">
        <p14:creationId xmlns:p14="http://schemas.microsoft.com/office/powerpoint/2010/main" val="11902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20"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Content Placeholder 1">
            <a:extLst>
              <a:ext uri="{FF2B5EF4-FFF2-40B4-BE49-F238E27FC236}">
                <a16:creationId xmlns:a16="http://schemas.microsoft.com/office/drawing/2014/main" id="{C3955578-25EA-68E5-B1F3-6156B99B90A0}"/>
              </a:ext>
            </a:extLst>
          </p:cNvPr>
          <p:cNvSpPr>
            <a:spLocks noGrp="1" noChangeArrowheads="1"/>
          </p:cNvSpPr>
          <p:nvPr>
            <p:ph idx="1"/>
          </p:nvPr>
        </p:nvSpPr>
        <p:spPr>
          <a:xfrm>
            <a:off x="299803" y="1115880"/>
            <a:ext cx="11707318" cy="4919796"/>
          </a:xfrm>
        </p:spPr>
        <p:txBody>
          <a:bodyPr anchor="ctr"/>
          <a:lstStyle/>
          <a:p>
            <a:pPr marL="514350" indent="-514350">
              <a:buFont typeface="Arial" panose="020B0604020202020204" pitchFamily="34" charset="0"/>
              <a:buAutoNum type="arabicPeriod"/>
            </a:pPr>
            <a:r>
              <a:rPr lang="en-US" altLang="en-US" sz="3200" dirty="0">
                <a:latin typeface="Calibri" panose="020F0502020204030204" pitchFamily="34" charset="0"/>
                <a:cs typeface="Calibri" panose="020F0502020204030204" pitchFamily="34" charset="0"/>
              </a:rPr>
              <a:t>The Question: How do effects of Medicaid expansion on </a:t>
            </a:r>
            <a:r>
              <a:rPr lang="en-US" altLang="en-US" sz="3200" dirty="0" err="1">
                <a:latin typeface="Calibri" panose="020F0502020204030204" pitchFamily="34" charset="0"/>
                <a:cs typeface="Calibri" panose="020F0502020204030204" pitchFamily="34" charset="0"/>
              </a:rPr>
              <a:t>uninsurance</a:t>
            </a:r>
            <a:r>
              <a:rPr lang="en-US" altLang="en-US" sz="3200" dirty="0">
                <a:latin typeface="Calibri" panose="020F0502020204030204" pitchFamily="34" charset="0"/>
                <a:cs typeface="Calibri" panose="020F0502020204030204" pitchFamily="34" charset="0"/>
              </a:rPr>
              <a:t> rates vary with county level characteristics?</a:t>
            </a:r>
          </a:p>
          <a:p>
            <a:pPr marL="514350" indent="-514350">
              <a:buFont typeface="Arial" panose="020B0604020202020204" pitchFamily="34" charset="0"/>
              <a:buAutoNum type="arabicPeriod"/>
            </a:pPr>
            <a:r>
              <a:rPr lang="en-US" altLang="en-US" sz="3200" dirty="0">
                <a:latin typeface="Calibri" panose="020F0502020204030204" pitchFamily="34" charset="0"/>
                <a:cs typeface="Calibri" panose="020F0502020204030204" pitchFamily="34" charset="0"/>
              </a:rPr>
              <a:t>Methods:</a:t>
            </a:r>
          </a:p>
          <a:p>
            <a:pPr marL="971550" lvl="1" indent="-514350">
              <a:buFont typeface="+mj-lt"/>
              <a:buAutoNum type="alphaLcPeriod"/>
            </a:pPr>
            <a:r>
              <a:rPr lang="en-US" altLang="en-US" sz="2800" dirty="0">
                <a:latin typeface="Calibri" panose="020F0502020204030204" pitchFamily="34" charset="0"/>
                <a:cs typeface="Calibri" panose="020F0502020204030204" pitchFamily="34" charset="0"/>
              </a:rPr>
              <a:t>Basic </a:t>
            </a:r>
            <a:r>
              <a:rPr lang="en-US" altLang="en-US" sz="2800" dirty="0" err="1">
                <a:latin typeface="Calibri" panose="020F0502020204030204" pitchFamily="34" charset="0"/>
                <a:cs typeface="Calibri" panose="020F0502020204030204" pitchFamily="34" charset="0"/>
              </a:rPr>
              <a:t>DiD</a:t>
            </a:r>
            <a:r>
              <a:rPr lang="en-US" altLang="en-US" sz="2800" dirty="0">
                <a:latin typeface="Calibri" panose="020F0502020204030204" pitchFamily="34" charset="0"/>
                <a:cs typeface="Calibri" panose="020F0502020204030204" pitchFamily="34" charset="0"/>
              </a:rPr>
              <a:t> and Parallel Trends Assumption</a:t>
            </a:r>
          </a:p>
          <a:p>
            <a:pPr marL="971550" lvl="1" indent="-514350">
              <a:buFont typeface="+mj-lt"/>
              <a:buAutoNum type="alphaLcPeriod"/>
            </a:pPr>
            <a:r>
              <a:rPr lang="en-US" altLang="en-US" sz="2800" dirty="0">
                <a:latin typeface="Calibri" panose="020F0502020204030204" pitchFamily="34" charset="0"/>
                <a:cs typeface="Calibri" panose="020F0502020204030204" pitchFamily="34" charset="0"/>
              </a:rPr>
              <a:t>Time Varying </a:t>
            </a:r>
            <a:r>
              <a:rPr lang="en-US" altLang="en-US" sz="2800" dirty="0" err="1">
                <a:latin typeface="Calibri" panose="020F0502020204030204" pitchFamily="34" charset="0"/>
                <a:cs typeface="Calibri" panose="020F0502020204030204" pitchFamily="34" charset="0"/>
              </a:rPr>
              <a:t>DiD</a:t>
            </a:r>
            <a:r>
              <a:rPr lang="en-US" altLang="en-US" sz="2800" dirty="0">
                <a:latin typeface="Calibri" panose="020F0502020204030204" pitchFamily="34" charset="0"/>
                <a:cs typeface="Calibri" panose="020F0502020204030204" pitchFamily="34" charset="0"/>
              </a:rPr>
              <a:t> </a:t>
            </a:r>
          </a:p>
          <a:p>
            <a:pPr marL="971550" lvl="1" indent="-514350">
              <a:buFont typeface="+mj-lt"/>
              <a:buAutoNum type="alphaLcPeriod"/>
            </a:pPr>
            <a:r>
              <a:rPr lang="en-US" altLang="en-US" sz="2800" dirty="0">
                <a:latin typeface="Calibri" panose="020F0502020204030204" pitchFamily="34" charset="0"/>
                <a:cs typeface="Calibri" panose="020F0502020204030204" pitchFamily="34" charset="0"/>
              </a:rPr>
              <a:t>G-Estimation of SNMMs</a:t>
            </a:r>
          </a:p>
          <a:p>
            <a:pPr marL="514350" indent="-514350">
              <a:buFont typeface="Arial" panose="020B0604020202020204" pitchFamily="34" charset="0"/>
              <a:buAutoNum type="arabicPeriod"/>
            </a:pPr>
            <a:r>
              <a:rPr lang="en-US" altLang="en-US" sz="3200" dirty="0">
                <a:latin typeface="Calibri" panose="020F0502020204030204" pitchFamily="34" charset="0"/>
                <a:cs typeface="Calibri" panose="020F0502020204030204" pitchFamily="34" charset="0"/>
              </a:rPr>
              <a:t>Results</a:t>
            </a:r>
          </a:p>
        </p:txBody>
      </p:sp>
      <p:sp>
        <p:nvSpPr>
          <p:cNvPr id="12290" name="Title 2">
            <a:extLst>
              <a:ext uri="{FF2B5EF4-FFF2-40B4-BE49-F238E27FC236}">
                <a16:creationId xmlns:a16="http://schemas.microsoft.com/office/drawing/2014/main" id="{599E79DE-86BC-ACC9-8AED-D8EC5639E738}"/>
              </a:ext>
            </a:extLst>
          </p:cNvPr>
          <p:cNvSpPr>
            <a:spLocks noGrp="1" noChangeArrowheads="1"/>
          </p:cNvSpPr>
          <p:nvPr>
            <p:ph type="title"/>
          </p:nvPr>
        </p:nvSpPr>
        <p:spPr>
          <a:xfrm>
            <a:off x="457200" y="457201"/>
            <a:ext cx="11274425" cy="658678"/>
          </a:xfrm>
          <a:ln>
            <a:solidFill>
              <a:schemeClr val="lt1">
                <a:hueOff val="0"/>
                <a:satOff val="0"/>
                <a:lumOff val="0"/>
              </a:schemeClr>
            </a:solidFill>
          </a:ln>
        </p:spPr>
        <p:txBody>
          <a:bodyPr/>
          <a:lstStyle/>
          <a:p>
            <a:r>
              <a:rPr lang="en-US" altLang="en-US" sz="3600" dirty="0">
                <a:solidFill>
                  <a:schemeClr val="bg2">
                    <a:lumMod val="10000"/>
                  </a:schemeClr>
                </a:solidFill>
                <a:latin typeface="Calibri" panose="020F0502020204030204" pitchFamily="34" charset="0"/>
                <a:cs typeface="Calibri" panose="020F0502020204030204" pitchFamily="34"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BBB5C5-1A61-5486-9EBA-6BFE4F19AA4F}"/>
              </a:ext>
            </a:extLst>
          </p:cNvPr>
          <p:cNvPicPr>
            <a:picLocks noChangeAspect="1"/>
          </p:cNvPicPr>
          <p:nvPr/>
        </p:nvPicPr>
        <p:blipFill>
          <a:blip r:embed="rId3"/>
          <a:stretch>
            <a:fillRect/>
          </a:stretch>
        </p:blipFill>
        <p:spPr>
          <a:xfrm>
            <a:off x="1241165" y="917690"/>
            <a:ext cx="6130615" cy="6130615"/>
          </a:xfrm>
          <a:prstGeom prst="rect">
            <a:avLst/>
          </a:prstGeom>
        </p:spPr>
      </p:pic>
      <p:graphicFrame>
        <p:nvGraphicFramePr>
          <p:cNvPr id="45" name="Diagram 44">
            <a:extLst>
              <a:ext uri="{FF2B5EF4-FFF2-40B4-BE49-F238E27FC236}">
                <a16:creationId xmlns:a16="http://schemas.microsoft.com/office/drawing/2014/main" id="{42034612-E009-816D-F6A3-EBD20F3CA68D}"/>
              </a:ext>
            </a:extLst>
          </p:cNvPr>
          <p:cNvGraphicFramePr/>
          <p:nvPr>
            <p:extLst>
              <p:ext uri="{D42A27DB-BD31-4B8C-83A1-F6EECF244321}">
                <p14:modId xmlns:p14="http://schemas.microsoft.com/office/powerpoint/2010/main" val="684060115"/>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Rectangle 14">
            <a:extLst>
              <a:ext uri="{FF2B5EF4-FFF2-40B4-BE49-F238E27FC236}">
                <a16:creationId xmlns:a16="http://schemas.microsoft.com/office/drawing/2014/main" id="{8F56AC57-1E2B-0ADB-80AE-2093983A35BF}"/>
              </a:ext>
            </a:extLst>
          </p:cNvPr>
          <p:cNvSpPr/>
          <p:nvPr/>
        </p:nvSpPr>
        <p:spPr>
          <a:xfrm>
            <a:off x="982639" y="802703"/>
            <a:ext cx="4913194" cy="286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7C09B9-2CBD-4C9C-9FCB-29410EFFAE48}"/>
              </a:ext>
            </a:extLst>
          </p:cNvPr>
          <p:cNvSpPr/>
          <p:nvPr/>
        </p:nvSpPr>
        <p:spPr>
          <a:xfrm>
            <a:off x="891970" y="827782"/>
            <a:ext cx="5204029" cy="286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B88B89F-C883-B294-F15A-CD9EA53F420A}"/>
              </a:ext>
            </a:extLst>
          </p:cNvPr>
          <p:cNvSpPr/>
          <p:nvPr/>
        </p:nvSpPr>
        <p:spPr>
          <a:xfrm>
            <a:off x="822522" y="829135"/>
            <a:ext cx="4913194" cy="286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909EEF14-0A5B-3E89-2E5C-3C263487F8D8}"/>
              </a:ext>
            </a:extLst>
          </p:cNvPr>
          <p:cNvSpPr/>
          <p:nvPr/>
        </p:nvSpPr>
        <p:spPr>
          <a:xfrm rot="987768">
            <a:off x="7216260" y="3756312"/>
            <a:ext cx="4244346" cy="2970615"/>
          </a:xfrm>
          <a:prstGeom prst="rightArrow">
            <a:avLst/>
          </a:prstGeom>
          <a:gradFill flip="none" rotWithShape="1">
            <a:gsLst>
              <a:gs pos="0">
                <a:schemeClr val="accent3">
                  <a:lumMod val="67000"/>
                </a:schemeClr>
              </a:gs>
              <a:gs pos="25000">
                <a:schemeClr val="accent3">
                  <a:lumMod val="97000"/>
                  <a:lumOff val="3000"/>
                </a:schemeClr>
              </a:gs>
              <a:gs pos="72000">
                <a:schemeClr val="accent3">
                  <a:lumMod val="60000"/>
                  <a:lumOff val="4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Less generous states (black) experienced a greater impact than more generous states (</a:t>
            </a:r>
            <a:r>
              <a:rPr lang="en-US" sz="2400" b="1" dirty="0">
                <a:solidFill>
                  <a:srgbClr val="FF0000"/>
                </a:solidFill>
                <a:latin typeface="Calibri" panose="020F0502020204030204" pitchFamily="34" charset="0"/>
                <a:cs typeface="Calibri" panose="020F0502020204030204" pitchFamily="34" charset="0"/>
              </a:rPr>
              <a:t>red</a:t>
            </a:r>
            <a:r>
              <a:rPr lang="en-US" sz="2400" b="1" dirty="0">
                <a:solidFill>
                  <a:schemeClr val="bg2">
                    <a:lumMod val="10000"/>
                  </a:schemeClr>
                </a:solidFill>
                <a:latin typeface="Calibri" panose="020F0502020204030204" pitchFamily="34" charset="0"/>
                <a:cs typeface="Calibri" panose="020F0502020204030204" pitchFamily="34" charset="0"/>
              </a:rPr>
              <a:t>)</a:t>
            </a:r>
          </a:p>
        </p:txBody>
      </p:sp>
      <p:sp>
        <p:nvSpPr>
          <p:cNvPr id="37" name="TextBox 36">
            <a:extLst>
              <a:ext uri="{FF2B5EF4-FFF2-40B4-BE49-F238E27FC236}">
                <a16:creationId xmlns:a16="http://schemas.microsoft.com/office/drawing/2014/main" id="{40BF3A6A-FA5B-5394-21F6-72DC03A56C6D}"/>
              </a:ext>
            </a:extLst>
          </p:cNvPr>
          <p:cNvSpPr txBox="1"/>
          <p:nvPr/>
        </p:nvSpPr>
        <p:spPr>
          <a:xfrm>
            <a:off x="1761811" y="990550"/>
            <a:ext cx="5664862"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latin typeface="Calibri" panose="020F0502020204030204" pitchFamily="34" charset="0"/>
                <a:cs typeface="Calibri" panose="020F0502020204030204" pitchFamily="34" charset="0"/>
              </a:rPr>
              <a:t>Medicaid Expansion Treatment Effect Heterogeneity by Prior Income Eligibility Thresholds</a:t>
            </a:r>
          </a:p>
        </p:txBody>
      </p:sp>
      <p:sp>
        <p:nvSpPr>
          <p:cNvPr id="5" name="Right Arrow 4">
            <a:extLst>
              <a:ext uri="{FF2B5EF4-FFF2-40B4-BE49-F238E27FC236}">
                <a16:creationId xmlns:a16="http://schemas.microsoft.com/office/drawing/2014/main" id="{EBDB5C45-91A3-7CEF-9065-2AD7FEA5FCEF}"/>
              </a:ext>
            </a:extLst>
          </p:cNvPr>
          <p:cNvSpPr/>
          <p:nvPr/>
        </p:nvSpPr>
        <p:spPr>
          <a:xfrm rot="20434764">
            <a:off x="7216260" y="373863"/>
            <a:ext cx="4244346" cy="2970615"/>
          </a:xfrm>
          <a:prstGeom prst="rightArrow">
            <a:avLst/>
          </a:prstGeom>
          <a:gradFill flip="none" rotWithShape="1">
            <a:gsLst>
              <a:gs pos="0">
                <a:schemeClr val="accent5">
                  <a:lumMod val="0"/>
                  <a:lumOff val="100000"/>
                </a:schemeClr>
              </a:gs>
              <a:gs pos="11000">
                <a:schemeClr val="accent5">
                  <a:lumMod val="0"/>
                  <a:lumOff val="100000"/>
                </a:schemeClr>
              </a:gs>
              <a:gs pos="100000">
                <a:schemeClr val="accent5">
                  <a:lumMod val="10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latin typeface="Calibri" panose="020F0502020204030204" pitchFamily="34" charset="0"/>
                <a:cs typeface="Calibri" panose="020F0502020204030204" pitchFamily="34" charset="0"/>
              </a:rPr>
              <a:t>Later expanders had less impact on reducing uninsurance rates</a:t>
            </a:r>
          </a:p>
        </p:txBody>
      </p:sp>
      <p:sp>
        <p:nvSpPr>
          <p:cNvPr id="38" name="TextBox 37">
            <a:extLst>
              <a:ext uri="{FF2B5EF4-FFF2-40B4-BE49-F238E27FC236}">
                <a16:creationId xmlns:a16="http://schemas.microsoft.com/office/drawing/2014/main" id="{377F2017-B777-9CA7-FB00-463DF6D5A90A}"/>
              </a:ext>
            </a:extLst>
          </p:cNvPr>
          <p:cNvSpPr txBox="1"/>
          <p:nvPr/>
        </p:nvSpPr>
        <p:spPr>
          <a:xfrm rot="16200000">
            <a:off x="-51524" y="3225355"/>
            <a:ext cx="2699675" cy="584775"/>
          </a:xfrm>
          <a:prstGeom prst="rect">
            <a:avLst/>
          </a:prstGeom>
          <a:solidFill>
            <a:schemeClr val="bg1"/>
          </a:solidFill>
        </p:spPr>
        <p:txBody>
          <a:bodyPr wrap="square" rtlCol="0">
            <a:spAutoFit/>
          </a:bodyPr>
          <a:lstStyle/>
          <a:p>
            <a:pPr algn="ctr"/>
            <a:r>
              <a:rPr lang="en-US" sz="1600" b="1" dirty="0">
                <a:solidFill>
                  <a:schemeClr val="bg2">
                    <a:lumMod val="10000"/>
                  </a:schemeClr>
                </a:solidFill>
              </a:rPr>
              <a:t>Effect on Uninsurance (%)</a:t>
            </a:r>
          </a:p>
        </p:txBody>
      </p:sp>
      <p:sp>
        <p:nvSpPr>
          <p:cNvPr id="39" name="TextBox 38">
            <a:extLst>
              <a:ext uri="{FF2B5EF4-FFF2-40B4-BE49-F238E27FC236}">
                <a16:creationId xmlns:a16="http://schemas.microsoft.com/office/drawing/2014/main" id="{EC423CE4-B9E7-4832-D793-63D655D556BE}"/>
              </a:ext>
            </a:extLst>
          </p:cNvPr>
          <p:cNvSpPr txBox="1"/>
          <p:nvPr/>
        </p:nvSpPr>
        <p:spPr>
          <a:xfrm>
            <a:off x="1015180" y="1674674"/>
            <a:ext cx="10161639" cy="1200329"/>
          </a:xfrm>
          <a:prstGeom prst="rect">
            <a:avLst/>
          </a:prstGeom>
          <a:solidFill>
            <a:srgbClr val="FFFFFF">
              <a:alpha val="89412"/>
            </a:srgbClr>
          </a:solidFill>
          <a:ln w="28575">
            <a:solidFill>
              <a:srgbClr val="FF0000"/>
            </a:solidFill>
          </a:ln>
        </p:spPr>
        <p:txBody>
          <a:bodyPr wrap="square" rtlCol="0">
            <a:spAutoFit/>
          </a:bodyPr>
          <a:lstStyle/>
          <a:p>
            <a:pPr marL="742950" indent="-742950">
              <a:buFont typeface="+mj-lt"/>
              <a:buAutoNum type="arabicPeriod"/>
            </a:pPr>
            <a:r>
              <a:rPr lang="en-US" sz="3600" dirty="0">
                <a:solidFill>
                  <a:srgbClr val="FF0000"/>
                </a:solidFill>
                <a:latin typeface="Calibri" panose="020F0502020204030204" pitchFamily="34" charset="0"/>
                <a:cs typeface="Calibri" panose="020F0502020204030204" pitchFamily="34" charset="0"/>
              </a:rPr>
              <a:t>Staggered adoption of Medicaid expansion</a:t>
            </a:r>
          </a:p>
          <a:p>
            <a:pPr marL="742950" indent="-742950">
              <a:buFont typeface="+mj-lt"/>
              <a:buAutoNum type="arabicPeriod"/>
            </a:pPr>
            <a:r>
              <a:rPr lang="en-US" sz="3600" dirty="0">
                <a:solidFill>
                  <a:srgbClr val="FF0000"/>
                </a:solidFill>
                <a:latin typeface="Calibri" panose="020F0502020204030204" pitchFamily="34" charset="0"/>
                <a:cs typeface="Calibri" panose="020F0502020204030204" pitchFamily="34" charset="0"/>
              </a:rPr>
              <a:t>Time-varying confounding of trends</a:t>
            </a:r>
          </a:p>
        </p:txBody>
      </p:sp>
      <p:pic>
        <p:nvPicPr>
          <p:cNvPr id="41" name="Graphic 40" descr="Checkmark with solid fill">
            <a:extLst>
              <a:ext uri="{FF2B5EF4-FFF2-40B4-BE49-F238E27FC236}">
                <a16:creationId xmlns:a16="http://schemas.microsoft.com/office/drawing/2014/main" id="{E5E451BA-9599-BAAF-0D6A-9B594DF39DE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7294" y="1568342"/>
            <a:ext cx="914400" cy="914400"/>
          </a:xfrm>
          <a:prstGeom prst="rect">
            <a:avLst/>
          </a:prstGeom>
        </p:spPr>
      </p:pic>
      <p:pic>
        <p:nvPicPr>
          <p:cNvPr id="42" name="Graphic 41" descr="Checkmark with solid fill">
            <a:extLst>
              <a:ext uri="{FF2B5EF4-FFF2-40B4-BE49-F238E27FC236}">
                <a16:creationId xmlns:a16="http://schemas.microsoft.com/office/drawing/2014/main" id="{697B3B99-49DE-EBEF-EAF9-34A81E8A8B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6106" y="2167903"/>
            <a:ext cx="914400" cy="914400"/>
          </a:xfrm>
          <a:prstGeom prst="rect">
            <a:avLst/>
          </a:prstGeom>
        </p:spPr>
      </p:pic>
      <p:sp>
        <p:nvSpPr>
          <p:cNvPr id="44" name="Title 2">
            <a:extLst>
              <a:ext uri="{FF2B5EF4-FFF2-40B4-BE49-F238E27FC236}">
                <a16:creationId xmlns:a16="http://schemas.microsoft.com/office/drawing/2014/main" id="{F670A834-77A6-BE0B-0351-CD2E86CC2E11}"/>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Effect Heterogeneity by Prior Eligibility</a:t>
            </a:r>
          </a:p>
        </p:txBody>
      </p:sp>
      <p:sp>
        <p:nvSpPr>
          <p:cNvPr id="2" name="TextBox 1">
            <a:extLst>
              <a:ext uri="{FF2B5EF4-FFF2-40B4-BE49-F238E27FC236}">
                <a16:creationId xmlns:a16="http://schemas.microsoft.com/office/drawing/2014/main" id="{FFE00D42-52C0-BFEA-4E8F-4F7C2CE29128}"/>
              </a:ext>
            </a:extLst>
          </p:cNvPr>
          <p:cNvSpPr txBox="1"/>
          <p:nvPr/>
        </p:nvSpPr>
        <p:spPr>
          <a:xfrm>
            <a:off x="982639" y="3152759"/>
            <a:ext cx="10161639" cy="1200329"/>
          </a:xfrm>
          <a:prstGeom prst="rect">
            <a:avLst/>
          </a:prstGeom>
          <a:solidFill>
            <a:srgbClr val="FFFFFF">
              <a:alpha val="89412"/>
            </a:srgbClr>
          </a:solidFill>
          <a:ln w="28575">
            <a:solidFill>
              <a:srgbClr val="FF0000"/>
            </a:solidFill>
          </a:ln>
        </p:spPr>
        <p:txBody>
          <a:bodyPr wrap="square" rtlCol="0">
            <a:spAutoFit/>
          </a:bodyPr>
          <a:lstStyle/>
          <a:p>
            <a:r>
              <a:rPr lang="en-US" sz="3600" dirty="0">
                <a:solidFill>
                  <a:srgbClr val="FF0000"/>
                </a:solidFill>
                <a:latin typeface="Calibri" panose="020F0502020204030204" pitchFamily="34" charset="0"/>
                <a:cs typeface="Calibri" panose="020F0502020204030204" pitchFamily="34" charset="0"/>
              </a:rPr>
              <a:t>Can calculate:</a:t>
            </a:r>
          </a:p>
          <a:p>
            <a:pPr marL="571500" indent="-571500">
              <a:buFont typeface="Arial" panose="020B0604020202020204" pitchFamily="34" charset="0"/>
              <a:buChar char="•"/>
            </a:pPr>
            <a:r>
              <a:rPr lang="en-US" sz="3600" dirty="0">
                <a:solidFill>
                  <a:srgbClr val="FF0000"/>
                </a:solidFill>
                <a:latin typeface="Calibri" panose="020F0502020204030204" pitchFamily="34" charset="0"/>
                <a:cs typeface="Calibri" panose="020F0502020204030204" pitchFamily="34" charset="0"/>
              </a:rPr>
              <a:t>Time-varying effect heterogeneity</a:t>
            </a:r>
          </a:p>
        </p:txBody>
      </p:sp>
      <p:pic>
        <p:nvPicPr>
          <p:cNvPr id="43" name="Graphic 42" descr="Checkmark with solid fill">
            <a:extLst>
              <a:ext uri="{FF2B5EF4-FFF2-40B4-BE49-F238E27FC236}">
                <a16:creationId xmlns:a16="http://schemas.microsoft.com/office/drawing/2014/main" id="{E3BBF3B0-F759-BE24-55A9-2E6F8A5B0E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7294" y="3368232"/>
            <a:ext cx="914400" cy="914400"/>
          </a:xfrm>
          <a:prstGeom prst="rect">
            <a:avLst/>
          </a:prstGeom>
        </p:spPr>
      </p:pic>
    </p:spTree>
    <p:extLst>
      <p:ext uri="{BB962C8B-B14F-4D97-AF65-F5344CB8AC3E}">
        <p14:creationId xmlns:p14="http://schemas.microsoft.com/office/powerpoint/2010/main" val="197068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150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9"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B607A-D8C2-EC8B-9D95-72E8C490837E}"/>
              </a:ext>
            </a:extLst>
          </p:cNvPr>
          <p:cNvSpPr>
            <a:spLocks noGrp="1"/>
          </p:cNvSpPr>
          <p:nvPr>
            <p:ph idx="1"/>
          </p:nvPr>
        </p:nvSpPr>
        <p:spPr>
          <a:xfrm>
            <a:off x="108786" y="1235316"/>
            <a:ext cx="11609544" cy="5249429"/>
          </a:xfrm>
        </p:spPr>
        <p:txBody>
          <a:bodyPr anchor="ctr"/>
          <a:lstStyle/>
          <a:p>
            <a:r>
              <a:rPr lang="en-US" sz="2400" dirty="0"/>
              <a:t>Heterogeneous effects of Medicaid expansion:</a:t>
            </a:r>
          </a:p>
          <a:p>
            <a:pPr lvl="1"/>
            <a:r>
              <a:rPr lang="en-US" sz="2000" dirty="0"/>
              <a:t>Expansion led to greater reductions in county-level uninsurance rates over time</a:t>
            </a:r>
          </a:p>
          <a:p>
            <a:pPr lvl="1"/>
            <a:r>
              <a:rPr lang="en-US" sz="2000" dirty="0"/>
              <a:t>Early expanders experienced greater reductions than late expanders</a:t>
            </a:r>
          </a:p>
          <a:p>
            <a:pPr lvl="1"/>
            <a:r>
              <a:rPr lang="en-US" sz="2000" dirty="0"/>
              <a:t>Less populous/rural counties benefited more from expansion compared to more populous counties</a:t>
            </a:r>
          </a:p>
          <a:p>
            <a:pPr lvl="1"/>
            <a:r>
              <a:rPr lang="en-US" sz="2000" dirty="0"/>
              <a:t>Medicaid expansion had a greater impact in less generous areas</a:t>
            </a:r>
          </a:p>
          <a:p>
            <a:r>
              <a:rPr lang="en-US" sz="2400" dirty="0"/>
              <a:t>Future work: looking at other effect modifiers (e.g., political lean) and outcomes (e.g., poverty)</a:t>
            </a:r>
          </a:p>
          <a:p>
            <a:r>
              <a:rPr lang="en-US" sz="2400" dirty="0"/>
              <a:t>G-estimation of structural nested mean models under a parallel trends assumption </a:t>
            </a:r>
            <a:r>
              <a:rPr lang="en-US" sz="2400" b="1" dirty="0">
                <a:solidFill>
                  <a:srgbClr val="FF0000"/>
                </a:solidFill>
              </a:rPr>
              <a:t>does more than current methods</a:t>
            </a:r>
            <a:r>
              <a:rPr lang="en-US" sz="2400" dirty="0"/>
              <a:t>:</a:t>
            </a:r>
          </a:p>
          <a:p>
            <a:pPr lvl="1"/>
            <a:r>
              <a:rPr lang="en-US" sz="2000" dirty="0"/>
              <a:t>Can adjust for time-varying confounding of trends (i.e., uses a weaker parallel trends assumption)</a:t>
            </a:r>
          </a:p>
          <a:p>
            <a:pPr lvl="1"/>
            <a:r>
              <a:rPr lang="en-US" sz="2000" dirty="0"/>
              <a:t>Can answer questions about time-varying treatment effect heterogeneity</a:t>
            </a:r>
            <a:endParaRPr lang="en-US" dirty="0"/>
          </a:p>
          <a:p>
            <a:pPr marL="0" indent="0">
              <a:buNone/>
            </a:pPr>
            <a:endParaRPr lang="en-US" sz="2400" dirty="0"/>
          </a:p>
        </p:txBody>
      </p:sp>
      <p:sp>
        <p:nvSpPr>
          <p:cNvPr id="3" name="Title 2">
            <a:extLst>
              <a:ext uri="{FF2B5EF4-FFF2-40B4-BE49-F238E27FC236}">
                <a16:creationId xmlns:a16="http://schemas.microsoft.com/office/drawing/2014/main" id="{DCA82FAB-9ABC-50B5-A090-0D8C8E9147A3}"/>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28947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B3F42C-177C-DE22-CE20-18FCB4DF7BC5}"/>
              </a:ext>
            </a:extLst>
          </p:cNvPr>
          <p:cNvPicPr>
            <a:picLocks noChangeAspect="1"/>
          </p:cNvPicPr>
          <p:nvPr/>
        </p:nvPicPr>
        <p:blipFill rotWithShape="1">
          <a:blip r:embed="rId3"/>
          <a:srcRect l="3084" t="2139" r="3337" b="6048"/>
          <a:stretch/>
        </p:blipFill>
        <p:spPr>
          <a:xfrm>
            <a:off x="1254067" y="780840"/>
            <a:ext cx="2005677" cy="1967834"/>
          </a:xfrm>
          <a:prstGeom prst="rect">
            <a:avLst/>
          </a:prstGeom>
        </p:spPr>
      </p:pic>
      <p:pic>
        <p:nvPicPr>
          <p:cNvPr id="7" name="Picture 6">
            <a:extLst>
              <a:ext uri="{FF2B5EF4-FFF2-40B4-BE49-F238E27FC236}">
                <a16:creationId xmlns:a16="http://schemas.microsoft.com/office/drawing/2014/main" id="{B5386366-825B-1706-6E61-4031163697E3}"/>
              </a:ext>
            </a:extLst>
          </p:cNvPr>
          <p:cNvPicPr>
            <a:picLocks noChangeAspect="1"/>
          </p:cNvPicPr>
          <p:nvPr/>
        </p:nvPicPr>
        <p:blipFill>
          <a:blip r:embed="rId4"/>
          <a:stretch>
            <a:fillRect/>
          </a:stretch>
        </p:blipFill>
        <p:spPr>
          <a:xfrm>
            <a:off x="4345736" y="742698"/>
            <a:ext cx="1334099" cy="2017222"/>
          </a:xfrm>
          <a:prstGeom prst="rect">
            <a:avLst/>
          </a:prstGeom>
        </p:spPr>
      </p:pic>
      <p:pic>
        <p:nvPicPr>
          <p:cNvPr id="8" name="Picture 7">
            <a:extLst>
              <a:ext uri="{FF2B5EF4-FFF2-40B4-BE49-F238E27FC236}">
                <a16:creationId xmlns:a16="http://schemas.microsoft.com/office/drawing/2014/main" id="{98758A65-CFBE-02A5-0DC0-DEBBA2A36953}"/>
              </a:ext>
            </a:extLst>
          </p:cNvPr>
          <p:cNvPicPr>
            <a:picLocks noChangeAspect="1"/>
          </p:cNvPicPr>
          <p:nvPr/>
        </p:nvPicPr>
        <p:blipFill rotWithShape="1">
          <a:blip r:embed="rId5"/>
          <a:srcRect l="17699" t="10594" r="20247" b="12820"/>
          <a:stretch/>
        </p:blipFill>
        <p:spPr>
          <a:xfrm>
            <a:off x="6765827" y="763043"/>
            <a:ext cx="1622762" cy="1911747"/>
          </a:xfrm>
          <a:prstGeom prst="rect">
            <a:avLst/>
          </a:prstGeom>
        </p:spPr>
      </p:pic>
      <p:sp>
        <p:nvSpPr>
          <p:cNvPr id="9" name="TextBox 8">
            <a:extLst>
              <a:ext uri="{FF2B5EF4-FFF2-40B4-BE49-F238E27FC236}">
                <a16:creationId xmlns:a16="http://schemas.microsoft.com/office/drawing/2014/main" id="{AA31F620-8037-EB32-5342-751140879DC4}"/>
              </a:ext>
            </a:extLst>
          </p:cNvPr>
          <p:cNvSpPr txBox="1"/>
          <p:nvPr/>
        </p:nvSpPr>
        <p:spPr>
          <a:xfrm>
            <a:off x="1254067" y="2770420"/>
            <a:ext cx="2005677" cy="461665"/>
          </a:xfrm>
          <a:prstGeom prst="rect">
            <a:avLst/>
          </a:prstGeom>
          <a:noFill/>
        </p:spPr>
        <p:txBody>
          <a:bodyPr wrap="none" rtlCol="0">
            <a:spAutoFit/>
          </a:bodyPr>
          <a:lstStyle/>
          <a:p>
            <a:r>
              <a:rPr lang="en-US" sz="2400" dirty="0">
                <a:solidFill>
                  <a:schemeClr val="bg1"/>
                </a:solidFill>
                <a:latin typeface="Calibri" panose="020F0502020204030204" pitchFamily="34" charset="0"/>
                <a:cs typeface="Calibri" panose="020F0502020204030204" pitchFamily="34" charset="0"/>
              </a:rPr>
              <a:t>Zachary Shahn</a:t>
            </a:r>
          </a:p>
        </p:txBody>
      </p:sp>
      <p:sp>
        <p:nvSpPr>
          <p:cNvPr id="10" name="TextBox 9">
            <a:extLst>
              <a:ext uri="{FF2B5EF4-FFF2-40B4-BE49-F238E27FC236}">
                <a16:creationId xmlns:a16="http://schemas.microsoft.com/office/drawing/2014/main" id="{C394E63B-C19E-B1D1-46F1-BD4531EDC781}"/>
              </a:ext>
            </a:extLst>
          </p:cNvPr>
          <p:cNvSpPr txBox="1"/>
          <p:nvPr/>
        </p:nvSpPr>
        <p:spPr>
          <a:xfrm>
            <a:off x="4016616" y="2770419"/>
            <a:ext cx="2256708" cy="461665"/>
          </a:xfrm>
          <a:prstGeom prst="rect">
            <a:avLst/>
          </a:prstGeom>
          <a:noFill/>
        </p:spPr>
        <p:txBody>
          <a:bodyPr wrap="none" rtlCol="0">
            <a:spAutoFit/>
          </a:bodyPr>
          <a:lstStyle/>
          <a:p>
            <a:r>
              <a:rPr lang="en-US" sz="2400" dirty="0">
                <a:solidFill>
                  <a:schemeClr val="bg1"/>
                </a:solidFill>
                <a:latin typeface="Calibri" panose="020F0502020204030204" pitchFamily="34" charset="0"/>
                <a:cs typeface="Calibri" panose="020F0502020204030204" pitchFamily="34" charset="0"/>
              </a:rPr>
              <a:t>Mustafa Hussein</a:t>
            </a:r>
          </a:p>
        </p:txBody>
      </p:sp>
      <p:sp>
        <p:nvSpPr>
          <p:cNvPr id="11" name="TextBox 10">
            <a:extLst>
              <a:ext uri="{FF2B5EF4-FFF2-40B4-BE49-F238E27FC236}">
                <a16:creationId xmlns:a16="http://schemas.microsoft.com/office/drawing/2014/main" id="{26BDDBAF-86E3-39BB-6FA4-58EBF1B4E4FC}"/>
              </a:ext>
            </a:extLst>
          </p:cNvPr>
          <p:cNvSpPr txBox="1"/>
          <p:nvPr/>
        </p:nvSpPr>
        <p:spPr>
          <a:xfrm>
            <a:off x="6610725" y="2770419"/>
            <a:ext cx="1932965" cy="461665"/>
          </a:xfrm>
          <a:prstGeom prst="rect">
            <a:avLst/>
          </a:prstGeom>
          <a:noFill/>
        </p:spPr>
        <p:txBody>
          <a:bodyPr wrap="none" rtlCol="0">
            <a:spAutoFit/>
          </a:bodyPr>
          <a:lstStyle/>
          <a:p>
            <a:r>
              <a:rPr lang="en-US" sz="2400" dirty="0">
                <a:solidFill>
                  <a:schemeClr val="bg1"/>
                </a:solidFill>
                <a:latin typeface="Calibri" panose="020F0502020204030204" pitchFamily="34" charset="0"/>
                <a:cs typeface="Calibri" panose="020F0502020204030204" pitchFamily="34" charset="0"/>
              </a:rPr>
              <a:t>Dahlia </a:t>
            </a:r>
            <a:r>
              <a:rPr lang="en-US" sz="2400" dirty="0" err="1">
                <a:solidFill>
                  <a:schemeClr val="bg1"/>
                </a:solidFill>
                <a:latin typeface="Calibri" panose="020F0502020204030204" pitchFamily="34" charset="0"/>
                <a:cs typeface="Calibri" panose="020F0502020204030204" pitchFamily="34" charset="0"/>
              </a:rPr>
              <a:t>Remler</a:t>
            </a:r>
            <a:endParaRPr lang="en-US" sz="2400" dirty="0">
              <a:solidFill>
                <a:schemeClr val="bg1"/>
              </a:solidFill>
              <a:latin typeface="Calibri" panose="020F0502020204030204" pitchFamily="34" charset="0"/>
              <a:cs typeface="Calibri" panose="020F0502020204030204" pitchFamily="34" charset="0"/>
            </a:endParaRPr>
          </a:p>
        </p:txBody>
      </p:sp>
      <p:sp>
        <p:nvSpPr>
          <p:cNvPr id="13" name="Title 2">
            <a:extLst>
              <a:ext uri="{FF2B5EF4-FFF2-40B4-BE49-F238E27FC236}">
                <a16:creationId xmlns:a16="http://schemas.microsoft.com/office/drawing/2014/main" id="{48515159-1B36-44BF-7A2B-B8766099D390}"/>
              </a:ext>
            </a:extLst>
          </p:cNvPr>
          <p:cNvSpPr txBox="1">
            <a:spLocks noChangeArrowheads="1"/>
          </p:cNvSpPr>
          <p:nvPr/>
        </p:nvSpPr>
        <p:spPr>
          <a:xfrm>
            <a:off x="268835" y="2371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1"/>
                </a:solidFill>
                <a:latin typeface="Calibri" panose="020F0502020204030204" pitchFamily="34" charset="0"/>
                <a:cs typeface="Calibri" panose="020F0502020204030204" pitchFamily="34" charset="0"/>
              </a:rPr>
              <a:t>Special Thanks to:</a:t>
            </a:r>
          </a:p>
        </p:txBody>
      </p:sp>
      <p:sp>
        <p:nvSpPr>
          <p:cNvPr id="3" name="TextBox 2">
            <a:extLst>
              <a:ext uri="{FF2B5EF4-FFF2-40B4-BE49-F238E27FC236}">
                <a16:creationId xmlns:a16="http://schemas.microsoft.com/office/drawing/2014/main" id="{0D3CC861-51CD-392B-734E-BD62EC63E502}"/>
              </a:ext>
            </a:extLst>
          </p:cNvPr>
          <p:cNvSpPr txBox="1"/>
          <p:nvPr/>
        </p:nvSpPr>
        <p:spPr>
          <a:xfrm>
            <a:off x="3461032" y="3806978"/>
            <a:ext cx="5269936" cy="2308324"/>
          </a:xfrm>
          <a:prstGeom prst="rect">
            <a:avLst/>
          </a:prstGeom>
          <a:noFill/>
        </p:spPr>
        <p:txBody>
          <a:bodyPr wrap="square" rtlCol="0">
            <a:spAutoFit/>
          </a:bodyPr>
          <a:lstStyle/>
          <a:p>
            <a:pPr algn="ctr"/>
            <a:endParaRPr lang="en-US" sz="2400" dirty="0">
              <a:solidFill>
                <a:schemeClr val="bg1"/>
              </a:solidFill>
              <a:latin typeface="Calibri" panose="020F0502020204030204" pitchFamily="34" charset="0"/>
              <a:cs typeface="Calibri" panose="020F0502020204030204" pitchFamily="34" charset="0"/>
            </a:endParaRPr>
          </a:p>
          <a:p>
            <a:pPr algn="ctr"/>
            <a:r>
              <a:rPr lang="en-US" sz="2400" dirty="0">
                <a:solidFill>
                  <a:schemeClr val="bg1"/>
                </a:solidFill>
                <a:latin typeface="Calibri" panose="020F0502020204030204" pitchFamily="34" charset="0"/>
                <a:cs typeface="Calibri" panose="020F0502020204030204" pitchFamily="34" charset="0"/>
              </a:rPr>
              <a:t>SER</a:t>
            </a:r>
          </a:p>
          <a:p>
            <a:pPr algn="ctr"/>
            <a:endParaRPr lang="en-US" sz="2400" dirty="0">
              <a:solidFill>
                <a:schemeClr val="bg1"/>
              </a:solidFill>
              <a:latin typeface="Calibri" panose="020F0502020204030204" pitchFamily="34" charset="0"/>
              <a:cs typeface="Calibri" panose="020F0502020204030204" pitchFamily="34" charset="0"/>
            </a:endParaRPr>
          </a:p>
          <a:p>
            <a:pPr algn="ctr"/>
            <a:r>
              <a:rPr lang="en-US" sz="2400" dirty="0">
                <a:solidFill>
                  <a:schemeClr val="bg1"/>
                </a:solidFill>
                <a:latin typeface="Calibri" panose="020F0502020204030204" pitchFamily="34" charset="0"/>
                <a:cs typeface="Calibri" panose="020F0502020204030204" pitchFamily="34" charset="0"/>
              </a:rPr>
              <a:t>Columbia University, Mailman School of Public Health: </a:t>
            </a:r>
            <a:r>
              <a:rPr lang="en-US" sz="2400" dirty="0" err="1">
                <a:solidFill>
                  <a:schemeClr val="bg1"/>
                </a:solidFill>
                <a:latin typeface="Calibri" panose="020F0502020204030204" pitchFamily="34" charset="0"/>
                <a:cs typeface="Calibri" panose="020F0502020204030204" pitchFamily="34" charset="0"/>
              </a:rPr>
              <a:t>Susser</a:t>
            </a:r>
            <a:r>
              <a:rPr lang="en-US" sz="2400" dirty="0">
                <a:solidFill>
                  <a:schemeClr val="bg1"/>
                </a:solidFill>
                <a:latin typeface="Calibri" panose="020F0502020204030204" pitchFamily="34" charset="0"/>
                <a:cs typeface="Calibri" panose="020F0502020204030204" pitchFamily="34" charset="0"/>
              </a:rPr>
              <a:t> Stein Inclusion Award</a:t>
            </a:r>
          </a:p>
        </p:txBody>
      </p:sp>
      <p:sp>
        <p:nvSpPr>
          <p:cNvPr id="6" name="TextBox 5">
            <a:extLst>
              <a:ext uri="{FF2B5EF4-FFF2-40B4-BE49-F238E27FC236}">
                <a16:creationId xmlns:a16="http://schemas.microsoft.com/office/drawing/2014/main" id="{901DEAA1-15C3-FF28-8539-10611B4C7F4F}"/>
              </a:ext>
            </a:extLst>
          </p:cNvPr>
          <p:cNvSpPr txBox="1"/>
          <p:nvPr/>
        </p:nvSpPr>
        <p:spPr>
          <a:xfrm>
            <a:off x="8881091" y="2754452"/>
            <a:ext cx="3046708" cy="461665"/>
          </a:xfrm>
          <a:prstGeom prst="rect">
            <a:avLst/>
          </a:prstGeom>
          <a:noFill/>
        </p:spPr>
        <p:txBody>
          <a:bodyPr wrap="square">
            <a:spAutoFit/>
          </a:bodyPr>
          <a:lstStyle/>
          <a:p>
            <a:pPr algn="ctr"/>
            <a:r>
              <a:rPr lang="en-US" sz="2400" dirty="0">
                <a:solidFill>
                  <a:schemeClr val="bg1"/>
                </a:solidFill>
                <a:latin typeface="Calibri" panose="020F0502020204030204" pitchFamily="34" charset="0"/>
                <a:cs typeface="Calibri" panose="020F0502020204030204" pitchFamily="34" charset="0"/>
              </a:rPr>
              <a:t>Samantha Raymond</a:t>
            </a:r>
          </a:p>
        </p:txBody>
      </p:sp>
      <p:pic>
        <p:nvPicPr>
          <p:cNvPr id="2" name="Picture 1">
            <a:extLst>
              <a:ext uri="{FF2B5EF4-FFF2-40B4-BE49-F238E27FC236}">
                <a16:creationId xmlns:a16="http://schemas.microsoft.com/office/drawing/2014/main" id="{D587E680-68E1-B18E-7B3E-E2A6FEE7012B}"/>
              </a:ext>
            </a:extLst>
          </p:cNvPr>
          <p:cNvPicPr>
            <a:picLocks noChangeAspect="1"/>
          </p:cNvPicPr>
          <p:nvPr/>
        </p:nvPicPr>
        <p:blipFill rotWithShape="1">
          <a:blip r:embed="rId6"/>
          <a:srcRect r="5387"/>
          <a:stretch/>
        </p:blipFill>
        <p:spPr>
          <a:xfrm>
            <a:off x="9528781" y="677210"/>
            <a:ext cx="1751328" cy="2082421"/>
          </a:xfrm>
          <a:prstGeom prst="rect">
            <a:avLst/>
          </a:prstGeom>
        </p:spPr>
      </p:pic>
      <p:pic>
        <p:nvPicPr>
          <p:cNvPr id="12" name="Picture 11" descr="A qr code on a white background&#10;&#10;Description automatically generated">
            <a:extLst>
              <a:ext uri="{FF2B5EF4-FFF2-40B4-BE49-F238E27FC236}">
                <a16:creationId xmlns:a16="http://schemas.microsoft.com/office/drawing/2014/main" id="{5A539E94-7505-397F-D560-E50ADDEC9146}"/>
              </a:ext>
            </a:extLst>
          </p:cNvPr>
          <p:cNvPicPr>
            <a:picLocks noChangeAspect="1"/>
          </p:cNvPicPr>
          <p:nvPr/>
        </p:nvPicPr>
        <p:blipFill>
          <a:blip r:embed="rId7"/>
          <a:stretch>
            <a:fillRect/>
          </a:stretch>
        </p:blipFill>
        <p:spPr>
          <a:xfrm>
            <a:off x="268835" y="5166795"/>
            <a:ext cx="1422796" cy="1422796"/>
          </a:xfrm>
          <a:prstGeom prst="rect">
            <a:avLst/>
          </a:prstGeom>
        </p:spPr>
      </p:pic>
      <p:sp>
        <p:nvSpPr>
          <p:cNvPr id="14" name="TextBox 13">
            <a:extLst>
              <a:ext uri="{FF2B5EF4-FFF2-40B4-BE49-F238E27FC236}">
                <a16:creationId xmlns:a16="http://schemas.microsoft.com/office/drawing/2014/main" id="{1A798C17-D379-8095-0D69-A8D24C3112BF}"/>
              </a:ext>
            </a:extLst>
          </p:cNvPr>
          <p:cNvSpPr txBox="1"/>
          <p:nvPr/>
        </p:nvSpPr>
        <p:spPr>
          <a:xfrm>
            <a:off x="210577" y="4739030"/>
            <a:ext cx="1415772" cy="369332"/>
          </a:xfrm>
          <a:prstGeom prst="rect">
            <a:avLst/>
          </a:prstGeom>
          <a:noFill/>
        </p:spPr>
        <p:txBody>
          <a:bodyPr wrap="none" rtlCol="0">
            <a:spAutoFit/>
          </a:bodyPr>
          <a:lstStyle/>
          <a:p>
            <a:r>
              <a:rPr lang="en-US" dirty="0">
                <a:solidFill>
                  <a:schemeClr val="bg1"/>
                </a:solidFill>
              </a:rPr>
              <a:t>Shahn et al.</a:t>
            </a:r>
          </a:p>
        </p:txBody>
      </p:sp>
      <p:sp>
        <p:nvSpPr>
          <p:cNvPr id="5" name="TextBox 4">
            <a:extLst>
              <a:ext uri="{FF2B5EF4-FFF2-40B4-BE49-F238E27FC236}">
                <a16:creationId xmlns:a16="http://schemas.microsoft.com/office/drawing/2014/main" id="{5F2D3EC9-8897-1235-9C7C-00EC8347E400}"/>
              </a:ext>
            </a:extLst>
          </p:cNvPr>
          <p:cNvSpPr txBox="1"/>
          <p:nvPr/>
        </p:nvSpPr>
        <p:spPr>
          <a:xfrm>
            <a:off x="0" y="6538994"/>
            <a:ext cx="2236253" cy="307777"/>
          </a:xfrm>
          <a:prstGeom prst="rect">
            <a:avLst/>
          </a:prstGeom>
          <a:noFill/>
        </p:spPr>
        <p:txBody>
          <a:bodyPr wrap="none" rtlCol="0">
            <a:spAutoFit/>
          </a:bodyPr>
          <a:lstStyle/>
          <a:p>
            <a:r>
              <a:rPr lang="en-US" sz="1400" dirty="0">
                <a:solidFill>
                  <a:schemeClr val="bg1"/>
                </a:solidFill>
                <a:latin typeface="Calibri" panose="020F0502020204030204" pitchFamily="34" charset="0"/>
                <a:cs typeface="Calibri" panose="020F0502020204030204" pitchFamily="34" charset="0"/>
              </a:rPr>
              <a:t>Twitter: </a:t>
            </a:r>
            <a:r>
              <a:rPr lang="en-US" sz="1400" b="0" i="0" dirty="0">
                <a:solidFill>
                  <a:schemeClr val="bg1"/>
                </a:solidFill>
                <a:effectLst/>
                <a:latin typeface="Calibri" panose="020F0502020204030204" pitchFamily="34" charset="0"/>
                <a:cs typeface="Calibri" panose="020F0502020204030204" pitchFamily="34" charset="0"/>
              </a:rPr>
              <a:t>@</a:t>
            </a:r>
            <a:r>
              <a:rPr lang="en-US" sz="1400" b="0" i="0" dirty="0" err="1">
                <a:solidFill>
                  <a:schemeClr val="bg1"/>
                </a:solidFill>
                <a:effectLst/>
                <a:latin typeface="Calibri" panose="020F0502020204030204" pitchFamily="34" charset="0"/>
                <a:cs typeface="Calibri" panose="020F0502020204030204" pitchFamily="34" charset="0"/>
              </a:rPr>
              <a:t>meghademiology</a:t>
            </a:r>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2865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C13AB-5DA8-9B9F-2059-CBE66939B84F}"/>
              </a:ext>
            </a:extLst>
          </p:cNvPr>
          <p:cNvSpPr>
            <a:spLocks noGrp="1"/>
          </p:cNvSpPr>
          <p:nvPr>
            <p:ph type="title"/>
          </p:nvPr>
        </p:nvSpPr>
        <p:spPr/>
        <p:txBody>
          <a:bodyPr/>
          <a:lstStyle/>
          <a:p>
            <a:r>
              <a:rPr lang="en-US" dirty="0"/>
              <a:t>Thank you</a:t>
            </a:r>
          </a:p>
        </p:txBody>
      </p:sp>
      <p:sp>
        <p:nvSpPr>
          <p:cNvPr id="2" name="TextBox 1">
            <a:extLst>
              <a:ext uri="{FF2B5EF4-FFF2-40B4-BE49-F238E27FC236}">
                <a16:creationId xmlns:a16="http://schemas.microsoft.com/office/drawing/2014/main" id="{81F1A3F2-9563-13AA-97D8-8464D788343F}"/>
              </a:ext>
            </a:extLst>
          </p:cNvPr>
          <p:cNvSpPr txBox="1"/>
          <p:nvPr/>
        </p:nvSpPr>
        <p:spPr>
          <a:xfrm>
            <a:off x="457199" y="3429000"/>
            <a:ext cx="4992585" cy="646331"/>
          </a:xfrm>
          <a:prstGeom prst="rect">
            <a:avLst/>
          </a:prstGeom>
          <a:noFill/>
        </p:spPr>
        <p:txBody>
          <a:bodyPr wrap="none" rtlCol="0">
            <a:spAutoFit/>
          </a:bodyPr>
          <a:lstStyle/>
          <a:p>
            <a:r>
              <a:rPr lang="en-US" dirty="0">
                <a:solidFill>
                  <a:schemeClr val="bg1"/>
                </a:solidFill>
              </a:rPr>
              <a:t>Contact: meghana.shamsunder@sph.cuny.edu</a:t>
            </a:r>
          </a:p>
          <a:p>
            <a:r>
              <a:rPr lang="en-US" dirty="0">
                <a:solidFill>
                  <a:schemeClr val="bg1"/>
                </a:solidFill>
              </a:rPr>
              <a:t>Twitter: @</a:t>
            </a:r>
            <a:r>
              <a:rPr lang="en-US" dirty="0" err="1">
                <a:solidFill>
                  <a:schemeClr val="bg1"/>
                </a:solidFill>
              </a:rPr>
              <a:t>meghademiology</a:t>
            </a:r>
            <a:endParaRPr lang="en-US" dirty="0">
              <a:solidFill>
                <a:schemeClr val="bg1"/>
              </a:solidFill>
            </a:endParaRPr>
          </a:p>
        </p:txBody>
      </p:sp>
    </p:spTree>
    <p:extLst>
      <p:ext uri="{BB962C8B-B14F-4D97-AF65-F5344CB8AC3E}">
        <p14:creationId xmlns:p14="http://schemas.microsoft.com/office/powerpoint/2010/main" val="23088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A00426F-6298-2907-0535-41E233381F0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50033"/>
          <a:stretch/>
        </p:blipFill>
        <p:spPr bwMode="auto">
          <a:xfrm>
            <a:off x="595312" y="1681163"/>
            <a:ext cx="3588896" cy="40401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3D7348-DC7E-3841-DB65-F30C4685B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357" y="2073472"/>
            <a:ext cx="5661025" cy="318432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60E18FDE-3E5E-0097-F702-02070E994025}"/>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Medicaid Expansion and </a:t>
            </a:r>
          </a:p>
          <a:p>
            <a:r>
              <a:rPr lang="en-US" altLang="en-US" sz="3600" dirty="0">
                <a:solidFill>
                  <a:schemeClr val="bg2">
                    <a:lumMod val="10000"/>
                  </a:schemeClr>
                </a:solidFill>
                <a:latin typeface="Calibri" panose="020F0502020204030204" pitchFamily="34" charset="0"/>
                <a:cs typeface="Calibri" panose="020F0502020204030204" pitchFamily="34" charset="0"/>
              </a:rPr>
              <a:t>Uninsurance Rates</a:t>
            </a:r>
          </a:p>
        </p:txBody>
      </p:sp>
      <p:sp>
        <p:nvSpPr>
          <p:cNvPr id="2" name="TextBox 1">
            <a:extLst>
              <a:ext uri="{FF2B5EF4-FFF2-40B4-BE49-F238E27FC236}">
                <a16:creationId xmlns:a16="http://schemas.microsoft.com/office/drawing/2014/main" id="{81DEE5E2-5223-625B-E5AD-620CBE685331}"/>
              </a:ext>
            </a:extLst>
          </p:cNvPr>
          <p:cNvSpPr txBox="1"/>
          <p:nvPr/>
        </p:nvSpPr>
        <p:spPr>
          <a:xfrm>
            <a:off x="1015180" y="1674674"/>
            <a:ext cx="10161639" cy="1754326"/>
          </a:xfrm>
          <a:prstGeom prst="rect">
            <a:avLst/>
          </a:prstGeom>
          <a:solidFill>
            <a:srgbClr val="FFFFFF">
              <a:alpha val="80000"/>
            </a:srgbClr>
          </a:solidFill>
          <a:ln w="28575">
            <a:solidFill>
              <a:srgbClr val="FF0000"/>
            </a:solidFill>
          </a:ln>
        </p:spPr>
        <p:txBody>
          <a:bodyPr wrap="square" rtlCol="0">
            <a:spAutoFit/>
          </a:bodyPr>
          <a:lstStyle/>
          <a:p>
            <a:pPr marL="342900" indent="-342900">
              <a:buFont typeface="+mj-lt"/>
              <a:buAutoNum type="arabicPeriod"/>
            </a:pPr>
            <a:r>
              <a:rPr lang="en-US" sz="3600" dirty="0">
                <a:solidFill>
                  <a:srgbClr val="FF0000"/>
                </a:solidFill>
                <a:latin typeface="Calibri" panose="020F0502020204030204" pitchFamily="34" charset="0"/>
                <a:cs typeface="Calibri" panose="020F0502020204030204" pitchFamily="34" charset="0"/>
              </a:rPr>
              <a:t>What is the effect of state Medicaid expansion on county-level uninsurance rates in adults 18-64 at or below the 138% federal poverty line?</a:t>
            </a:r>
          </a:p>
        </p:txBody>
      </p:sp>
      <p:sp>
        <p:nvSpPr>
          <p:cNvPr id="3" name="TextBox 2">
            <a:extLst>
              <a:ext uri="{FF2B5EF4-FFF2-40B4-BE49-F238E27FC236}">
                <a16:creationId xmlns:a16="http://schemas.microsoft.com/office/drawing/2014/main" id="{CC085B16-B6C4-A1EF-2F35-D93D121FD50E}"/>
              </a:ext>
            </a:extLst>
          </p:cNvPr>
          <p:cNvSpPr txBox="1"/>
          <p:nvPr/>
        </p:nvSpPr>
        <p:spPr>
          <a:xfrm>
            <a:off x="1015180" y="3827798"/>
            <a:ext cx="10161639" cy="1754326"/>
          </a:xfrm>
          <a:prstGeom prst="rect">
            <a:avLst/>
          </a:prstGeom>
          <a:solidFill>
            <a:srgbClr val="FFFFFF">
              <a:alpha val="80000"/>
            </a:srgbClr>
          </a:solidFill>
          <a:ln w="28575">
            <a:solidFill>
              <a:srgbClr val="FF0000"/>
            </a:solidFill>
          </a:ln>
        </p:spPr>
        <p:txBody>
          <a:bodyPr wrap="square" rtlCol="0">
            <a:spAutoFit/>
          </a:bodyPr>
          <a:lstStyle/>
          <a:p>
            <a:pPr marL="742950" marR="0" lvl="0" indent="-742950" algn="l" defTabSz="914400" rtl="0" eaLnBrk="1" fontAlgn="auto" latinLnBrk="0" hangingPunct="1">
              <a:lnSpc>
                <a:spcPct val="100000"/>
              </a:lnSpc>
              <a:spcBef>
                <a:spcPct val="0"/>
              </a:spcBef>
              <a:spcAft>
                <a:spcPts val="0"/>
              </a:spcAft>
              <a:buClrTx/>
              <a:buSzTx/>
              <a:buFont typeface="+mj-lt"/>
              <a:buAutoNum type="arabicPeriod" startAt="2"/>
              <a:tabLst/>
              <a:defRPr/>
            </a:pPr>
            <a:r>
              <a:rPr lang="en-US" sz="3600" dirty="0">
                <a:solidFill>
                  <a:srgbClr val="FF0000"/>
                </a:solidFill>
                <a:latin typeface="Calibri" panose="020F0502020204030204" pitchFamily="34" charset="0"/>
                <a:cs typeface="Calibri" panose="020F0502020204030204" pitchFamily="34" charset="0"/>
              </a:rPr>
              <a:t>How does the effect of expansion vary by county population and prior income eligibility thresholds/state generosity?</a:t>
            </a:r>
          </a:p>
        </p:txBody>
      </p:sp>
      <p:graphicFrame>
        <p:nvGraphicFramePr>
          <p:cNvPr id="5" name="Diagram 4">
            <a:extLst>
              <a:ext uri="{FF2B5EF4-FFF2-40B4-BE49-F238E27FC236}">
                <a16:creationId xmlns:a16="http://schemas.microsoft.com/office/drawing/2014/main" id="{CD1995D4-EB36-0FBA-4007-B68A261831E0}"/>
              </a:ext>
            </a:extLst>
          </p:cNvPr>
          <p:cNvGraphicFramePr/>
          <p:nvPr>
            <p:extLst>
              <p:ext uri="{D42A27DB-BD31-4B8C-83A1-F6EECF244321}">
                <p14:modId xmlns:p14="http://schemas.microsoft.com/office/powerpoint/2010/main" val="2762223586"/>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626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1">
            <a:extLst>
              <a:ext uri="{FF2B5EF4-FFF2-40B4-BE49-F238E27FC236}">
                <a16:creationId xmlns:a16="http://schemas.microsoft.com/office/drawing/2014/main" id="{A6A16EDA-346D-DC94-B4F9-0E8A2AE7C4B9}"/>
              </a:ext>
            </a:extLst>
          </p:cNvPr>
          <p:cNvGrpSpPr>
            <a:grpSpLocks/>
          </p:cNvGrpSpPr>
          <p:nvPr/>
        </p:nvGrpSpPr>
        <p:grpSpPr bwMode="auto">
          <a:xfrm>
            <a:off x="1981200" y="1338834"/>
            <a:ext cx="8229600" cy="4294188"/>
            <a:chOff x="2094499" y="1003300"/>
            <a:chExt cx="8229600" cy="4293914"/>
          </a:xfrm>
        </p:grpSpPr>
        <p:sp>
          <p:nvSpPr>
            <p:cNvPr id="7" name="Rectangle 6">
              <a:extLst>
                <a:ext uri="{FF2B5EF4-FFF2-40B4-BE49-F238E27FC236}">
                  <a16:creationId xmlns:a16="http://schemas.microsoft.com/office/drawing/2014/main" id="{8B89B771-70EE-5DCE-548E-3BF42241E4F1}"/>
                </a:ext>
              </a:extLst>
            </p:cNvPr>
            <p:cNvSpPr/>
            <p:nvPr/>
          </p:nvSpPr>
          <p:spPr>
            <a:xfrm>
              <a:off x="2946987" y="1162040"/>
              <a:ext cx="3913187" cy="4135174"/>
            </a:xfrm>
            <a:prstGeom prst="rect">
              <a:avLst/>
            </a:prstGeom>
            <a:solidFill>
              <a:srgbClr val="DBDBD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u="sng" dirty="0">
                  <a:solidFill>
                    <a:schemeClr val="bg2">
                      <a:lumMod val="10000"/>
                    </a:schemeClr>
                  </a:solidFill>
                  <a:latin typeface="Calibri" panose="020F0502020204030204" pitchFamily="34" charset="0"/>
                  <a:cs typeface="Calibri" panose="020F0502020204030204" pitchFamily="34" charset="0"/>
                </a:rPr>
                <a:t>Pre-Treatment Period</a:t>
              </a:r>
            </a:p>
          </p:txBody>
        </p:sp>
        <p:sp>
          <p:nvSpPr>
            <p:cNvPr id="8" name="Rectangle 7">
              <a:extLst>
                <a:ext uri="{FF2B5EF4-FFF2-40B4-BE49-F238E27FC236}">
                  <a16:creationId xmlns:a16="http://schemas.microsoft.com/office/drawing/2014/main" id="{6DA6C0F0-A0EB-B3AD-08DE-25A408E2D0C1}"/>
                </a:ext>
              </a:extLst>
            </p:cNvPr>
            <p:cNvSpPr/>
            <p:nvPr/>
          </p:nvSpPr>
          <p:spPr>
            <a:xfrm>
              <a:off x="6869699" y="1162040"/>
              <a:ext cx="2151063" cy="4135174"/>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u="sng" dirty="0">
                  <a:solidFill>
                    <a:schemeClr val="bg2">
                      <a:lumMod val="10000"/>
                    </a:schemeClr>
                  </a:solidFill>
                  <a:latin typeface="Calibri" panose="020F0502020204030204" pitchFamily="34" charset="0"/>
                  <a:cs typeface="Calibri" panose="020F0502020204030204" pitchFamily="34" charset="0"/>
                </a:rPr>
                <a:t>Treatment Period</a:t>
              </a:r>
            </a:p>
          </p:txBody>
        </p:sp>
        <p:cxnSp>
          <p:nvCxnSpPr>
            <p:cNvPr id="9" name="Straight Arrow Connector 8">
              <a:extLst>
                <a:ext uri="{FF2B5EF4-FFF2-40B4-BE49-F238E27FC236}">
                  <a16:creationId xmlns:a16="http://schemas.microsoft.com/office/drawing/2014/main" id="{ED7EA6B9-9F64-B0F8-DB74-527226222665}"/>
                </a:ext>
              </a:extLst>
            </p:cNvPr>
            <p:cNvCxnSpPr>
              <a:cxnSpLocks/>
            </p:cNvCxnSpPr>
            <p:nvPr/>
          </p:nvCxnSpPr>
          <p:spPr>
            <a:xfrm>
              <a:off x="2094499" y="5297214"/>
              <a:ext cx="8229600" cy="0"/>
            </a:xfrm>
            <a:prstGeom prst="straightConnector1">
              <a:avLst/>
            </a:prstGeom>
            <a:ln w="12700">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77C6C8C-1BFE-BF8E-730A-C945EB41142D}"/>
                </a:ext>
              </a:extLst>
            </p:cNvPr>
            <p:cNvCxnSpPr>
              <a:cxnSpLocks/>
            </p:cNvCxnSpPr>
            <p:nvPr/>
          </p:nvCxnSpPr>
          <p:spPr>
            <a:xfrm>
              <a:off x="2951749" y="1003300"/>
              <a:ext cx="0" cy="4293914"/>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498EB7-9618-E040-EDE9-1EBACE3D04FC}"/>
                </a:ext>
              </a:extLst>
            </p:cNvPr>
            <p:cNvCxnSpPr>
              <a:cxnSpLocks/>
            </p:cNvCxnSpPr>
            <p:nvPr/>
          </p:nvCxnSpPr>
          <p:spPr>
            <a:xfrm>
              <a:off x="6864937" y="1015999"/>
              <a:ext cx="0" cy="4281215"/>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06F2CBC-0EBB-1B49-578F-BA76786DEC2A}"/>
                </a:ext>
              </a:extLst>
            </p:cNvPr>
            <p:cNvCxnSpPr>
              <a:cxnSpLocks/>
            </p:cNvCxnSpPr>
            <p:nvPr/>
          </p:nvCxnSpPr>
          <p:spPr>
            <a:xfrm flipV="1">
              <a:off x="4191587" y="2258933"/>
              <a:ext cx="4165600" cy="1720740"/>
            </a:xfrm>
            <a:prstGeom prst="line">
              <a:avLst/>
            </a:prstGeom>
            <a:ln w="28575" cmpd="sng">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A88A19-4AA4-811A-E2AF-58D16F46A9B1}"/>
                </a:ext>
              </a:extLst>
            </p:cNvPr>
            <p:cNvCxnSpPr>
              <a:cxnSpLocks/>
            </p:cNvCxnSpPr>
            <p:nvPr/>
          </p:nvCxnSpPr>
          <p:spPr>
            <a:xfrm flipV="1">
              <a:off x="4191587" y="3686004"/>
              <a:ext cx="4156075" cy="693694"/>
            </a:xfrm>
            <a:prstGeom prst="line">
              <a:avLst/>
            </a:prstGeom>
            <a:ln w="28575">
              <a:solidFill>
                <a:schemeClr val="bg2">
                  <a:lumMod val="1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3" name="Left Brace 12">
            <a:extLst>
              <a:ext uri="{FF2B5EF4-FFF2-40B4-BE49-F238E27FC236}">
                <a16:creationId xmlns:a16="http://schemas.microsoft.com/office/drawing/2014/main" id="{8BFC6874-94F5-C677-9F81-491B83D996CF}"/>
              </a:ext>
            </a:extLst>
          </p:cNvPr>
          <p:cNvSpPr/>
          <p:nvPr/>
        </p:nvSpPr>
        <p:spPr>
          <a:xfrm rot="10800000">
            <a:off x="8332627" y="2591371"/>
            <a:ext cx="342900" cy="1438275"/>
          </a:xfrm>
          <a:prstGeom prst="leftBrace">
            <a:avLst/>
          </a:prstGeom>
          <a:noFill/>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766A4706-55D5-7506-54CA-EEFDD0FBA32F}"/>
              </a:ext>
            </a:extLst>
          </p:cNvPr>
          <p:cNvSpPr txBox="1"/>
          <p:nvPr/>
        </p:nvSpPr>
        <p:spPr>
          <a:xfrm>
            <a:off x="8737554" y="3142206"/>
            <a:ext cx="2634376" cy="369332"/>
          </a:xfrm>
          <a:prstGeom prst="rect">
            <a:avLst/>
          </a:prstGeom>
          <a:solidFill>
            <a:schemeClr val="accent5">
              <a:lumMod val="75000"/>
            </a:schemeClr>
          </a:solidFill>
          <a:ln>
            <a:solidFill>
              <a:schemeClr val="accent5">
                <a:lumMod val="75000"/>
              </a:schemeClr>
            </a:solidFill>
          </a:ln>
        </p:spPr>
        <p:txBody>
          <a:bodyPr wrap="none">
            <a:spAutoFit/>
          </a:bodyPr>
          <a:lstStyle/>
          <a:p>
            <a:pP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Post Treatment Difference</a:t>
            </a:r>
          </a:p>
        </p:txBody>
      </p:sp>
      <p:sp>
        <p:nvSpPr>
          <p:cNvPr id="15" name="TextBox 14">
            <a:extLst>
              <a:ext uri="{FF2B5EF4-FFF2-40B4-BE49-F238E27FC236}">
                <a16:creationId xmlns:a16="http://schemas.microsoft.com/office/drawing/2014/main" id="{E44507E6-33BA-C3E7-29F2-840588854F29}"/>
              </a:ext>
            </a:extLst>
          </p:cNvPr>
          <p:cNvSpPr txBox="1"/>
          <p:nvPr/>
        </p:nvSpPr>
        <p:spPr>
          <a:xfrm>
            <a:off x="1009345" y="4307893"/>
            <a:ext cx="2545569" cy="369332"/>
          </a:xfrm>
          <a:prstGeom prst="rect">
            <a:avLst/>
          </a:prstGeom>
          <a:solidFill>
            <a:schemeClr val="accent3">
              <a:lumMod val="75000"/>
            </a:schemeClr>
          </a:solidFill>
          <a:ln>
            <a:solidFill>
              <a:schemeClr val="accent3">
                <a:lumMod val="75000"/>
              </a:schemeClr>
            </a:solidFill>
          </a:ln>
        </p:spPr>
        <p:txBody>
          <a:bodyPr wrap="none">
            <a:spAutoFit/>
          </a:bodyPr>
          <a:lstStyle/>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Pre-Treatment Difference</a:t>
            </a:r>
          </a:p>
        </p:txBody>
      </p:sp>
      <p:sp>
        <p:nvSpPr>
          <p:cNvPr id="26" name="TextBox 29">
            <a:extLst>
              <a:ext uri="{FF2B5EF4-FFF2-40B4-BE49-F238E27FC236}">
                <a16:creationId xmlns:a16="http://schemas.microsoft.com/office/drawing/2014/main" id="{797F5E4F-BBD0-4587-D49A-3A8B7C8775D3}"/>
              </a:ext>
            </a:extLst>
          </p:cNvPr>
          <p:cNvSpPr txBox="1">
            <a:spLocks noChangeArrowheads="1"/>
          </p:cNvSpPr>
          <p:nvPr/>
        </p:nvSpPr>
        <p:spPr bwMode="auto">
          <a:xfrm>
            <a:off x="2004767" y="6139213"/>
            <a:ext cx="957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Treated:</a:t>
            </a:r>
          </a:p>
        </p:txBody>
      </p:sp>
      <p:sp>
        <p:nvSpPr>
          <p:cNvPr id="27" name="TextBox 30">
            <a:extLst>
              <a:ext uri="{FF2B5EF4-FFF2-40B4-BE49-F238E27FC236}">
                <a16:creationId xmlns:a16="http://schemas.microsoft.com/office/drawing/2014/main" id="{505E5C6F-53E2-4C73-CB19-ED547B7272CA}"/>
              </a:ext>
            </a:extLst>
          </p:cNvPr>
          <p:cNvSpPr txBox="1">
            <a:spLocks noChangeArrowheads="1"/>
          </p:cNvSpPr>
          <p:nvPr/>
        </p:nvSpPr>
        <p:spPr bwMode="auto">
          <a:xfrm>
            <a:off x="8254543" y="6212465"/>
            <a:ext cx="940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Control:</a:t>
            </a:r>
          </a:p>
        </p:txBody>
      </p:sp>
      <p:sp>
        <p:nvSpPr>
          <p:cNvPr id="29" name="TextBox 28">
            <a:extLst>
              <a:ext uri="{FF2B5EF4-FFF2-40B4-BE49-F238E27FC236}">
                <a16:creationId xmlns:a16="http://schemas.microsoft.com/office/drawing/2014/main" id="{D042BCBF-C95E-5E47-B1EB-B2C64AE4510D}"/>
              </a:ext>
            </a:extLst>
          </p:cNvPr>
          <p:cNvSpPr txBox="1"/>
          <p:nvPr/>
        </p:nvSpPr>
        <p:spPr>
          <a:xfrm>
            <a:off x="5647245" y="5666994"/>
            <a:ext cx="649537"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Time</a:t>
            </a:r>
          </a:p>
        </p:txBody>
      </p:sp>
      <p:sp>
        <p:nvSpPr>
          <p:cNvPr id="31" name="TextBox 30">
            <a:extLst>
              <a:ext uri="{FF2B5EF4-FFF2-40B4-BE49-F238E27FC236}">
                <a16:creationId xmlns:a16="http://schemas.microsoft.com/office/drawing/2014/main" id="{B4205377-F9EF-BC56-9777-033DCAD212EF}"/>
              </a:ext>
            </a:extLst>
          </p:cNvPr>
          <p:cNvSpPr txBox="1"/>
          <p:nvPr/>
        </p:nvSpPr>
        <p:spPr>
          <a:xfrm rot="16200000">
            <a:off x="1956873" y="1965035"/>
            <a:ext cx="1050352"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Outcome</a:t>
            </a:r>
          </a:p>
        </p:txBody>
      </p:sp>
      <p:cxnSp>
        <p:nvCxnSpPr>
          <p:cNvPr id="3" name="Straight Connector 2">
            <a:extLst>
              <a:ext uri="{FF2B5EF4-FFF2-40B4-BE49-F238E27FC236}">
                <a16:creationId xmlns:a16="http://schemas.microsoft.com/office/drawing/2014/main" id="{85BD0DBA-B0AF-16BD-3F68-9AD9869F3800}"/>
              </a:ext>
            </a:extLst>
          </p:cNvPr>
          <p:cNvCxnSpPr>
            <a:cxnSpLocks/>
          </p:cNvCxnSpPr>
          <p:nvPr/>
        </p:nvCxnSpPr>
        <p:spPr bwMode="auto">
          <a:xfrm flipV="1">
            <a:off x="4080885" y="3621854"/>
            <a:ext cx="4160520" cy="694944"/>
          </a:xfrm>
          <a:prstGeom prst="line">
            <a:avLst/>
          </a:prstGeom>
          <a:ln w="2857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B2492-4579-2D71-8D95-EB70C7EE1397}"/>
              </a:ext>
            </a:extLst>
          </p:cNvPr>
          <p:cNvCxnSpPr>
            <a:cxnSpLocks/>
          </p:cNvCxnSpPr>
          <p:nvPr/>
        </p:nvCxnSpPr>
        <p:spPr>
          <a:xfrm>
            <a:off x="2870076" y="6323879"/>
            <a:ext cx="101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DEAC37-7EF1-170F-ABAD-71B1B392C1EB}"/>
              </a:ext>
            </a:extLst>
          </p:cNvPr>
          <p:cNvCxnSpPr>
            <a:cxnSpLocks/>
          </p:cNvCxnSpPr>
          <p:nvPr/>
        </p:nvCxnSpPr>
        <p:spPr>
          <a:xfrm>
            <a:off x="6540057" y="6397131"/>
            <a:ext cx="10160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FC4032F-688E-EA12-7992-DC5535B0512A}"/>
              </a:ext>
            </a:extLst>
          </p:cNvPr>
          <p:cNvCxnSpPr>
            <a:cxnSpLocks/>
          </p:cNvCxnSpPr>
          <p:nvPr/>
        </p:nvCxnSpPr>
        <p:spPr>
          <a:xfrm>
            <a:off x="9194800" y="6397131"/>
            <a:ext cx="1016000" cy="0"/>
          </a:xfrm>
          <a:prstGeom prst="line">
            <a:avLst/>
          </a:prstGeom>
          <a:ln w="38100">
            <a:solidFill>
              <a:schemeClr val="bg2">
                <a:lumMod val="10000"/>
              </a:schemeClr>
            </a:solidFill>
            <a:prstDash val="solid"/>
          </a:ln>
        </p:spPr>
        <p:style>
          <a:lnRef idx="1">
            <a:schemeClr val="accent1"/>
          </a:lnRef>
          <a:fillRef idx="0">
            <a:schemeClr val="accent1"/>
          </a:fillRef>
          <a:effectRef idx="0">
            <a:schemeClr val="accent1"/>
          </a:effectRef>
          <a:fontRef idx="minor">
            <a:schemeClr val="tx1"/>
          </a:fontRef>
        </p:style>
      </p:cxnSp>
      <p:sp>
        <p:nvSpPr>
          <p:cNvPr id="34" name="TextBox 29">
            <a:extLst>
              <a:ext uri="{FF2B5EF4-FFF2-40B4-BE49-F238E27FC236}">
                <a16:creationId xmlns:a16="http://schemas.microsoft.com/office/drawing/2014/main" id="{E921214E-61A3-6879-FFE6-B2C47D15843E}"/>
              </a:ext>
            </a:extLst>
          </p:cNvPr>
          <p:cNvSpPr txBox="1">
            <a:spLocks noChangeArrowheads="1"/>
          </p:cNvSpPr>
          <p:nvPr/>
        </p:nvSpPr>
        <p:spPr bwMode="auto">
          <a:xfrm>
            <a:off x="4456223" y="6073966"/>
            <a:ext cx="19906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solidFill>
                  <a:schemeClr val="bg2">
                    <a:lumMod val="10000"/>
                  </a:schemeClr>
                </a:solidFill>
                <a:latin typeface="Calibri" panose="020F0502020204030204" pitchFamily="34" charset="0"/>
                <a:cs typeface="Calibri" panose="020F0502020204030204" pitchFamily="34" charset="0"/>
              </a:rPr>
              <a:t>Treated had they not been treated:</a:t>
            </a:r>
          </a:p>
        </p:txBody>
      </p:sp>
      <p:sp>
        <p:nvSpPr>
          <p:cNvPr id="35" name="TextBox 34">
            <a:extLst>
              <a:ext uri="{FF2B5EF4-FFF2-40B4-BE49-F238E27FC236}">
                <a16:creationId xmlns:a16="http://schemas.microsoft.com/office/drawing/2014/main" id="{AF9BD354-8051-DEF7-E46E-73959A93DE53}"/>
              </a:ext>
            </a:extLst>
          </p:cNvPr>
          <p:cNvSpPr txBox="1"/>
          <p:nvPr/>
        </p:nvSpPr>
        <p:spPr>
          <a:xfrm>
            <a:off x="8764266" y="3922756"/>
            <a:ext cx="2549672" cy="369332"/>
          </a:xfrm>
          <a:prstGeom prst="rect">
            <a:avLst/>
          </a:prstGeom>
          <a:solidFill>
            <a:schemeClr val="accent4">
              <a:lumMod val="75000"/>
            </a:schemeClr>
          </a:solidFill>
          <a:ln>
            <a:solidFill>
              <a:schemeClr val="accent4">
                <a:lumMod val="75000"/>
              </a:schemeClr>
            </a:solidFill>
          </a:ln>
        </p:spPr>
        <p:txBody>
          <a:bodyPr wrap="none">
            <a:spAutoFit/>
          </a:bodyPr>
          <a:lstStyle/>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Counterfactual Outcome</a:t>
            </a:r>
          </a:p>
        </p:txBody>
      </p:sp>
      <p:cxnSp>
        <p:nvCxnSpPr>
          <p:cNvPr id="36" name="Straight Arrow Connector 35">
            <a:extLst>
              <a:ext uri="{FF2B5EF4-FFF2-40B4-BE49-F238E27FC236}">
                <a16:creationId xmlns:a16="http://schemas.microsoft.com/office/drawing/2014/main" id="{402EFA3A-E4FA-D17B-6041-D84565B03329}"/>
              </a:ext>
            </a:extLst>
          </p:cNvPr>
          <p:cNvCxnSpPr>
            <a:cxnSpLocks/>
          </p:cNvCxnSpPr>
          <p:nvPr/>
        </p:nvCxnSpPr>
        <p:spPr>
          <a:xfrm flipH="1" flipV="1">
            <a:off x="8277340" y="3634922"/>
            <a:ext cx="503086" cy="311738"/>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itle 2">
            <a:extLst>
              <a:ext uri="{FF2B5EF4-FFF2-40B4-BE49-F238E27FC236}">
                <a16:creationId xmlns:a16="http://schemas.microsoft.com/office/drawing/2014/main" id="{AB36F8CD-2654-716D-2C49-5588422EE653}"/>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Canonical </a:t>
            </a:r>
            <a:r>
              <a:rPr lang="en-US" altLang="en-US" sz="3600" dirty="0" err="1">
                <a:solidFill>
                  <a:schemeClr val="bg2">
                    <a:lumMod val="10000"/>
                  </a:schemeClr>
                </a:solidFill>
                <a:latin typeface="Calibri" panose="020F0502020204030204" pitchFamily="34" charset="0"/>
                <a:cs typeface="Calibri" panose="020F0502020204030204" pitchFamily="34" charset="0"/>
              </a:rPr>
              <a:t>DiD</a:t>
            </a:r>
            <a:endParaRPr lang="en-US" altLang="en-US" sz="3600" dirty="0">
              <a:solidFill>
                <a:schemeClr val="bg2">
                  <a:lumMod val="10000"/>
                </a:schemeClr>
              </a:solidFill>
              <a:latin typeface="Calibri" panose="020F0502020204030204" pitchFamily="34" charset="0"/>
              <a:cs typeface="Calibri" panose="020F0502020204030204" pitchFamily="34" charset="0"/>
            </a:endParaRPr>
          </a:p>
        </p:txBody>
      </p:sp>
      <p:graphicFrame>
        <p:nvGraphicFramePr>
          <p:cNvPr id="38" name="Diagram 37">
            <a:extLst>
              <a:ext uri="{FF2B5EF4-FFF2-40B4-BE49-F238E27FC236}">
                <a16:creationId xmlns:a16="http://schemas.microsoft.com/office/drawing/2014/main" id="{BED6B017-21B7-661F-BCF0-03CBBA7644AE}"/>
              </a:ext>
            </a:extLst>
          </p:cNvPr>
          <p:cNvGraphicFramePr/>
          <p:nvPr>
            <p:extLst>
              <p:ext uri="{D42A27DB-BD31-4B8C-83A1-F6EECF244321}">
                <p14:modId xmlns:p14="http://schemas.microsoft.com/office/powerpoint/2010/main" val="1186590942"/>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Left Brace 1">
            <a:extLst>
              <a:ext uri="{FF2B5EF4-FFF2-40B4-BE49-F238E27FC236}">
                <a16:creationId xmlns:a16="http://schemas.microsoft.com/office/drawing/2014/main" id="{757D9F56-AEAD-B5DF-C3F6-89EF60ED0D8A}"/>
              </a:ext>
            </a:extLst>
          </p:cNvPr>
          <p:cNvSpPr/>
          <p:nvPr/>
        </p:nvSpPr>
        <p:spPr>
          <a:xfrm>
            <a:off x="3685883" y="4321946"/>
            <a:ext cx="347663" cy="393502"/>
          </a:xfrm>
          <a:prstGeom prst="leftBrace">
            <a:avLst/>
          </a:prstGeom>
          <a:noFill/>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4" name="Left Brace 3">
            <a:extLst>
              <a:ext uri="{FF2B5EF4-FFF2-40B4-BE49-F238E27FC236}">
                <a16:creationId xmlns:a16="http://schemas.microsoft.com/office/drawing/2014/main" id="{AE91896D-410B-B5C9-9E27-861884E0DE0A}"/>
              </a:ext>
            </a:extLst>
          </p:cNvPr>
          <p:cNvSpPr/>
          <p:nvPr/>
        </p:nvSpPr>
        <p:spPr>
          <a:xfrm>
            <a:off x="3685882" y="4315397"/>
            <a:ext cx="347663" cy="393502"/>
          </a:xfrm>
          <a:prstGeom prst="leftBrace">
            <a:avLst/>
          </a:prstGeom>
          <a:noFill/>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3.54167E-6 -3.7037E-7 L 0.34336 -0.10139 " pathEditMode="relative" rAng="0" ptsTypes="AA">
                                      <p:cBhvr>
                                        <p:cTn id="26" dur="2000" fill="hold"/>
                                        <p:tgtEl>
                                          <p:spTgt spid="4"/>
                                        </p:tgtEl>
                                        <p:attrNameLst>
                                          <p:attrName>ppt_x</p:attrName>
                                          <p:attrName>ppt_y</p:attrName>
                                        </p:attrNameLst>
                                      </p:cBhvr>
                                      <p:rCtr x="17161" y="-5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35" grpId="0" animBg="1"/>
      <p:bldP spid="2" grpId="0" animBg="1"/>
      <p:bldP spid="4" grpId="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1">
            <a:extLst>
              <a:ext uri="{FF2B5EF4-FFF2-40B4-BE49-F238E27FC236}">
                <a16:creationId xmlns:a16="http://schemas.microsoft.com/office/drawing/2014/main" id="{A6A16EDA-346D-DC94-B4F9-0E8A2AE7C4B9}"/>
              </a:ext>
            </a:extLst>
          </p:cNvPr>
          <p:cNvGrpSpPr>
            <a:grpSpLocks/>
          </p:cNvGrpSpPr>
          <p:nvPr/>
        </p:nvGrpSpPr>
        <p:grpSpPr bwMode="auto">
          <a:xfrm>
            <a:off x="1981200" y="1338834"/>
            <a:ext cx="8229600" cy="4294188"/>
            <a:chOff x="2094499" y="1003300"/>
            <a:chExt cx="8229600" cy="4293914"/>
          </a:xfrm>
        </p:grpSpPr>
        <p:sp>
          <p:nvSpPr>
            <p:cNvPr id="7" name="Rectangle 6">
              <a:extLst>
                <a:ext uri="{FF2B5EF4-FFF2-40B4-BE49-F238E27FC236}">
                  <a16:creationId xmlns:a16="http://schemas.microsoft.com/office/drawing/2014/main" id="{8B89B771-70EE-5DCE-548E-3BF42241E4F1}"/>
                </a:ext>
              </a:extLst>
            </p:cNvPr>
            <p:cNvSpPr/>
            <p:nvPr/>
          </p:nvSpPr>
          <p:spPr>
            <a:xfrm>
              <a:off x="2946987" y="1162040"/>
              <a:ext cx="3913187" cy="4135174"/>
            </a:xfrm>
            <a:prstGeom prst="rect">
              <a:avLst/>
            </a:prstGeom>
            <a:solidFill>
              <a:srgbClr val="DBDBD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u="sng" dirty="0">
                  <a:solidFill>
                    <a:schemeClr val="bg2">
                      <a:lumMod val="10000"/>
                    </a:schemeClr>
                  </a:solidFill>
                  <a:latin typeface="Calibri" panose="020F0502020204030204" pitchFamily="34" charset="0"/>
                  <a:cs typeface="Calibri" panose="020F0502020204030204" pitchFamily="34" charset="0"/>
                </a:rPr>
                <a:t>Pre-Treatment Period</a:t>
              </a:r>
            </a:p>
          </p:txBody>
        </p:sp>
        <p:sp>
          <p:nvSpPr>
            <p:cNvPr id="8" name="Rectangle 7">
              <a:extLst>
                <a:ext uri="{FF2B5EF4-FFF2-40B4-BE49-F238E27FC236}">
                  <a16:creationId xmlns:a16="http://schemas.microsoft.com/office/drawing/2014/main" id="{6DA6C0F0-A0EB-B3AD-08DE-25A408E2D0C1}"/>
                </a:ext>
              </a:extLst>
            </p:cNvPr>
            <p:cNvSpPr/>
            <p:nvPr/>
          </p:nvSpPr>
          <p:spPr>
            <a:xfrm>
              <a:off x="6869699" y="1162040"/>
              <a:ext cx="2151063" cy="4135174"/>
            </a:xfrm>
            <a:prstGeom prst="rect">
              <a:avLst/>
            </a:prstGeom>
            <a:solidFill>
              <a:schemeClr val="accent6">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r>
                <a:rPr lang="en-US" u="sng" dirty="0">
                  <a:solidFill>
                    <a:schemeClr val="bg2">
                      <a:lumMod val="10000"/>
                    </a:schemeClr>
                  </a:solidFill>
                  <a:latin typeface="Calibri" panose="020F0502020204030204" pitchFamily="34" charset="0"/>
                  <a:cs typeface="Calibri" panose="020F0502020204030204" pitchFamily="34" charset="0"/>
                </a:rPr>
                <a:t>Treatment Period</a:t>
              </a:r>
            </a:p>
          </p:txBody>
        </p:sp>
        <p:cxnSp>
          <p:nvCxnSpPr>
            <p:cNvPr id="9" name="Straight Arrow Connector 8">
              <a:extLst>
                <a:ext uri="{FF2B5EF4-FFF2-40B4-BE49-F238E27FC236}">
                  <a16:creationId xmlns:a16="http://schemas.microsoft.com/office/drawing/2014/main" id="{ED7EA6B9-9F64-B0F8-DB74-527226222665}"/>
                </a:ext>
              </a:extLst>
            </p:cNvPr>
            <p:cNvCxnSpPr>
              <a:cxnSpLocks/>
            </p:cNvCxnSpPr>
            <p:nvPr/>
          </p:nvCxnSpPr>
          <p:spPr>
            <a:xfrm>
              <a:off x="2094499" y="5297214"/>
              <a:ext cx="8229600" cy="0"/>
            </a:xfrm>
            <a:prstGeom prst="straightConnector1">
              <a:avLst/>
            </a:prstGeom>
            <a:ln w="12700">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77C6C8C-1BFE-BF8E-730A-C945EB41142D}"/>
                </a:ext>
              </a:extLst>
            </p:cNvPr>
            <p:cNvCxnSpPr>
              <a:cxnSpLocks/>
            </p:cNvCxnSpPr>
            <p:nvPr/>
          </p:nvCxnSpPr>
          <p:spPr>
            <a:xfrm>
              <a:off x="2951749" y="1003300"/>
              <a:ext cx="0" cy="4293914"/>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498EB7-9618-E040-EDE9-1EBACE3D04FC}"/>
                </a:ext>
              </a:extLst>
            </p:cNvPr>
            <p:cNvCxnSpPr>
              <a:cxnSpLocks/>
            </p:cNvCxnSpPr>
            <p:nvPr/>
          </p:nvCxnSpPr>
          <p:spPr>
            <a:xfrm>
              <a:off x="6864937" y="1015999"/>
              <a:ext cx="0" cy="4281215"/>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06F2CBC-0EBB-1B49-578F-BA76786DEC2A}"/>
                </a:ext>
              </a:extLst>
            </p:cNvPr>
            <p:cNvCxnSpPr>
              <a:cxnSpLocks/>
            </p:cNvCxnSpPr>
            <p:nvPr/>
          </p:nvCxnSpPr>
          <p:spPr>
            <a:xfrm flipV="1">
              <a:off x="4191587" y="2258933"/>
              <a:ext cx="4165600" cy="1720740"/>
            </a:xfrm>
            <a:prstGeom prst="line">
              <a:avLst/>
            </a:prstGeom>
            <a:ln w="28575" cmpd="sng">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A88A19-4AA4-811A-E2AF-58D16F46A9B1}"/>
                </a:ext>
              </a:extLst>
            </p:cNvPr>
            <p:cNvCxnSpPr>
              <a:cxnSpLocks/>
            </p:cNvCxnSpPr>
            <p:nvPr/>
          </p:nvCxnSpPr>
          <p:spPr>
            <a:xfrm flipV="1">
              <a:off x="4191587" y="3686004"/>
              <a:ext cx="4156075" cy="693694"/>
            </a:xfrm>
            <a:prstGeom prst="line">
              <a:avLst/>
            </a:prstGeom>
            <a:ln w="28575">
              <a:solidFill>
                <a:schemeClr val="bg2">
                  <a:lumMod val="1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2" name="Left Brace 11">
            <a:extLst>
              <a:ext uri="{FF2B5EF4-FFF2-40B4-BE49-F238E27FC236}">
                <a16:creationId xmlns:a16="http://schemas.microsoft.com/office/drawing/2014/main" id="{8933DA74-C56C-6530-439D-726AE27B0A8D}"/>
              </a:ext>
            </a:extLst>
          </p:cNvPr>
          <p:cNvSpPr/>
          <p:nvPr/>
        </p:nvSpPr>
        <p:spPr>
          <a:xfrm>
            <a:off x="7912951" y="3610253"/>
            <a:ext cx="347663" cy="410055"/>
          </a:xfrm>
          <a:prstGeom prst="leftBrace">
            <a:avLst/>
          </a:prstGeom>
          <a:noFill/>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3" name="Left Brace 12">
            <a:extLst>
              <a:ext uri="{FF2B5EF4-FFF2-40B4-BE49-F238E27FC236}">
                <a16:creationId xmlns:a16="http://schemas.microsoft.com/office/drawing/2014/main" id="{8BFC6874-94F5-C677-9F81-491B83D996CF}"/>
              </a:ext>
            </a:extLst>
          </p:cNvPr>
          <p:cNvSpPr/>
          <p:nvPr/>
        </p:nvSpPr>
        <p:spPr>
          <a:xfrm rot="10800000">
            <a:off x="8332627" y="2591371"/>
            <a:ext cx="342900" cy="1438275"/>
          </a:xfrm>
          <a:prstGeom prst="leftBrace">
            <a:avLst/>
          </a:prstGeom>
          <a:noFill/>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766A4706-55D5-7506-54CA-EEFDD0FBA32F}"/>
              </a:ext>
            </a:extLst>
          </p:cNvPr>
          <p:cNvSpPr txBox="1"/>
          <p:nvPr/>
        </p:nvSpPr>
        <p:spPr>
          <a:xfrm>
            <a:off x="8737554" y="3142206"/>
            <a:ext cx="2634376" cy="369332"/>
          </a:xfrm>
          <a:prstGeom prst="rect">
            <a:avLst/>
          </a:prstGeom>
          <a:solidFill>
            <a:schemeClr val="accent5">
              <a:lumMod val="75000"/>
            </a:schemeClr>
          </a:solidFill>
          <a:ln>
            <a:solidFill>
              <a:schemeClr val="accent5">
                <a:lumMod val="75000"/>
              </a:schemeClr>
            </a:solidFill>
          </a:ln>
        </p:spPr>
        <p:txBody>
          <a:bodyPr wrap="none">
            <a:spAutoFit/>
          </a:bodyPr>
          <a:lstStyle/>
          <a:p>
            <a:pP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Post Treatment Difference</a:t>
            </a:r>
          </a:p>
        </p:txBody>
      </p:sp>
      <p:sp>
        <p:nvSpPr>
          <p:cNvPr id="15" name="TextBox 14">
            <a:extLst>
              <a:ext uri="{FF2B5EF4-FFF2-40B4-BE49-F238E27FC236}">
                <a16:creationId xmlns:a16="http://schemas.microsoft.com/office/drawing/2014/main" id="{E44507E6-33BA-C3E7-29F2-840588854F29}"/>
              </a:ext>
            </a:extLst>
          </p:cNvPr>
          <p:cNvSpPr txBox="1"/>
          <p:nvPr/>
        </p:nvSpPr>
        <p:spPr>
          <a:xfrm>
            <a:off x="1009345" y="4307893"/>
            <a:ext cx="2545569" cy="369332"/>
          </a:xfrm>
          <a:prstGeom prst="rect">
            <a:avLst/>
          </a:prstGeom>
          <a:solidFill>
            <a:schemeClr val="accent3">
              <a:lumMod val="75000"/>
            </a:schemeClr>
          </a:solidFill>
          <a:ln>
            <a:solidFill>
              <a:schemeClr val="accent3">
                <a:lumMod val="75000"/>
              </a:schemeClr>
            </a:solidFill>
          </a:ln>
        </p:spPr>
        <p:txBody>
          <a:bodyPr wrap="none">
            <a:spAutoFit/>
          </a:bodyPr>
          <a:lstStyle/>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Pre-Treatment Difference</a:t>
            </a:r>
          </a:p>
        </p:txBody>
      </p:sp>
      <p:sp>
        <p:nvSpPr>
          <p:cNvPr id="26" name="TextBox 29">
            <a:extLst>
              <a:ext uri="{FF2B5EF4-FFF2-40B4-BE49-F238E27FC236}">
                <a16:creationId xmlns:a16="http://schemas.microsoft.com/office/drawing/2014/main" id="{797F5E4F-BBD0-4587-D49A-3A8B7C8775D3}"/>
              </a:ext>
            </a:extLst>
          </p:cNvPr>
          <p:cNvSpPr txBox="1">
            <a:spLocks noChangeArrowheads="1"/>
          </p:cNvSpPr>
          <p:nvPr/>
        </p:nvSpPr>
        <p:spPr bwMode="auto">
          <a:xfrm>
            <a:off x="2004767" y="6139213"/>
            <a:ext cx="957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Treated:</a:t>
            </a:r>
          </a:p>
        </p:txBody>
      </p:sp>
      <p:sp>
        <p:nvSpPr>
          <p:cNvPr id="27" name="TextBox 30">
            <a:extLst>
              <a:ext uri="{FF2B5EF4-FFF2-40B4-BE49-F238E27FC236}">
                <a16:creationId xmlns:a16="http://schemas.microsoft.com/office/drawing/2014/main" id="{505E5C6F-53E2-4C73-CB19-ED547B7272CA}"/>
              </a:ext>
            </a:extLst>
          </p:cNvPr>
          <p:cNvSpPr txBox="1">
            <a:spLocks noChangeArrowheads="1"/>
          </p:cNvSpPr>
          <p:nvPr/>
        </p:nvSpPr>
        <p:spPr bwMode="auto">
          <a:xfrm>
            <a:off x="8254543" y="6212465"/>
            <a:ext cx="940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Control:</a:t>
            </a:r>
          </a:p>
        </p:txBody>
      </p:sp>
      <p:sp>
        <p:nvSpPr>
          <p:cNvPr id="29" name="TextBox 28">
            <a:extLst>
              <a:ext uri="{FF2B5EF4-FFF2-40B4-BE49-F238E27FC236}">
                <a16:creationId xmlns:a16="http://schemas.microsoft.com/office/drawing/2014/main" id="{D042BCBF-C95E-5E47-B1EB-B2C64AE4510D}"/>
              </a:ext>
            </a:extLst>
          </p:cNvPr>
          <p:cNvSpPr txBox="1"/>
          <p:nvPr/>
        </p:nvSpPr>
        <p:spPr>
          <a:xfrm>
            <a:off x="5647245" y="5666994"/>
            <a:ext cx="649537"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Time</a:t>
            </a:r>
          </a:p>
        </p:txBody>
      </p:sp>
      <p:sp>
        <p:nvSpPr>
          <p:cNvPr id="31" name="TextBox 30">
            <a:extLst>
              <a:ext uri="{FF2B5EF4-FFF2-40B4-BE49-F238E27FC236}">
                <a16:creationId xmlns:a16="http://schemas.microsoft.com/office/drawing/2014/main" id="{B4205377-F9EF-BC56-9777-033DCAD212EF}"/>
              </a:ext>
            </a:extLst>
          </p:cNvPr>
          <p:cNvSpPr txBox="1"/>
          <p:nvPr/>
        </p:nvSpPr>
        <p:spPr>
          <a:xfrm rot="16200000">
            <a:off x="1956873" y="1965035"/>
            <a:ext cx="1050352" cy="369332"/>
          </a:xfrm>
          <a:prstGeom prst="rect">
            <a:avLst/>
          </a:prstGeom>
          <a:noFill/>
        </p:spPr>
        <p:txBody>
          <a:bodyPr wrap="none" rtlCol="0">
            <a:spAutoFit/>
          </a:bodyPr>
          <a:lstStyle/>
          <a:p>
            <a:r>
              <a:rPr lang="en-US" dirty="0">
                <a:solidFill>
                  <a:schemeClr val="bg2">
                    <a:lumMod val="10000"/>
                  </a:schemeClr>
                </a:solidFill>
                <a:latin typeface="Calibri" panose="020F0502020204030204" pitchFamily="34" charset="0"/>
                <a:cs typeface="Calibri" panose="020F0502020204030204" pitchFamily="34" charset="0"/>
              </a:rPr>
              <a:t>Outcome</a:t>
            </a:r>
          </a:p>
        </p:txBody>
      </p:sp>
      <p:cxnSp>
        <p:nvCxnSpPr>
          <p:cNvPr id="3" name="Straight Connector 2">
            <a:extLst>
              <a:ext uri="{FF2B5EF4-FFF2-40B4-BE49-F238E27FC236}">
                <a16:creationId xmlns:a16="http://schemas.microsoft.com/office/drawing/2014/main" id="{85BD0DBA-B0AF-16BD-3F68-9AD9869F3800}"/>
              </a:ext>
            </a:extLst>
          </p:cNvPr>
          <p:cNvCxnSpPr>
            <a:cxnSpLocks/>
          </p:cNvCxnSpPr>
          <p:nvPr/>
        </p:nvCxnSpPr>
        <p:spPr bwMode="auto">
          <a:xfrm flipV="1">
            <a:off x="4080885" y="3621854"/>
            <a:ext cx="4160520" cy="694944"/>
          </a:xfrm>
          <a:prstGeom prst="line">
            <a:avLst/>
          </a:prstGeom>
          <a:ln w="2857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B2492-4579-2D71-8D95-EB70C7EE1397}"/>
              </a:ext>
            </a:extLst>
          </p:cNvPr>
          <p:cNvCxnSpPr>
            <a:cxnSpLocks/>
          </p:cNvCxnSpPr>
          <p:nvPr/>
        </p:nvCxnSpPr>
        <p:spPr>
          <a:xfrm>
            <a:off x="2870076" y="6323879"/>
            <a:ext cx="101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DEAC37-7EF1-170F-ABAD-71B1B392C1EB}"/>
              </a:ext>
            </a:extLst>
          </p:cNvPr>
          <p:cNvCxnSpPr>
            <a:cxnSpLocks/>
          </p:cNvCxnSpPr>
          <p:nvPr/>
        </p:nvCxnSpPr>
        <p:spPr>
          <a:xfrm>
            <a:off x="6540057" y="6397131"/>
            <a:ext cx="10160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FC4032F-688E-EA12-7992-DC5535B0512A}"/>
              </a:ext>
            </a:extLst>
          </p:cNvPr>
          <p:cNvCxnSpPr>
            <a:cxnSpLocks/>
          </p:cNvCxnSpPr>
          <p:nvPr/>
        </p:nvCxnSpPr>
        <p:spPr>
          <a:xfrm>
            <a:off x="9194800" y="6397131"/>
            <a:ext cx="1016000" cy="0"/>
          </a:xfrm>
          <a:prstGeom prst="line">
            <a:avLst/>
          </a:prstGeom>
          <a:ln w="38100">
            <a:solidFill>
              <a:schemeClr val="bg2">
                <a:lumMod val="10000"/>
              </a:schemeClr>
            </a:solidFill>
            <a:prstDash val="solid"/>
          </a:ln>
        </p:spPr>
        <p:style>
          <a:lnRef idx="1">
            <a:schemeClr val="accent1"/>
          </a:lnRef>
          <a:fillRef idx="0">
            <a:schemeClr val="accent1"/>
          </a:fillRef>
          <a:effectRef idx="0">
            <a:schemeClr val="accent1"/>
          </a:effectRef>
          <a:fontRef idx="minor">
            <a:schemeClr val="tx1"/>
          </a:fontRef>
        </p:style>
      </p:cxnSp>
      <p:sp>
        <p:nvSpPr>
          <p:cNvPr id="34" name="TextBox 29">
            <a:extLst>
              <a:ext uri="{FF2B5EF4-FFF2-40B4-BE49-F238E27FC236}">
                <a16:creationId xmlns:a16="http://schemas.microsoft.com/office/drawing/2014/main" id="{E921214E-61A3-6879-FFE6-B2C47D15843E}"/>
              </a:ext>
            </a:extLst>
          </p:cNvPr>
          <p:cNvSpPr txBox="1">
            <a:spLocks noChangeArrowheads="1"/>
          </p:cNvSpPr>
          <p:nvPr/>
        </p:nvSpPr>
        <p:spPr bwMode="auto">
          <a:xfrm>
            <a:off x="4456223" y="6073966"/>
            <a:ext cx="19906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solidFill>
                  <a:schemeClr val="bg2">
                    <a:lumMod val="10000"/>
                  </a:schemeClr>
                </a:solidFill>
                <a:latin typeface="Calibri" panose="020F0502020204030204" pitchFamily="34" charset="0"/>
                <a:cs typeface="Calibri" panose="020F0502020204030204" pitchFamily="34" charset="0"/>
              </a:rPr>
              <a:t>Treated had they not been treated:</a:t>
            </a:r>
          </a:p>
        </p:txBody>
      </p:sp>
      <p:sp>
        <p:nvSpPr>
          <p:cNvPr id="35" name="TextBox 34">
            <a:extLst>
              <a:ext uri="{FF2B5EF4-FFF2-40B4-BE49-F238E27FC236}">
                <a16:creationId xmlns:a16="http://schemas.microsoft.com/office/drawing/2014/main" id="{AF9BD354-8051-DEF7-E46E-73959A93DE53}"/>
              </a:ext>
            </a:extLst>
          </p:cNvPr>
          <p:cNvSpPr txBox="1"/>
          <p:nvPr/>
        </p:nvSpPr>
        <p:spPr>
          <a:xfrm>
            <a:off x="8764266" y="3922756"/>
            <a:ext cx="2549672" cy="369332"/>
          </a:xfrm>
          <a:prstGeom prst="rect">
            <a:avLst/>
          </a:prstGeom>
          <a:solidFill>
            <a:schemeClr val="accent4">
              <a:lumMod val="75000"/>
            </a:schemeClr>
          </a:solidFill>
          <a:ln>
            <a:solidFill>
              <a:schemeClr val="accent4">
                <a:lumMod val="75000"/>
              </a:schemeClr>
            </a:solidFill>
          </a:ln>
        </p:spPr>
        <p:txBody>
          <a:bodyPr wrap="none">
            <a:spAutoFit/>
          </a:bodyPr>
          <a:lstStyle/>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Counterfactual Outcome</a:t>
            </a:r>
          </a:p>
        </p:txBody>
      </p:sp>
      <p:cxnSp>
        <p:nvCxnSpPr>
          <p:cNvPr id="36" name="Straight Arrow Connector 35">
            <a:extLst>
              <a:ext uri="{FF2B5EF4-FFF2-40B4-BE49-F238E27FC236}">
                <a16:creationId xmlns:a16="http://schemas.microsoft.com/office/drawing/2014/main" id="{402EFA3A-E4FA-D17B-6041-D84565B03329}"/>
              </a:ext>
            </a:extLst>
          </p:cNvPr>
          <p:cNvCxnSpPr>
            <a:cxnSpLocks/>
          </p:cNvCxnSpPr>
          <p:nvPr/>
        </p:nvCxnSpPr>
        <p:spPr>
          <a:xfrm flipH="1" flipV="1">
            <a:off x="8277340" y="3634922"/>
            <a:ext cx="503086" cy="311738"/>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itle 2">
            <a:extLst>
              <a:ext uri="{FF2B5EF4-FFF2-40B4-BE49-F238E27FC236}">
                <a16:creationId xmlns:a16="http://schemas.microsoft.com/office/drawing/2014/main" id="{AB36F8CD-2654-716D-2C49-5588422EE653}"/>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Canonical </a:t>
            </a:r>
            <a:r>
              <a:rPr lang="en-US" altLang="en-US" sz="3600" dirty="0" err="1">
                <a:solidFill>
                  <a:schemeClr val="bg2">
                    <a:lumMod val="10000"/>
                  </a:schemeClr>
                </a:solidFill>
                <a:latin typeface="Calibri" panose="020F0502020204030204" pitchFamily="34" charset="0"/>
                <a:cs typeface="Calibri" panose="020F0502020204030204" pitchFamily="34" charset="0"/>
              </a:rPr>
              <a:t>DiD</a:t>
            </a:r>
            <a:endParaRPr lang="en-US" altLang="en-US" sz="3600" dirty="0">
              <a:solidFill>
                <a:schemeClr val="bg2">
                  <a:lumMod val="10000"/>
                </a:schemeClr>
              </a:solidFill>
              <a:latin typeface="Calibri" panose="020F0502020204030204" pitchFamily="34" charset="0"/>
              <a:cs typeface="Calibri" panose="020F0502020204030204" pitchFamily="34" charset="0"/>
            </a:endParaRPr>
          </a:p>
        </p:txBody>
      </p:sp>
      <p:graphicFrame>
        <p:nvGraphicFramePr>
          <p:cNvPr id="38" name="Diagram 37">
            <a:extLst>
              <a:ext uri="{FF2B5EF4-FFF2-40B4-BE49-F238E27FC236}">
                <a16:creationId xmlns:a16="http://schemas.microsoft.com/office/drawing/2014/main" id="{BED6B017-21B7-661F-BCF0-03CBBA7644AE}"/>
              </a:ext>
            </a:extLst>
          </p:cNvPr>
          <p:cNvGraphicFramePr/>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Left Brace 1">
            <a:extLst>
              <a:ext uri="{FF2B5EF4-FFF2-40B4-BE49-F238E27FC236}">
                <a16:creationId xmlns:a16="http://schemas.microsoft.com/office/drawing/2014/main" id="{757D9F56-AEAD-B5DF-C3F6-89EF60ED0D8A}"/>
              </a:ext>
            </a:extLst>
          </p:cNvPr>
          <p:cNvSpPr/>
          <p:nvPr/>
        </p:nvSpPr>
        <p:spPr>
          <a:xfrm>
            <a:off x="3658383" y="4328820"/>
            <a:ext cx="347663" cy="433387"/>
          </a:xfrm>
          <a:prstGeom prst="leftBrace">
            <a:avLst/>
          </a:prstGeom>
          <a:noFill/>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4" name="Left Brace 3">
            <a:extLst>
              <a:ext uri="{FF2B5EF4-FFF2-40B4-BE49-F238E27FC236}">
                <a16:creationId xmlns:a16="http://schemas.microsoft.com/office/drawing/2014/main" id="{0DDA469A-4BDC-F17D-E1B4-1942BE043F22}"/>
              </a:ext>
            </a:extLst>
          </p:cNvPr>
          <p:cNvSpPr/>
          <p:nvPr/>
        </p:nvSpPr>
        <p:spPr>
          <a:xfrm>
            <a:off x="7893742" y="2591372"/>
            <a:ext cx="347663" cy="996512"/>
          </a:xfrm>
          <a:prstGeom prst="leftBrace">
            <a:avLst/>
          </a:prstGeom>
          <a:noFill/>
          <a:ln w="22225">
            <a:solidFill>
              <a:srgbClr val="C35E8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5" name="TextBox 4">
            <a:extLst>
              <a:ext uri="{FF2B5EF4-FFF2-40B4-BE49-F238E27FC236}">
                <a16:creationId xmlns:a16="http://schemas.microsoft.com/office/drawing/2014/main" id="{AAA32CC2-0601-8C5D-3836-981F05FF5402}"/>
              </a:ext>
            </a:extLst>
          </p:cNvPr>
          <p:cNvSpPr txBox="1"/>
          <p:nvPr/>
        </p:nvSpPr>
        <p:spPr>
          <a:xfrm>
            <a:off x="4621046" y="2462041"/>
            <a:ext cx="3143250" cy="923330"/>
          </a:xfrm>
          <a:prstGeom prst="rect">
            <a:avLst/>
          </a:prstGeom>
          <a:solidFill>
            <a:srgbClr val="C35E81"/>
          </a:solidFill>
          <a:ln>
            <a:solidFill>
              <a:srgbClr val="C35E81"/>
            </a:solidFill>
          </a:ln>
        </p:spPr>
        <p:txBody>
          <a:bodyPr>
            <a:spAutoFit/>
          </a:bodyPr>
          <a:lstStyle/>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Difference in the Differences </a:t>
            </a:r>
          </a:p>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(Treatment Effect on the Treated)</a:t>
            </a:r>
          </a:p>
        </p:txBody>
      </p:sp>
    </p:spTree>
    <p:extLst>
      <p:ext uri="{BB962C8B-B14F-4D97-AF65-F5344CB8AC3E}">
        <p14:creationId xmlns:p14="http://schemas.microsoft.com/office/powerpoint/2010/main" val="90399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line, diagram&#10;&#10;Description automatically generated">
            <a:extLst>
              <a:ext uri="{FF2B5EF4-FFF2-40B4-BE49-F238E27FC236}">
                <a16:creationId xmlns:a16="http://schemas.microsoft.com/office/drawing/2014/main" id="{E275ADEB-174C-E653-DFF4-6EBEB56354D5}"/>
              </a:ext>
            </a:extLst>
          </p:cNvPr>
          <p:cNvPicPr>
            <a:picLocks noChangeAspect="1"/>
          </p:cNvPicPr>
          <p:nvPr/>
        </p:nvPicPr>
        <p:blipFill>
          <a:blip r:embed="rId3"/>
          <a:stretch>
            <a:fillRect/>
          </a:stretch>
        </p:blipFill>
        <p:spPr>
          <a:xfrm>
            <a:off x="2366960" y="1514473"/>
            <a:ext cx="8915402" cy="4457701"/>
          </a:xfrm>
          <a:prstGeom prst="rect">
            <a:avLst/>
          </a:prstGeom>
        </p:spPr>
      </p:pic>
      <p:sp>
        <p:nvSpPr>
          <p:cNvPr id="24" name="TextBox 23">
            <a:extLst>
              <a:ext uri="{FF2B5EF4-FFF2-40B4-BE49-F238E27FC236}">
                <a16:creationId xmlns:a16="http://schemas.microsoft.com/office/drawing/2014/main" id="{0D112027-4E0B-5835-DA8F-68DE8E4B4EA1}"/>
              </a:ext>
            </a:extLst>
          </p:cNvPr>
          <p:cNvSpPr txBox="1"/>
          <p:nvPr/>
        </p:nvSpPr>
        <p:spPr>
          <a:xfrm>
            <a:off x="1112363" y="2101819"/>
            <a:ext cx="2625719" cy="1200329"/>
          </a:xfrm>
          <a:prstGeom prst="rect">
            <a:avLst/>
          </a:prstGeom>
          <a:solidFill>
            <a:schemeClr val="accent3">
              <a:lumMod val="75000"/>
            </a:schemeClr>
          </a:solidFill>
          <a:ln>
            <a:solidFill>
              <a:schemeClr val="accent3">
                <a:lumMod val="75000"/>
              </a:schemeClr>
            </a:solidFill>
          </a:ln>
        </p:spPr>
        <p:txBody>
          <a:bodyPr wrap="none">
            <a:spAutoFit/>
          </a:bodyPr>
          <a:lstStyle/>
          <a:p>
            <a:pPr algn="ctr" eaLnBrk="1" fontAlgn="auto" hangingPunct="1">
              <a:spcBef>
                <a:spcPts val="0"/>
              </a:spcBef>
              <a:spcAft>
                <a:spcPts val="0"/>
              </a:spcAft>
              <a:defRPr/>
            </a:pPr>
            <a:r>
              <a:rPr lang="en-US" i="1" u="sng" dirty="0">
                <a:solidFill>
                  <a:schemeClr val="bg1"/>
                </a:solidFill>
                <a:latin typeface="Calibri" panose="020F0502020204030204" pitchFamily="34" charset="0"/>
                <a:cs typeface="Calibri" panose="020F0502020204030204" pitchFamily="34" charset="0"/>
              </a:rPr>
              <a:t>Pre-Treatment Difference:</a:t>
            </a:r>
          </a:p>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Expanders: 33.1</a:t>
            </a:r>
          </a:p>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Non-Expanders: 41.6</a:t>
            </a:r>
          </a:p>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Difference: -8.5</a:t>
            </a:r>
          </a:p>
        </p:txBody>
      </p:sp>
      <p:sp>
        <p:nvSpPr>
          <p:cNvPr id="20" name="Left Brace 19">
            <a:extLst>
              <a:ext uri="{FF2B5EF4-FFF2-40B4-BE49-F238E27FC236}">
                <a16:creationId xmlns:a16="http://schemas.microsoft.com/office/drawing/2014/main" id="{4A148982-1D4C-C354-FCF0-E0D94CFDDD92}"/>
              </a:ext>
            </a:extLst>
          </p:cNvPr>
          <p:cNvSpPr/>
          <p:nvPr/>
        </p:nvSpPr>
        <p:spPr>
          <a:xfrm>
            <a:off x="4306046" y="1974969"/>
            <a:ext cx="347663" cy="1454031"/>
          </a:xfrm>
          <a:prstGeom prst="leftBrace">
            <a:avLst/>
          </a:prstGeom>
          <a:noFill/>
          <a:ln w="22225">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1" name="Left Brace 20">
            <a:extLst>
              <a:ext uri="{FF2B5EF4-FFF2-40B4-BE49-F238E27FC236}">
                <a16:creationId xmlns:a16="http://schemas.microsoft.com/office/drawing/2014/main" id="{CAB0441D-B29D-F24D-CD4F-0CD6BB03DDC6}"/>
              </a:ext>
            </a:extLst>
          </p:cNvPr>
          <p:cNvSpPr/>
          <p:nvPr/>
        </p:nvSpPr>
        <p:spPr>
          <a:xfrm rot="10800000">
            <a:off x="7600190" y="2869617"/>
            <a:ext cx="342900" cy="2412675"/>
          </a:xfrm>
          <a:prstGeom prst="leftBrace">
            <a:avLst>
              <a:gd name="adj1" fmla="val 8333"/>
              <a:gd name="adj2" fmla="val 49185"/>
            </a:avLst>
          </a:prstGeom>
          <a:noFill/>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2" name="TextBox 21">
            <a:extLst>
              <a:ext uri="{FF2B5EF4-FFF2-40B4-BE49-F238E27FC236}">
                <a16:creationId xmlns:a16="http://schemas.microsoft.com/office/drawing/2014/main" id="{4AF154B8-B118-74B8-210D-5C3ED5A0EF04}"/>
              </a:ext>
            </a:extLst>
          </p:cNvPr>
          <p:cNvSpPr txBox="1"/>
          <p:nvPr/>
        </p:nvSpPr>
        <p:spPr>
          <a:xfrm>
            <a:off x="8295538" y="3475789"/>
            <a:ext cx="2634376" cy="1200329"/>
          </a:xfrm>
          <a:prstGeom prst="rect">
            <a:avLst/>
          </a:prstGeom>
          <a:solidFill>
            <a:schemeClr val="accent5">
              <a:lumMod val="75000"/>
            </a:schemeClr>
          </a:solidFill>
          <a:ln>
            <a:solidFill>
              <a:schemeClr val="accent5">
                <a:lumMod val="75000"/>
              </a:schemeClr>
            </a:solidFill>
          </a:ln>
        </p:spPr>
        <p:txBody>
          <a:bodyPr wrap="none">
            <a:spAutoFit/>
          </a:bodyPr>
          <a:lstStyle/>
          <a:p>
            <a:pPr eaLnBrk="1" fontAlgn="auto" hangingPunct="1">
              <a:spcBef>
                <a:spcPts val="0"/>
              </a:spcBef>
              <a:spcAft>
                <a:spcPts val="0"/>
              </a:spcAft>
              <a:defRPr/>
            </a:pPr>
            <a:r>
              <a:rPr lang="en-US" i="1" u="sng" dirty="0">
                <a:solidFill>
                  <a:schemeClr val="bg1"/>
                </a:solidFill>
                <a:latin typeface="Calibri" panose="020F0502020204030204" pitchFamily="34" charset="0"/>
                <a:cs typeface="Calibri" panose="020F0502020204030204" pitchFamily="34" charset="0"/>
              </a:rPr>
              <a:t>Post Treatment Difference</a:t>
            </a:r>
          </a:p>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Expanders: 22.9</a:t>
            </a:r>
          </a:p>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Non-Expanders: 36.7</a:t>
            </a:r>
          </a:p>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Difference: -13.8</a:t>
            </a:r>
          </a:p>
        </p:txBody>
      </p:sp>
      <p:sp>
        <p:nvSpPr>
          <p:cNvPr id="25" name="Left Brace 24">
            <a:extLst>
              <a:ext uri="{FF2B5EF4-FFF2-40B4-BE49-F238E27FC236}">
                <a16:creationId xmlns:a16="http://schemas.microsoft.com/office/drawing/2014/main" id="{DC0CC920-D0C8-61E8-9BE4-695BE15B4C6E}"/>
              </a:ext>
            </a:extLst>
          </p:cNvPr>
          <p:cNvSpPr/>
          <p:nvPr/>
        </p:nvSpPr>
        <p:spPr>
          <a:xfrm>
            <a:off x="7076302" y="4318000"/>
            <a:ext cx="342901" cy="972136"/>
          </a:xfrm>
          <a:prstGeom prst="leftBrace">
            <a:avLst/>
          </a:prstGeom>
          <a:noFill/>
          <a:ln w="22225">
            <a:solidFill>
              <a:srgbClr val="C35E8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8" name="TextBox 27">
            <a:extLst>
              <a:ext uri="{FF2B5EF4-FFF2-40B4-BE49-F238E27FC236}">
                <a16:creationId xmlns:a16="http://schemas.microsoft.com/office/drawing/2014/main" id="{8053CFBA-C358-2B9A-F1DD-AB0BE9F292DC}"/>
              </a:ext>
            </a:extLst>
          </p:cNvPr>
          <p:cNvSpPr txBox="1"/>
          <p:nvPr/>
        </p:nvSpPr>
        <p:spPr>
          <a:xfrm>
            <a:off x="3580604" y="4054255"/>
            <a:ext cx="3143250" cy="646331"/>
          </a:xfrm>
          <a:prstGeom prst="rect">
            <a:avLst/>
          </a:prstGeom>
          <a:solidFill>
            <a:srgbClr val="C35E81"/>
          </a:solidFill>
          <a:ln>
            <a:solidFill>
              <a:srgbClr val="C35E81"/>
            </a:solidFill>
          </a:ln>
        </p:spPr>
        <p:txBody>
          <a:bodyPr>
            <a:spAutoFit/>
          </a:bodyPr>
          <a:lstStyle/>
          <a:p>
            <a:pPr algn="ctr" eaLnBrk="1" fontAlgn="auto" hangingPunct="1">
              <a:spcBef>
                <a:spcPts val="0"/>
              </a:spcBef>
              <a:spcAft>
                <a:spcPts val="0"/>
              </a:spcAft>
              <a:defRPr/>
            </a:pPr>
            <a:r>
              <a:rPr lang="en-US" i="1" u="sng" dirty="0">
                <a:solidFill>
                  <a:schemeClr val="bg1"/>
                </a:solidFill>
                <a:latin typeface="Calibri" panose="020F0502020204030204" pitchFamily="34" charset="0"/>
                <a:cs typeface="Calibri" panose="020F0502020204030204" pitchFamily="34" charset="0"/>
              </a:rPr>
              <a:t>Difference in the Differences </a:t>
            </a:r>
          </a:p>
          <a:p>
            <a:pPr algn="ctr" eaLnBrk="1" fontAlgn="auto" hangingPunct="1">
              <a:spcBef>
                <a:spcPts val="0"/>
              </a:spcBef>
              <a:spcAft>
                <a:spcPts val="0"/>
              </a:spcAft>
              <a:defRPr/>
            </a:pPr>
            <a:r>
              <a:rPr lang="en-US" dirty="0">
                <a:solidFill>
                  <a:schemeClr val="bg1"/>
                </a:solidFill>
                <a:latin typeface="Calibri" panose="020F0502020204030204" pitchFamily="34" charset="0"/>
                <a:cs typeface="Calibri" panose="020F0502020204030204" pitchFamily="34" charset="0"/>
              </a:rPr>
              <a:t>-5.3</a:t>
            </a:r>
          </a:p>
        </p:txBody>
      </p:sp>
      <p:sp>
        <p:nvSpPr>
          <p:cNvPr id="4" name="Title 2">
            <a:extLst>
              <a:ext uri="{FF2B5EF4-FFF2-40B4-BE49-F238E27FC236}">
                <a16:creationId xmlns:a16="http://schemas.microsoft.com/office/drawing/2014/main" id="{4B521525-BA10-DB39-3BA1-66D3D5006A00}"/>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Canonical </a:t>
            </a:r>
            <a:r>
              <a:rPr lang="en-US" altLang="en-US" sz="3600" dirty="0" err="1">
                <a:solidFill>
                  <a:schemeClr val="bg2">
                    <a:lumMod val="10000"/>
                  </a:schemeClr>
                </a:solidFill>
                <a:latin typeface="Calibri" panose="020F0502020204030204" pitchFamily="34" charset="0"/>
                <a:cs typeface="Calibri" panose="020F0502020204030204" pitchFamily="34" charset="0"/>
              </a:rPr>
              <a:t>DiD</a:t>
            </a:r>
            <a:endParaRPr lang="en-US" altLang="en-US" sz="3600" dirty="0">
              <a:solidFill>
                <a:schemeClr val="bg2">
                  <a:lumMod val="10000"/>
                </a:schemeClr>
              </a:solidFill>
              <a:latin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7FF81D5F-AD41-F35F-CE14-1E10880552EA}"/>
              </a:ext>
            </a:extLst>
          </p:cNvPr>
          <p:cNvGraphicFramePr/>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5BDA2A89-A0FB-73A7-009D-880E69333A2B}"/>
              </a:ext>
            </a:extLst>
          </p:cNvPr>
          <p:cNvSpPr txBox="1"/>
          <p:nvPr/>
        </p:nvSpPr>
        <p:spPr>
          <a:xfrm>
            <a:off x="1262086" y="2831353"/>
            <a:ext cx="10161639" cy="1200329"/>
          </a:xfrm>
          <a:prstGeom prst="rect">
            <a:avLst/>
          </a:prstGeom>
          <a:solidFill>
            <a:srgbClr val="FFFFFF">
              <a:alpha val="89412"/>
            </a:srgbClr>
          </a:solidFill>
          <a:ln w="28575">
            <a:solidFill>
              <a:srgbClr val="FF0000"/>
            </a:solidFill>
          </a:ln>
        </p:spPr>
        <p:txBody>
          <a:bodyPr wrap="square" rtlCol="0">
            <a:spAutoFit/>
          </a:bodyPr>
          <a:lstStyle/>
          <a:p>
            <a:r>
              <a:rPr lang="en-US" sz="3600" dirty="0">
                <a:solidFill>
                  <a:srgbClr val="FF0000"/>
                </a:solidFill>
                <a:latin typeface="Calibri" panose="020F0502020204030204" pitchFamily="34" charset="0"/>
                <a:cs typeface="Calibri" panose="020F0502020204030204" pitchFamily="34" charset="0"/>
              </a:rPr>
              <a:t>Doesn’t account for: </a:t>
            </a:r>
          </a:p>
          <a:p>
            <a:pPr marL="571500" indent="-571500">
              <a:buFont typeface="Arial" panose="020B0604020202020204" pitchFamily="34" charset="0"/>
              <a:buChar char="•"/>
            </a:pPr>
            <a:r>
              <a:rPr lang="en-US" sz="3600" dirty="0">
                <a:solidFill>
                  <a:srgbClr val="FF0000"/>
                </a:solidFill>
                <a:latin typeface="Calibri" panose="020F0502020204030204" pitchFamily="34" charset="0"/>
                <a:cs typeface="Calibri" panose="020F0502020204030204" pitchFamily="34" charset="0"/>
              </a:rPr>
              <a:t>Staggered adoption of Medicaid expansion </a:t>
            </a:r>
          </a:p>
        </p:txBody>
      </p:sp>
    </p:spTree>
    <p:extLst>
      <p:ext uri="{BB962C8B-B14F-4D97-AF65-F5344CB8AC3E}">
        <p14:creationId xmlns:p14="http://schemas.microsoft.com/office/powerpoint/2010/main" val="388917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42" presetClass="path" presetSubtype="0" accel="50000" decel="50000" fill="hold" grpId="1" nodeType="withEffect">
                                  <p:stCondLst>
                                    <p:cond delay="1000"/>
                                  </p:stCondLst>
                                  <p:childTnLst>
                                    <p:animMotion origin="layout" path="M 2.29167E-6 -1.48148E-6 L 0.22721 0.13009 " pathEditMode="relative" rAng="0" ptsTypes="AA">
                                      <p:cBhvr>
                                        <p:cTn id="14" dur="2000" fill="hold"/>
                                        <p:tgtEl>
                                          <p:spTgt spid="20"/>
                                        </p:tgtEl>
                                        <p:attrNameLst>
                                          <p:attrName>ppt_x</p:attrName>
                                          <p:attrName>ppt_y</p:attrName>
                                        </p:attrNameLst>
                                      </p:cBhvr>
                                      <p:rCtr x="11354" y="6505"/>
                                    </p:animMotion>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0" grpId="0" animBg="1"/>
      <p:bldP spid="20" grpId="1" animBg="1"/>
      <p:bldP spid="21" grpId="0" animBg="1"/>
      <p:bldP spid="22" grpId="0" animBg="1"/>
      <p:bldP spid="25" grpId="0" animBg="1"/>
      <p:bldP spid="28"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6" descr="Graphical user interface, text, application, email&#10;&#10;Description automatically generated">
            <a:extLst>
              <a:ext uri="{FF2B5EF4-FFF2-40B4-BE49-F238E27FC236}">
                <a16:creationId xmlns:a16="http://schemas.microsoft.com/office/drawing/2014/main" id="{F2D22D86-6292-DA8A-261B-4CF271738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1665288"/>
            <a:ext cx="49307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6" name="Picture 4" descr="Graphical user interface, text, application, email&#10;&#10;Description automatically generated">
            <a:extLst>
              <a:ext uri="{FF2B5EF4-FFF2-40B4-BE49-F238E27FC236}">
                <a16:creationId xmlns:a16="http://schemas.microsoft.com/office/drawing/2014/main" id="{35F9FC89-3F98-C2F9-8AA3-484BAD285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3713" y="1670050"/>
            <a:ext cx="5246687"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8" descr="Text&#10;&#10;Description automatically generated">
            <a:extLst>
              <a:ext uri="{FF2B5EF4-FFF2-40B4-BE49-F238E27FC236}">
                <a16:creationId xmlns:a16="http://schemas.microsoft.com/office/drawing/2014/main" id="{735BBB7A-734E-29E3-F436-D6AAFD4BAA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3" y="5275263"/>
            <a:ext cx="5476875"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12" descr="Graphical user interface, text, application, email&#10;&#10;Description automatically generated">
            <a:extLst>
              <a:ext uri="{FF2B5EF4-FFF2-40B4-BE49-F238E27FC236}">
                <a16:creationId xmlns:a16="http://schemas.microsoft.com/office/drawing/2014/main" id="{67E1F7E3-7A96-CBC7-FBD6-0F40A181BA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7525" y="4303713"/>
            <a:ext cx="541496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0" descr="Graphical user interface, text, application&#10;&#10;Description automatically generated">
            <a:extLst>
              <a:ext uri="{FF2B5EF4-FFF2-40B4-BE49-F238E27FC236}">
                <a16:creationId xmlns:a16="http://schemas.microsoft.com/office/drawing/2014/main" id="{DBF1851D-27AC-54C1-6CEB-9A551677A67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06600" y="2952750"/>
            <a:ext cx="6642100" cy="2392363"/>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1F0BBE2C-D204-D12E-9568-03AAF291543D}"/>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Time-Varying </a:t>
            </a:r>
            <a:r>
              <a:rPr lang="en-US" altLang="en-US" sz="3600" dirty="0" err="1">
                <a:solidFill>
                  <a:schemeClr val="bg2">
                    <a:lumMod val="10000"/>
                  </a:schemeClr>
                </a:solidFill>
                <a:latin typeface="Calibri" panose="020F0502020204030204" pitchFamily="34" charset="0"/>
                <a:cs typeface="Calibri" panose="020F0502020204030204" pitchFamily="34" charset="0"/>
              </a:rPr>
              <a:t>DiD</a:t>
            </a:r>
            <a:endParaRPr lang="en-US" altLang="en-US" sz="3600" dirty="0">
              <a:solidFill>
                <a:schemeClr val="bg2">
                  <a:lumMod val="10000"/>
                </a:schemeClr>
              </a:solidFill>
              <a:latin typeface="Calibri" panose="020F0502020204030204" pitchFamily="34" charset="0"/>
              <a:cs typeface="Calibri" panose="020F0502020204030204" pitchFamily="34" charset="0"/>
            </a:endParaRPr>
          </a:p>
        </p:txBody>
      </p:sp>
      <p:graphicFrame>
        <p:nvGraphicFramePr>
          <p:cNvPr id="5" name="Diagram 4">
            <a:extLst>
              <a:ext uri="{FF2B5EF4-FFF2-40B4-BE49-F238E27FC236}">
                <a16:creationId xmlns:a16="http://schemas.microsoft.com/office/drawing/2014/main" id="{FEBCDA2D-FC38-F517-FC19-98D6C21A0576}"/>
              </a:ext>
            </a:extLst>
          </p:cNvPr>
          <p:cNvGraphicFramePr/>
          <p:nvPr>
            <p:extLst>
              <p:ext uri="{D42A27DB-BD31-4B8C-83A1-F6EECF244321}">
                <p14:modId xmlns:p14="http://schemas.microsoft.com/office/powerpoint/2010/main" val="3746959987"/>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2150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21507"/>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21508"/>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7092685F-D881-1402-4850-623D11CD5AD6}"/>
              </a:ext>
            </a:extLst>
          </p:cNvPr>
          <p:cNvSpPr>
            <a:spLocks noGrp="1"/>
          </p:cNvSpPr>
          <p:nvPr>
            <p:ph sz="half" idx="1"/>
          </p:nvPr>
        </p:nvSpPr>
        <p:spPr>
          <a:xfrm>
            <a:off x="457199" y="1996067"/>
            <a:ext cx="5029201" cy="4392847"/>
          </a:xfrm>
        </p:spPr>
        <p:txBody>
          <a:bodyPr anchor="b"/>
          <a:lstStyle/>
          <a:p>
            <a:pPr marL="0" indent="0" algn="ctr">
              <a:buNone/>
            </a:pPr>
            <a:r>
              <a:rPr lang="en-US" u="sng" dirty="0">
                <a:latin typeface="Calibri" panose="020F0502020204030204" pitchFamily="34" charset="0"/>
                <a:cs typeface="Calibri" panose="020F0502020204030204" pitchFamily="34" charset="0"/>
              </a:rPr>
              <a:t>Parallel Trends Assumption:</a:t>
            </a:r>
          </a:p>
          <a:p>
            <a:pPr marL="0" indent="0" algn="ctr">
              <a:buNone/>
            </a:pPr>
            <a:r>
              <a:rPr lang="en-US" dirty="0">
                <a:latin typeface="Calibri" panose="020F0502020204030204" pitchFamily="34" charset="0"/>
                <a:cs typeface="Calibri" panose="020F0502020204030204" pitchFamily="34" charset="0"/>
              </a:rPr>
              <a:t>Counterfactual untreated outcome trajectories are parallel when conditioning on baseline covariates and time of treatment initiation</a:t>
            </a:r>
          </a:p>
        </p:txBody>
      </p:sp>
      <p:sp>
        <p:nvSpPr>
          <p:cNvPr id="23" name="Content Placeholder 22">
            <a:extLst>
              <a:ext uri="{FF2B5EF4-FFF2-40B4-BE49-F238E27FC236}">
                <a16:creationId xmlns:a16="http://schemas.microsoft.com/office/drawing/2014/main" id="{D7E7164B-162D-76B6-85B4-A15D44D98F7C}"/>
              </a:ext>
            </a:extLst>
          </p:cNvPr>
          <p:cNvSpPr>
            <a:spLocks noGrp="1"/>
          </p:cNvSpPr>
          <p:nvPr>
            <p:ph sz="half" idx="2"/>
          </p:nvPr>
        </p:nvSpPr>
        <p:spPr>
          <a:xfrm>
            <a:off x="6345176" y="2099042"/>
            <a:ext cx="5389625" cy="4038972"/>
          </a:xfrm>
        </p:spPr>
        <p:txBody>
          <a:bodyPr anchor="ctr"/>
          <a:lstStyle/>
          <a:p>
            <a:pPr marL="0" indent="0" algn="ctr">
              <a:buNone/>
            </a:pPr>
            <a:endParaRPr lang="en-US" dirty="0">
              <a:latin typeface="Calibri" panose="020F0502020204030204" pitchFamily="34" charset="0"/>
              <a:cs typeface="Calibri" panose="020F0502020204030204" pitchFamily="34" charset="0"/>
            </a:endParaRPr>
          </a:p>
          <a:p>
            <a:pPr marL="0" indent="0" algn="ctr">
              <a:buNone/>
            </a:pPr>
            <a:endParaRPr lang="en-US" dirty="0">
              <a:latin typeface="Calibri" panose="020F0502020204030204" pitchFamily="34" charset="0"/>
              <a:cs typeface="Calibri" panose="020F0502020204030204" pitchFamily="34" charset="0"/>
            </a:endParaRPr>
          </a:p>
          <a:p>
            <a:pPr marL="0" indent="0" algn="ctr">
              <a:buNone/>
            </a:pPr>
            <a:r>
              <a:rPr lang="en-US" u="sng" dirty="0" err="1">
                <a:latin typeface="Calibri" panose="020F0502020204030204" pitchFamily="34" charset="0"/>
                <a:cs typeface="Calibri" panose="020F0502020204030204" pitchFamily="34" charset="0"/>
              </a:rPr>
              <a:t>Estimand</a:t>
            </a:r>
            <a:r>
              <a:rPr lang="en-US" u="sng" dirty="0">
                <a:latin typeface="Calibri" panose="020F0502020204030204" pitchFamily="34" charset="0"/>
                <a:cs typeface="Calibri" panose="020F0502020204030204" pitchFamily="34" charset="0"/>
              </a:rPr>
              <a:t>:</a:t>
            </a:r>
          </a:p>
          <a:p>
            <a:pPr marL="0" indent="0" algn="ctr">
              <a:buNone/>
            </a:pPr>
            <a:r>
              <a:rPr lang="en-US" dirty="0">
                <a:latin typeface="Calibri" panose="020F0502020204030204" pitchFamily="34" charset="0"/>
                <a:cs typeface="Calibri" panose="020F0502020204030204" pitchFamily="34" charset="0"/>
              </a:rPr>
              <a:t>ATT conditional on baseline covariates</a:t>
            </a:r>
          </a:p>
        </p:txBody>
      </p:sp>
      <p:pic>
        <p:nvPicPr>
          <p:cNvPr id="27" name="Picture 10" descr="Graphical user interface, text, application&#10;&#10;Description automatically generated">
            <a:extLst>
              <a:ext uri="{FF2B5EF4-FFF2-40B4-BE49-F238E27FC236}">
                <a16:creationId xmlns:a16="http://schemas.microsoft.com/office/drawing/2014/main" id="{AA46A777-AB27-D35C-9506-FC942F6167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8789" y="1182779"/>
            <a:ext cx="6642100" cy="2392363"/>
          </a:xfrm>
          <a:prstGeom prst="rect">
            <a:avLst/>
          </a:prstGeom>
          <a:noFill/>
          <a:ln w="635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31" name="Title 2">
            <a:extLst>
              <a:ext uri="{FF2B5EF4-FFF2-40B4-BE49-F238E27FC236}">
                <a16:creationId xmlns:a16="http://schemas.microsoft.com/office/drawing/2014/main" id="{30AA231A-9F3C-AF40-BF27-507AFBDCD199}"/>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Callaway and </a:t>
            </a:r>
            <a:r>
              <a:rPr lang="en-US" altLang="en-US" sz="3600" dirty="0" err="1">
                <a:solidFill>
                  <a:schemeClr val="bg2">
                    <a:lumMod val="10000"/>
                  </a:schemeClr>
                </a:solidFill>
                <a:latin typeface="Calibri" panose="020F0502020204030204" pitchFamily="34" charset="0"/>
                <a:cs typeface="Calibri" panose="020F0502020204030204" pitchFamily="34" charset="0"/>
              </a:rPr>
              <a:t>Sant’Anna</a:t>
            </a:r>
            <a:r>
              <a:rPr lang="en-US" altLang="en-US" sz="3600" dirty="0">
                <a:solidFill>
                  <a:schemeClr val="bg2">
                    <a:lumMod val="10000"/>
                  </a:schemeClr>
                </a:solidFill>
                <a:latin typeface="Calibri" panose="020F0502020204030204" pitchFamily="34" charset="0"/>
                <a:cs typeface="Calibri" panose="020F0502020204030204" pitchFamily="34" charset="0"/>
              </a:rPr>
              <a:t> (C&amp;S)</a:t>
            </a:r>
          </a:p>
        </p:txBody>
      </p:sp>
      <p:graphicFrame>
        <p:nvGraphicFramePr>
          <p:cNvPr id="32" name="Diagram 31">
            <a:extLst>
              <a:ext uri="{FF2B5EF4-FFF2-40B4-BE49-F238E27FC236}">
                <a16:creationId xmlns:a16="http://schemas.microsoft.com/office/drawing/2014/main" id="{3F0C7988-13D7-5FCE-1586-5D8482C9BEBD}"/>
              </a:ext>
            </a:extLst>
          </p:cNvPr>
          <p:cNvGraphicFramePr/>
          <p:nvPr>
            <p:extLst>
              <p:ext uri="{D42A27DB-BD31-4B8C-83A1-F6EECF244321}">
                <p14:modId xmlns:p14="http://schemas.microsoft.com/office/powerpoint/2010/main" val="2637242123"/>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402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 name="Diagram 150">
            <a:extLst>
              <a:ext uri="{FF2B5EF4-FFF2-40B4-BE49-F238E27FC236}">
                <a16:creationId xmlns:a16="http://schemas.microsoft.com/office/drawing/2014/main" id="{D9F5F0B5-CF18-048E-D58A-EEB6A299F687}"/>
              </a:ext>
            </a:extLst>
          </p:cNvPr>
          <p:cNvGraphicFramePr/>
          <p:nvPr>
            <p:extLst>
              <p:ext uri="{D42A27DB-BD31-4B8C-83A1-F6EECF244321}">
                <p14:modId xmlns:p14="http://schemas.microsoft.com/office/powerpoint/2010/main" val="1256722118"/>
              </p:ext>
            </p:extLst>
          </p:nvPr>
        </p:nvGraphicFramePr>
        <p:xfrm>
          <a:off x="8264769" y="-580591"/>
          <a:ext cx="3927231" cy="1860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0" name="Group 159">
            <a:extLst>
              <a:ext uri="{FF2B5EF4-FFF2-40B4-BE49-F238E27FC236}">
                <a16:creationId xmlns:a16="http://schemas.microsoft.com/office/drawing/2014/main" id="{6CF25D97-6C79-E054-34DA-AEE5FF1AE126}"/>
              </a:ext>
            </a:extLst>
          </p:cNvPr>
          <p:cNvGrpSpPr>
            <a:grpSpLocks noChangeAspect="1"/>
          </p:cNvGrpSpPr>
          <p:nvPr/>
        </p:nvGrpSpPr>
        <p:grpSpPr>
          <a:xfrm>
            <a:off x="5900495" y="2703768"/>
            <a:ext cx="5813865" cy="2065599"/>
            <a:chOff x="5113307" y="3785332"/>
            <a:chExt cx="6660024" cy="2366230"/>
          </a:xfrm>
        </p:grpSpPr>
        <p:sp>
          <p:nvSpPr>
            <p:cNvPr id="144" name="Rectangle 143">
              <a:extLst>
                <a:ext uri="{FF2B5EF4-FFF2-40B4-BE49-F238E27FC236}">
                  <a16:creationId xmlns:a16="http://schemas.microsoft.com/office/drawing/2014/main" id="{0D10B80B-0849-65FA-0195-F2256D3C2358}"/>
                </a:ext>
              </a:extLst>
            </p:cNvPr>
            <p:cNvSpPr/>
            <p:nvPr/>
          </p:nvSpPr>
          <p:spPr>
            <a:xfrm>
              <a:off x="8967646" y="4537074"/>
              <a:ext cx="2411224" cy="1369007"/>
            </a:xfrm>
            <a:prstGeom prst="rect">
              <a:avLst/>
            </a:prstGeom>
            <a:solidFill>
              <a:schemeClr val="accent3">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tx1"/>
                </a:solidFill>
              </a:endParaRPr>
            </a:p>
          </p:txBody>
        </p:sp>
        <p:grpSp>
          <p:nvGrpSpPr>
            <p:cNvPr id="77" name="Group 35">
              <a:extLst>
                <a:ext uri="{FF2B5EF4-FFF2-40B4-BE49-F238E27FC236}">
                  <a16:creationId xmlns:a16="http://schemas.microsoft.com/office/drawing/2014/main" id="{A404864B-147A-E4ED-95E8-2E490081C02E}"/>
                </a:ext>
              </a:extLst>
            </p:cNvPr>
            <p:cNvGrpSpPr>
              <a:grpSpLocks/>
            </p:cNvGrpSpPr>
            <p:nvPr/>
          </p:nvGrpSpPr>
          <p:grpSpPr bwMode="auto">
            <a:xfrm>
              <a:off x="8341983" y="4533900"/>
              <a:ext cx="3431348" cy="1615959"/>
              <a:chOff x="2504637" y="1940943"/>
              <a:chExt cx="3431014" cy="1616726"/>
            </a:xfrm>
          </p:grpSpPr>
          <p:sp>
            <p:nvSpPr>
              <p:cNvPr id="78" name="Rectangle 77">
                <a:extLst>
                  <a:ext uri="{FF2B5EF4-FFF2-40B4-BE49-F238E27FC236}">
                    <a16:creationId xmlns:a16="http://schemas.microsoft.com/office/drawing/2014/main" id="{1127DF60-80DD-6065-B5A6-C0971A590AC7}"/>
                  </a:ext>
                </a:extLst>
              </p:cNvPr>
              <p:cNvSpPr/>
              <p:nvPr/>
            </p:nvSpPr>
            <p:spPr>
              <a:xfrm>
                <a:off x="3596992" y="1940943"/>
                <a:ext cx="1948987" cy="1392898"/>
              </a:xfrm>
              <a:prstGeom prst="rect">
                <a:avLst/>
              </a:prstGeom>
              <a:solidFill>
                <a:srgbClr val="FCDED6">
                  <a:alpha val="7451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79" name="Group 112">
                <a:extLst>
                  <a:ext uri="{FF2B5EF4-FFF2-40B4-BE49-F238E27FC236}">
                    <a16:creationId xmlns:a16="http://schemas.microsoft.com/office/drawing/2014/main" id="{654B1BC0-43DD-2E78-3A67-9D9A5A855B3E}"/>
                  </a:ext>
                </a:extLst>
              </p:cNvPr>
              <p:cNvGrpSpPr>
                <a:grpSpLocks/>
              </p:cNvGrpSpPr>
              <p:nvPr/>
            </p:nvGrpSpPr>
            <p:grpSpPr bwMode="auto">
              <a:xfrm>
                <a:off x="2504637" y="1999708"/>
                <a:ext cx="3431014" cy="1557961"/>
                <a:chOff x="9188200" y="2628699"/>
                <a:chExt cx="3431014" cy="1557961"/>
              </a:xfrm>
            </p:grpSpPr>
            <p:cxnSp>
              <p:nvCxnSpPr>
                <p:cNvPr id="80" name="Straight Connector 79">
                  <a:extLst>
                    <a:ext uri="{FF2B5EF4-FFF2-40B4-BE49-F238E27FC236}">
                      <a16:creationId xmlns:a16="http://schemas.microsoft.com/office/drawing/2014/main" id="{D1586539-A98F-17BA-D4FF-593D7B33E469}"/>
                    </a:ext>
                  </a:extLst>
                </p:cNvPr>
                <p:cNvCxnSpPr>
                  <a:cxnSpLocks/>
                </p:cNvCxnSpPr>
                <p:nvPr/>
              </p:nvCxnSpPr>
              <p:spPr>
                <a:xfrm>
                  <a:off x="11258099" y="2628699"/>
                  <a:ext cx="0" cy="1327780"/>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1EC1D93-B45E-6965-202C-BC572AABCC9B}"/>
                    </a:ext>
                  </a:extLst>
                </p:cNvPr>
                <p:cNvCxnSpPr>
                  <a:cxnSpLocks/>
                </p:cNvCxnSpPr>
                <p:nvPr/>
              </p:nvCxnSpPr>
              <p:spPr>
                <a:xfrm flipV="1">
                  <a:off x="9188200" y="3949118"/>
                  <a:ext cx="3431014" cy="2596"/>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E9D48BF-057F-6A1A-FD73-4E0CC71091D4}"/>
                    </a:ext>
                  </a:extLst>
                </p:cNvPr>
                <p:cNvCxnSpPr>
                  <a:cxnSpLocks/>
                </p:cNvCxnSpPr>
                <p:nvPr/>
              </p:nvCxnSpPr>
              <p:spPr>
                <a:xfrm>
                  <a:off x="9321537" y="2628699"/>
                  <a:ext cx="0" cy="1323015"/>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F26B7AC-A456-3DCC-3477-C5E1C280DB3B}"/>
                    </a:ext>
                  </a:extLst>
                </p:cNvPr>
                <p:cNvCxnSpPr>
                  <a:cxnSpLocks/>
                </p:cNvCxnSpPr>
                <p:nvPr/>
              </p:nvCxnSpPr>
              <p:spPr>
                <a:xfrm>
                  <a:off x="9799329" y="2628699"/>
                  <a:ext cx="0" cy="132936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TextBox 99">
                  <a:extLst>
                    <a:ext uri="{FF2B5EF4-FFF2-40B4-BE49-F238E27FC236}">
                      <a16:creationId xmlns:a16="http://schemas.microsoft.com/office/drawing/2014/main" id="{E4F04DBF-8798-52C9-11D2-D200E7D0912A}"/>
                    </a:ext>
                  </a:extLst>
                </p:cNvPr>
                <p:cNvSpPr txBox="1">
                  <a:spLocks noChangeArrowheads="1"/>
                </p:cNvSpPr>
                <p:nvPr/>
              </p:nvSpPr>
              <p:spPr bwMode="auto">
                <a:xfrm>
                  <a:off x="9496407" y="3908567"/>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2014</a:t>
                  </a:r>
                </a:p>
              </p:txBody>
            </p:sp>
            <p:cxnSp>
              <p:nvCxnSpPr>
                <p:cNvPr id="86" name="Straight Connector 85">
                  <a:extLst>
                    <a:ext uri="{FF2B5EF4-FFF2-40B4-BE49-F238E27FC236}">
                      <a16:creationId xmlns:a16="http://schemas.microsoft.com/office/drawing/2014/main" id="{AF47C779-116A-5E1B-45A4-08A096E71E9B}"/>
                    </a:ext>
                  </a:extLst>
                </p:cNvPr>
                <p:cNvCxnSpPr>
                  <a:cxnSpLocks/>
                </p:cNvCxnSpPr>
                <p:nvPr/>
              </p:nvCxnSpPr>
              <p:spPr>
                <a:xfrm>
                  <a:off x="10286644" y="2628699"/>
                  <a:ext cx="0" cy="1323015"/>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DF8C651-6CCF-E53C-13EB-7F515140B6B4}"/>
                    </a:ext>
                  </a:extLst>
                </p:cNvPr>
                <p:cNvCxnSpPr>
                  <a:cxnSpLocks/>
                </p:cNvCxnSpPr>
                <p:nvPr/>
              </p:nvCxnSpPr>
              <p:spPr>
                <a:xfrm>
                  <a:off x="10772371" y="2628699"/>
                  <a:ext cx="0" cy="1323015"/>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AEDF08-12D4-5FD8-C78A-8C09A59F231A}"/>
                    </a:ext>
                  </a:extLst>
                </p:cNvPr>
                <p:cNvCxnSpPr>
                  <a:cxnSpLocks/>
                </p:cNvCxnSpPr>
                <p:nvPr/>
              </p:nvCxnSpPr>
              <p:spPr>
                <a:xfrm>
                  <a:off x="10779883" y="3070379"/>
                  <a:ext cx="475442" cy="18297"/>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5514532-E8D3-F737-7573-E3C0DD53835E}"/>
                    </a:ext>
                  </a:extLst>
                </p:cNvPr>
                <p:cNvCxnSpPr>
                  <a:cxnSpLocks/>
                </p:cNvCxnSpPr>
                <p:nvPr/>
              </p:nvCxnSpPr>
              <p:spPr>
                <a:xfrm>
                  <a:off x="10779883" y="3395969"/>
                  <a:ext cx="479392" cy="22133"/>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1" name="TextBox 106">
                  <a:extLst>
                    <a:ext uri="{FF2B5EF4-FFF2-40B4-BE49-F238E27FC236}">
                      <a16:creationId xmlns:a16="http://schemas.microsoft.com/office/drawing/2014/main" id="{3A54ADBB-3275-A201-0BBA-816EF9D41708}"/>
                    </a:ext>
                  </a:extLst>
                </p:cNvPr>
                <p:cNvSpPr txBox="1">
                  <a:spLocks noChangeArrowheads="1"/>
                </p:cNvSpPr>
                <p:nvPr/>
              </p:nvSpPr>
              <p:spPr bwMode="auto">
                <a:xfrm>
                  <a:off x="9991570" y="3909661"/>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2015</a:t>
                  </a:r>
                </a:p>
              </p:txBody>
            </p:sp>
            <p:sp>
              <p:nvSpPr>
                <p:cNvPr id="92" name="TextBox 107">
                  <a:extLst>
                    <a:ext uri="{FF2B5EF4-FFF2-40B4-BE49-F238E27FC236}">
                      <a16:creationId xmlns:a16="http://schemas.microsoft.com/office/drawing/2014/main" id="{77EB6428-52B5-E3FF-2044-359960E128C7}"/>
                    </a:ext>
                  </a:extLst>
                </p:cNvPr>
                <p:cNvSpPr txBox="1">
                  <a:spLocks noChangeArrowheads="1"/>
                </p:cNvSpPr>
                <p:nvPr/>
              </p:nvSpPr>
              <p:spPr bwMode="auto">
                <a:xfrm>
                  <a:off x="10471066" y="3905010"/>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2016</a:t>
                  </a:r>
                </a:p>
              </p:txBody>
            </p:sp>
            <p:cxnSp>
              <p:nvCxnSpPr>
                <p:cNvPr id="93" name="Straight Connector 92">
                  <a:extLst>
                    <a:ext uri="{FF2B5EF4-FFF2-40B4-BE49-F238E27FC236}">
                      <a16:creationId xmlns:a16="http://schemas.microsoft.com/office/drawing/2014/main" id="{B45075CC-A0D7-8F10-B829-8F6DFEA94396}"/>
                    </a:ext>
                  </a:extLst>
                </p:cNvPr>
                <p:cNvCxnSpPr>
                  <a:cxnSpLocks/>
                </p:cNvCxnSpPr>
                <p:nvPr/>
              </p:nvCxnSpPr>
              <p:spPr>
                <a:xfrm flipH="1">
                  <a:off x="10288089" y="3067587"/>
                  <a:ext cx="493296" cy="15985"/>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FF355F9-D2DF-2EEB-452B-B52321C1E053}"/>
                    </a:ext>
                  </a:extLst>
                </p:cNvPr>
                <p:cNvCxnSpPr>
                  <a:cxnSpLocks/>
                </p:cNvCxnSpPr>
                <p:nvPr/>
              </p:nvCxnSpPr>
              <p:spPr>
                <a:xfrm flipH="1">
                  <a:off x="10288089" y="3383707"/>
                  <a:ext cx="493296" cy="23867"/>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5" name="TextBox 110">
                  <a:extLst>
                    <a:ext uri="{FF2B5EF4-FFF2-40B4-BE49-F238E27FC236}">
                      <a16:creationId xmlns:a16="http://schemas.microsoft.com/office/drawing/2014/main" id="{9EC59973-F445-8CF5-0F24-885501C3BC2C}"/>
                    </a:ext>
                  </a:extLst>
                </p:cNvPr>
                <p:cNvSpPr txBox="1">
                  <a:spLocks noChangeArrowheads="1"/>
                </p:cNvSpPr>
                <p:nvPr/>
              </p:nvSpPr>
              <p:spPr bwMode="auto">
                <a:xfrm>
                  <a:off x="10962939" y="3908186"/>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2017</a:t>
                  </a:r>
                </a:p>
              </p:txBody>
            </p:sp>
          </p:grpSp>
        </p:grpSp>
        <p:sp>
          <p:nvSpPr>
            <p:cNvPr id="108" name="Oval 107">
              <a:extLst>
                <a:ext uri="{FF2B5EF4-FFF2-40B4-BE49-F238E27FC236}">
                  <a16:creationId xmlns:a16="http://schemas.microsoft.com/office/drawing/2014/main" id="{DF2DBEAC-1E97-B4A7-D5EF-B974CFEB197C}"/>
                </a:ext>
              </a:extLst>
            </p:cNvPr>
            <p:cNvSpPr/>
            <p:nvPr/>
          </p:nvSpPr>
          <p:spPr>
            <a:xfrm>
              <a:off x="8584872" y="3785332"/>
              <a:ext cx="752475" cy="779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latin typeface="Calibri" panose="020F0502020204030204" pitchFamily="34" charset="0"/>
                  <a:cs typeface="Calibri" panose="020F0502020204030204" pitchFamily="34" charset="0"/>
                </a:rPr>
                <a:t>Log Pop</a:t>
              </a:r>
            </a:p>
          </p:txBody>
        </p:sp>
        <p:cxnSp>
          <p:nvCxnSpPr>
            <p:cNvPr id="111" name="Straight Connector 110">
              <a:extLst>
                <a:ext uri="{FF2B5EF4-FFF2-40B4-BE49-F238E27FC236}">
                  <a16:creationId xmlns:a16="http://schemas.microsoft.com/office/drawing/2014/main" id="{813CB726-18BC-C6F4-09DD-BDE30BC436E6}"/>
                </a:ext>
              </a:extLst>
            </p:cNvPr>
            <p:cNvCxnSpPr>
              <a:cxnSpLocks/>
            </p:cNvCxnSpPr>
            <p:nvPr/>
          </p:nvCxnSpPr>
          <p:spPr bwMode="auto">
            <a:xfrm>
              <a:off x="10897859" y="4592637"/>
              <a:ext cx="0" cy="132238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2AF84EE-B31B-6BCC-7A3E-C42F6B6E1878}"/>
                </a:ext>
              </a:extLst>
            </p:cNvPr>
            <p:cNvCxnSpPr>
              <a:cxnSpLocks/>
            </p:cNvCxnSpPr>
            <p:nvPr/>
          </p:nvCxnSpPr>
          <p:spPr bwMode="auto">
            <a:xfrm>
              <a:off x="11383634" y="4597399"/>
              <a:ext cx="0" cy="132238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3" name="TextBox 110">
              <a:extLst>
                <a:ext uri="{FF2B5EF4-FFF2-40B4-BE49-F238E27FC236}">
                  <a16:creationId xmlns:a16="http://schemas.microsoft.com/office/drawing/2014/main" id="{202D9589-BF61-E60E-8938-5391961E4266}"/>
                </a:ext>
              </a:extLst>
            </p:cNvPr>
            <p:cNvSpPr txBox="1">
              <a:spLocks noChangeArrowheads="1"/>
            </p:cNvSpPr>
            <p:nvPr/>
          </p:nvSpPr>
          <p:spPr bwMode="auto">
            <a:xfrm>
              <a:off x="10597822" y="5871517"/>
              <a:ext cx="599902" cy="27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2018</a:t>
              </a:r>
            </a:p>
          </p:txBody>
        </p:sp>
        <p:sp>
          <p:nvSpPr>
            <p:cNvPr id="118" name="TextBox 110">
              <a:extLst>
                <a:ext uri="{FF2B5EF4-FFF2-40B4-BE49-F238E27FC236}">
                  <a16:creationId xmlns:a16="http://schemas.microsoft.com/office/drawing/2014/main" id="{0FF797DB-9EE6-561F-8FB4-F8613CA87FCD}"/>
                </a:ext>
              </a:extLst>
            </p:cNvPr>
            <p:cNvSpPr txBox="1">
              <a:spLocks noChangeArrowheads="1"/>
            </p:cNvSpPr>
            <p:nvPr/>
          </p:nvSpPr>
          <p:spPr bwMode="auto">
            <a:xfrm>
              <a:off x="11082182" y="5874694"/>
              <a:ext cx="599902" cy="27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2019</a:t>
              </a:r>
            </a:p>
          </p:txBody>
        </p:sp>
        <p:cxnSp>
          <p:nvCxnSpPr>
            <p:cNvPr id="119" name="Straight Connector 118">
              <a:extLst>
                <a:ext uri="{FF2B5EF4-FFF2-40B4-BE49-F238E27FC236}">
                  <a16:creationId xmlns:a16="http://schemas.microsoft.com/office/drawing/2014/main" id="{13A9B6F8-55B4-1C41-F087-C4FC935C8D56}"/>
                </a:ext>
              </a:extLst>
            </p:cNvPr>
            <p:cNvCxnSpPr>
              <a:cxnSpLocks/>
            </p:cNvCxnSpPr>
            <p:nvPr/>
          </p:nvCxnSpPr>
          <p:spPr bwMode="auto">
            <a:xfrm flipV="1">
              <a:off x="10405325" y="4893683"/>
              <a:ext cx="476574" cy="166572"/>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56AA31C-DC38-DD2A-8874-627D4436E8FA}"/>
                </a:ext>
              </a:extLst>
            </p:cNvPr>
            <p:cNvCxnSpPr>
              <a:cxnSpLocks/>
            </p:cNvCxnSpPr>
            <p:nvPr/>
          </p:nvCxnSpPr>
          <p:spPr bwMode="auto">
            <a:xfrm flipV="1">
              <a:off x="10406812" y="5215094"/>
              <a:ext cx="476574" cy="166572"/>
            </a:xfrm>
            <a:prstGeom prst="line">
              <a:avLst/>
            </a:prstGeom>
            <a:ln w="28575">
              <a:solidFill>
                <a:srgbClr val="0098E6"/>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828C92-5393-048A-0A29-9F8C0A0E5AA8}"/>
                </a:ext>
              </a:extLst>
            </p:cNvPr>
            <p:cNvCxnSpPr>
              <a:cxnSpLocks/>
            </p:cNvCxnSpPr>
            <p:nvPr/>
          </p:nvCxnSpPr>
          <p:spPr bwMode="auto">
            <a:xfrm>
              <a:off x="10890771" y="4896404"/>
              <a:ext cx="488100" cy="171936"/>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B8D4C93-B873-6AE7-3343-715B4ACD6668}"/>
                </a:ext>
              </a:extLst>
            </p:cNvPr>
            <p:cNvCxnSpPr>
              <a:cxnSpLocks/>
            </p:cNvCxnSpPr>
            <p:nvPr/>
          </p:nvCxnSpPr>
          <p:spPr bwMode="auto">
            <a:xfrm>
              <a:off x="10898609" y="5211750"/>
              <a:ext cx="481100" cy="192926"/>
            </a:xfrm>
            <a:prstGeom prst="line">
              <a:avLst/>
            </a:prstGeom>
            <a:ln w="28575">
              <a:solidFill>
                <a:srgbClr val="0098E6"/>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ADD479B1-35D9-C80A-A3E9-857F3100BD5B}"/>
                </a:ext>
              </a:extLst>
            </p:cNvPr>
            <p:cNvSpPr txBox="1"/>
            <p:nvPr/>
          </p:nvSpPr>
          <p:spPr>
            <a:xfrm>
              <a:off x="5113307" y="4885622"/>
              <a:ext cx="1415772" cy="923330"/>
            </a:xfrm>
            <a:prstGeom prst="rect">
              <a:avLst/>
            </a:prstGeom>
            <a:noFill/>
          </p:spPr>
          <p:txBody>
            <a:bodyPr wrap="none" rtlCol="0">
              <a:spAutoFit/>
            </a:bodyPr>
            <a:lstStyle/>
            <a:p>
              <a:pPr algn="ctr"/>
              <a:r>
                <a:rPr lang="en-US" b="1" dirty="0">
                  <a:solidFill>
                    <a:schemeClr val="bg2">
                      <a:lumMod val="10000"/>
                    </a:schemeClr>
                  </a:solidFill>
                </a:rPr>
                <a:t>Expansion </a:t>
              </a:r>
            </a:p>
            <a:p>
              <a:pPr algn="ctr"/>
              <a:r>
                <a:rPr lang="en-US" b="1" dirty="0">
                  <a:solidFill>
                    <a:schemeClr val="bg2">
                      <a:lumMod val="10000"/>
                    </a:schemeClr>
                  </a:solidFill>
                </a:rPr>
                <a:t>in </a:t>
              </a:r>
            </a:p>
            <a:p>
              <a:pPr algn="ctr"/>
              <a:r>
                <a:rPr lang="en-US" b="1" dirty="0">
                  <a:solidFill>
                    <a:schemeClr val="bg2">
                      <a:lumMod val="10000"/>
                    </a:schemeClr>
                  </a:solidFill>
                </a:rPr>
                <a:t>2015</a:t>
              </a:r>
            </a:p>
          </p:txBody>
        </p:sp>
        <p:sp>
          <p:nvSpPr>
            <p:cNvPr id="149" name="TextBox 111">
              <a:extLst>
                <a:ext uri="{FF2B5EF4-FFF2-40B4-BE49-F238E27FC236}">
                  <a16:creationId xmlns:a16="http://schemas.microsoft.com/office/drawing/2014/main" id="{59D258F2-D2F2-2903-5E5F-FBF19FD21733}"/>
                </a:ext>
              </a:extLst>
            </p:cNvPr>
            <p:cNvSpPr txBox="1">
              <a:spLocks noChangeArrowheads="1"/>
            </p:cNvSpPr>
            <p:nvPr/>
          </p:nvSpPr>
          <p:spPr bwMode="auto">
            <a:xfrm>
              <a:off x="6788705" y="4797475"/>
              <a:ext cx="1618451" cy="123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dirty="0">
                  <a:solidFill>
                    <a:schemeClr val="bg2">
                      <a:lumMod val="10000"/>
                    </a:schemeClr>
                  </a:solidFill>
                  <a:latin typeface="Calibri" panose="020F0502020204030204" pitchFamily="34" charset="0"/>
                  <a:cs typeface="Calibri" panose="020F0502020204030204" pitchFamily="34" charset="0"/>
                </a:rPr>
                <a:t>Counterfactual Average Uninsurance Rates</a:t>
              </a:r>
            </a:p>
          </p:txBody>
        </p:sp>
      </p:grpSp>
      <p:sp>
        <p:nvSpPr>
          <p:cNvPr id="150" name="Title 2">
            <a:extLst>
              <a:ext uri="{FF2B5EF4-FFF2-40B4-BE49-F238E27FC236}">
                <a16:creationId xmlns:a16="http://schemas.microsoft.com/office/drawing/2014/main" id="{CC46A9ED-4EB9-8857-257C-7D5F287E541E}"/>
              </a:ext>
            </a:extLst>
          </p:cNvPr>
          <p:cNvSpPr txBox="1">
            <a:spLocks noChangeArrowheads="1"/>
          </p:cNvSpPr>
          <p:nvPr/>
        </p:nvSpPr>
        <p:spPr>
          <a:xfrm>
            <a:off x="276346" y="238440"/>
            <a:ext cx="11274425" cy="658678"/>
          </a:xfrm>
          <a:prstGeom prst="rect">
            <a:avLst/>
          </a:prstGeom>
          <a:ln>
            <a:noFill/>
          </a:ln>
        </p:spPr>
        <p:txBody>
          <a:bodyPr/>
          <a:lstStyle>
            <a:lvl1pPr algn="l" rtl="0" eaLnBrk="1" fontAlgn="base" hangingPunct="1">
              <a:lnSpc>
                <a:spcPct val="90000"/>
              </a:lnSpc>
              <a:spcBef>
                <a:spcPct val="0"/>
              </a:spcBef>
              <a:spcAft>
                <a:spcPct val="0"/>
              </a:spcAft>
              <a:defRPr sz="44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b="1">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b="1">
                <a:solidFill>
                  <a:schemeClr val="tx1"/>
                </a:solidFill>
                <a:latin typeface="Arial" panose="020B0604020202020204" pitchFamily="34" charset="0"/>
              </a:defRPr>
            </a:lvl9pPr>
          </a:lstStyle>
          <a:p>
            <a:r>
              <a:rPr lang="en-US" altLang="en-US" sz="3600" dirty="0">
                <a:solidFill>
                  <a:schemeClr val="bg2">
                    <a:lumMod val="10000"/>
                  </a:schemeClr>
                </a:solidFill>
                <a:latin typeface="Calibri" panose="020F0502020204030204" pitchFamily="34" charset="0"/>
                <a:cs typeface="Calibri" panose="020F0502020204030204" pitchFamily="34" charset="0"/>
              </a:rPr>
              <a:t>Illustration of </a:t>
            </a:r>
          </a:p>
          <a:p>
            <a:r>
              <a:rPr lang="en-US" altLang="en-US" sz="3600" dirty="0">
                <a:solidFill>
                  <a:schemeClr val="bg2">
                    <a:lumMod val="10000"/>
                  </a:schemeClr>
                </a:solidFill>
                <a:latin typeface="Calibri" panose="020F0502020204030204" pitchFamily="34" charset="0"/>
                <a:cs typeface="Calibri" panose="020F0502020204030204" pitchFamily="34" charset="0"/>
              </a:rPr>
              <a:t>C&amp;S Parallel Trends Assumption</a:t>
            </a:r>
          </a:p>
        </p:txBody>
      </p:sp>
      <p:grpSp>
        <p:nvGrpSpPr>
          <p:cNvPr id="155" name="Group 154">
            <a:extLst>
              <a:ext uri="{FF2B5EF4-FFF2-40B4-BE49-F238E27FC236}">
                <a16:creationId xmlns:a16="http://schemas.microsoft.com/office/drawing/2014/main" id="{FCEDE344-C39E-D4D6-B239-550C12E154B0}"/>
              </a:ext>
            </a:extLst>
          </p:cNvPr>
          <p:cNvGrpSpPr/>
          <p:nvPr/>
        </p:nvGrpSpPr>
        <p:grpSpPr>
          <a:xfrm>
            <a:off x="400702" y="2002740"/>
            <a:ext cx="3499475" cy="3624636"/>
            <a:chOff x="135576" y="2330899"/>
            <a:chExt cx="3499475" cy="3624636"/>
          </a:xfrm>
        </p:grpSpPr>
        <p:grpSp>
          <p:nvGrpSpPr>
            <p:cNvPr id="31" name="Group 30">
              <a:extLst>
                <a:ext uri="{FF2B5EF4-FFF2-40B4-BE49-F238E27FC236}">
                  <a16:creationId xmlns:a16="http://schemas.microsoft.com/office/drawing/2014/main" id="{E3C17889-0541-CF7F-A089-7BF24042E1FE}"/>
                </a:ext>
              </a:extLst>
            </p:cNvPr>
            <p:cNvGrpSpPr/>
            <p:nvPr/>
          </p:nvGrpSpPr>
          <p:grpSpPr>
            <a:xfrm>
              <a:off x="224304" y="2330899"/>
              <a:ext cx="3410747" cy="2160555"/>
              <a:chOff x="158265" y="1494797"/>
              <a:chExt cx="3410747" cy="2160555"/>
            </a:xfrm>
          </p:grpSpPr>
          <p:sp>
            <p:nvSpPr>
              <p:cNvPr id="27671" name="TextBox 29">
                <a:extLst>
                  <a:ext uri="{FF2B5EF4-FFF2-40B4-BE49-F238E27FC236}">
                    <a16:creationId xmlns:a16="http://schemas.microsoft.com/office/drawing/2014/main" id="{5A3C4E24-2252-31C3-102E-F96F238B7DAD}"/>
                  </a:ext>
                </a:extLst>
              </p:cNvPr>
              <p:cNvSpPr txBox="1">
                <a:spLocks noChangeArrowheads="1"/>
              </p:cNvSpPr>
              <p:nvPr/>
            </p:nvSpPr>
            <p:spPr bwMode="auto">
              <a:xfrm>
                <a:off x="163765" y="1494797"/>
                <a:ext cx="1153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Expanders</a:t>
                </a:r>
              </a:p>
            </p:txBody>
          </p:sp>
          <p:sp>
            <p:nvSpPr>
              <p:cNvPr id="27672" name="TextBox 30">
                <a:extLst>
                  <a:ext uri="{FF2B5EF4-FFF2-40B4-BE49-F238E27FC236}">
                    <a16:creationId xmlns:a16="http://schemas.microsoft.com/office/drawing/2014/main" id="{B3039811-4C63-14C6-5E7E-4ACACB910617}"/>
                  </a:ext>
                </a:extLst>
              </p:cNvPr>
              <p:cNvSpPr txBox="1">
                <a:spLocks noChangeArrowheads="1"/>
              </p:cNvSpPr>
              <p:nvPr/>
            </p:nvSpPr>
            <p:spPr bwMode="auto">
              <a:xfrm>
                <a:off x="163765" y="2005715"/>
                <a:ext cx="22960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Have yet to expand or </a:t>
                </a:r>
              </a:p>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did not expand</a:t>
                </a:r>
              </a:p>
            </p:txBody>
          </p:sp>
          <p:sp>
            <p:nvSpPr>
              <p:cNvPr id="5" name="Oval 4">
                <a:extLst>
                  <a:ext uri="{FF2B5EF4-FFF2-40B4-BE49-F238E27FC236}">
                    <a16:creationId xmlns:a16="http://schemas.microsoft.com/office/drawing/2014/main" id="{3EAE52F7-B063-BD63-367C-9EF6329587E8}"/>
                  </a:ext>
                </a:extLst>
              </p:cNvPr>
              <p:cNvSpPr/>
              <p:nvPr/>
            </p:nvSpPr>
            <p:spPr>
              <a:xfrm>
                <a:off x="2715049" y="2647823"/>
                <a:ext cx="752475" cy="779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400" dirty="0">
                  <a:latin typeface="Calibri" panose="020F0502020204030204" pitchFamily="34" charset="0"/>
                  <a:cs typeface="Calibri" panose="020F0502020204030204" pitchFamily="34" charset="0"/>
                </a:endParaRPr>
              </a:p>
            </p:txBody>
          </p:sp>
          <p:sp>
            <p:nvSpPr>
              <p:cNvPr id="23" name="TextBox 30">
                <a:extLst>
                  <a:ext uri="{FF2B5EF4-FFF2-40B4-BE49-F238E27FC236}">
                    <a16:creationId xmlns:a16="http://schemas.microsoft.com/office/drawing/2014/main" id="{DE5B40B8-CED2-4927-5F09-C60B79EB2410}"/>
                  </a:ext>
                </a:extLst>
              </p:cNvPr>
              <p:cNvSpPr txBox="1">
                <a:spLocks noChangeArrowheads="1"/>
              </p:cNvSpPr>
              <p:nvPr/>
            </p:nvSpPr>
            <p:spPr bwMode="auto">
              <a:xfrm>
                <a:off x="158265" y="2732022"/>
                <a:ext cx="17216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Baseline</a:t>
                </a:r>
              </a:p>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Covariate </a:t>
                </a:r>
              </a:p>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(Log Population)</a:t>
                </a:r>
              </a:p>
            </p:txBody>
          </p:sp>
          <p:cxnSp>
            <p:nvCxnSpPr>
              <p:cNvPr id="25" name="Straight Connector 24">
                <a:extLst>
                  <a:ext uri="{FF2B5EF4-FFF2-40B4-BE49-F238E27FC236}">
                    <a16:creationId xmlns:a16="http://schemas.microsoft.com/office/drawing/2014/main" id="{04360B84-7750-A41D-6786-46BC1C7221C7}"/>
                  </a:ext>
                </a:extLst>
              </p:cNvPr>
              <p:cNvCxnSpPr>
                <a:cxnSpLocks/>
              </p:cNvCxnSpPr>
              <p:nvPr/>
            </p:nvCxnSpPr>
            <p:spPr>
              <a:xfrm>
                <a:off x="2553012" y="1679463"/>
                <a:ext cx="1016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15D036-774E-02B1-0CB1-6B30B4484899}"/>
                  </a:ext>
                </a:extLst>
              </p:cNvPr>
              <p:cNvCxnSpPr>
                <a:cxnSpLocks/>
              </p:cNvCxnSpPr>
              <p:nvPr/>
            </p:nvCxnSpPr>
            <p:spPr>
              <a:xfrm>
                <a:off x="2553012" y="2175532"/>
                <a:ext cx="1016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43" name="TextBox 31">
              <a:extLst>
                <a:ext uri="{FF2B5EF4-FFF2-40B4-BE49-F238E27FC236}">
                  <a16:creationId xmlns:a16="http://schemas.microsoft.com/office/drawing/2014/main" id="{1EFF2D6B-30A7-C9AE-0ACC-31FA42177A3B}"/>
                </a:ext>
              </a:extLst>
            </p:cNvPr>
            <p:cNvSpPr txBox="1">
              <a:spLocks noChangeArrowheads="1"/>
            </p:cNvSpPr>
            <p:nvPr/>
          </p:nvSpPr>
          <p:spPr bwMode="auto">
            <a:xfrm>
              <a:off x="212514" y="4570701"/>
              <a:ext cx="22726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bg2">
                      <a:lumMod val="10000"/>
                    </a:schemeClr>
                  </a:solidFill>
                  <a:latin typeface="Calibri" panose="020F0502020204030204" pitchFamily="34" charset="0"/>
                  <a:cs typeface="Calibri" panose="020F0502020204030204" pitchFamily="34" charset="0"/>
                </a:rPr>
                <a:t>Post ACA Implementation</a:t>
              </a:r>
            </a:p>
          </p:txBody>
        </p:sp>
        <p:sp>
          <p:nvSpPr>
            <p:cNvPr id="152" name="Rectangle 151">
              <a:extLst>
                <a:ext uri="{FF2B5EF4-FFF2-40B4-BE49-F238E27FC236}">
                  <a16:creationId xmlns:a16="http://schemas.microsoft.com/office/drawing/2014/main" id="{BAEF4DB6-525A-D78F-4872-57F8052FA966}"/>
                </a:ext>
              </a:extLst>
            </p:cNvPr>
            <p:cNvSpPr/>
            <p:nvPr/>
          </p:nvSpPr>
          <p:spPr>
            <a:xfrm>
              <a:off x="2757423" y="4503271"/>
              <a:ext cx="784358" cy="658655"/>
            </a:xfrm>
            <a:prstGeom prst="rect">
              <a:avLst/>
            </a:prstGeom>
            <a:solidFill>
              <a:schemeClr val="accent3">
                <a:lumMod val="40000"/>
                <a:lumOff val="60000"/>
                <a:alpha val="50196"/>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tx1"/>
                </a:solidFill>
              </a:endParaRPr>
            </a:p>
          </p:txBody>
        </p:sp>
        <p:sp>
          <p:nvSpPr>
            <p:cNvPr id="153" name="Rectangle 152">
              <a:extLst>
                <a:ext uri="{FF2B5EF4-FFF2-40B4-BE49-F238E27FC236}">
                  <a16:creationId xmlns:a16="http://schemas.microsoft.com/office/drawing/2014/main" id="{0E1A7F88-1A05-4DC9-CBC5-955FDD2C8935}"/>
                </a:ext>
              </a:extLst>
            </p:cNvPr>
            <p:cNvSpPr/>
            <p:nvPr/>
          </p:nvSpPr>
          <p:spPr>
            <a:xfrm>
              <a:off x="2736444" y="5296880"/>
              <a:ext cx="784358" cy="658655"/>
            </a:xfrm>
            <a:prstGeom prst="rect">
              <a:avLst/>
            </a:prstGeom>
            <a:solidFill>
              <a:schemeClr val="accent6">
                <a:lumMod val="40000"/>
                <a:lumOff val="60000"/>
                <a:alpha val="50196"/>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tx1"/>
                </a:solidFill>
              </a:endParaRPr>
            </a:p>
          </p:txBody>
        </p:sp>
        <p:sp>
          <p:nvSpPr>
            <p:cNvPr id="154" name="TextBox 31">
              <a:extLst>
                <a:ext uri="{FF2B5EF4-FFF2-40B4-BE49-F238E27FC236}">
                  <a16:creationId xmlns:a16="http://schemas.microsoft.com/office/drawing/2014/main" id="{FA79C280-CC5A-1E21-85FF-7911F4117C87}"/>
                </a:ext>
              </a:extLst>
            </p:cNvPr>
            <p:cNvSpPr txBox="1">
              <a:spLocks noChangeArrowheads="1"/>
            </p:cNvSpPr>
            <p:nvPr/>
          </p:nvSpPr>
          <p:spPr bwMode="auto">
            <a:xfrm>
              <a:off x="135576" y="5404676"/>
              <a:ext cx="22726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solidFill>
                    <a:schemeClr val="bg2">
                      <a:lumMod val="10000"/>
                    </a:schemeClr>
                  </a:solidFill>
                  <a:latin typeface="Calibri" panose="020F0502020204030204" pitchFamily="34" charset="0"/>
                  <a:cs typeface="Calibri" panose="020F0502020204030204" pitchFamily="34" charset="0"/>
                </a:rPr>
                <a:t>Post State Expansion</a:t>
              </a:r>
            </a:p>
          </p:txBody>
        </p:sp>
      </p:grpSp>
      <p:grpSp>
        <p:nvGrpSpPr>
          <p:cNvPr id="175" name="Group 174">
            <a:extLst>
              <a:ext uri="{FF2B5EF4-FFF2-40B4-BE49-F238E27FC236}">
                <a16:creationId xmlns:a16="http://schemas.microsoft.com/office/drawing/2014/main" id="{F5B2BD41-AA13-5AF1-33B9-3C8A328AF89E}"/>
              </a:ext>
            </a:extLst>
          </p:cNvPr>
          <p:cNvGrpSpPr>
            <a:grpSpLocks noChangeAspect="1"/>
          </p:cNvGrpSpPr>
          <p:nvPr/>
        </p:nvGrpSpPr>
        <p:grpSpPr>
          <a:xfrm>
            <a:off x="5917483" y="4748482"/>
            <a:ext cx="5816524" cy="2066544"/>
            <a:chOff x="5113307" y="3785332"/>
            <a:chExt cx="6660024" cy="2366230"/>
          </a:xfrm>
        </p:grpSpPr>
        <p:sp>
          <p:nvSpPr>
            <p:cNvPr id="176" name="Rectangle 175">
              <a:extLst>
                <a:ext uri="{FF2B5EF4-FFF2-40B4-BE49-F238E27FC236}">
                  <a16:creationId xmlns:a16="http://schemas.microsoft.com/office/drawing/2014/main" id="{3561AE09-0E7B-1CF0-825A-BF591B6A9BA3}"/>
                </a:ext>
              </a:extLst>
            </p:cNvPr>
            <p:cNvSpPr/>
            <p:nvPr/>
          </p:nvSpPr>
          <p:spPr>
            <a:xfrm>
              <a:off x="8967646" y="4537074"/>
              <a:ext cx="2411224" cy="1369007"/>
            </a:xfrm>
            <a:prstGeom prst="rect">
              <a:avLst/>
            </a:prstGeom>
            <a:solidFill>
              <a:schemeClr val="accent3">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tx1"/>
                </a:solidFill>
              </a:endParaRPr>
            </a:p>
          </p:txBody>
        </p:sp>
        <p:grpSp>
          <p:nvGrpSpPr>
            <p:cNvPr id="177" name="Group 35">
              <a:extLst>
                <a:ext uri="{FF2B5EF4-FFF2-40B4-BE49-F238E27FC236}">
                  <a16:creationId xmlns:a16="http://schemas.microsoft.com/office/drawing/2014/main" id="{B854BEFD-4857-5E12-69BA-C624E724B2E8}"/>
                </a:ext>
              </a:extLst>
            </p:cNvPr>
            <p:cNvGrpSpPr>
              <a:grpSpLocks/>
            </p:cNvGrpSpPr>
            <p:nvPr/>
          </p:nvGrpSpPr>
          <p:grpSpPr bwMode="auto">
            <a:xfrm>
              <a:off x="8341983" y="4533900"/>
              <a:ext cx="3431348" cy="1615959"/>
              <a:chOff x="2504637" y="1940943"/>
              <a:chExt cx="3431014" cy="1616726"/>
            </a:xfrm>
          </p:grpSpPr>
          <p:sp>
            <p:nvSpPr>
              <p:cNvPr id="189" name="Rectangle 188">
                <a:extLst>
                  <a:ext uri="{FF2B5EF4-FFF2-40B4-BE49-F238E27FC236}">
                    <a16:creationId xmlns:a16="http://schemas.microsoft.com/office/drawing/2014/main" id="{D85FA217-F9D5-3F21-9B3B-745FA91147C8}"/>
                  </a:ext>
                </a:extLst>
              </p:cNvPr>
              <p:cNvSpPr/>
              <p:nvPr/>
            </p:nvSpPr>
            <p:spPr>
              <a:xfrm>
                <a:off x="4085618" y="1940943"/>
                <a:ext cx="1460361" cy="1392898"/>
              </a:xfrm>
              <a:prstGeom prst="rect">
                <a:avLst/>
              </a:prstGeom>
              <a:solidFill>
                <a:srgbClr val="FCDED6">
                  <a:alpha val="7451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190" name="Group 112">
                <a:extLst>
                  <a:ext uri="{FF2B5EF4-FFF2-40B4-BE49-F238E27FC236}">
                    <a16:creationId xmlns:a16="http://schemas.microsoft.com/office/drawing/2014/main" id="{45707316-E165-DD3C-5305-94EFAFC89895}"/>
                  </a:ext>
                </a:extLst>
              </p:cNvPr>
              <p:cNvGrpSpPr>
                <a:grpSpLocks/>
              </p:cNvGrpSpPr>
              <p:nvPr/>
            </p:nvGrpSpPr>
            <p:grpSpPr bwMode="auto">
              <a:xfrm>
                <a:off x="2504637" y="1999708"/>
                <a:ext cx="3431014" cy="1557961"/>
                <a:chOff x="9188200" y="2628699"/>
                <a:chExt cx="3431014" cy="1557961"/>
              </a:xfrm>
            </p:grpSpPr>
            <p:cxnSp>
              <p:nvCxnSpPr>
                <p:cNvPr id="191" name="Straight Connector 190">
                  <a:extLst>
                    <a:ext uri="{FF2B5EF4-FFF2-40B4-BE49-F238E27FC236}">
                      <a16:creationId xmlns:a16="http://schemas.microsoft.com/office/drawing/2014/main" id="{C0355523-3C8B-ED60-2848-D8CA85D8F5E3}"/>
                    </a:ext>
                  </a:extLst>
                </p:cNvPr>
                <p:cNvCxnSpPr>
                  <a:cxnSpLocks/>
                </p:cNvCxnSpPr>
                <p:nvPr/>
              </p:nvCxnSpPr>
              <p:spPr>
                <a:xfrm>
                  <a:off x="11258099" y="2628699"/>
                  <a:ext cx="0" cy="1327780"/>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6DB2B9C1-7383-A7FA-EFF3-59B2E48CA2E0}"/>
                    </a:ext>
                  </a:extLst>
                </p:cNvPr>
                <p:cNvCxnSpPr>
                  <a:cxnSpLocks/>
                </p:cNvCxnSpPr>
                <p:nvPr/>
              </p:nvCxnSpPr>
              <p:spPr>
                <a:xfrm flipV="1">
                  <a:off x="9188200" y="3949118"/>
                  <a:ext cx="3431014" cy="2596"/>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94C8C08-87B9-B2D7-439F-5BF83B1B53B1}"/>
                    </a:ext>
                  </a:extLst>
                </p:cNvPr>
                <p:cNvCxnSpPr>
                  <a:cxnSpLocks/>
                </p:cNvCxnSpPr>
                <p:nvPr/>
              </p:nvCxnSpPr>
              <p:spPr>
                <a:xfrm>
                  <a:off x="9321537" y="2628699"/>
                  <a:ext cx="0" cy="1323015"/>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760A4BC-58EB-DB59-644B-7D16817E925A}"/>
                    </a:ext>
                  </a:extLst>
                </p:cNvPr>
                <p:cNvCxnSpPr>
                  <a:cxnSpLocks/>
                </p:cNvCxnSpPr>
                <p:nvPr/>
              </p:nvCxnSpPr>
              <p:spPr>
                <a:xfrm>
                  <a:off x="9799329" y="2628699"/>
                  <a:ext cx="0" cy="132936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TextBox 99">
                  <a:extLst>
                    <a:ext uri="{FF2B5EF4-FFF2-40B4-BE49-F238E27FC236}">
                      <a16:creationId xmlns:a16="http://schemas.microsoft.com/office/drawing/2014/main" id="{BD3B45BA-0431-DF13-1631-D361B2424FF5}"/>
                    </a:ext>
                  </a:extLst>
                </p:cNvPr>
                <p:cNvSpPr txBox="1">
                  <a:spLocks noChangeArrowheads="1"/>
                </p:cNvSpPr>
                <p:nvPr/>
              </p:nvSpPr>
              <p:spPr bwMode="auto">
                <a:xfrm>
                  <a:off x="9496407" y="3908567"/>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2014</a:t>
                  </a:r>
                </a:p>
              </p:txBody>
            </p:sp>
            <p:cxnSp>
              <p:nvCxnSpPr>
                <p:cNvPr id="196" name="Straight Connector 195">
                  <a:extLst>
                    <a:ext uri="{FF2B5EF4-FFF2-40B4-BE49-F238E27FC236}">
                      <a16:creationId xmlns:a16="http://schemas.microsoft.com/office/drawing/2014/main" id="{61D36BE2-9177-C024-0123-0A110D3BAA95}"/>
                    </a:ext>
                  </a:extLst>
                </p:cNvPr>
                <p:cNvCxnSpPr>
                  <a:cxnSpLocks/>
                </p:cNvCxnSpPr>
                <p:nvPr/>
              </p:nvCxnSpPr>
              <p:spPr>
                <a:xfrm>
                  <a:off x="10286644" y="2628699"/>
                  <a:ext cx="0" cy="1323015"/>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A3380E4-B4A6-02A6-D624-3F40031D59EC}"/>
                    </a:ext>
                  </a:extLst>
                </p:cNvPr>
                <p:cNvCxnSpPr>
                  <a:cxnSpLocks/>
                </p:cNvCxnSpPr>
                <p:nvPr/>
              </p:nvCxnSpPr>
              <p:spPr>
                <a:xfrm>
                  <a:off x="10772371" y="2628699"/>
                  <a:ext cx="0" cy="1323015"/>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86BA8E6-B271-DF11-918C-1FFB3A0E1BA8}"/>
                    </a:ext>
                  </a:extLst>
                </p:cNvPr>
                <p:cNvCxnSpPr>
                  <a:cxnSpLocks/>
                  <a:stCxn id="189" idx="1"/>
                </p:cNvCxnSpPr>
                <p:nvPr/>
              </p:nvCxnSpPr>
              <p:spPr>
                <a:xfrm flipV="1">
                  <a:off x="10769181" y="3088675"/>
                  <a:ext cx="486144" cy="177708"/>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29DB1EA-7115-1581-19F0-84D757593C1D}"/>
                    </a:ext>
                  </a:extLst>
                </p:cNvPr>
                <p:cNvCxnSpPr>
                  <a:cxnSpLocks/>
                </p:cNvCxnSpPr>
                <p:nvPr/>
              </p:nvCxnSpPr>
              <p:spPr>
                <a:xfrm flipV="1">
                  <a:off x="10786843" y="3418102"/>
                  <a:ext cx="472432" cy="168520"/>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0" name="TextBox 106">
                  <a:extLst>
                    <a:ext uri="{FF2B5EF4-FFF2-40B4-BE49-F238E27FC236}">
                      <a16:creationId xmlns:a16="http://schemas.microsoft.com/office/drawing/2014/main" id="{92CE600B-0274-98B4-5788-ECCA0CCD6F13}"/>
                    </a:ext>
                  </a:extLst>
                </p:cNvPr>
                <p:cNvSpPr txBox="1">
                  <a:spLocks noChangeArrowheads="1"/>
                </p:cNvSpPr>
                <p:nvPr/>
              </p:nvSpPr>
              <p:spPr bwMode="auto">
                <a:xfrm>
                  <a:off x="9991570" y="3909661"/>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2015</a:t>
                  </a:r>
                </a:p>
              </p:txBody>
            </p:sp>
            <p:sp>
              <p:nvSpPr>
                <p:cNvPr id="201" name="TextBox 107">
                  <a:extLst>
                    <a:ext uri="{FF2B5EF4-FFF2-40B4-BE49-F238E27FC236}">
                      <a16:creationId xmlns:a16="http://schemas.microsoft.com/office/drawing/2014/main" id="{0139E9E9-A91B-A459-F365-1FB6C47D1E9B}"/>
                    </a:ext>
                  </a:extLst>
                </p:cNvPr>
                <p:cNvSpPr txBox="1">
                  <a:spLocks noChangeArrowheads="1"/>
                </p:cNvSpPr>
                <p:nvPr/>
              </p:nvSpPr>
              <p:spPr bwMode="auto">
                <a:xfrm>
                  <a:off x="10471066" y="3905010"/>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2016</a:t>
                  </a:r>
                </a:p>
              </p:txBody>
            </p:sp>
            <p:sp>
              <p:nvSpPr>
                <p:cNvPr id="204" name="TextBox 110">
                  <a:extLst>
                    <a:ext uri="{FF2B5EF4-FFF2-40B4-BE49-F238E27FC236}">
                      <a16:creationId xmlns:a16="http://schemas.microsoft.com/office/drawing/2014/main" id="{DE4BCD0D-A0D7-305B-8BE8-FEDF8C1042AA}"/>
                    </a:ext>
                  </a:extLst>
                </p:cNvPr>
                <p:cNvSpPr txBox="1">
                  <a:spLocks noChangeArrowheads="1"/>
                </p:cNvSpPr>
                <p:nvPr/>
              </p:nvSpPr>
              <p:spPr bwMode="auto">
                <a:xfrm>
                  <a:off x="10962939" y="3908186"/>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2017</a:t>
                  </a:r>
                </a:p>
              </p:txBody>
            </p:sp>
          </p:grpSp>
        </p:grpSp>
        <p:sp>
          <p:nvSpPr>
            <p:cNvPr id="178" name="Oval 177">
              <a:extLst>
                <a:ext uri="{FF2B5EF4-FFF2-40B4-BE49-F238E27FC236}">
                  <a16:creationId xmlns:a16="http://schemas.microsoft.com/office/drawing/2014/main" id="{AB7A4280-3339-90C5-B726-E579E12E3416}"/>
                </a:ext>
              </a:extLst>
            </p:cNvPr>
            <p:cNvSpPr/>
            <p:nvPr/>
          </p:nvSpPr>
          <p:spPr>
            <a:xfrm>
              <a:off x="8584872" y="3785332"/>
              <a:ext cx="752475" cy="779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latin typeface="Calibri" panose="020F0502020204030204" pitchFamily="34" charset="0"/>
                  <a:cs typeface="Calibri" panose="020F0502020204030204" pitchFamily="34" charset="0"/>
                </a:rPr>
                <a:t>Log Pop</a:t>
              </a:r>
            </a:p>
          </p:txBody>
        </p:sp>
        <p:cxnSp>
          <p:nvCxnSpPr>
            <p:cNvPr id="179" name="Straight Connector 178">
              <a:extLst>
                <a:ext uri="{FF2B5EF4-FFF2-40B4-BE49-F238E27FC236}">
                  <a16:creationId xmlns:a16="http://schemas.microsoft.com/office/drawing/2014/main" id="{D1FA1BA0-6180-94FD-7E29-A7EFCABB0E16}"/>
                </a:ext>
              </a:extLst>
            </p:cNvPr>
            <p:cNvCxnSpPr>
              <a:cxnSpLocks/>
            </p:cNvCxnSpPr>
            <p:nvPr/>
          </p:nvCxnSpPr>
          <p:spPr bwMode="auto">
            <a:xfrm>
              <a:off x="10897859" y="4592637"/>
              <a:ext cx="0" cy="132238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844ACAF-B649-6C24-03A2-F1DB88BA1269}"/>
                </a:ext>
              </a:extLst>
            </p:cNvPr>
            <p:cNvCxnSpPr>
              <a:cxnSpLocks/>
            </p:cNvCxnSpPr>
            <p:nvPr/>
          </p:nvCxnSpPr>
          <p:spPr bwMode="auto">
            <a:xfrm>
              <a:off x="11383634" y="4597399"/>
              <a:ext cx="0" cy="132238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TextBox 110">
              <a:extLst>
                <a:ext uri="{FF2B5EF4-FFF2-40B4-BE49-F238E27FC236}">
                  <a16:creationId xmlns:a16="http://schemas.microsoft.com/office/drawing/2014/main" id="{A370B6CC-EC69-BD41-391F-7425B852A16F}"/>
                </a:ext>
              </a:extLst>
            </p:cNvPr>
            <p:cNvSpPr txBox="1">
              <a:spLocks noChangeArrowheads="1"/>
            </p:cNvSpPr>
            <p:nvPr/>
          </p:nvSpPr>
          <p:spPr bwMode="auto">
            <a:xfrm>
              <a:off x="10597822" y="5871517"/>
              <a:ext cx="599902" cy="27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2018</a:t>
              </a:r>
            </a:p>
          </p:txBody>
        </p:sp>
        <p:sp>
          <p:nvSpPr>
            <p:cNvPr id="182" name="TextBox 110">
              <a:extLst>
                <a:ext uri="{FF2B5EF4-FFF2-40B4-BE49-F238E27FC236}">
                  <a16:creationId xmlns:a16="http://schemas.microsoft.com/office/drawing/2014/main" id="{21204BF1-4C07-82C9-BEC1-770ABFE65E32}"/>
                </a:ext>
              </a:extLst>
            </p:cNvPr>
            <p:cNvSpPr txBox="1">
              <a:spLocks noChangeArrowheads="1"/>
            </p:cNvSpPr>
            <p:nvPr/>
          </p:nvSpPr>
          <p:spPr bwMode="auto">
            <a:xfrm>
              <a:off x="11082182" y="5874694"/>
              <a:ext cx="599902" cy="27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2019</a:t>
              </a:r>
            </a:p>
          </p:txBody>
        </p:sp>
        <p:cxnSp>
          <p:nvCxnSpPr>
            <p:cNvPr id="183" name="Straight Connector 182">
              <a:extLst>
                <a:ext uri="{FF2B5EF4-FFF2-40B4-BE49-F238E27FC236}">
                  <a16:creationId xmlns:a16="http://schemas.microsoft.com/office/drawing/2014/main" id="{4007C978-4EF3-656A-F990-EC6C564E9575}"/>
                </a:ext>
              </a:extLst>
            </p:cNvPr>
            <p:cNvCxnSpPr>
              <a:cxnSpLocks/>
            </p:cNvCxnSpPr>
            <p:nvPr/>
          </p:nvCxnSpPr>
          <p:spPr bwMode="auto">
            <a:xfrm flipV="1">
              <a:off x="10405325" y="5047633"/>
              <a:ext cx="473265" cy="12622"/>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FB3E78D-305E-EC33-5E25-9A25763BA1C3}"/>
                </a:ext>
              </a:extLst>
            </p:cNvPr>
            <p:cNvCxnSpPr>
              <a:cxnSpLocks/>
            </p:cNvCxnSpPr>
            <p:nvPr/>
          </p:nvCxnSpPr>
          <p:spPr bwMode="auto">
            <a:xfrm flipV="1">
              <a:off x="10406812" y="5359014"/>
              <a:ext cx="505522" cy="22652"/>
            </a:xfrm>
            <a:prstGeom prst="line">
              <a:avLst/>
            </a:prstGeom>
            <a:ln w="28575">
              <a:solidFill>
                <a:srgbClr val="0098E6"/>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C634641-5AF9-9704-5483-0946156B1CAD}"/>
                </a:ext>
              </a:extLst>
            </p:cNvPr>
            <p:cNvCxnSpPr>
              <a:cxnSpLocks/>
            </p:cNvCxnSpPr>
            <p:nvPr/>
          </p:nvCxnSpPr>
          <p:spPr bwMode="auto">
            <a:xfrm>
              <a:off x="10894667" y="5031427"/>
              <a:ext cx="484204" cy="36913"/>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F893D82-0796-F429-6BF1-006E763DDCFE}"/>
                </a:ext>
              </a:extLst>
            </p:cNvPr>
            <p:cNvCxnSpPr>
              <a:cxnSpLocks/>
            </p:cNvCxnSpPr>
            <p:nvPr/>
          </p:nvCxnSpPr>
          <p:spPr bwMode="auto">
            <a:xfrm>
              <a:off x="10919092" y="5381666"/>
              <a:ext cx="460617" cy="23010"/>
            </a:xfrm>
            <a:prstGeom prst="line">
              <a:avLst/>
            </a:prstGeom>
            <a:ln w="28575">
              <a:solidFill>
                <a:srgbClr val="0098E6"/>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CFB2A0E1-FE67-6FB3-2D0E-3E97C7D886B5}"/>
                </a:ext>
              </a:extLst>
            </p:cNvPr>
            <p:cNvSpPr txBox="1"/>
            <p:nvPr/>
          </p:nvSpPr>
          <p:spPr>
            <a:xfrm>
              <a:off x="5113307" y="4885622"/>
              <a:ext cx="1415772" cy="923330"/>
            </a:xfrm>
            <a:prstGeom prst="rect">
              <a:avLst/>
            </a:prstGeom>
            <a:noFill/>
          </p:spPr>
          <p:txBody>
            <a:bodyPr wrap="none" rtlCol="0">
              <a:spAutoFit/>
            </a:bodyPr>
            <a:lstStyle/>
            <a:p>
              <a:pPr algn="ctr"/>
              <a:r>
                <a:rPr lang="en-US" b="1" dirty="0">
                  <a:solidFill>
                    <a:schemeClr val="bg2">
                      <a:lumMod val="10000"/>
                    </a:schemeClr>
                  </a:solidFill>
                </a:rPr>
                <a:t>Expansion </a:t>
              </a:r>
            </a:p>
            <a:p>
              <a:pPr algn="ctr"/>
              <a:r>
                <a:rPr lang="en-US" b="1" dirty="0">
                  <a:solidFill>
                    <a:schemeClr val="bg2">
                      <a:lumMod val="10000"/>
                    </a:schemeClr>
                  </a:solidFill>
                </a:rPr>
                <a:t>in </a:t>
              </a:r>
            </a:p>
            <a:p>
              <a:pPr algn="ctr"/>
              <a:r>
                <a:rPr lang="en-US" b="1" dirty="0">
                  <a:solidFill>
                    <a:schemeClr val="bg2">
                      <a:lumMod val="10000"/>
                    </a:schemeClr>
                  </a:solidFill>
                </a:rPr>
                <a:t>2016</a:t>
              </a:r>
            </a:p>
          </p:txBody>
        </p:sp>
        <p:sp>
          <p:nvSpPr>
            <p:cNvPr id="188" name="TextBox 111">
              <a:extLst>
                <a:ext uri="{FF2B5EF4-FFF2-40B4-BE49-F238E27FC236}">
                  <a16:creationId xmlns:a16="http://schemas.microsoft.com/office/drawing/2014/main" id="{914DAAF3-71D4-B04C-40EC-AA90A8F5B7AE}"/>
                </a:ext>
              </a:extLst>
            </p:cNvPr>
            <p:cNvSpPr txBox="1">
              <a:spLocks noChangeArrowheads="1"/>
            </p:cNvSpPr>
            <p:nvPr/>
          </p:nvSpPr>
          <p:spPr bwMode="auto">
            <a:xfrm>
              <a:off x="6789446" y="4797476"/>
              <a:ext cx="1617711" cy="123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dirty="0">
                  <a:solidFill>
                    <a:schemeClr val="bg2">
                      <a:lumMod val="10000"/>
                    </a:schemeClr>
                  </a:solidFill>
                  <a:latin typeface="Calibri" panose="020F0502020204030204" pitchFamily="34" charset="0"/>
                  <a:cs typeface="Calibri" panose="020F0502020204030204" pitchFamily="34" charset="0"/>
                </a:rPr>
                <a:t>Counterfactual Average Uninsurance Rates</a:t>
              </a:r>
            </a:p>
          </p:txBody>
        </p:sp>
      </p:grpSp>
      <p:grpSp>
        <p:nvGrpSpPr>
          <p:cNvPr id="10" name="Group 9">
            <a:extLst>
              <a:ext uri="{FF2B5EF4-FFF2-40B4-BE49-F238E27FC236}">
                <a16:creationId xmlns:a16="http://schemas.microsoft.com/office/drawing/2014/main" id="{8CA967C7-5255-1BDD-DBCA-5B5419901FC1}"/>
              </a:ext>
            </a:extLst>
          </p:cNvPr>
          <p:cNvGrpSpPr/>
          <p:nvPr/>
        </p:nvGrpSpPr>
        <p:grpSpPr>
          <a:xfrm>
            <a:off x="5960275" y="625797"/>
            <a:ext cx="5786859" cy="2066544"/>
            <a:chOff x="5960275" y="625797"/>
            <a:chExt cx="5786859" cy="2066544"/>
          </a:xfrm>
        </p:grpSpPr>
        <p:cxnSp>
          <p:nvCxnSpPr>
            <p:cNvPr id="2" name="Straight Connector 1">
              <a:extLst>
                <a:ext uri="{FF2B5EF4-FFF2-40B4-BE49-F238E27FC236}">
                  <a16:creationId xmlns:a16="http://schemas.microsoft.com/office/drawing/2014/main" id="{15CD293B-0C1B-6299-7A9A-9D4911DDE7A9}"/>
                </a:ext>
              </a:extLst>
            </p:cNvPr>
            <p:cNvCxnSpPr>
              <a:cxnSpLocks/>
            </p:cNvCxnSpPr>
            <p:nvPr/>
          </p:nvCxnSpPr>
          <p:spPr bwMode="auto">
            <a:xfrm>
              <a:off x="10986611" y="1335014"/>
              <a:ext cx="0" cy="1154906"/>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DAA202F2-01D6-2D43-D648-F4055B31ABDD}"/>
                </a:ext>
              </a:extLst>
            </p:cNvPr>
            <p:cNvGrpSpPr/>
            <p:nvPr/>
          </p:nvGrpSpPr>
          <p:grpSpPr>
            <a:xfrm>
              <a:off x="5960275" y="625797"/>
              <a:ext cx="5786859" cy="2066544"/>
              <a:chOff x="5960275" y="625797"/>
              <a:chExt cx="5786859" cy="2066544"/>
            </a:xfrm>
          </p:grpSpPr>
          <p:grpSp>
            <p:nvGrpSpPr>
              <p:cNvPr id="173" name="Group 172">
                <a:extLst>
                  <a:ext uri="{FF2B5EF4-FFF2-40B4-BE49-F238E27FC236}">
                    <a16:creationId xmlns:a16="http://schemas.microsoft.com/office/drawing/2014/main" id="{4B58ABA3-3912-565E-282D-12795B92CE9F}"/>
                  </a:ext>
                </a:extLst>
              </p:cNvPr>
              <p:cNvGrpSpPr>
                <a:grpSpLocks noChangeAspect="1"/>
              </p:cNvGrpSpPr>
              <p:nvPr/>
            </p:nvGrpSpPr>
            <p:grpSpPr>
              <a:xfrm>
                <a:off x="5960275" y="625797"/>
                <a:ext cx="5786859" cy="2066544"/>
                <a:chOff x="5118526" y="1033174"/>
                <a:chExt cx="6626057" cy="2366230"/>
              </a:xfrm>
            </p:grpSpPr>
            <p:grpSp>
              <p:nvGrpSpPr>
                <p:cNvPr id="172" name="Group 171">
                  <a:extLst>
                    <a:ext uri="{FF2B5EF4-FFF2-40B4-BE49-F238E27FC236}">
                      <a16:creationId xmlns:a16="http://schemas.microsoft.com/office/drawing/2014/main" id="{6801BE73-BABB-ADEC-7FD9-36F00BF7CEBA}"/>
                    </a:ext>
                  </a:extLst>
                </p:cNvPr>
                <p:cNvGrpSpPr/>
                <p:nvPr/>
              </p:nvGrpSpPr>
              <p:grpSpPr>
                <a:xfrm>
                  <a:off x="5118526" y="1033174"/>
                  <a:ext cx="6626057" cy="2364526"/>
                  <a:chOff x="5118526" y="1033174"/>
                  <a:chExt cx="6626057" cy="2364526"/>
                </a:xfrm>
              </p:grpSpPr>
              <p:sp>
                <p:nvSpPr>
                  <p:cNvPr id="145" name="Rectangle 144">
                    <a:extLst>
                      <a:ext uri="{FF2B5EF4-FFF2-40B4-BE49-F238E27FC236}">
                        <a16:creationId xmlns:a16="http://schemas.microsoft.com/office/drawing/2014/main" id="{54F9379D-00CD-472D-04AC-13C5F4ED27C1}"/>
                      </a:ext>
                    </a:extLst>
                  </p:cNvPr>
                  <p:cNvSpPr/>
                  <p:nvPr/>
                </p:nvSpPr>
                <p:spPr>
                  <a:xfrm>
                    <a:off x="8929851" y="1785739"/>
                    <a:ext cx="2411224" cy="1369007"/>
                  </a:xfrm>
                  <a:prstGeom prst="rect">
                    <a:avLst/>
                  </a:prstGeom>
                  <a:solidFill>
                    <a:schemeClr val="accent3">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tx1"/>
                      </a:solidFill>
                    </a:endParaRPr>
                  </a:p>
                </p:txBody>
              </p:sp>
              <p:cxnSp>
                <p:nvCxnSpPr>
                  <p:cNvPr id="36" name="Straight Connector 35">
                    <a:extLst>
                      <a:ext uri="{FF2B5EF4-FFF2-40B4-BE49-F238E27FC236}">
                        <a16:creationId xmlns:a16="http://schemas.microsoft.com/office/drawing/2014/main" id="{C634600F-257C-1F20-C017-5EE427879FB6}"/>
                      </a:ext>
                    </a:extLst>
                  </p:cNvPr>
                  <p:cNvCxnSpPr>
                    <a:cxnSpLocks/>
                  </p:cNvCxnSpPr>
                  <p:nvPr/>
                </p:nvCxnSpPr>
                <p:spPr bwMode="auto">
                  <a:xfrm>
                    <a:off x="10869108" y="1840479"/>
                    <a:ext cx="0" cy="132238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02DE2E6-9CD6-9159-AB9E-8B5700717D8A}"/>
                      </a:ext>
                    </a:extLst>
                  </p:cNvPr>
                  <p:cNvCxnSpPr>
                    <a:cxnSpLocks/>
                  </p:cNvCxnSpPr>
                  <p:nvPr/>
                </p:nvCxnSpPr>
                <p:spPr bwMode="auto">
                  <a:xfrm>
                    <a:off x="11354883" y="1845241"/>
                    <a:ext cx="0" cy="132238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B8C273C8-077F-10C9-6FBA-D980B1519141}"/>
                      </a:ext>
                    </a:extLst>
                  </p:cNvPr>
                  <p:cNvGrpSpPr/>
                  <p:nvPr/>
                </p:nvGrpSpPr>
                <p:grpSpPr>
                  <a:xfrm>
                    <a:off x="5118526" y="1033174"/>
                    <a:ext cx="6626057" cy="2364526"/>
                    <a:chOff x="5118526" y="1033174"/>
                    <a:chExt cx="6626057" cy="2364526"/>
                  </a:xfrm>
                </p:grpSpPr>
                <p:grpSp>
                  <p:nvGrpSpPr>
                    <p:cNvPr id="27655" name="Group 35">
                      <a:extLst>
                        <a:ext uri="{FF2B5EF4-FFF2-40B4-BE49-F238E27FC236}">
                          <a16:creationId xmlns:a16="http://schemas.microsoft.com/office/drawing/2014/main" id="{14711801-1D4C-832A-70A6-683126E4A513}"/>
                        </a:ext>
                      </a:extLst>
                    </p:cNvPr>
                    <p:cNvGrpSpPr>
                      <a:grpSpLocks/>
                    </p:cNvGrpSpPr>
                    <p:nvPr/>
                  </p:nvGrpSpPr>
                  <p:grpSpPr bwMode="auto">
                    <a:xfrm>
                      <a:off x="6724709" y="1759197"/>
                      <a:ext cx="5019874" cy="1638503"/>
                      <a:chOff x="916267" y="1918387"/>
                      <a:chExt cx="5019384" cy="1639282"/>
                    </a:xfrm>
                  </p:grpSpPr>
                  <p:sp>
                    <p:nvSpPr>
                      <p:cNvPr id="16" name="Rectangle 15">
                        <a:extLst>
                          <a:ext uri="{FF2B5EF4-FFF2-40B4-BE49-F238E27FC236}">
                            <a16:creationId xmlns:a16="http://schemas.microsoft.com/office/drawing/2014/main" id="{3606E161-8512-6A18-284B-95C0D4F7F003}"/>
                          </a:ext>
                        </a:extLst>
                      </p:cNvPr>
                      <p:cNvSpPr/>
                      <p:nvPr/>
                    </p:nvSpPr>
                    <p:spPr>
                      <a:xfrm>
                        <a:off x="3100246" y="1918387"/>
                        <a:ext cx="2444241" cy="1392898"/>
                      </a:xfrm>
                      <a:prstGeom prst="rect">
                        <a:avLst/>
                      </a:prstGeom>
                      <a:solidFill>
                        <a:srgbClr val="FCDED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dirty="0">
                          <a:solidFill>
                            <a:schemeClr val="bg2">
                              <a:lumMod val="10000"/>
                            </a:schemeClr>
                          </a:solidFill>
                          <a:latin typeface="Calibri" panose="020F0502020204030204" pitchFamily="34" charset="0"/>
                          <a:cs typeface="Calibri" panose="020F0502020204030204" pitchFamily="34" charset="0"/>
                        </a:endParaRPr>
                      </a:p>
                    </p:txBody>
                  </p:sp>
                  <p:grpSp>
                    <p:nvGrpSpPr>
                      <p:cNvPr id="27751" name="Group 112">
                        <a:extLst>
                          <a:ext uri="{FF2B5EF4-FFF2-40B4-BE49-F238E27FC236}">
                            <a16:creationId xmlns:a16="http://schemas.microsoft.com/office/drawing/2014/main" id="{8BAA3B25-7F69-6694-D44B-2C3C3C29932B}"/>
                          </a:ext>
                        </a:extLst>
                      </p:cNvPr>
                      <p:cNvGrpSpPr>
                        <a:grpSpLocks/>
                      </p:cNvGrpSpPr>
                      <p:nvPr/>
                    </p:nvGrpSpPr>
                    <p:grpSpPr bwMode="auto">
                      <a:xfrm>
                        <a:off x="916267" y="1999708"/>
                        <a:ext cx="5019384" cy="1557961"/>
                        <a:chOff x="7599830" y="2628699"/>
                        <a:chExt cx="5019384" cy="1557961"/>
                      </a:xfrm>
                    </p:grpSpPr>
                    <p:cxnSp>
                      <p:nvCxnSpPr>
                        <p:cNvPr id="96" name="Straight Connector 95">
                          <a:extLst>
                            <a:ext uri="{FF2B5EF4-FFF2-40B4-BE49-F238E27FC236}">
                              <a16:creationId xmlns:a16="http://schemas.microsoft.com/office/drawing/2014/main" id="{982DE8ED-B13C-8461-373D-BAFCDA8DCEF4}"/>
                            </a:ext>
                          </a:extLst>
                        </p:cNvPr>
                        <p:cNvCxnSpPr>
                          <a:cxnSpLocks/>
                        </p:cNvCxnSpPr>
                        <p:nvPr/>
                      </p:nvCxnSpPr>
                      <p:spPr>
                        <a:xfrm>
                          <a:off x="11258099" y="2628699"/>
                          <a:ext cx="0" cy="1327780"/>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03AF1F70-C123-935A-4B26-D5821A17035E}"/>
                            </a:ext>
                          </a:extLst>
                        </p:cNvPr>
                        <p:cNvCxnSpPr>
                          <a:cxnSpLocks/>
                        </p:cNvCxnSpPr>
                        <p:nvPr/>
                      </p:nvCxnSpPr>
                      <p:spPr>
                        <a:xfrm flipV="1">
                          <a:off x="9188200" y="3949118"/>
                          <a:ext cx="3431014" cy="2596"/>
                        </a:xfrm>
                        <a:prstGeom prst="straightConnector1">
                          <a:avLst/>
                        </a:prstGeom>
                        <a:ln w="12700">
                          <a:solidFill>
                            <a:schemeClr val="bg2">
                              <a:lumMod val="1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5B4A39E-BD4E-D800-0340-327F71B116D0}"/>
                            </a:ext>
                          </a:extLst>
                        </p:cNvPr>
                        <p:cNvCxnSpPr>
                          <a:cxnSpLocks/>
                        </p:cNvCxnSpPr>
                        <p:nvPr/>
                      </p:nvCxnSpPr>
                      <p:spPr>
                        <a:xfrm>
                          <a:off x="9321537" y="2628699"/>
                          <a:ext cx="0" cy="1323015"/>
                        </a:xfrm>
                        <a:prstGeom prst="line">
                          <a:avLst/>
                        </a:prstGeom>
                        <a:ln w="12700">
                          <a:solidFill>
                            <a:schemeClr val="bg2">
                              <a:lumMod val="1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EF0D93D-2A53-6249-EDD0-E581D93C5801}"/>
                            </a:ext>
                          </a:extLst>
                        </p:cNvPr>
                        <p:cNvCxnSpPr>
                          <a:cxnSpLocks/>
                        </p:cNvCxnSpPr>
                        <p:nvPr/>
                      </p:nvCxnSpPr>
                      <p:spPr>
                        <a:xfrm>
                          <a:off x="9799329" y="2628699"/>
                          <a:ext cx="0" cy="1329368"/>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756" name="TextBox 99">
                          <a:extLst>
                            <a:ext uri="{FF2B5EF4-FFF2-40B4-BE49-F238E27FC236}">
                              <a16:creationId xmlns:a16="http://schemas.microsoft.com/office/drawing/2014/main" id="{6404CEB1-3B9C-2C8C-0EF6-0BD2B4FEE564}"/>
                            </a:ext>
                          </a:extLst>
                        </p:cNvPr>
                        <p:cNvSpPr txBox="1">
                          <a:spLocks noChangeArrowheads="1"/>
                        </p:cNvSpPr>
                        <p:nvPr/>
                      </p:nvSpPr>
                      <p:spPr bwMode="auto">
                        <a:xfrm>
                          <a:off x="9496407" y="3908567"/>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2014</a:t>
                          </a:r>
                        </a:p>
                      </p:txBody>
                    </p:sp>
                    <p:cxnSp>
                      <p:nvCxnSpPr>
                        <p:cNvPr id="101" name="Straight Connector 100">
                          <a:extLst>
                            <a:ext uri="{FF2B5EF4-FFF2-40B4-BE49-F238E27FC236}">
                              <a16:creationId xmlns:a16="http://schemas.microsoft.com/office/drawing/2014/main" id="{4172C84A-25B4-79BD-3F5B-19CA27264E41}"/>
                            </a:ext>
                          </a:extLst>
                        </p:cNvPr>
                        <p:cNvCxnSpPr>
                          <a:cxnSpLocks/>
                        </p:cNvCxnSpPr>
                        <p:nvPr/>
                      </p:nvCxnSpPr>
                      <p:spPr>
                        <a:xfrm flipH="1">
                          <a:off x="9796154" y="3302756"/>
                          <a:ext cx="493664" cy="85766"/>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64BE3D9-2733-CE88-49DA-2333501F169E}"/>
                            </a:ext>
                          </a:extLst>
                        </p:cNvPr>
                        <p:cNvCxnSpPr>
                          <a:cxnSpLocks/>
                        </p:cNvCxnSpPr>
                        <p:nvPr/>
                      </p:nvCxnSpPr>
                      <p:spPr>
                        <a:xfrm>
                          <a:off x="10286644" y="2628699"/>
                          <a:ext cx="0" cy="1323015"/>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BCEE722-7255-A49D-8D5F-433E7FD213DB}"/>
                            </a:ext>
                          </a:extLst>
                        </p:cNvPr>
                        <p:cNvCxnSpPr>
                          <a:cxnSpLocks/>
                        </p:cNvCxnSpPr>
                        <p:nvPr/>
                      </p:nvCxnSpPr>
                      <p:spPr>
                        <a:xfrm>
                          <a:off x="10772371" y="2628699"/>
                          <a:ext cx="0" cy="1323015"/>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8E550C5-F718-6FD4-0119-6145484874EE}"/>
                            </a:ext>
                          </a:extLst>
                        </p:cNvPr>
                        <p:cNvCxnSpPr>
                          <a:cxnSpLocks/>
                        </p:cNvCxnSpPr>
                        <p:nvPr/>
                      </p:nvCxnSpPr>
                      <p:spPr>
                        <a:xfrm flipV="1">
                          <a:off x="10780308" y="2915223"/>
                          <a:ext cx="482553" cy="312886"/>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B0F1A9-D40C-8B69-9669-319DAC5D9DD7}"/>
                            </a:ext>
                          </a:extLst>
                        </p:cNvPr>
                        <p:cNvCxnSpPr>
                          <a:cxnSpLocks/>
                        </p:cNvCxnSpPr>
                        <p:nvPr/>
                      </p:nvCxnSpPr>
                      <p:spPr>
                        <a:xfrm flipH="1">
                          <a:off x="9796154" y="3621996"/>
                          <a:ext cx="493664" cy="90530"/>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8706E17-0643-7EEC-302A-EC7FFF5951D7}"/>
                            </a:ext>
                          </a:extLst>
                        </p:cNvPr>
                        <p:cNvCxnSpPr>
                          <a:cxnSpLocks/>
                        </p:cNvCxnSpPr>
                        <p:nvPr/>
                      </p:nvCxnSpPr>
                      <p:spPr>
                        <a:xfrm flipV="1">
                          <a:off x="10780308" y="3239226"/>
                          <a:ext cx="482553" cy="314474"/>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763" name="TextBox 106">
                          <a:extLst>
                            <a:ext uri="{FF2B5EF4-FFF2-40B4-BE49-F238E27FC236}">
                              <a16:creationId xmlns:a16="http://schemas.microsoft.com/office/drawing/2014/main" id="{6808573A-E7EF-D5BC-2E27-63C356DFC2EC}"/>
                            </a:ext>
                          </a:extLst>
                        </p:cNvPr>
                        <p:cNvSpPr txBox="1">
                          <a:spLocks noChangeArrowheads="1"/>
                        </p:cNvSpPr>
                        <p:nvPr/>
                      </p:nvSpPr>
                      <p:spPr bwMode="auto">
                        <a:xfrm>
                          <a:off x="9991570" y="3909661"/>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2015</a:t>
                          </a:r>
                        </a:p>
                      </p:txBody>
                    </p:sp>
                    <p:sp>
                      <p:nvSpPr>
                        <p:cNvPr id="27764" name="TextBox 107">
                          <a:extLst>
                            <a:ext uri="{FF2B5EF4-FFF2-40B4-BE49-F238E27FC236}">
                              <a16:creationId xmlns:a16="http://schemas.microsoft.com/office/drawing/2014/main" id="{01629C9C-2FE2-ABEC-9592-C874E0A18AF6}"/>
                            </a:ext>
                          </a:extLst>
                        </p:cNvPr>
                        <p:cNvSpPr txBox="1">
                          <a:spLocks noChangeArrowheads="1"/>
                        </p:cNvSpPr>
                        <p:nvPr/>
                      </p:nvSpPr>
                      <p:spPr bwMode="auto">
                        <a:xfrm>
                          <a:off x="10471066" y="3905010"/>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2016</a:t>
                          </a:r>
                        </a:p>
                      </p:txBody>
                    </p:sp>
                    <p:cxnSp>
                      <p:nvCxnSpPr>
                        <p:cNvPr id="109" name="Straight Connector 108">
                          <a:extLst>
                            <a:ext uri="{FF2B5EF4-FFF2-40B4-BE49-F238E27FC236}">
                              <a16:creationId xmlns:a16="http://schemas.microsoft.com/office/drawing/2014/main" id="{69D83B34-76EA-810A-C141-CFF1E7FD18B4}"/>
                            </a:ext>
                          </a:extLst>
                        </p:cNvPr>
                        <p:cNvCxnSpPr>
                          <a:cxnSpLocks/>
                        </p:cNvCxnSpPr>
                        <p:nvPr/>
                      </p:nvCxnSpPr>
                      <p:spPr>
                        <a:xfrm flipH="1">
                          <a:off x="10288231" y="3229697"/>
                          <a:ext cx="492077" cy="69883"/>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EC8CE22-6035-F828-CBE3-ACDDDDF4E369}"/>
                            </a:ext>
                          </a:extLst>
                        </p:cNvPr>
                        <p:cNvCxnSpPr>
                          <a:cxnSpLocks/>
                        </p:cNvCxnSpPr>
                        <p:nvPr/>
                      </p:nvCxnSpPr>
                      <p:spPr>
                        <a:xfrm flipH="1">
                          <a:off x="10288231" y="3553700"/>
                          <a:ext cx="492077" cy="69883"/>
                        </a:xfrm>
                        <a:prstGeom prst="line">
                          <a:avLst/>
                        </a:prstGeom>
                        <a:ln w="28575">
                          <a:solidFill>
                            <a:srgbClr val="0098E5"/>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767" name="TextBox 110">
                          <a:extLst>
                            <a:ext uri="{FF2B5EF4-FFF2-40B4-BE49-F238E27FC236}">
                              <a16:creationId xmlns:a16="http://schemas.microsoft.com/office/drawing/2014/main" id="{0300167A-9A94-A1A3-9D55-01C4ECB9C029}"/>
                            </a:ext>
                          </a:extLst>
                        </p:cNvPr>
                        <p:cNvSpPr txBox="1">
                          <a:spLocks noChangeArrowheads="1"/>
                        </p:cNvSpPr>
                        <p:nvPr/>
                      </p:nvSpPr>
                      <p:spPr bwMode="auto">
                        <a:xfrm>
                          <a:off x="10962939" y="3908186"/>
                          <a:ext cx="599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2017</a:t>
                          </a:r>
                        </a:p>
                      </p:txBody>
                    </p:sp>
                    <p:sp>
                      <p:nvSpPr>
                        <p:cNvPr id="27768" name="TextBox 111">
                          <a:extLst>
                            <a:ext uri="{FF2B5EF4-FFF2-40B4-BE49-F238E27FC236}">
                              <a16:creationId xmlns:a16="http://schemas.microsoft.com/office/drawing/2014/main" id="{2112043A-4ACF-23AE-7856-E404BE32C0CB}"/>
                            </a:ext>
                          </a:extLst>
                        </p:cNvPr>
                        <p:cNvSpPr txBox="1">
                          <a:spLocks noChangeArrowheads="1"/>
                        </p:cNvSpPr>
                        <p:nvPr/>
                      </p:nvSpPr>
                      <p:spPr bwMode="auto">
                        <a:xfrm>
                          <a:off x="7599830" y="2790604"/>
                          <a:ext cx="1642154" cy="12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dirty="0">
                              <a:solidFill>
                                <a:schemeClr val="bg2">
                                  <a:lumMod val="10000"/>
                                </a:schemeClr>
                              </a:solidFill>
                              <a:latin typeface="Calibri" panose="020F0502020204030204" pitchFamily="34" charset="0"/>
                              <a:cs typeface="Calibri" panose="020F0502020204030204" pitchFamily="34" charset="0"/>
                            </a:rPr>
                            <a:t>Counterfactual Average Uninsurance Rates</a:t>
                          </a:r>
                        </a:p>
                      </p:txBody>
                    </p:sp>
                  </p:grpSp>
                </p:grpSp>
                <p:sp>
                  <p:nvSpPr>
                    <p:cNvPr id="147" name="TextBox 146">
                      <a:extLst>
                        <a:ext uri="{FF2B5EF4-FFF2-40B4-BE49-F238E27FC236}">
                          <a16:creationId xmlns:a16="http://schemas.microsoft.com/office/drawing/2014/main" id="{577B8B0F-D9A0-8329-1F0F-C3B0C67A9C69}"/>
                        </a:ext>
                      </a:extLst>
                    </p:cNvPr>
                    <p:cNvSpPr txBox="1"/>
                    <p:nvPr/>
                  </p:nvSpPr>
                  <p:spPr>
                    <a:xfrm>
                      <a:off x="5118526" y="2006768"/>
                      <a:ext cx="1415772" cy="923330"/>
                    </a:xfrm>
                    <a:prstGeom prst="rect">
                      <a:avLst/>
                    </a:prstGeom>
                    <a:noFill/>
                  </p:spPr>
                  <p:txBody>
                    <a:bodyPr wrap="none" rtlCol="0">
                      <a:spAutoFit/>
                    </a:bodyPr>
                    <a:lstStyle/>
                    <a:p>
                      <a:pPr algn="ctr"/>
                      <a:r>
                        <a:rPr lang="en-US" b="1" dirty="0">
                          <a:solidFill>
                            <a:schemeClr val="bg2">
                              <a:lumMod val="10000"/>
                            </a:schemeClr>
                          </a:solidFill>
                        </a:rPr>
                        <a:t>Expansion </a:t>
                      </a:r>
                    </a:p>
                    <a:p>
                      <a:pPr algn="ctr"/>
                      <a:r>
                        <a:rPr lang="en-US" b="1" dirty="0">
                          <a:solidFill>
                            <a:schemeClr val="bg2">
                              <a:lumMod val="10000"/>
                            </a:schemeClr>
                          </a:solidFill>
                        </a:rPr>
                        <a:t>in </a:t>
                      </a:r>
                    </a:p>
                    <a:p>
                      <a:pPr algn="ctr"/>
                      <a:r>
                        <a:rPr lang="en-US" b="1" dirty="0">
                          <a:solidFill>
                            <a:schemeClr val="bg2">
                              <a:lumMod val="10000"/>
                            </a:schemeClr>
                          </a:solidFill>
                        </a:rPr>
                        <a:t>2014</a:t>
                      </a:r>
                    </a:p>
                  </p:txBody>
                </p:sp>
                <p:sp>
                  <p:nvSpPr>
                    <p:cNvPr id="4" name="Oval 3">
                      <a:extLst>
                        <a:ext uri="{FF2B5EF4-FFF2-40B4-BE49-F238E27FC236}">
                          <a16:creationId xmlns:a16="http://schemas.microsoft.com/office/drawing/2014/main" id="{B9A407AA-88F2-43B8-0B19-D8C87F0BD138}"/>
                        </a:ext>
                      </a:extLst>
                    </p:cNvPr>
                    <p:cNvSpPr/>
                    <p:nvPr/>
                  </p:nvSpPr>
                  <p:spPr>
                    <a:xfrm>
                      <a:off x="8556121" y="1033174"/>
                      <a:ext cx="752475" cy="779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dirty="0">
                          <a:latin typeface="Calibri" panose="020F0502020204030204" pitchFamily="34" charset="0"/>
                          <a:cs typeface="Calibri" panose="020F0502020204030204" pitchFamily="34" charset="0"/>
                        </a:rPr>
                        <a:t>Log Pop</a:t>
                      </a:r>
                    </a:p>
                  </p:txBody>
                </p:sp>
              </p:grpSp>
              <p:cxnSp>
                <p:nvCxnSpPr>
                  <p:cNvPr id="41" name="Straight Connector 40">
                    <a:extLst>
                      <a:ext uri="{FF2B5EF4-FFF2-40B4-BE49-F238E27FC236}">
                        <a16:creationId xmlns:a16="http://schemas.microsoft.com/office/drawing/2014/main" id="{0DB7826E-48D6-C2DB-54EB-9758176A0AC0}"/>
                      </a:ext>
                    </a:extLst>
                  </p:cNvPr>
                  <p:cNvCxnSpPr>
                    <a:cxnSpLocks/>
                  </p:cNvCxnSpPr>
                  <p:nvPr/>
                </p:nvCxnSpPr>
                <p:spPr bwMode="auto">
                  <a:xfrm flipV="1">
                    <a:off x="10389359" y="1965736"/>
                    <a:ext cx="476574" cy="166572"/>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85B88EE-69E2-A6C5-A51D-4D29024A8EA9}"/>
                      </a:ext>
                    </a:extLst>
                  </p:cNvPr>
                  <p:cNvCxnSpPr>
                    <a:cxnSpLocks/>
                  </p:cNvCxnSpPr>
                  <p:nvPr/>
                </p:nvCxnSpPr>
                <p:spPr bwMode="auto">
                  <a:xfrm flipV="1">
                    <a:off x="10390846" y="2287147"/>
                    <a:ext cx="476574" cy="166572"/>
                  </a:xfrm>
                  <a:prstGeom prst="line">
                    <a:avLst/>
                  </a:prstGeom>
                  <a:ln w="28575">
                    <a:solidFill>
                      <a:srgbClr val="0098E6"/>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9" name="TextBox 110">
                  <a:extLst>
                    <a:ext uri="{FF2B5EF4-FFF2-40B4-BE49-F238E27FC236}">
                      <a16:creationId xmlns:a16="http://schemas.microsoft.com/office/drawing/2014/main" id="{DA36D8A9-F47D-643E-8CD3-85F76FAC2288}"/>
                    </a:ext>
                  </a:extLst>
                </p:cNvPr>
                <p:cNvSpPr txBox="1">
                  <a:spLocks noChangeArrowheads="1"/>
                </p:cNvSpPr>
                <p:nvPr/>
              </p:nvSpPr>
              <p:spPr bwMode="auto">
                <a:xfrm>
                  <a:off x="10569071" y="3119359"/>
                  <a:ext cx="599902" cy="27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2018</a:t>
                  </a:r>
                </a:p>
              </p:txBody>
            </p:sp>
            <p:sp>
              <p:nvSpPr>
                <p:cNvPr id="40" name="TextBox 110">
                  <a:extLst>
                    <a:ext uri="{FF2B5EF4-FFF2-40B4-BE49-F238E27FC236}">
                      <a16:creationId xmlns:a16="http://schemas.microsoft.com/office/drawing/2014/main" id="{E0C47172-4B4D-4D63-A436-EF1B20471EC9}"/>
                    </a:ext>
                  </a:extLst>
                </p:cNvPr>
                <p:cNvSpPr txBox="1">
                  <a:spLocks noChangeArrowheads="1"/>
                </p:cNvSpPr>
                <p:nvPr/>
              </p:nvSpPr>
              <p:spPr bwMode="auto">
                <a:xfrm>
                  <a:off x="11053431" y="3122536"/>
                  <a:ext cx="599902" cy="27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dirty="0">
                      <a:solidFill>
                        <a:schemeClr val="bg2">
                          <a:lumMod val="10000"/>
                        </a:schemeClr>
                      </a:solidFill>
                      <a:latin typeface="Calibri" panose="020F0502020204030204" pitchFamily="34" charset="0"/>
                      <a:cs typeface="Calibri" panose="020F0502020204030204" pitchFamily="34" charset="0"/>
                    </a:rPr>
                    <a:t>2019</a:t>
                  </a:r>
                </a:p>
              </p:txBody>
            </p:sp>
          </p:grpSp>
          <p:cxnSp>
            <p:nvCxnSpPr>
              <p:cNvPr id="8" name="Straight Connector 7">
                <a:extLst>
                  <a:ext uri="{FF2B5EF4-FFF2-40B4-BE49-F238E27FC236}">
                    <a16:creationId xmlns:a16="http://schemas.microsoft.com/office/drawing/2014/main" id="{DC1A50F6-95E1-8ED8-261D-0981047133FA}"/>
                  </a:ext>
                </a:extLst>
              </p:cNvPr>
              <p:cNvCxnSpPr>
                <a:cxnSpLocks/>
              </p:cNvCxnSpPr>
              <p:nvPr/>
            </p:nvCxnSpPr>
            <p:spPr bwMode="auto">
              <a:xfrm>
                <a:off x="10983357" y="1339038"/>
                <a:ext cx="0" cy="1154906"/>
              </a:xfrm>
              <a:prstGeom prst="line">
                <a:avLst/>
              </a:prstGeom>
              <a:ln w="12700">
                <a:solidFill>
                  <a:schemeClr val="bg2">
                    <a:lumMod val="1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AD37C35-8A96-13D6-926B-7807D2BDE255}"/>
                  </a:ext>
                </a:extLst>
              </p:cNvPr>
              <p:cNvCxnSpPr>
                <a:cxnSpLocks/>
              </p:cNvCxnSpPr>
              <p:nvPr/>
            </p:nvCxnSpPr>
            <p:spPr bwMode="auto">
              <a:xfrm flipV="1">
                <a:off x="10999027" y="1677848"/>
                <a:ext cx="425713" cy="43645"/>
              </a:xfrm>
              <a:prstGeom prst="line">
                <a:avLst/>
              </a:prstGeom>
              <a:ln w="28575">
                <a:solidFill>
                  <a:srgbClr val="0098E6"/>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7D49FE6-FB12-F80D-52CB-CBC16EA2E81A}"/>
                  </a:ext>
                </a:extLst>
              </p:cNvPr>
              <p:cNvCxnSpPr>
                <a:cxnSpLocks/>
              </p:cNvCxnSpPr>
              <p:nvPr/>
            </p:nvCxnSpPr>
            <p:spPr bwMode="auto">
              <a:xfrm flipV="1">
                <a:off x="10979766" y="1398514"/>
                <a:ext cx="425713" cy="43645"/>
              </a:xfrm>
              <a:prstGeom prst="line">
                <a:avLst/>
              </a:prstGeom>
              <a:ln w="28575">
                <a:solidFill>
                  <a:srgbClr val="FF5051"/>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352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ny">
  <a:themeElements>
    <a:clrScheme name="CUNY SPH">
      <a:dk1>
        <a:srgbClr val="2474BA"/>
      </a:dk1>
      <a:lt1>
        <a:srgbClr val="FFFFFF"/>
      </a:lt1>
      <a:dk2>
        <a:srgbClr val="52697F"/>
      </a:dk2>
      <a:lt2>
        <a:srgbClr val="E7E6E6"/>
      </a:lt2>
      <a:accent1>
        <a:srgbClr val="2474BA"/>
      </a:accent1>
      <a:accent2>
        <a:srgbClr val="00ABD7"/>
      </a:accent2>
      <a:accent3>
        <a:srgbClr val="27B998"/>
      </a:accent3>
      <a:accent4>
        <a:srgbClr val="9B5894"/>
      </a:accent4>
      <a:accent5>
        <a:srgbClr val="EDA02F"/>
      </a:accent5>
      <a:accent6>
        <a:srgbClr val="F05A30"/>
      </a:accent6>
      <a:hlink>
        <a:srgbClr val="2474BA"/>
      </a:hlink>
      <a:folHlink>
        <a:srgbClr val="9B589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ny" id="{735081F5-C54A-2D42-B97C-B4691DDF134F}" vid="{23EB4808-41DB-F544-ABB2-82D9F8BE9D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Cuny</Template>
  <TotalTime>20187</TotalTime>
  <Words>3412</Words>
  <Application>Microsoft Macintosh PowerPoint</Application>
  <PresentationFormat>Widescreen</PresentationFormat>
  <Paragraphs>496</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Open Sans</vt:lpstr>
      <vt:lpstr>Cuny</vt:lpstr>
      <vt:lpstr>Heterogeneous Effects of Medicaid Expansions on County-Level Uninsurance Rates:  Structural Nested Mean Models Fit Under Parallel Trends Assumptions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Heterogeneous Effects of Medicaid Expansions on County-Level Uninsurance Rates:  Structural Nested Mean Models Fit Under Parallel Trends Assumptions</dc:title>
  <dc:creator>Meghana Shamsunder</dc:creator>
  <cp:lastModifiedBy>Meghana Shamsunder</cp:lastModifiedBy>
  <cp:revision>123</cp:revision>
  <dcterms:created xsi:type="dcterms:W3CDTF">2023-05-14T19:56:18Z</dcterms:created>
  <dcterms:modified xsi:type="dcterms:W3CDTF">2023-06-21T18:40:16Z</dcterms:modified>
</cp:coreProperties>
</file>