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78"/>
  </p:notesMasterIdLst>
  <p:sldIdLst>
    <p:sldId id="256" r:id="rId5"/>
    <p:sldId id="340" r:id="rId6"/>
    <p:sldId id="371" r:id="rId7"/>
    <p:sldId id="372" r:id="rId8"/>
    <p:sldId id="373" r:id="rId9"/>
    <p:sldId id="384" r:id="rId10"/>
    <p:sldId id="366" r:id="rId11"/>
    <p:sldId id="375" r:id="rId12"/>
    <p:sldId id="376" r:id="rId13"/>
    <p:sldId id="378" r:id="rId14"/>
    <p:sldId id="379" r:id="rId15"/>
    <p:sldId id="380" r:id="rId16"/>
    <p:sldId id="386" r:id="rId17"/>
    <p:sldId id="418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35" r:id="rId29"/>
    <p:sldId id="438" r:id="rId30"/>
    <p:sldId id="439" r:id="rId31"/>
    <p:sldId id="440" r:id="rId32"/>
    <p:sldId id="444" r:id="rId33"/>
    <p:sldId id="445" r:id="rId34"/>
    <p:sldId id="446" r:id="rId35"/>
    <p:sldId id="449" r:id="rId36"/>
    <p:sldId id="451" r:id="rId37"/>
    <p:sldId id="454" r:id="rId38"/>
    <p:sldId id="258" r:id="rId39"/>
    <p:sldId id="259" r:id="rId40"/>
    <p:sldId id="265" r:id="rId41"/>
    <p:sldId id="266" r:id="rId42"/>
    <p:sldId id="267" r:id="rId43"/>
    <p:sldId id="268" r:id="rId44"/>
    <p:sldId id="260" r:id="rId45"/>
    <p:sldId id="261" r:id="rId46"/>
    <p:sldId id="262" r:id="rId47"/>
    <p:sldId id="263" r:id="rId48"/>
    <p:sldId id="264" r:id="rId49"/>
    <p:sldId id="462" r:id="rId50"/>
    <p:sldId id="270" r:id="rId51"/>
    <p:sldId id="271" r:id="rId52"/>
    <p:sldId id="272" r:id="rId53"/>
    <p:sldId id="274" r:id="rId54"/>
    <p:sldId id="275" r:id="rId55"/>
    <p:sldId id="277" r:id="rId56"/>
    <p:sldId id="278" r:id="rId57"/>
    <p:sldId id="280" r:id="rId58"/>
    <p:sldId id="281" r:id="rId59"/>
    <p:sldId id="279" r:id="rId60"/>
    <p:sldId id="282" r:id="rId61"/>
    <p:sldId id="283" r:id="rId62"/>
    <p:sldId id="286" r:id="rId63"/>
    <p:sldId id="463" r:id="rId64"/>
    <p:sldId id="464" r:id="rId65"/>
    <p:sldId id="404" r:id="rId66"/>
    <p:sldId id="382" r:id="rId67"/>
    <p:sldId id="415" r:id="rId68"/>
    <p:sldId id="417" r:id="rId69"/>
    <p:sldId id="407" r:id="rId70"/>
    <p:sldId id="408" r:id="rId71"/>
    <p:sldId id="409" r:id="rId72"/>
    <p:sldId id="410" r:id="rId73"/>
    <p:sldId id="411" r:id="rId74"/>
    <p:sldId id="412" r:id="rId75"/>
    <p:sldId id="395" r:id="rId76"/>
    <p:sldId id="41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45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5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6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A3A5DB-9A8F-473B-82B4-2EDFFC5E042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3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9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5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python-conditional-statements-and-loop-exercises.php" TargetMode="External"/><Relationship Id="rId2" Type="http://schemas.openxmlformats.org/officeDocument/2006/relationships/hyperlink" Target="https://github.com/wade12/ProgrammingForBigDataCA2CarRental/blob/master/carRentalApp.py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learnpython.org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216816"/>
            <a:ext cx="7632700" cy="20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Loop structures, List, Tuples, Set, Dictionary and Functions</a:t>
            </a:r>
          </a:p>
          <a:p>
            <a:endParaRPr lang="en-US" sz="3600" dirty="0"/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</a:t>
            </a:r>
            <a:endParaRPr lang="en-GB" altLang="en-US" sz="4000" b="1" dirty="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38300" y="1834886"/>
            <a:ext cx="857947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languages don’t have a mechanism for looping through a file like this. Rather, they use a sentinel!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file,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an empty string, “”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Loops: Example</a:t>
            </a:r>
            <a:endParaRPr lang="en-GB" altLang="en-US" sz="4000" b="1" dirty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13558" y="1313279"/>
            <a:ext cx="870194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 = sum + int(line)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4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Nested Loops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55802" y="1285539"/>
            <a:ext cx="10331777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level, we will use a file-processing loop that computes a running sum and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level, we need to update the sum and count in the body of the loop.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one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more numbers separated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string into substrings, each of which represents a number.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need to loop through the substrings, convert each to a number, and add it to sum.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to update count.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6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Nested Loops: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infile</a:t>
            </a:r>
            <a:r>
              <a:rPr lang="en-US" altLang="en-US" sz="2000" dirty="0">
                <a:solidFill>
                  <a:srgbClr val="7030A0"/>
                </a:solidFill>
              </a:rPr>
              <a:t> = open(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line = </a:t>
            </a:r>
            <a:r>
              <a:rPr lang="en-US" altLang="en-US" sz="2000" dirty="0" err="1">
                <a:solidFill>
                  <a:srgbClr val="7030A0"/>
                </a:solidFill>
              </a:rPr>
              <a:t>infile.readline</a:t>
            </a:r>
            <a:r>
              <a:rPr lang="en-US" altLang="en-US" sz="2000" dirty="0">
                <a:solidFill>
                  <a:srgbClr val="7030A0"/>
                </a:solidFill>
              </a:rPr>
              <a:t>()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C00000"/>
                </a:solidFill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for 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 in </a:t>
            </a:r>
            <a:r>
              <a:rPr lang="en-US" altLang="en-US" sz="2000" dirty="0" err="1">
                <a:solidFill>
                  <a:srgbClr val="C00000"/>
                </a:solidFill>
              </a:rPr>
              <a:t>line.split</a:t>
            </a:r>
            <a:r>
              <a:rPr lang="en-US" altLang="en-US" sz="2000" dirty="0">
                <a:solidFill>
                  <a:srgbClr val="C00000"/>
                </a:solidFill>
              </a:rPr>
              <a:t>(","):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sum = sum + int(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line = </a:t>
            </a:r>
            <a:r>
              <a:rPr lang="en-US" altLang="en-US" sz="2000" dirty="0" err="1">
                <a:solidFill>
                  <a:srgbClr val="C00000"/>
                </a:solidFill>
              </a:rPr>
              <a:t>infile.readline</a:t>
            </a:r>
            <a:r>
              <a:rPr lang="en-US" altLang="en-US" sz="2000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print("\</a:t>
            </a:r>
            <a:r>
              <a:rPr lang="en-US" altLang="en-US" sz="2000" dirty="0" err="1">
                <a:solidFill>
                  <a:srgbClr val="C00000"/>
                </a:solidFill>
              </a:rPr>
              <a:t>nThe</a:t>
            </a:r>
            <a:r>
              <a:rPr lang="en-US" altLang="en-US" sz="2000" dirty="0">
                <a:solidFill>
                  <a:srgbClr val="C00000"/>
                </a:solidFill>
              </a:rPr>
              <a:t> average of the numbers is", sum / count)</a:t>
            </a:r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634D2-929B-4D6B-8BE2-0994A986FEFD}"/>
              </a:ext>
            </a:extLst>
          </p:cNvPr>
          <p:cNvSpPr txBox="1"/>
          <p:nvPr/>
        </p:nvSpPr>
        <p:spPr>
          <a:xfrm>
            <a:off x="8443612" y="2956559"/>
            <a:ext cx="184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</a:t>
            </a:r>
          </a:p>
          <a:p>
            <a:r>
              <a:rPr lang="en-US" dirty="0"/>
              <a:t>4,5,6</a:t>
            </a:r>
          </a:p>
        </p:txBody>
      </p:sp>
    </p:spTree>
    <p:extLst>
      <p:ext uri="{BB962C8B-B14F-4D97-AF65-F5344CB8AC3E}">
        <p14:creationId xmlns:p14="http://schemas.microsoft.com/office/powerpoint/2010/main" val="363141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6E37-68F5-4E4A-BF8F-4FE856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8EC2-89BD-42F1-BCE6-0434571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[item1, item2]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Lists are created by using square brackets: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breakfast = [ “coffee”, “tea”, “toast”, “egg” ]</a:t>
            </a:r>
          </a:p>
          <a:p>
            <a:r>
              <a:rPr lang="en-US" dirty="0">
                <a:cs typeface="Consolas" panose="020B0609020204030204" pitchFamily="49" charset="0"/>
                <a:sym typeface="Gill Sans" charset="0"/>
              </a:rPr>
              <a:t>Indexing mechanism: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It starts from 0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From back it starts from -1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19BA-2119-463C-B45A-4E92C70E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42" y="4320339"/>
            <a:ext cx="4593858" cy="1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8CF-5C23-48F2-B4D5-14F6D946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02745-1506-4CB2-A75F-632E34FF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6" y="1417637"/>
            <a:ext cx="5281096" cy="42478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DC6E1-1D59-48CC-8F52-F1F45CA3CB84}"/>
              </a:ext>
            </a:extLst>
          </p:cNvPr>
          <p:cNvSpPr txBox="1">
            <a:spLocks/>
          </p:cNvSpPr>
          <p:nvPr/>
        </p:nvSpPr>
        <p:spPr>
          <a:xfrm>
            <a:off x="814904" y="1229102"/>
            <a:ext cx="52810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Index</a:t>
            </a:r>
            <a:r>
              <a:rPr lang="en-US" altLang="en-US"/>
              <a:t>: a number specifying the position of an element in a list</a:t>
            </a:r>
          </a:p>
          <a:p>
            <a:r>
              <a:rPr lang="en-US" altLang="en-US"/>
              <a:t>Enables access to individual element in list</a:t>
            </a:r>
          </a:p>
          <a:p>
            <a:r>
              <a:rPr lang="en-US" altLang="en-US"/>
              <a:t>Index of first element in the list is 0, second element is 1, and n’th element is n-1</a:t>
            </a:r>
          </a:p>
          <a:p>
            <a:r>
              <a:rPr lang="en-US" altLang="en-US"/>
              <a:t>Negative indexes identify positions relative to the end of the list</a:t>
            </a:r>
          </a:p>
          <a:p>
            <a:r>
              <a:rPr lang="en-US" altLang="en-US"/>
              <a:t>The index -1 identifies the last element, -2 identifies the next to last element, etc.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1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6255-2D05-437B-9521-474C04FF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8F85-ED51-4ADF-B3C7-A4B354B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cs typeface="+mj-cs"/>
              </a:rPr>
              <a:t>Slice</a:t>
            </a:r>
            <a:r>
              <a:rPr lang="en-US" altLang="en-US" dirty="0">
                <a:cs typeface="+mj-cs"/>
              </a:rPr>
              <a:t>: a span of items that are taken from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cs typeface="+mj-cs"/>
              </a:rPr>
              <a:t>List slicing format: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list</a:t>
            </a:r>
            <a:r>
              <a:rPr lang="en-US" altLang="en-US" sz="2400" dirty="0">
                <a:latin typeface="Courier New" panose="02070309020205020404" pitchFamily="49" charset="0"/>
                <a:cs typeface="+mj-cs"/>
              </a:rPr>
              <a:t>[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start</a:t>
            </a:r>
            <a:r>
              <a:rPr lang="en-US" altLang="en-US" sz="2400" dirty="0">
                <a:latin typeface="Courier New" panose="02070309020205020404" pitchFamily="49" charset="0"/>
                <a:cs typeface="+mj-cs"/>
              </a:rPr>
              <a:t> :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end</a:t>
            </a:r>
            <a:r>
              <a:rPr lang="en-US" altLang="en-US" sz="2400" dirty="0">
                <a:latin typeface="Courier New" panose="02070309020205020404" pitchFamily="49" charset="0"/>
                <a:cs typeface="+mj-cs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cs typeface="+mj-cs"/>
              </a:rPr>
              <a:t>Span is a list containing copies of elements from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start</a:t>
            </a:r>
            <a:r>
              <a:rPr lang="en-US" altLang="en-US" sz="2400" dirty="0">
                <a:cs typeface="+mj-cs"/>
              </a:rPr>
              <a:t> up to, but not including, </a:t>
            </a:r>
            <a:r>
              <a:rPr lang="en-US" altLang="en-US" sz="2400" i="1" dirty="0">
                <a:latin typeface="Courier New" panose="02070309020205020404" pitchFamily="49" charset="0"/>
                <a:cs typeface="+mj-cs"/>
              </a:rPr>
              <a:t>end</a:t>
            </a:r>
            <a:endParaRPr lang="en-US" altLang="en-US" sz="2400" i="1" dirty="0">
              <a:cs typeface="+mj-cs"/>
            </a:endParaRPr>
          </a:p>
          <a:p>
            <a:pPr lvl="2"/>
            <a:r>
              <a:rPr lang="en-US" altLang="en-US" dirty="0">
                <a:cs typeface="+mj-cs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+mj-cs"/>
              </a:rPr>
              <a:t>start</a:t>
            </a:r>
            <a:r>
              <a:rPr lang="en-US" altLang="en-US" dirty="0">
                <a:cs typeface="+mj-cs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+mj-cs"/>
              </a:rPr>
              <a:t>0</a:t>
            </a:r>
            <a:r>
              <a:rPr lang="en-US" altLang="en-US" dirty="0">
                <a:cs typeface="+mj-cs"/>
              </a:rPr>
              <a:t> is used for start index</a:t>
            </a:r>
          </a:p>
          <a:p>
            <a:pPr lvl="2"/>
            <a:r>
              <a:rPr lang="en-US" altLang="en-US" dirty="0">
                <a:cs typeface="+mj-cs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+mj-cs"/>
              </a:rPr>
              <a:t>end</a:t>
            </a:r>
            <a:r>
              <a:rPr lang="en-US" altLang="en-US" dirty="0">
                <a:cs typeface="+mj-cs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+mj-cs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+mj-cs"/>
              </a:rPr>
              <a:t>(list)</a:t>
            </a:r>
            <a:r>
              <a:rPr lang="en-US" altLang="en-US" dirty="0">
                <a:cs typeface="+mj-cs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z="2400" dirty="0">
                <a:cs typeface="+mj-cs"/>
              </a:rPr>
              <a:t>Slicing expressions can include a step value and negative indexes relative to end of list</a:t>
            </a:r>
            <a:endParaRPr lang="he-IL" altLang="en-US" sz="2400" dirty="0">
              <a:latin typeface="Courier New" panose="02070309020205020404" pitchFamily="49" charset="0"/>
              <a:cs typeface="+mj-cs"/>
            </a:endParaRPr>
          </a:p>
          <a:p>
            <a:endParaRPr lang="en-US" altLang="en-US" dirty="0">
              <a:cs typeface="+mj-cs"/>
            </a:endParaRP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916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920-E7EE-4D3E-9AEB-C033E85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B84A9-8E22-48A2-8B8F-D91F7287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1524548"/>
            <a:ext cx="4916864" cy="37261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2BBDA-D798-4CAC-BF09-F5071140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743960"/>
            <a:ext cx="5461201" cy="3506770"/>
          </a:xfrm>
          <a:prstGeom prst="rect">
            <a:avLst/>
          </a:prstGeom>
        </p:spPr>
      </p:pic>
      <p:sp>
        <p:nvSpPr>
          <p:cNvPr id="6" name="Right Arrow 6">
            <a:extLst>
              <a:ext uri="{FF2B5EF4-FFF2-40B4-BE49-F238E27FC236}">
                <a16:creationId xmlns:a16="http://schemas.microsoft.com/office/drawing/2014/main" id="{A99EFEF5-21CE-4CF6-A4E7-1BD1F0AA6FF7}"/>
              </a:ext>
            </a:extLst>
          </p:cNvPr>
          <p:cNvSpPr/>
          <p:nvPr/>
        </p:nvSpPr>
        <p:spPr>
          <a:xfrm>
            <a:off x="5197642" y="276582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BFD4-BDDF-488A-8946-45C1F43DE648}"/>
              </a:ext>
            </a:extLst>
          </p:cNvPr>
          <p:cNvSpPr txBox="1"/>
          <p:nvPr/>
        </p:nvSpPr>
        <p:spPr>
          <a:xfrm>
            <a:off x="2290812" y="5467150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4690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1C9-B0C4-485F-8B8B-E9B38B2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Methods and Useful Built-in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F85B-D714-47DD-9D34-CE816F6C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ea typeface="Tahoma" panose="020B0604030504040204" pitchFamily="34" charset="0"/>
              </a:rPr>
              <a:t>insert(</a:t>
            </a:r>
            <a:r>
              <a:rPr lang="en-US" altLang="en-US" i="1" u="sng" dirty="0">
                <a:ea typeface="Tahoma" panose="020B0604030504040204" pitchFamily="34" charset="0"/>
              </a:rPr>
              <a:t>index, item</a:t>
            </a:r>
            <a:r>
              <a:rPr lang="en-US" altLang="en-US" u="sng" dirty="0">
                <a:ea typeface="Tahoma" panose="020B0604030504040204" pitchFamily="34" charset="0"/>
              </a:rPr>
              <a:t>)</a:t>
            </a:r>
            <a:r>
              <a:rPr lang="en-US" altLang="en-US" dirty="0">
                <a:ea typeface="Tahoma" panose="020B0604030504040204" pitchFamily="34" charset="0"/>
              </a:rPr>
              <a:t>: used to insert </a:t>
            </a:r>
            <a:r>
              <a:rPr lang="en-US" altLang="en-US" i="1" dirty="0">
                <a:ea typeface="Tahoma" panose="020B0604030504040204" pitchFamily="34" charset="0"/>
              </a:rPr>
              <a:t>item</a:t>
            </a:r>
            <a:r>
              <a:rPr lang="en-US" altLang="en-US" dirty="0">
                <a:ea typeface="Tahoma" panose="020B0604030504040204" pitchFamily="34" charset="0"/>
              </a:rPr>
              <a:t> at position </a:t>
            </a:r>
            <a:r>
              <a:rPr lang="en-US" altLang="en-US" i="1" dirty="0">
                <a:ea typeface="Tahoma" panose="020B0604030504040204" pitchFamily="34" charset="0"/>
              </a:rPr>
              <a:t>index</a:t>
            </a:r>
            <a:r>
              <a:rPr lang="en-US" altLang="en-US" dirty="0">
                <a:ea typeface="Tahoma" panose="020B0604030504040204" pitchFamily="34" charset="0"/>
              </a:rPr>
              <a:t> in the list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sort()</a:t>
            </a:r>
            <a:r>
              <a:rPr lang="en-US" altLang="en-US" dirty="0">
                <a:ea typeface="Tahoma" panose="020B0604030504040204" pitchFamily="34" charset="0"/>
              </a:rPr>
              <a:t>: used to sort the elements of the list in ascending order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remove(</a:t>
            </a:r>
            <a:r>
              <a:rPr lang="en-US" altLang="en-US" i="1" u="sng" dirty="0">
                <a:ea typeface="Tahoma" panose="020B0604030504040204" pitchFamily="34" charset="0"/>
              </a:rPr>
              <a:t>item</a:t>
            </a:r>
            <a:r>
              <a:rPr lang="en-US" altLang="en-US" u="sng" dirty="0">
                <a:ea typeface="Tahoma" panose="020B0604030504040204" pitchFamily="34" charset="0"/>
              </a:rPr>
              <a:t>)</a:t>
            </a:r>
            <a:r>
              <a:rPr lang="en-US" altLang="en-US" dirty="0">
                <a:ea typeface="Tahoma" panose="020B0604030504040204" pitchFamily="34" charset="0"/>
              </a:rPr>
              <a:t>: removes the first occurrence of </a:t>
            </a:r>
            <a:r>
              <a:rPr lang="en-US" altLang="en-US" i="1" dirty="0">
                <a:ea typeface="Tahoma" panose="020B0604030504040204" pitchFamily="34" charset="0"/>
              </a:rPr>
              <a:t>item</a:t>
            </a:r>
            <a:r>
              <a:rPr lang="en-US" altLang="en-US" dirty="0">
                <a:ea typeface="Tahoma" panose="020B0604030504040204" pitchFamily="34" charset="0"/>
              </a:rPr>
              <a:t> in the list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reverse()</a:t>
            </a:r>
            <a:r>
              <a:rPr lang="en-US" altLang="en-US" dirty="0">
                <a:ea typeface="Tahoma" panose="020B0604030504040204" pitchFamily="34" charset="0"/>
              </a:rPr>
              <a:t>: reverses the order of the elements in the list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del statement</a:t>
            </a:r>
            <a:r>
              <a:rPr lang="en-US" altLang="en-US" dirty="0">
                <a:ea typeface="Tahoma" panose="020B0604030504040204" pitchFamily="34" charset="0"/>
              </a:rPr>
              <a:t>: removes an element from a specific index in a list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format: del </a:t>
            </a:r>
            <a:r>
              <a:rPr lang="en-US" alt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list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en-US" u="sng" dirty="0">
                <a:ea typeface="Tahoma" panose="020B0604030504040204" pitchFamily="34" charset="0"/>
              </a:rPr>
              <a:t>min and max functions</a:t>
            </a:r>
            <a:r>
              <a:rPr lang="en-US" altLang="en-US" dirty="0">
                <a:ea typeface="Tahoma" panose="020B0604030504040204" pitchFamily="34" charset="0"/>
              </a:rPr>
              <a:t>: built-in functions that returns the item that has the lowest or highest value in a sequence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sequence is passed as an argument </a:t>
            </a:r>
          </a:p>
          <a:p>
            <a:endParaRPr lang="en-US" altLang="en-US" dirty="0">
              <a:ea typeface="Tahoma" panose="020B0604030504040204" pitchFamily="34" charset="0"/>
            </a:endParaRPr>
          </a:p>
          <a:p>
            <a:endParaRPr lang="en-US" altLang="en-US" dirty="0">
              <a:ea typeface="Tahoma" panose="020B0604030504040204" pitchFamily="34" charset="0"/>
            </a:endParaRPr>
          </a:p>
          <a:p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6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EBB2-9BAF-44F2-BFFA-E1AA3DD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574A-8301-47FA-BD17-5C330A3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List are </a:t>
            </a:r>
            <a:r>
              <a:rPr lang="en-US" sz="2000" dirty="0">
                <a:solidFill>
                  <a:srgbClr val="FF0000"/>
                </a:solidFill>
                <a:latin typeface="Open Sans"/>
              </a:rPr>
              <a:t>mutable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, meaning, their elements can be </a:t>
            </a:r>
            <a:r>
              <a:rPr lang="en-US" sz="2000" dirty="0">
                <a:solidFill>
                  <a:srgbClr val="C00000"/>
                </a:solidFill>
                <a:latin typeface="Open Sans"/>
              </a:rPr>
              <a:t>changed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We can use assignment operator (=) to change an item or a range of items.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dirty="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Must use a valid index to prevent raising of an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exception</a:t>
            </a:r>
          </a:p>
          <a:p>
            <a:endParaRPr lang="en-US" sz="2000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3C9E73-A8CD-4383-8BD3-C8DA362C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3610466"/>
            <a:ext cx="4453464" cy="238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017D3-35CF-4DA7-8390-DBB8D9ED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41" y="4061559"/>
            <a:ext cx="2549804" cy="1481748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33EC896E-CBC4-47FB-AF02-7CAFD6D13F8B}"/>
              </a:ext>
            </a:extLst>
          </p:cNvPr>
          <p:cNvSpPr/>
          <p:nvPr/>
        </p:nvSpPr>
        <p:spPr>
          <a:xfrm>
            <a:off x="5903991" y="407836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29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9574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loops: for and while statements.</a:t>
            </a:r>
          </a:p>
          <a:p>
            <a:r>
              <a:rPr lang="en-US" altLang="en-US" sz="2000" dirty="0"/>
              <a:t>Interactive loop and sentinel loop: implementations using while statement</a:t>
            </a:r>
          </a:p>
          <a:p>
            <a:r>
              <a:rPr lang="en-US" altLang="en-US" sz="2000" dirty="0"/>
              <a:t>Nested loop</a:t>
            </a:r>
          </a:p>
          <a:p>
            <a:r>
              <a:rPr lang="en-US" altLang="en-US" sz="2000" dirty="0"/>
              <a:t>Reading from a file in loop</a:t>
            </a:r>
          </a:p>
          <a:p>
            <a:r>
              <a:rPr lang="en-US" altLang="en-US" sz="2000" dirty="0"/>
              <a:t>Tuples</a:t>
            </a:r>
          </a:p>
          <a:p>
            <a:r>
              <a:rPr lang="en-US" altLang="en-US" sz="2000" dirty="0"/>
              <a:t>Set</a:t>
            </a:r>
          </a:p>
          <a:p>
            <a:r>
              <a:rPr lang="en-US" altLang="en-US" sz="2000" dirty="0"/>
              <a:t>dictionaries</a:t>
            </a:r>
          </a:p>
          <a:p>
            <a:r>
              <a:rPr lang="en-US" altLang="en-US" sz="2000" dirty="0"/>
              <a:t>Use case</a:t>
            </a:r>
          </a:p>
          <a:p>
            <a:endParaRPr lang="en-US" sz="2000" dirty="0"/>
          </a:p>
          <a:p>
            <a:pPr lvl="0">
              <a:buClr>
                <a:srgbClr val="0072BC"/>
              </a:buClr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181-1E2E-4EE1-8CDB-B86C871D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FF1419-CF39-4318-A916-A8988DEF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8" y="1563239"/>
            <a:ext cx="108305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add one item to a list using append() method or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several items using extend()method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956E1B4-FA6E-48EC-A440-1F7974F7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48014"/>
            <a:ext cx="5008775" cy="34609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3C8C5-DA75-4954-8AAA-548EE548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67" y="2203013"/>
            <a:ext cx="3727450" cy="1890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9D6B3E-6B14-4B30-B33F-717B3F79C4DF}"/>
              </a:ext>
            </a:extLst>
          </p:cNvPr>
          <p:cNvSpPr/>
          <p:nvPr/>
        </p:nvSpPr>
        <p:spPr>
          <a:xfrm>
            <a:off x="5951192" y="43709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+ operator to combine two lists. This is also called concatenation.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A514643C-B367-42CC-9ECA-8804E213145A}"/>
              </a:ext>
            </a:extLst>
          </p:cNvPr>
          <p:cNvSpPr/>
          <p:nvPr/>
        </p:nvSpPr>
        <p:spPr>
          <a:xfrm>
            <a:off x="5751278" y="2761899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357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BFC-5F8C-4ECB-8453-1816473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built in function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1F5AA-DF19-40BE-B63E-85CB9A94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" y="1774751"/>
            <a:ext cx="5085991" cy="389075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4C579-8280-416E-AF78-0E6D8D75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42" y="3012969"/>
            <a:ext cx="3514725" cy="10096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7B98E01-8094-4BDF-820C-3E08E0F2F964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91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F3A-8783-4FAC-B663-19453641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8E51A84-05D5-4D2A-B186-CB4B98F56662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F0C012-E792-4BC5-BD21-C1D36CD8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8064"/>
            <a:ext cx="291137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'k'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E7676-2720-4100-9673-92D004556C5F}"/>
              </a:ext>
            </a:extLst>
          </p:cNvPr>
          <p:cNvSpPr/>
          <p:nvPr/>
        </p:nvSpPr>
        <p:spPr>
          <a:xfrm>
            <a:off x="7355840" y="3213946"/>
            <a:ext cx="2418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['k', 'h', 'a', 'o']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['k', 'h', 'o']</a:t>
            </a:r>
          </a:p>
        </p:txBody>
      </p:sp>
    </p:spTree>
    <p:extLst>
      <p:ext uri="{BB962C8B-B14F-4D97-AF65-F5344CB8AC3E}">
        <p14:creationId xmlns:p14="http://schemas.microsoft.com/office/powerpoint/2010/main" val="114915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D58-DB32-4629-8B37-FDA9755C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2ECE42-898F-4BC4-95E1-B5B7AAD0B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970" y="1610007"/>
            <a:ext cx="482600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We can use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to remove the given item or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to remove an item at the given index.</a:t>
            </a: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removes and returns the last item if index is not provided. </a:t>
            </a: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Times New Roman" panose="02020603050405020304" pitchFamily="18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This helps us implement lists as stacks (first in, last out data structure).</a:t>
            </a:r>
          </a:p>
          <a:p>
            <a:pPr defTabSz="91440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We can also use the 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</a:rPr>
              <a:t>() method to empty a list.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51A95-1FEB-49A7-80F8-EDCEEBA2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71" y="2229624"/>
            <a:ext cx="5975351" cy="3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3FA-E15C-4CBE-9DB1-5B0D0EA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Items in Lists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1D75-4F9B-4AEB-B8E2-57CFBAF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+mj-cs"/>
              </a:rPr>
              <a:t>You can use </a:t>
            </a:r>
            <a:r>
              <a:rPr lang="en-US" altLang="en-US" dirty="0">
                <a:solidFill>
                  <a:srgbClr val="C00000"/>
                </a:solidFill>
              </a:rPr>
              <a:t>in</a:t>
            </a:r>
            <a:r>
              <a:rPr lang="en-US" altLang="en-US" dirty="0">
                <a:cs typeface="+mj-cs"/>
              </a:rPr>
              <a:t> operator to determine whether an item is </a:t>
            </a:r>
            <a:r>
              <a:rPr lang="en-US" altLang="en-US" dirty="0">
                <a:solidFill>
                  <a:srgbClr val="C00000"/>
                </a:solidFill>
                <a:cs typeface="+mj-cs"/>
              </a:rPr>
              <a:t>contained</a:t>
            </a:r>
            <a:r>
              <a:rPr lang="en-US" altLang="en-US" dirty="0">
                <a:cs typeface="+mj-cs"/>
              </a:rPr>
              <a:t> in a list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en-US" sz="2400" dirty="0">
                <a:cs typeface="+mj-cs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item is in the list</a:t>
            </a:r>
            <a:r>
              <a:rPr lang="en-US" altLang="en-US" sz="2400" dirty="0">
                <a:cs typeface="+mj-cs"/>
              </a:rPr>
              <a:t>, or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24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in the list</a:t>
            </a:r>
          </a:p>
          <a:p>
            <a:r>
              <a:rPr lang="en-US" altLang="en-US" dirty="0">
                <a:cs typeface="+mj-cs"/>
              </a:rPr>
              <a:t>Similarly you can use the </a:t>
            </a:r>
            <a:r>
              <a:rPr lang="en-US" altLang="en-US" dirty="0"/>
              <a:t>not in </a:t>
            </a:r>
            <a:r>
              <a:rPr lang="en-US" altLang="en-US" dirty="0">
                <a:cs typeface="+mj-cs"/>
              </a:rPr>
              <a:t>operator to determine whether an item is not in a list</a:t>
            </a:r>
            <a:endParaRPr lang="he-IL" altLang="en-US" dirty="0">
              <a:cs typeface="+mj-cs"/>
            </a:endParaRPr>
          </a:p>
          <a:p>
            <a:endParaRPr lang="en-US" altLang="en-US" dirty="0">
              <a:cs typeface="+mj-cs"/>
            </a:endParaRP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62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82D9-DAF8-416A-823E-0230C4D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3A777-3B25-4B68-B53A-5F193BB0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30097"/>
            <a:ext cx="5410200" cy="37970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E4DA-7A9B-44E9-AD9B-4CAED80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0" y="2405591"/>
            <a:ext cx="2128309" cy="16817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FEEBB9-964E-400D-BE5D-A432E85B64DB}"/>
              </a:ext>
            </a:extLst>
          </p:cNvPr>
          <p:cNvSpPr/>
          <p:nvPr/>
        </p:nvSpPr>
        <p:spPr>
          <a:xfrm>
            <a:off x="6206957" y="2968413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7984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Two-dimensional list: a list that contains other lists as its elements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nested list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to think of two-dimensional lists as having rows and columns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working with multiple sets of data</a:t>
            </a:r>
          </a:p>
          <a:p>
            <a:r>
              <a:rPr lang="en-US" altLang="en-US" dirty="0"/>
              <a:t>To process data in a two-dimensional list need to use two indexes</a:t>
            </a:r>
          </a:p>
          <a:p>
            <a:r>
              <a:rPr lang="en-US" altLang="en-US" dirty="0"/>
              <a:t>Typically use nested loops to process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1D0BF-BBA7-44CC-B538-C80BA317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34" y="1499660"/>
            <a:ext cx="8229600" cy="2119313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AE34531-BEB3-44AC-8CF0-4CCDCECA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700995"/>
            <a:ext cx="82296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UNCHANGABLE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(item1, item2)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Enclosed in parentheses: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Example: tuple1 = (“This”, “is”, “a”, “tuple”)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ym typeface="Gill Sans" charset="0"/>
              </a:rPr>
              <a:t>They have elements which are indexed starting at 0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altLang="en-US" dirty="0"/>
              <a:t>A tuple  with a </a:t>
            </a:r>
            <a:r>
              <a:rPr lang="en-US" altLang="en-US" dirty="0">
                <a:solidFill>
                  <a:srgbClr val="C00000"/>
                </a:solidFill>
              </a:rPr>
              <a:t>single element </a:t>
            </a:r>
            <a:r>
              <a:rPr lang="en-US" altLang="en-US" b="1" i="1" dirty="0"/>
              <a:t>must</a:t>
            </a:r>
            <a:r>
              <a:rPr lang="en-US" altLang="en-US" dirty="0"/>
              <a:t> have a comma inside the parentheses:</a:t>
            </a:r>
          </a:p>
          <a:p>
            <a:pPr lvl="2"/>
            <a:r>
              <a:rPr lang="en-US" altLang="en-US" b="1" dirty="0"/>
              <a:t>a = (11,)</a:t>
            </a:r>
          </a:p>
          <a:p>
            <a:pPr lvl="2"/>
            <a:endParaRPr lang="en-US" altLang="en-US" b="1" dirty="0"/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Tuples support operations as lists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Subscript indexing for retrieving elements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Methods such as index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400" dirty="0" err="1"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cs typeface="Courier New" panose="02070309020205020404" pitchFamily="49" charset="0"/>
              </a:rPr>
              <a:t>, min, max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Slicing expressions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The in, +, and *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Tuples do not support the methods: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Append, remove, insert, reverse, sort</a:t>
            </a:r>
          </a:p>
          <a:p>
            <a:pPr marL="914400" lvl="2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dirty="0"/>
              <a:t>For Loops: A Quick Review</a:t>
            </a:r>
            <a:endParaRPr lang="en-GB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3999" y="1291590"/>
            <a:ext cx="8915401" cy="4573588"/>
          </a:xfrm>
        </p:spPr>
        <p:txBody>
          <a:bodyPr vert="horz" lIns="81639" tIns="42452" rIns="81639" bIns="42452" rtlCol="0">
            <a:normAutofit/>
          </a:bodyPr>
          <a:lstStyle/>
          <a:p>
            <a:r>
              <a:rPr lang="en-US" altLang="en-US" dirty="0"/>
              <a:t>Suppose we want to write a program that can compute the </a:t>
            </a:r>
            <a:r>
              <a:rPr lang="en-US" altLang="en-US" dirty="0">
                <a:solidFill>
                  <a:srgbClr val="C00000"/>
                </a:solidFill>
              </a:rPr>
              <a:t>average of a series of numbers</a:t>
            </a:r>
            <a:r>
              <a:rPr lang="en-US" altLang="en-US" dirty="0"/>
              <a:t> entered by the user.</a:t>
            </a:r>
          </a:p>
          <a:p>
            <a:endParaRPr lang="en-US" altLang="en-US" dirty="0"/>
          </a:p>
          <a:p>
            <a:r>
              <a:rPr lang="en-US" altLang="en-US" dirty="0"/>
              <a:t>A series of numbers could be handled by some sort of loop. If there are </a:t>
            </a:r>
            <a:r>
              <a:rPr lang="en-US" altLang="en-US" i="1" dirty="0"/>
              <a:t>n</a:t>
            </a:r>
            <a:r>
              <a:rPr lang="en-US" altLang="en-US" dirty="0"/>
              <a:t> numbers, the loop should execute </a:t>
            </a:r>
            <a:r>
              <a:rPr lang="en-US" altLang="en-US" i="1" dirty="0"/>
              <a:t>n</a:t>
            </a:r>
            <a:r>
              <a:rPr lang="en-US" altLang="en-US" dirty="0"/>
              <a:t> times.</a:t>
            </a:r>
          </a:p>
          <a:p>
            <a:endParaRPr lang="en-US" altLang="en-US" dirty="0"/>
          </a:p>
          <a:p>
            <a:r>
              <a:rPr lang="en-US" altLang="en-US" dirty="0"/>
              <a:t>We need a running sum. This will use an accumulator.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B13E8-0924-497F-AE83-EBF2A8C1CF18}"/>
              </a:ext>
            </a:extLst>
          </p:cNvPr>
          <p:cNvSpPr txBox="1"/>
          <p:nvPr/>
        </p:nvSpPr>
        <p:spPr>
          <a:xfrm>
            <a:off x="905256" y="1184937"/>
            <a:ext cx="598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tup1=(1,2,3)</a:t>
            </a:r>
          </a:p>
          <a:p>
            <a:r>
              <a:rPr lang="en-US" dirty="0"/>
              <a:t>&gt;&gt;&gt;&gt;tup2=(4,5,6) </a:t>
            </a:r>
          </a:p>
          <a:p>
            <a:r>
              <a:rPr lang="en-US" dirty="0"/>
              <a:t>&gt;&gt;&gt;tup3=(‘Hi’,)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B842174-584A-4542-99B9-B24329C10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153570"/>
              </p:ext>
            </p:extLst>
          </p:nvPr>
        </p:nvGraphicFramePr>
        <p:xfrm>
          <a:off x="777241" y="2599618"/>
          <a:ext cx="9637775" cy="3308485"/>
        </p:xfrm>
        <a:graphic>
          <a:graphicData uri="http://schemas.openxmlformats.org/drawingml/2006/table">
            <a:tbl>
              <a:tblPr/>
              <a:tblGrid>
                <a:gridCol w="320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tup1)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 tup2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(1, 2, 3, 4, 5, 6)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dirty="0">
                          <a:effectLst/>
                        </a:rPr>
                        <a:t> 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('Hi!', 'Hi!', 'Hi!', 'Hi!')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baseline="0" dirty="0">
                          <a:effectLst/>
                        </a:rPr>
                        <a:t> tup1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 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dirty="0">
                          <a:effectLst/>
                        </a:rPr>
                        <a:t> tup1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print 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25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AF659-A928-4E3F-8E25-95501ABEB5A7}"/>
              </a:ext>
            </a:extLst>
          </p:cNvPr>
          <p:cNvSpPr txBox="1"/>
          <p:nvPr/>
        </p:nvSpPr>
        <p:spPr>
          <a:xfrm>
            <a:off x="694944" y="1647376"/>
            <a:ext cx="598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L=(‘welcome’ , ’to’ , ’python’)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D0B388-6A27-4BD4-A327-DE4F05C8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47692"/>
              </p:ext>
            </p:extLst>
          </p:nvPr>
        </p:nvGraphicFramePr>
        <p:xfrm>
          <a:off x="609600" y="2800444"/>
          <a:ext cx="8403335" cy="2969419"/>
        </p:xfrm>
        <a:graphic>
          <a:graphicData uri="http://schemas.openxmlformats.org/drawingml/2006/table">
            <a:tbl>
              <a:tblPr/>
              <a:tblGrid>
                <a:gridCol w="279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8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‘python’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Offsets start at zero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95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L[-2]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‘to'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Negative: count from the right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L[1:]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[‘to', ‘python']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Slicing fetches sections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90528-73B9-4A42-9CC8-47C9490C2529}"/>
              </a:ext>
            </a:extLst>
          </p:cNvPr>
          <p:cNvSpPr txBox="1"/>
          <p:nvPr/>
        </p:nvSpPr>
        <p:spPr>
          <a:xfrm>
            <a:off x="9482328" y="3361823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as String</a:t>
            </a:r>
          </a:p>
          <a:p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089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are Comparable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024FF-62C7-41E8-B492-E97228BEDBFB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733550"/>
            <a:ext cx="9925050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The comparison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operators </a:t>
            </a:r>
            <a:r>
              <a:rPr lang="en-US">
                <a:sym typeface="Gill Sans" charset="0"/>
              </a:rPr>
              <a:t>work with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tuples</a:t>
            </a:r>
            <a:r>
              <a:rPr lang="en-US">
                <a:sym typeface="Gill Sans" charset="0"/>
              </a:rPr>
              <a:t> and other sequences If the first item is equal, Python goes on to the next element,  and so on, until it finds elements that differ.</a:t>
            </a:r>
            <a:endParaRPr lang="en-US" dirty="0">
              <a:sym typeface="Gill Sans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0EF16C-F44D-4F7F-BC7F-D245175A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80" y="3072081"/>
            <a:ext cx="234711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59AA0E-AA64-4519-81B4-7BB55BEC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711" y="4567506"/>
            <a:ext cx="414728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'jones'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jones'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'saria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7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Tuple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42AE-47B5-4304-BE87-9CF2E1FF54B0}"/>
              </a:ext>
            </a:extLst>
          </p:cNvPr>
          <p:cNvSpPr txBox="1"/>
          <p:nvPr/>
        </p:nvSpPr>
        <p:spPr>
          <a:xfrm>
            <a:off x="9345682" y="2902339"/>
            <a:ext cx="214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 tuple is already deleted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479F5-922E-46B9-9CB3-32856A8D7E1A}"/>
              </a:ext>
            </a:extLst>
          </p:cNvPr>
          <p:cNvCxnSpPr>
            <a:cxnSpLocks/>
          </p:cNvCxnSpPr>
          <p:nvPr/>
        </p:nvCxnSpPr>
        <p:spPr>
          <a:xfrm flipH="1">
            <a:off x="6858000" y="3399354"/>
            <a:ext cx="2313272" cy="55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ADE938AA-E972-4738-A0B5-F6FCE2CE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652157"/>
            <a:ext cx="197842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69AF9-774F-4D04-B244-802D77948662}"/>
              </a:ext>
            </a:extLst>
          </p:cNvPr>
          <p:cNvSpPr/>
          <p:nvPr/>
        </p:nvSpPr>
        <p:spPr>
          <a:xfrm>
            <a:off x="873760" y="2994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"C:/Users/saria/PycharmProjects/myexercises/testaki.py", line 13, in &lt;module&gt;</a:t>
            </a:r>
          </a:p>
          <a:p>
            <a:r>
              <a:rPr lang="en-US" dirty="0"/>
              <a:t>    print(</a:t>
            </a:r>
            <a:r>
              <a:rPr lang="en-US" dirty="0" err="1"/>
              <a:t>mytuple</a:t>
            </a:r>
            <a:r>
              <a:rPr lang="en-US" dirty="0"/>
              <a:t>)</a:t>
            </a:r>
          </a:p>
          <a:p>
            <a:r>
              <a:rPr lang="en-US" dirty="0" err="1"/>
              <a:t>NameError</a:t>
            </a:r>
            <a:r>
              <a:rPr lang="en-US" dirty="0"/>
              <a:t>: name '</a:t>
            </a:r>
            <a:r>
              <a:rPr lang="en-US" dirty="0" err="1"/>
              <a:t>mytuple</a:t>
            </a:r>
            <a:r>
              <a:rPr lang="en-US" dirty="0"/>
              <a:t>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778968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are more efficient than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use tuple for heterogeneous (different) datatypes and list for homogeneous (similar) datatypes.</a:t>
            </a:r>
          </a:p>
          <a:p>
            <a:r>
              <a:rPr lang="en-US" dirty="0">
                <a:solidFill>
                  <a:srgbClr val="C00000"/>
                </a:solidFill>
              </a:rPr>
              <a:t>Since</a:t>
            </a:r>
            <a:r>
              <a:rPr lang="en-US" dirty="0"/>
              <a:t> tuple are </a:t>
            </a:r>
            <a:r>
              <a:rPr lang="en-US" dirty="0">
                <a:solidFill>
                  <a:srgbClr val="C00000"/>
                </a:solidFill>
              </a:rPr>
              <a:t>immutable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iterating</a:t>
            </a:r>
            <a:r>
              <a:rPr lang="en-US" dirty="0"/>
              <a:t> through tuple is </a:t>
            </a:r>
            <a:r>
              <a:rPr lang="en-US" dirty="0">
                <a:solidFill>
                  <a:srgbClr val="C00000"/>
                </a:solidFill>
              </a:rPr>
              <a:t>faster</a:t>
            </a:r>
            <a:r>
              <a:rPr lang="en-US" dirty="0"/>
              <a:t> than with list.</a:t>
            </a:r>
          </a:p>
          <a:p>
            <a:r>
              <a:rPr lang="en-US" dirty="0"/>
              <a:t>So there is a </a:t>
            </a:r>
            <a:r>
              <a:rPr lang="en-US" dirty="0">
                <a:solidFill>
                  <a:srgbClr val="C00000"/>
                </a:solidFill>
              </a:rPr>
              <a:t>slight performance boost</a:t>
            </a:r>
            <a:r>
              <a:rPr lang="en-US" dirty="0"/>
              <a:t>. They are more simpler in nature.</a:t>
            </a:r>
          </a:p>
          <a:p>
            <a:r>
              <a:rPr lang="en-US" dirty="0"/>
              <a:t>Tuples that contain immutable elements can be used as key for a dictionary. With list, this is not possible.</a:t>
            </a:r>
          </a:p>
          <a:p>
            <a:r>
              <a:rPr lang="en-US" dirty="0"/>
              <a:t>If you have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that </a:t>
            </a:r>
            <a:r>
              <a:rPr lang="en-US" dirty="0">
                <a:solidFill>
                  <a:srgbClr val="C00000"/>
                </a:solidFill>
              </a:rPr>
              <a:t>doesn't change</a:t>
            </a:r>
            <a:r>
              <a:rPr lang="en-US" dirty="0"/>
              <a:t>, implementing it as tuple will guarantee that it remains </a:t>
            </a:r>
            <a:r>
              <a:rPr lang="en-US" dirty="0">
                <a:solidFill>
                  <a:srgbClr val="C00000"/>
                </a:solidFill>
              </a:rPr>
              <a:t>write-protected</a:t>
            </a:r>
            <a:r>
              <a:rPr lang="en-US" dirty="0"/>
              <a:t>.</a:t>
            </a: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1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7512" y="2286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B26FC-C5F3-4C10-A904-C3308C1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22CCB-A5C7-4894-94DE-3CE0951EE6F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09D7C-BAB6-43B4-84CE-71008340A0F7}"/>
              </a:ext>
            </a:extLst>
          </p:cNvPr>
          <p:cNvSpPr/>
          <p:nvPr/>
        </p:nvSpPr>
        <p:spPr>
          <a:xfrm>
            <a:off x="612710" y="1417639"/>
            <a:ext cx="110598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Set: object that stores a collection of data in same way as mathematical set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All items must be 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Set is unordered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Elements can be of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Sets are mutable and it contains immutable elements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e.g.: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 = {11, 22, 33}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bset = aset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 = aset | {55}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aset	   {33, 11, 22, 55}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&gt;&gt;&gt; bset	   {33, 11, 22}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0F69C-97B9-4113-9724-30178BF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721926" y="1254967"/>
            <a:ext cx="10530792" cy="4595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Union of two sets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elements that are in set A or in set B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= {11, 22,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bset = {12, 23,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Union of two sets</a:t>
            </a:r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| bset 
		{33, 22, 23, 11, 12}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8"/>
          <p:cNvPicPr/>
          <p:nvPr/>
        </p:nvPicPr>
        <p:blipFill>
          <a:blip r:embed="rId2"/>
          <a:stretch/>
        </p:blipFill>
        <p:spPr>
          <a:xfrm>
            <a:off x="8813960" y="1126836"/>
            <a:ext cx="2692080" cy="15937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F4F1B-A0FF-43AA-A227-0558961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BA2FF4-7D36-47FE-9DBC-1E4B4EA3F3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78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2"/>
          <p:cNvSpPr txBox="1"/>
          <p:nvPr/>
        </p:nvSpPr>
        <p:spPr>
          <a:xfrm>
            <a:off x="729676" y="1440966"/>
            <a:ext cx="104356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two sets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common elements that are in both sets A and B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= {11, 22,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bset = {12, 23,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two sets:</a:t>
            </a:r>
          </a:p>
          <a:p>
            <a:pPr marL="137196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&amp; bset
		{33}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7"/>
          <p:cNvPicPr/>
          <p:nvPr/>
        </p:nvPicPr>
        <p:blipFill>
          <a:blip r:embed="rId2"/>
          <a:stretch/>
        </p:blipFill>
        <p:spPr>
          <a:xfrm>
            <a:off x="9131839" y="687247"/>
            <a:ext cx="2641320" cy="16570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BD694-76E9-4F49-B75C-FAF2906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2B878-8C13-41B6-B0A8-014E5F037CC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40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609600" y="1508960"/>
            <a:ext cx="104954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of two sets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elements that are in A  but not in B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= {11, 22,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bset = {12, 23, 33}</a:t>
            </a: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Difference:</a:t>
            </a:r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aset – bset
</a:t>
            </a: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{11, 22}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Picture 9"/>
          <p:cNvPicPr/>
          <p:nvPr/>
        </p:nvPicPr>
        <p:blipFill>
          <a:blip r:embed="rId2"/>
          <a:stretch/>
        </p:blipFill>
        <p:spPr>
          <a:xfrm>
            <a:off x="9249269" y="846139"/>
            <a:ext cx="2476440" cy="17269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C715E-419D-4395-8B19-1EF10B85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00BDCB-C307-4415-94BB-8DC15AAD1C81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(III)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3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79500" indent="-215900"/>
            <a:r>
              <a:rPr lang="en-US" sz="4000" dirty="0"/>
              <a:t>For Loops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447800"/>
            <a:ext cx="9534525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	n = input("How many numbers do you have? ")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sum = 0.0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for </a:t>
            </a:r>
            <a:r>
              <a:rPr lang="en-US" altLang="en-US" dirty="0" err="1">
                <a:solidFill>
                  <a:schemeClr val="tx2"/>
                </a:solidFill>
              </a:rPr>
              <a:t>i</a:t>
            </a:r>
            <a:r>
              <a:rPr lang="en-US" altLang="en-US" dirty="0">
                <a:solidFill>
                  <a:schemeClr val="tx2"/>
                </a:solidFill>
              </a:rPr>
              <a:t> in range(n):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x = int(input("Enter a number &gt;&gt;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sum = sum + x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print("\</a:t>
            </a:r>
            <a:r>
              <a:rPr lang="en-US" altLang="en-US" dirty="0" err="1">
                <a:solidFill>
                  <a:schemeClr val="tx2"/>
                </a:solidFill>
              </a:rPr>
              <a:t>nThe</a:t>
            </a:r>
            <a:r>
              <a:rPr lang="en-US" altLang="en-US" dirty="0">
                <a:solidFill>
                  <a:schemeClr val="tx2"/>
                </a:solidFill>
              </a:rPr>
              <a:t> average of the numbers is", </a:t>
            </a:r>
            <a:r>
              <a:rPr lang="en-US" altLang="en-US" dirty="0">
                <a:solidFill>
                  <a:srgbClr val="C00000"/>
                </a:solidFill>
              </a:rPr>
              <a:t>sum / n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altLang="en-US" sz="2800" dirty="0"/>
          </a:p>
          <a:p>
            <a:r>
              <a:rPr lang="en-US" altLang="en-US" sz="2800" dirty="0"/>
              <a:t>Note that sum is initialized to 0.0 so that sum/n returns a float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8075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2"/>
          <p:cNvSpPr/>
          <p:nvPr/>
        </p:nvSpPr>
        <p:spPr>
          <a:xfrm>
            <a:off x="719040" y="1175820"/>
            <a:ext cx="10753920" cy="51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Symmetric difference  of two sets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Contains all elements that are either 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 set A  but not  in set B or 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in set B  but not in set A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= {11, 22,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bset = {12, 23, 33}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Symmetric difference:</a:t>
            </a:r>
          </a:p>
          <a:p>
            <a:pPr marL="137196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aset ^ bset
{11, 12, 22, 23}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pic>
        <p:nvPicPr>
          <p:cNvPr id="111" name="Picture 9"/>
          <p:cNvPicPr/>
          <p:nvPr/>
        </p:nvPicPr>
        <p:blipFill>
          <a:blip r:embed="rId2"/>
          <a:stretch/>
        </p:blipFill>
        <p:spPr>
          <a:xfrm>
            <a:off x="8452440" y="2097000"/>
            <a:ext cx="2939760" cy="16696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7FDBF-109B-4E15-BE81-289C633B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A1005-A414-4091-ACA8-9466CFE9B8B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Boolean operations on sets (IV)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4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4779AD-5834-4DFF-B601-52DF5D32BC6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Creating a Set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A0473-E5AF-457B-AC2A-D6DA7312D851}"/>
              </a:ext>
            </a:extLst>
          </p:cNvPr>
          <p:cNvSpPr/>
          <p:nvPr/>
        </p:nvSpPr>
        <p:spPr>
          <a:xfrm>
            <a:off x="724677" y="1417639"/>
            <a:ext cx="105000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empty</a:t>
            </a:r>
            <a:r>
              <a:rPr lang="en-US" sz="2400" dirty="0">
                <a:latin typeface="Georgia" panose="02040502050405020303" pitchFamily="18" charset="0"/>
              </a:rPr>
              <a:t> set, call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set()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non-empty</a:t>
            </a:r>
            <a:r>
              <a:rPr lang="en-US" sz="2400" dirty="0">
                <a:latin typeface="Georgia" panose="02040502050405020303" pitchFamily="18" charset="0"/>
              </a:rPr>
              <a:t> set, call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set(</a:t>
            </a:r>
            <a:r>
              <a:rPr lang="en-US" sz="2400" i="1" dirty="0">
                <a:solidFill>
                  <a:srgbClr val="C00000"/>
                </a:solidFill>
                <a:latin typeface="Georgia" panose="02040502050405020303" pitchFamily="18" charset="0"/>
              </a:rPr>
              <a:t>argument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) </a:t>
            </a:r>
            <a:r>
              <a:rPr lang="en-US" sz="2400" dirty="0">
                <a:latin typeface="Georgia" panose="02040502050405020303" pitchFamily="18" charset="0"/>
              </a:rPr>
              <a:t>where argument is an object that contains iterable elements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{'Alice', 'Bob', 'Carol'}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{'Dean'} is a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can be a list, string, or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</a:t>
            </a:r>
            <a:r>
              <a:rPr lang="en-US" sz="2400" i="1" dirty="0">
                <a:solidFill>
                  <a:srgbClr val="C00000"/>
                </a:solidFill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is a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 string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each character </a:t>
            </a:r>
            <a:r>
              <a:rPr lang="en-US" sz="2400" dirty="0">
                <a:latin typeface="Georgia" panose="02040502050405020303" pitchFamily="18" charset="0"/>
              </a:rPr>
              <a:t>becomes a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set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</a:t>
            </a:r>
            <a:r>
              <a:rPr lang="en-US" sz="2400" i="1" dirty="0">
                <a:latin typeface="Georgia" panose="02040502050405020303" pitchFamily="18" charset="0"/>
              </a:rPr>
              <a:t>argument</a:t>
            </a:r>
            <a:r>
              <a:rPr lang="en-US" sz="2400" dirty="0">
                <a:latin typeface="Georgia" panose="02040502050405020303" pitchFamily="18" charset="0"/>
              </a:rPr>
              <a:t> contains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duplicates</a:t>
            </a:r>
            <a:r>
              <a:rPr lang="en-US" sz="2400" dirty="0">
                <a:latin typeface="Georgia" panose="02040502050405020303" pitchFamily="18" charset="0"/>
              </a:rPr>
              <a:t>, only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one</a:t>
            </a:r>
            <a:r>
              <a:rPr lang="en-US" sz="2400" dirty="0">
                <a:latin typeface="Georgia" panose="02040502050405020303" pitchFamily="18" charset="0"/>
              </a:rPr>
              <a:t> of the duplicates will appear in the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F0C42-5EF2-4865-80C7-509FDA8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712117" y="1257171"/>
            <a:ext cx="10870283" cy="50991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len function: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returns the number of elements in the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= {'Apples', 'Bananas', 'Oranges'}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len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(myset) 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 3</a:t>
            </a:r>
            <a:endParaRPr lang="en-US" sz="20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adds an element to a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myset.add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(‘strawberry’)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'Apples', 'Bananas', 'Oranges’, ‘strawberry’}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update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adds a group of elements to a set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myset.update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(‘1’,’2’)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'Apples', 'Bananas', 'Oranges’,’1’,’2’}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CDF2DC-8E38-4105-9229-ECB6050C010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Len, add, update function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1F399-B956-4565-A798-E93830C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277361"/>
            <a:ext cx="11156422" cy="470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Remove and discard methods: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specified item from the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item that should be removed is passed to both methods as an argument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Behave differently when the specified item is not found in the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remove method raises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KeyError exception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discard method does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 raise an exception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myset.remove(‘Apples’)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print(myset)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'Bananas', 'Oranges’)}</a:t>
            </a:r>
          </a:p>
          <a:p>
            <a:pPr marL="914760" lvl="2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clear method: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clears all the elements of the set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4F6CE-974E-4419-A97D-392E3B4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6E71AE-3A0A-484F-87B5-3C59794A80D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Deleting Elements From a Set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609600" y="2013353"/>
            <a:ext cx="11249608" cy="39302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for loop can be used to iterate over elements in a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format: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4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loop iterates once for each element in the set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 can be used to test whether a value exists in a set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</a:t>
            </a:r>
            <a:r>
              <a:rPr lang="en-US" sz="24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can be used to test whether a value does not exist in 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E1AC7-7819-4964-B726-9F3C0FDD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45736-7AD3-4253-8CDB-C3DAB1F8D9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z="4000" dirty="0">
                <a:latin typeface="Georgia" panose="02040502050405020303" pitchFamily="18" charset="0"/>
              </a:rPr>
              <a:t>For Loop, in, and not in Operators With a Set</a:t>
            </a:r>
            <a:endParaRPr lang="en-US" sz="40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609600" y="1333663"/>
            <a:ext cx="9570098" cy="50226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= {'Apples', 'Bananas', 'Oranges’}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Print(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)
		{'Bananas', 'Oranges', 'Apples’}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myset</a:t>
            </a: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[0]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Traceback (most recent call last):
   File "&lt;pyshell#2&gt;", line 1, in &lt;module&gt;
      myset[0]
TypeError: 'set' object does not support indexing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ABAAB-28BA-4715-8AE7-25D67DB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C2DCA2-81D0-4CDA-BC67-AEF73DBF3D3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 do not support indexing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97512" y="2286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DICTIONARIES</a:t>
            </a:r>
            <a:endParaRPr lang="en-US" sz="4400" b="0" strike="noStrike" spc="-1" dirty="0"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B26FC-C5F3-4C10-A904-C3308C1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678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2"/>
          <p:cNvSpPr txBox="1"/>
          <p:nvPr/>
        </p:nvSpPr>
        <p:spPr>
          <a:xfrm>
            <a:off x="609599" y="1455840"/>
            <a:ext cx="10708433" cy="174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 dictionary is a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container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that keeps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associations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between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and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.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 are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unique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, but a value may be associated with several keys.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42085" y="32022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036685" y="32022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2326845" y="3421080"/>
            <a:ext cx="677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John</a:t>
            </a:r>
          </a:p>
        </p:txBody>
      </p:sp>
      <p:sp>
        <p:nvSpPr>
          <p:cNvPr id="118" name="CustomShape 6"/>
          <p:cNvSpPr/>
          <p:nvPr/>
        </p:nvSpPr>
        <p:spPr>
          <a:xfrm>
            <a:off x="2116965" y="428796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Mike</a:t>
            </a:r>
          </a:p>
        </p:txBody>
      </p:sp>
      <p:sp>
        <p:nvSpPr>
          <p:cNvPr id="119" name="CustomShape 7"/>
          <p:cNvSpPr/>
          <p:nvPr/>
        </p:nvSpPr>
        <p:spPr>
          <a:xfrm>
            <a:off x="2992845" y="3804120"/>
            <a:ext cx="62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Ann</a:t>
            </a:r>
          </a:p>
        </p:txBody>
      </p:sp>
      <p:sp>
        <p:nvSpPr>
          <p:cNvPr id="120" name="CustomShape 8"/>
          <p:cNvSpPr/>
          <p:nvPr/>
        </p:nvSpPr>
        <p:spPr>
          <a:xfrm>
            <a:off x="2898885" y="4573800"/>
            <a:ext cx="7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Mary</a:t>
            </a:r>
          </a:p>
        </p:txBody>
      </p:sp>
      <p:sp>
        <p:nvSpPr>
          <p:cNvPr id="121" name="CustomShape 9"/>
          <p:cNvSpPr/>
          <p:nvPr/>
        </p:nvSpPr>
        <p:spPr>
          <a:xfrm>
            <a:off x="6919725" y="342108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$15,000</a:t>
            </a:r>
          </a:p>
        </p:txBody>
      </p:sp>
      <p:sp>
        <p:nvSpPr>
          <p:cNvPr id="122" name="CustomShape 10"/>
          <p:cNvSpPr/>
          <p:nvPr/>
        </p:nvSpPr>
        <p:spPr>
          <a:xfrm>
            <a:off x="7214925" y="391860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$12,000</a:t>
            </a:r>
          </a:p>
        </p:txBody>
      </p:sp>
      <p:sp>
        <p:nvSpPr>
          <p:cNvPr id="123" name="CustomShape 11"/>
          <p:cNvSpPr/>
          <p:nvPr/>
        </p:nvSpPr>
        <p:spPr>
          <a:xfrm>
            <a:off x="6881925" y="447264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$30,000</a:t>
            </a:r>
          </a:p>
        </p:txBody>
      </p:sp>
      <p:sp>
        <p:nvSpPr>
          <p:cNvPr id="124" name="CustomShape 12"/>
          <p:cNvSpPr/>
          <p:nvPr/>
        </p:nvSpPr>
        <p:spPr>
          <a:xfrm>
            <a:off x="3008325" y="3605760"/>
            <a:ext cx="396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3603405" y="3988800"/>
            <a:ext cx="3330000" cy="66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 flipV="1">
            <a:off x="2804925" y="4102560"/>
            <a:ext cx="4461480" cy="36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 flipV="1">
            <a:off x="3621045" y="3605760"/>
            <a:ext cx="3350160" cy="11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1426665" y="3198060"/>
            <a:ext cx="71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Keys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129" name="CustomShape 17"/>
          <p:cNvSpPr/>
          <p:nvPr/>
        </p:nvSpPr>
        <p:spPr>
          <a:xfrm>
            <a:off x="8228325" y="292572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043F7-41B1-4AEE-8F58-0E43938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47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6CA3572-1985-4804-9466-DC507A3B50B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609600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Each key/value pair is separated by a colon.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You enclose the key/value pairs in braces.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empty 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 built-in function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dict()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Use a for loop to iterate over a dictionary</a:t>
            </a:r>
          </a:p>
          <a:p>
            <a:pPr marL="9147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format: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9201180" y="846139"/>
            <a:ext cx="2381040" cy="184284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2C807-0F81-460A-BACC-FDFEC7D4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A9D4-E43C-4B4D-B580-44023953D861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Creating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763740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braces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contain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key/value pairs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they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denote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not a set.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The only ambiguous case is an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empty {}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By convention, it denotes an 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empty dictionary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not an empty set.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 You can create a duplicate copy of a dictionary using the dict function: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lvl="1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oldSalaries = dict(salaries)</a:t>
            </a:r>
          </a:p>
        </p:txBody>
      </p:sp>
      <p:sp>
        <p:nvSpPr>
          <p:cNvPr id="135" name="CustomShape 3"/>
          <p:cNvSpPr/>
          <p:nvPr/>
        </p:nvSpPr>
        <p:spPr>
          <a:xfrm>
            <a:off x="1109880" y="5310360"/>
            <a:ext cx="8304708" cy="306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salaries = { “John": 15000, “Ann": 30000, “Mike": 12000, “Mary": 15000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20628-124E-4702-B0BF-DCF977C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65E69B-8C8F-4680-A7C4-D432F3BFBED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Sets and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For Loops: Expected Result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14474" y="1524000"/>
            <a:ext cx="9391651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How many numbers do you have? 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32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34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76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The average of the numbers is 46.4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609480" y="1600200"/>
            <a:ext cx="10972440" cy="4810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 operator [] is used to return the value associated with a key.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statement:</a:t>
            </a: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print(“Ann’s salary  is", salaries[“Ann"])</a:t>
            </a: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prints 30000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dictionary is not a sequence-type container like a list.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subscript operator is used with a dictionary, you cannot access the items by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index or position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value can only be accessed using its associated key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DA30E-C2C4-475D-9E40-57E71407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EB7A38-DD24-44FA-8E4A-6CAEE6EA1AF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Accessing Dictionary Values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2"/>
          <p:cNvSpPr txBox="1"/>
          <p:nvPr/>
        </p:nvSpPr>
        <p:spPr>
          <a:xfrm>
            <a:off x="684125" y="1329612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key supplied to the subscript operator must be a valid key in the dictionary or a KeyError exception will be raised. 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whether a 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the dictionary, use the </a:t>
            </a:r>
            <a:r>
              <a:rPr lang="en-US" sz="2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operator: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 “Ann" in salaries :
   print(“Ann’s salary is", salaries[“Ann”])
else :
   print(“Ann’s salary is not in my list.”)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D53F3-03E3-4C70-ABF9-C4DEBF6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AA754C-3C9F-4B0C-9DC1-3311229A983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Searching For Keys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 = {'Alice' : 25, 'Bob' : 28}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saved = age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age['Bob'] = 29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
{'Bob': 29, 'Alice': 25}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saved
{'Bob': 29, 'Alice': 25}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94E6C-9158-4B5D-9BD0-4A6C8035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2E7B5F-3D26-4A05-A89D-47C39B4840D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Dictionaries are mutable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2"/>
          <p:cNvSpPr txBox="1"/>
          <p:nvPr/>
        </p:nvSpPr>
        <p:spPr>
          <a:xfrm>
            <a:off x="712117" y="1417639"/>
            <a:ext cx="11063116" cy="48711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add a new key-value pair:</a:t>
            </a: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800" b="0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3080" indent="-34272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 key exists in the dictionary, the value associated with it will be changed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AEDB8-6028-4E28-9498-D877CF0A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26A358-E104-46ED-AEC6-AFCA03701DF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Adding Elements to an Existing Dictionary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 = {'Alice': 26 , 'Carol' : 22}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age.update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({'Bob' : 29})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
{</a:t>
            </a:r>
            <a:r>
              <a:rPr lang="en-US" sz="2800" b="0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'Bob': 29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'Carol': 22, 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B050"/>
              </a:buClr>
            </a:pPr>
            <a:endParaRPr lang="en-US" sz="2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B050"/>
              </a:buClr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age.update({'Carol' : 23})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
{'Bob': 29, 'Carol': </a:t>
            </a:r>
            <a:r>
              <a:rPr lang="en-US" sz="2800" b="0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9064B-03A6-4119-9244-498349DF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906C5-1573-47DE-9F73-42D3C9855D6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Updating Dictionaries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24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2"/>
          <p:cNvSpPr txBox="1"/>
          <p:nvPr/>
        </p:nvSpPr>
        <p:spPr>
          <a:xfrm>
            <a:off x="824084" y="1417639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 = {'Bob': 29, 'Carol': 23, 'Alice': 26}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ge.get('Bob')</a:t>
            </a:r>
            <a:r>
              <a:rPr lang="en-US" sz="2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
</a:t>
            </a: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29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 panose="02040502050405020303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&gt;&gt;&gt; age['Bob']
</a:t>
            </a:r>
            <a:r>
              <a:rPr lang="en-US" sz="2800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</a:rPr>
              <a:t>29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BF99F-3395-49D8-8F60-55A61E09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5E549-0E9B-498F-8D8D-D9829CCA816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Returning a value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7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 = {'Alice' : 25, 'Carol': 'twenty-two’}</a:t>
            </a:r>
          </a:p>
          <a:p>
            <a:pPr marL="360">
              <a:lnSpc>
                <a:spcPct val="100000"/>
              </a:lnSpc>
            </a:pPr>
            <a:endParaRPr lang="en-US" sz="28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age.items()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dict_items([ ('Alice', 25), ('Carol', 'twenty-two')])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age.keys()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dict_keys([ 'Alice', 'Carol'])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</a:pP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&gt;&gt;&gt; </a:t>
            </a:r>
            <a:r>
              <a:rPr lang="en-US" sz="28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age.values</a:t>
            </a:r>
            <a:r>
              <a:rPr lang="en-US" sz="28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dict_values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([25, 'twenty-two'])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A8A1-FA0D-4CED-8AFA-0B2DD5D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58C438-DBA4-4A53-8F04-411CFF1B4A7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Displaying Contents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B050"/>
              </a:buClr>
              <a:buFont typeface="Arial"/>
              <a:buChar char="•"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{'Alice' : 26, 'Carol' : 'twenty-two’}</a:t>
            </a:r>
          </a:p>
          <a:p>
            <a:pPr marL="343080" indent="-342720">
              <a:buClr>
                <a:srgbClr val="00B050"/>
              </a:buClr>
              <a:buFont typeface="Arial"/>
              <a:buChar char="•"/>
            </a:pPr>
            <a:endParaRPr lang="en-US" sz="28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buClr>
                <a:srgbClr val="C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
{'Carol': 'twenty-two', 'Alice': 26}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a.pop('Carol’)
'twenty-two’</a:t>
            </a: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
{'Alice':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66360-A1B0-4598-8D70-37588B88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57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583E08-BF86-4FCD-AF50-82FA15B5CB9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Removing a specific item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 = {'Bob': 29, 'Carol': 23, 'Alice': 26}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age.popitem()
('Bob', 29)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{'Carol': 23, 'Alice': 26}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age.popitem()
('Carol', 23)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age
{'Alice': 26}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052E2-747C-4FD2-91E1-77BF1C2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58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1C2D4-6298-4760-AD54-9722490EE85F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Remove a random item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676192" y="1248745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457560" lvl="1"/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= ["COP 2271c", "Introduction to Computation and Programming", 3]</a:t>
            </a:r>
          </a:p>
          <a:p>
            <a:pPr marL="457560" lvl="1"/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print(prerequisites[2])  #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element at </a:t>
            </a:r>
            <a:r>
              <a:rPr lang="en-US" sz="2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index 2</a:t>
            </a:r>
            <a:endParaRPr lang="en-US" sz="20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lvl="1" indent="-342720">
              <a:buClr>
                <a:srgbClr val="000000"/>
              </a:buClr>
              <a:buFont typeface="Arial"/>
              <a:buChar char="•"/>
            </a:pPr>
            <a:endParaRPr lang="en-US" sz="24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260" lvl="1" indent="-342900">
              <a:buFont typeface="Arial" panose="020B0604020202020204" pitchFamily="34" charset="0"/>
              <a:buChar char="•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marL="457560" lvl="2">
              <a:buClr>
                <a:srgbClr val="000000"/>
              </a:buClr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cheesePizza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= {"Creamy garlic", "Parmesan sauce", "Cheese", "Toasted Parmesan"}</a:t>
            </a:r>
          </a:p>
          <a:p>
            <a:pPr marL="457560" lvl="2">
              <a:buClr>
                <a:srgbClr val="000000"/>
              </a:buClr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if "Toasted Parmesan" in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cheesePizza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2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  <a:p>
            <a:pPr marL="457560" lvl="2">
              <a:buClr>
                <a:srgbClr val="000000"/>
              </a:buClr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salaries = {"John": 15000, "Ann": 30000, "Mike": 12000, "Mary": 15000 }</a:t>
            </a:r>
          </a:p>
          <a:p>
            <a:pPr marL="457560" lvl="2">
              <a:buClr>
                <a:srgbClr val="000000"/>
              </a:buClr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print("Ann’s salary  is", salaries["Ann"])</a:t>
            </a:r>
          </a:p>
        </p:txBody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10662598" y="1248745"/>
            <a:ext cx="1276200" cy="109008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9E2F9-07F2-41A9-AE8F-23F82861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5D3DDF-5D12-44E4-9999-D5BE1C89069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Different Ways Of Doing The Same Thing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Indefinite Loops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can’t</a:t>
            </a:r>
            <a:r>
              <a:rPr lang="en-US" altLang="en-US" dirty="0">
                <a:ea typeface="Tahoma" panose="020B0604030504040204" pitchFamily="34" charset="0"/>
              </a:rPr>
              <a:t> use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a definite loop </a:t>
            </a:r>
            <a:r>
              <a:rPr lang="en-US" altLang="en-US" dirty="0">
                <a:ea typeface="Tahoma" panose="020B0604030504040204" pitchFamily="34" charset="0"/>
              </a:rPr>
              <a:t>unless we know the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number of iterations ahead of time</a:t>
            </a:r>
            <a:r>
              <a:rPr lang="en-US" altLang="en-US" dirty="0">
                <a:ea typeface="Tahoma" panose="020B0604030504040204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can’t know how many iterations we need until all the numbers have been entered.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The </a:t>
            </a:r>
            <a:r>
              <a:rPr lang="en-US" altLang="en-US" i="1" dirty="0">
                <a:solidFill>
                  <a:srgbClr val="C00000"/>
                </a:solidFill>
                <a:ea typeface="Tahoma" panose="020B0604030504040204" pitchFamily="34" charset="0"/>
              </a:rPr>
              <a:t>indefinite</a:t>
            </a:r>
            <a:r>
              <a:rPr lang="en-US" altLang="en-US" dirty="0">
                <a:ea typeface="Tahoma" panose="020B0604030504040204" pitchFamily="34" charset="0"/>
              </a:rPr>
              <a:t> or </a:t>
            </a:r>
            <a:r>
              <a:rPr lang="en-US" altLang="en-US" i="1" dirty="0">
                <a:solidFill>
                  <a:srgbClr val="C00000"/>
                </a:solidFill>
                <a:ea typeface="Tahoma" panose="020B0604030504040204" pitchFamily="34" charset="0"/>
              </a:rPr>
              <a:t>conditional</a:t>
            </a:r>
            <a:r>
              <a:rPr lang="en-US" altLang="en-US" dirty="0">
                <a:ea typeface="Tahoma" panose="020B0604030504040204" pitchFamily="34" charset="0"/>
              </a:rPr>
              <a:t> loop keeps iterating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until certain conditions </a:t>
            </a:r>
            <a:r>
              <a:rPr lang="en-US" altLang="en-US" dirty="0">
                <a:ea typeface="Tahoma" panose="020B0604030504040204" pitchFamily="34" charset="0"/>
              </a:rPr>
              <a:t>are </a:t>
            </a:r>
            <a:r>
              <a:rPr lang="en-US" altLang="en-US" dirty="0">
                <a:solidFill>
                  <a:srgbClr val="C00000"/>
                </a:solidFill>
                <a:ea typeface="Tahoma" panose="020B0604030504040204" pitchFamily="34" charset="0"/>
              </a:rPr>
              <a:t>met</a:t>
            </a:r>
            <a:r>
              <a:rPr lang="en-US" altLang="en-US" dirty="0">
                <a:ea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79F8-4C4A-412F-96AC-6EE1EB2A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3CBF-4DE2-460E-81B2-A52951E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658042"/>
          </a:xfrm>
        </p:spPr>
        <p:txBody>
          <a:bodyPr>
            <a:noAutofit/>
          </a:bodyPr>
          <a:lstStyle/>
          <a:p>
            <a:r>
              <a:rPr lang="en-US" sz="2000" dirty="0"/>
              <a:t>Function is defined using the </a:t>
            </a:r>
            <a:r>
              <a:rPr lang="en-US" sz="2000" dirty="0">
                <a:solidFill>
                  <a:srgbClr val="C00000"/>
                </a:solidFill>
              </a:rPr>
              <a:t>def</a:t>
            </a:r>
            <a:r>
              <a:rPr lang="en-US" sz="2000" dirty="0"/>
              <a:t> keyword</a:t>
            </a:r>
          </a:p>
          <a:p>
            <a:r>
              <a:rPr lang="en-US" sz="2000" dirty="0"/>
              <a:t>Creating a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print("Hello from a function")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Calling a Function</a:t>
            </a:r>
          </a:p>
          <a:p>
            <a:pPr lvl="1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Parameters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 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"Emil"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241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17F-90B1-4C7F-BEB1-0C97146A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557E-1FE8-4AEC-AE8F-66B71FF5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Default Parameter Value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= "Norway"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  print("I am from " + country)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("Sweden")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Return Values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 5 * x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130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Use case: Car</a:t>
            </a:r>
            <a:r>
              <a:rPr lang="fa-IR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rgbClr val="C00000"/>
                </a:solidFill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1867418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Use case: Car</a:t>
            </a:r>
            <a:r>
              <a:rPr lang="fa-IR" dirty="0"/>
              <a:t> </a:t>
            </a:r>
            <a:r>
              <a:rPr lang="en-US" dirty="0"/>
              <a:t>Rental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02936" y="1569003"/>
            <a:ext cx="99547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use case is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should pay 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renting a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Surely this money will be affected by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petrol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in this use case, there is a couple of questions that a user answers then the amount of money one should pay will be printed.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8DA-C23F-4F63-8D9C-5A2533B8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C4F4-1AC9-4E53-AB31-BB433753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six classes which helps to choose various features of a car for hiring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4780B-8575-403A-B94A-ED272536A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2413261"/>
            <a:ext cx="6777872" cy="32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9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84A-6D9F-404E-B91F-49FDC543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552-633D-4355-8FBC-6DD952F4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includes details about information of the customer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B2216-B0BD-42AC-AA32-A9136F7E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2139884"/>
            <a:ext cx="7494310" cy="32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04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Getting information of the customer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5D0678C-C63A-470D-A8F4-E90EBFF3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026" y="1597638"/>
            <a:ext cx="9491870" cy="4114799"/>
          </a:xfrm>
        </p:spPr>
      </p:pic>
    </p:spTree>
    <p:extLst>
      <p:ext uri="{BB962C8B-B14F-4D97-AF65-F5344CB8AC3E}">
        <p14:creationId xmlns:p14="http://schemas.microsoft.com/office/powerpoint/2010/main" val="4036927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Choosing one of the car options available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5F853C-EC4F-484F-B124-F1985275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687" y="1407700"/>
            <a:ext cx="8600661" cy="4214524"/>
          </a:xfrm>
        </p:spPr>
      </p:pic>
    </p:spTree>
    <p:extLst>
      <p:ext uri="{BB962C8B-B14F-4D97-AF65-F5344CB8AC3E}">
        <p14:creationId xmlns:p14="http://schemas.microsoft.com/office/powerpoint/2010/main" val="32078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Automatic or Manual car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036B9-5187-48A2-8440-E3C17CED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817" y="1417638"/>
            <a:ext cx="9581322" cy="4247665"/>
          </a:xfrm>
        </p:spPr>
      </p:pic>
    </p:spTree>
    <p:extLst>
      <p:ext uri="{BB962C8B-B14F-4D97-AF65-F5344CB8AC3E}">
        <p14:creationId xmlns:p14="http://schemas.microsoft.com/office/powerpoint/2010/main" val="1963767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Ford Or Toyota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820D4-6B94-44D7-98D0-F505B7A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417638"/>
            <a:ext cx="9293087" cy="4207910"/>
          </a:xfrm>
        </p:spPr>
      </p:pic>
    </p:spTree>
    <p:extLst>
      <p:ext uri="{BB962C8B-B14F-4D97-AF65-F5344CB8AC3E}">
        <p14:creationId xmlns:p14="http://schemas.microsoft.com/office/powerpoint/2010/main" val="2887127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Indefinite Loop: Example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Here’s an example of a while loop that counts from 0 to 10:</a:t>
            </a:r>
          </a:p>
          <a:p>
            <a:pPr marL="400050" lvl="1" indent="0">
              <a:buNone/>
            </a:pP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10: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06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Fuel Preference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EB67AF-C8DC-4CC7-BF9F-33BA4529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391" y="1570383"/>
            <a:ext cx="9770166" cy="3995530"/>
          </a:xfrm>
        </p:spPr>
      </p:pic>
    </p:spTree>
    <p:extLst>
      <p:ext uri="{BB962C8B-B14F-4D97-AF65-F5344CB8AC3E}">
        <p14:creationId xmlns:p14="http://schemas.microsoft.com/office/powerpoint/2010/main" val="398558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Rates of hiring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EB6D90-0660-4271-AAEC-51080B9D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726" y="1212106"/>
            <a:ext cx="10578548" cy="4660374"/>
          </a:xfrm>
        </p:spPr>
      </p:pic>
    </p:spTree>
    <p:extLst>
      <p:ext uri="{BB962C8B-B14F-4D97-AF65-F5344CB8AC3E}">
        <p14:creationId xmlns:p14="http://schemas.microsoft.com/office/powerpoint/2010/main" val="236163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https://github.com/wade12/ProgrammingForBigDataCA2CarRental/blob/master/carRentalApp.py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http://www.w3resource.com/python-exercises/python-conditional-statements-and-loop-exercises.php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https://www.learnpython.org/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C674-5119-45E0-A021-670D90D9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897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Interactive Loops</a:t>
            </a:r>
            <a:endParaRPr lang="en-GB" altLang="en-US" sz="4000" b="1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5546" y="1578807"/>
            <a:ext cx="104607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good use of the indefinite loop is to write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 allow a user to repeat certain portions of a program on demand.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313990" y="1340149"/>
            <a:ext cx="1401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Interactive Loops: Example</a:t>
            </a:r>
            <a:endParaRPr lang="en-GB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53490" y="1479849"/>
            <a:ext cx="92525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== 'y':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 = int(input("Enter a number &gt;&gt; "))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 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input("Do u have more numbers(yes or no)?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print("\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4900</TotalTime>
  <Words>2951</Words>
  <Application>Microsoft Office PowerPoint</Application>
  <PresentationFormat>Widescreen</PresentationFormat>
  <Paragraphs>533</Paragraphs>
  <Slides>73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Franklin Gothic Book</vt:lpstr>
      <vt:lpstr>Georgia</vt:lpstr>
      <vt:lpstr>Gill Sans</vt:lpstr>
      <vt:lpstr>Helvetica</vt:lpstr>
      <vt:lpstr>Open Sans</vt:lpstr>
      <vt:lpstr>Times New Roman</vt:lpstr>
      <vt:lpstr>Wingdings</vt:lpstr>
      <vt:lpstr>UMKC_PPT4</vt:lpstr>
      <vt:lpstr>Custom Design</vt:lpstr>
      <vt:lpstr>UMKC_PPT1</vt:lpstr>
      <vt:lpstr>1_Custom Design</vt:lpstr>
      <vt:lpstr>COMP-SCI 5590 - 0001   Special Topics</vt:lpstr>
      <vt:lpstr>Objective</vt:lpstr>
      <vt:lpstr>For Loops: A Quick Review</vt:lpstr>
      <vt:lpstr>For Loops</vt:lpstr>
      <vt:lpstr>For Loops: Expected Result</vt:lpstr>
      <vt:lpstr>Indefinite Loops</vt:lpstr>
      <vt:lpstr>Indefinite Loop: Example</vt:lpstr>
      <vt:lpstr>Interactive Loops</vt:lpstr>
      <vt:lpstr>Interactive Loops: Example</vt:lpstr>
      <vt:lpstr>File Loops</vt:lpstr>
      <vt:lpstr>File Loops: Example</vt:lpstr>
      <vt:lpstr>Nested Loops</vt:lpstr>
      <vt:lpstr>Nested Loops: Example</vt:lpstr>
      <vt:lpstr>Lists</vt:lpstr>
      <vt:lpstr>Indexing</vt:lpstr>
      <vt:lpstr>List Slicing</vt:lpstr>
      <vt:lpstr>Slicing Examples</vt:lpstr>
      <vt:lpstr>List Methods and Useful Built-in Functions</vt:lpstr>
      <vt:lpstr>Changing Elements</vt:lpstr>
      <vt:lpstr>Addition</vt:lpstr>
      <vt:lpstr>Other built in function Examples </vt:lpstr>
      <vt:lpstr>Deletion</vt:lpstr>
      <vt:lpstr>Continued…</vt:lpstr>
      <vt:lpstr>Finding Items in Lists with the in Operator</vt:lpstr>
      <vt:lpstr>Continued…</vt:lpstr>
      <vt:lpstr>Two-Dimensional Lists</vt:lpstr>
      <vt:lpstr>Two-Dimensional Lists (cont’d.)</vt:lpstr>
      <vt:lpstr>Tuples</vt:lpstr>
      <vt:lpstr>Operations</vt:lpstr>
      <vt:lpstr>Basic Operations</vt:lpstr>
      <vt:lpstr>Indexing, Slicing</vt:lpstr>
      <vt:lpstr>Tuples are Comparable</vt:lpstr>
      <vt:lpstr>Deleting Tuple</vt:lpstr>
      <vt:lpstr>Tuples are more efficient than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</vt:lpstr>
      <vt:lpstr>Function</vt:lpstr>
      <vt:lpstr>PowerPoint Presentation</vt:lpstr>
      <vt:lpstr>Use case: Car Rental</vt:lpstr>
      <vt:lpstr>Module cars</vt:lpstr>
      <vt:lpstr>Module customer</vt:lpstr>
      <vt:lpstr>Getting information of the customer</vt:lpstr>
      <vt:lpstr>Choosing one of the car options available</vt:lpstr>
      <vt:lpstr>Automatic or Manual car</vt:lpstr>
      <vt:lpstr>Ford Or Toyota</vt:lpstr>
      <vt:lpstr>Fuel Preference</vt:lpstr>
      <vt:lpstr>Rates of hiring</vt:lpstr>
      <vt:lpstr>References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saria g</cp:lastModifiedBy>
  <cp:revision>152</cp:revision>
  <dcterms:created xsi:type="dcterms:W3CDTF">2017-05-18T14:44:07Z</dcterms:created>
  <dcterms:modified xsi:type="dcterms:W3CDTF">2019-08-30T15:40:42Z</dcterms:modified>
</cp:coreProperties>
</file>