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79D45-63FB-4EDF-855B-18A0FCBCF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2AD00-8FCC-42D5-BD64-F189847D0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6E741-664B-4B48-9BCB-C409B769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1A428-01FA-4FC4-9D73-BA9D3F7F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F0C30-B9BA-4927-A774-4F9DD8DC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6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0934-7208-43E9-8438-C095843E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8D9435-64F2-4404-A4BF-33C350BD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71525-FF8C-4620-836D-1C5D2485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DDE80-2E34-42E3-9A01-27D3A01B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8A9F0-897D-4B18-89D2-89A305A1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9B686-4B3C-498D-8E1E-05F8C6BD5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6520F-777F-4B15-A263-B51107D57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192CE-D6C5-4EDF-8495-83451330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C3805-290F-4DF9-B001-F0E4E716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CFD73-1A2A-4E88-AD15-BB120C24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8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338CD-7218-4B5D-BCB5-9E03F62E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5DD89-25E7-4AA3-B0A3-D42C6489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54554-E998-4372-80E5-ED2F6EE5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07308-01BC-46C8-91FC-8B5848C4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AEC82-A49A-4E90-B8D7-944B47A8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47A8-9992-4F93-855B-D71DDAD4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64E1-E4C3-4498-80E7-EE8D7947D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F0176-DE70-4CFE-AA8D-4A1EE4A1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239DF-AE61-4DBA-B88B-035DB3D3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433C8-2F62-441C-86EC-6363E28B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F587C-8C48-460D-8F37-C88B37D5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43527-3AB5-44EC-8E0E-E396AFE69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2204B-180B-457D-874F-2231938F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E88D5-C26F-4180-8D4F-639ECFCF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3A1E5-5FE0-4CEE-B0C6-258AD5B9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484D4-DCE1-4B76-AA54-2A11DAFE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D7DF-4560-4E86-AA5A-8A924E7E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56C26-311C-47F4-8738-0E41194D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7319E-49BA-4170-92C9-93B5A26C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13089D-3E91-4BA2-A1E5-D5080551D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F1C616-F1D2-453C-8446-58B63504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334846-9C44-424A-936F-0D4CB2EE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49D59D-A88F-42A9-B6B4-028B24C1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6DE6CC-D73E-451D-B064-55E9FBD8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8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A7761-2F5C-4BAF-891B-C626021B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625838-13A0-45F9-9D7E-5C3E23A6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74322-FDB0-4A5D-87F9-A7F9D92A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3B72D0-AE84-40C8-8C00-CF1BDF64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1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6EC4FA-2E95-478F-A169-957BEDE3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35E325-B474-41A3-9C1B-15E49231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4B56C-72B5-45BB-9E19-6893B9A9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4BD9-2FAA-419E-A701-29C9844B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55DE0-7A10-4FC9-9F2C-CA087E22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EAED5-AA46-41F6-A386-20CA3C16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71D69-AF59-43E9-B841-C5F09589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F04FD-EAE4-48E8-B9A6-6D69C278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2205B2-7F1D-473E-838A-50FBADA8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BE14B-E76E-4FC4-8016-CB3E2CC4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6325D2-FD46-4C65-9C5B-ADFF50BD1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22190-8F57-4299-BE9E-318CD437C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3F88C-9A97-4796-A117-3D30E77F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F0FBF-05A1-47FA-BB58-7A6D9F3D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C84A8-864D-4994-9FA5-D3240EC5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7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C04AD-A653-40E1-AC3E-C0C89FB7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198D2-4F6D-4342-969C-7FEABA85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2BF56-FA14-4402-93A6-E8C1E1618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0EF1-2F34-47A4-9422-DAFA6060C07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384E4-0CD4-43D9-A5D1-D32719A2B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B98F9-6E9E-4220-8B2A-DAFF718AC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4856-CFDA-4C91-B9FD-EC73F301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AB6D93-EF02-4C8B-8EA0-D81B3584F485}"/>
              </a:ext>
            </a:extLst>
          </p:cNvPr>
          <p:cNvSpPr txBox="1"/>
          <p:nvPr/>
        </p:nvSpPr>
        <p:spPr>
          <a:xfrm>
            <a:off x="217283" y="180806"/>
            <a:ext cx="1073741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宋朝重文轻武的政策，扭转了五代十国时期尚武轻文的风气，杜绝了武将跋扈和兵变政移的情况发生，</a:t>
            </a:r>
            <a:endParaRPr lang="en-US" altLang="zh-CN" sz="2800" b="1" dirty="0">
              <a:latin typeface="Calibri" panose="020F0502020204030204"/>
              <a:ea typeface="等线" panose="02010600030101010101" pitchFamily="2" charset="-122"/>
              <a:cs typeface="Arial"/>
            </a:endParaRPr>
          </a:p>
          <a:p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有利于政权的稳固和社会的安定。</a:t>
            </a:r>
            <a:endParaRPr lang="en-US" altLang="zh-CN" sz="2800" b="1" dirty="0">
              <a:latin typeface="Calibri" panose="020F0502020204030204"/>
              <a:ea typeface="等线" panose="02010600030101010101" pitchFamily="2" charset="-122"/>
              <a:cs typeface="Arial"/>
            </a:endParaRPr>
          </a:p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2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、</a:t>
            </a:r>
            <a:r>
              <a:rPr lang="zh-CN" altLang="en-US" sz="2800" dirty="0">
                <a:latin typeface="仓耳今楷01简繁 W05" panose="02020400000000000000" charset="-122"/>
                <a:ea typeface="仓耳今楷01简繁 W05" panose="02020400000000000000" charset="-122"/>
                <a:cs typeface="仓耳今楷01简繁 W05" panose="02020400000000000000" charset="-122"/>
              </a:rPr>
              <a:t>宋神宗任用王安石主持变法，目的是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Arial"/>
              </a:rPr>
              <a:t>通过变法，摆脱统治危机，</a:t>
            </a:r>
          </a:p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Arial"/>
              </a:rPr>
              <a:t>实现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Arial"/>
              </a:rPr>
              <a:t>富国强兵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Arial"/>
              </a:rPr>
              <a:t>。</a:t>
            </a:r>
          </a:p>
          <a:p>
            <a:r>
              <a:rPr lang="en-US" altLang="zh-CN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3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、王安石变法条款中的</a:t>
            </a:r>
            <a:r>
              <a:rPr lang="zh-CN" altLang="en-US" sz="2800" dirty="0">
                <a:latin typeface="方正北魏楷书_GBK" panose="02000000000000000000" charset="-122"/>
                <a:ea typeface="方正北魏楷书_GBK" panose="02000000000000000000" charset="-122"/>
                <a:cs typeface="Arial"/>
              </a:rPr>
              <a:t>募役法，方田均税法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触犯了官僚地主的利益，变法失败。</a:t>
            </a:r>
            <a:endParaRPr lang="en-US" altLang="zh-CN" sz="2800" b="1" dirty="0">
              <a:latin typeface="Calibri" panose="020F0502020204030204"/>
              <a:ea typeface="等线" panose="02010600030101010101" pitchFamily="2" charset="-122"/>
              <a:cs typeface="Arial"/>
            </a:endParaRPr>
          </a:p>
          <a:p>
            <a:r>
              <a:rPr lang="en-US" altLang="zh-CN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4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、宋真宗时期，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发生澶州之战，签订澶渊之盟，此后很长时间，辽宋保持和平。</a:t>
            </a:r>
            <a:endParaRPr lang="en-US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Arial"/>
              </a:rPr>
              <a:t>5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Arial"/>
              </a:rPr>
              <a:t>、宋、辽、西夏进行互市，在边界开设贸易场所，称为“榷场”。</a:t>
            </a:r>
            <a:endParaRPr lang="en-US" altLang="zh-CN" sz="2800" b="1" dirty="0">
              <a:latin typeface="黑体" panose="02010609060101010101" charset="-122"/>
              <a:ea typeface="黑体" panose="02010609060101010101" charset="-122"/>
              <a:cs typeface="Arial"/>
            </a:endParaRPr>
          </a:p>
          <a:p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Arial"/>
              </a:rPr>
              <a:t>6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Arial"/>
              </a:rPr>
              <a:t>、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岳飞统率的“岳家军”在郾城大败金军主力。后岳飞为宋高宗和秦桧以“莫须有”的罪名杀害。</a:t>
            </a:r>
            <a:endParaRPr lang="en-US" altLang="zh-CN" sz="2800" b="1" dirty="0">
              <a:latin typeface="Calibri" panose="020F0502020204030204"/>
              <a:ea typeface="等线" panose="02010600030101010101" pitchFamily="2" charset="-122"/>
              <a:cs typeface="Arial"/>
              <a:sym typeface="+mn-ea"/>
            </a:endParaRPr>
          </a:p>
          <a:p>
            <a:r>
              <a:rPr lang="en-US" altLang="zh-CN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7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、南宋与金议和，南宋向金称臣，并给金岁币。双方以淮水至大散关一线为分界线，宋金对峙局面形成。</a:t>
            </a:r>
            <a:endParaRPr lang="zh-CN" altLang="en-US" sz="2800" b="1" dirty="0">
              <a:latin typeface="Calibri" panose="020F0502020204030204"/>
              <a:ea typeface="等线" panose="02010600030101010101" pitchFamily="2" charset="-122"/>
              <a:cs typeface="Arial"/>
            </a:endParaRPr>
          </a:p>
          <a:p>
            <a:endParaRPr lang="zh-CN" altLang="en-US" sz="2800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Arial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4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575310" y="314960"/>
            <a:ext cx="8076565" cy="6323965"/>
            <a:chOff x="7490463" y="1817688"/>
            <a:chExt cx="3803546" cy="3222625"/>
          </a:xfrm>
        </p:grpSpPr>
        <p:grpSp>
          <p:nvGrpSpPr>
            <p:cNvPr id="18" name="组合 17"/>
            <p:cNvGrpSpPr/>
            <p:nvPr/>
          </p:nvGrpSpPr>
          <p:grpSpPr>
            <a:xfrm>
              <a:off x="7651750" y="1817688"/>
              <a:ext cx="3376613" cy="3222625"/>
              <a:chOff x="7651750" y="1817688"/>
              <a:chExt cx="3376613" cy="3222625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7651750" y="1817688"/>
                <a:ext cx="3376613" cy="3222625"/>
              </a:xfrm>
              <a:prstGeom prst="rect">
                <a:avLst/>
              </a:prstGeom>
              <a:noFill/>
              <a:ln w="19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400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7651750" y="4508500"/>
                <a:ext cx="3376613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7651750" y="3968750"/>
                <a:ext cx="3376613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7651750" y="3429000"/>
                <a:ext cx="3376613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7651750" y="2897188"/>
                <a:ext cx="3376613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7651750" y="2357438"/>
                <a:ext cx="3376613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0353675" y="1817688"/>
                <a:ext cx="0" cy="3222625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9677400" y="1817688"/>
                <a:ext cx="0" cy="3222625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9002713" y="1817688"/>
                <a:ext cx="0" cy="3222625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8326438" y="1817688"/>
                <a:ext cx="0" cy="3222625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7693662" y="1856731"/>
              <a:ext cx="5892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政权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名称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369342" y="1856731"/>
              <a:ext cx="5892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建立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时间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045022" y="1856731"/>
              <a:ext cx="5892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建立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民族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9720702" y="1856731"/>
              <a:ext cx="5892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建立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者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0396379" y="1949064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都城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490463" y="2388542"/>
              <a:ext cx="9956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辽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（契丹）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693663" y="3022441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北宋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693663" y="3562190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西夏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7795264" y="4101939"/>
              <a:ext cx="3860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金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693663" y="4635907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南宋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287070" y="3022441"/>
              <a:ext cx="75184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960</a:t>
              </a:r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年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287070" y="3469856"/>
              <a:ext cx="75184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11</a:t>
              </a:r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世纪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前期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8287071" y="4101939"/>
              <a:ext cx="75184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1115</a:t>
              </a:r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年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272148" y="4635907"/>
              <a:ext cx="781685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1127</a:t>
              </a:r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年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8165151" y="2475567"/>
              <a:ext cx="9956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10</a:t>
              </a:r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世纪初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9044624" y="3015652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汉族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8943025" y="3555737"/>
              <a:ext cx="7924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党项族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9044625" y="4095822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女真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9044625" y="4635907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汉族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8943026" y="2475567"/>
              <a:ext cx="7924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契丹族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9628162" y="3015652"/>
              <a:ext cx="7924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赵匡胤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729762" y="3555737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元昊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9628164" y="4095822"/>
              <a:ext cx="7924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阿骨打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9729763" y="4635907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赵构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9628163" y="2388542"/>
              <a:ext cx="7924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耶律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阿保机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0095129" y="2936231"/>
              <a:ext cx="11988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东京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（今开封）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0399928" y="3555737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兴庆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0399929" y="4095822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会宁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0399929" y="4635907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临安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99929" y="2475567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上京</a:t>
              </a:r>
            </a:p>
          </p:txBody>
        </p:sp>
      </p:grpSp>
      <p:pic>
        <p:nvPicPr>
          <p:cNvPr id="5" name="图片 4" descr="QQ20220304-182940@2x"/>
          <p:cNvPicPr>
            <a:picLocks noChangeAspect="1"/>
          </p:cNvPicPr>
          <p:nvPr/>
        </p:nvPicPr>
        <p:blipFill>
          <a:blip r:embed="rId2"/>
          <a:srcRect t="15242"/>
          <a:stretch>
            <a:fillRect/>
          </a:stretch>
        </p:blipFill>
        <p:spPr>
          <a:xfrm>
            <a:off x="8786495" y="200660"/>
            <a:ext cx="2223770" cy="2068830"/>
          </a:xfrm>
          <a:prstGeom prst="rect">
            <a:avLst/>
          </a:prstGeom>
        </p:spPr>
      </p:pic>
      <p:pic>
        <p:nvPicPr>
          <p:cNvPr id="6" name="图片 5" descr="QQ20220304-182949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323" y="2399982"/>
            <a:ext cx="2065655" cy="2218690"/>
          </a:xfrm>
          <a:prstGeom prst="rect">
            <a:avLst/>
          </a:prstGeom>
        </p:spPr>
      </p:pic>
      <p:pic>
        <p:nvPicPr>
          <p:cNvPr id="7" name="图片 6" descr="QQ20220304-183006@2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470" y="4749165"/>
            <a:ext cx="1915795" cy="1889760"/>
          </a:xfrm>
          <a:prstGeom prst="rect">
            <a:avLst/>
          </a:prstGeom>
        </p:spPr>
      </p:pic>
      <p:sp>
        <p:nvSpPr>
          <p:cNvPr id="20" name="下箭头 19"/>
          <p:cNvSpPr/>
          <p:nvPr/>
        </p:nvSpPr>
        <p:spPr>
          <a:xfrm>
            <a:off x="9688254" y="2031651"/>
            <a:ext cx="476885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>
            <a:off x="9813925" y="4230370"/>
            <a:ext cx="476885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AB6D93-EF02-4C8B-8EA0-D81B3584F485}"/>
              </a:ext>
            </a:extLst>
          </p:cNvPr>
          <p:cNvSpPr txBox="1"/>
          <p:nvPr/>
        </p:nvSpPr>
        <p:spPr>
          <a:xfrm>
            <a:off x="217283" y="180806"/>
            <a:ext cx="1073741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宋朝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</a:rPr>
              <a:t>      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的政策，扭转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</a:rPr>
              <a:t>                                     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风气，杜绝了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</a:rPr>
              <a:t>                         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的情况发生，有利于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</a:rPr>
              <a:t>                     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的安定。</a:t>
            </a:r>
            <a:endParaRPr lang="en-US" altLang="zh-CN" sz="2800" b="1" dirty="0">
              <a:latin typeface="Calibri" panose="020F0502020204030204"/>
              <a:ea typeface="等线" panose="02010600030101010101" pitchFamily="2" charset="-122"/>
              <a:cs typeface="Arial"/>
            </a:endParaRPr>
          </a:p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2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、</a:t>
            </a:r>
            <a:r>
              <a:rPr lang="zh-CN" altLang="en-US" sz="2800" dirty="0">
                <a:latin typeface="仓耳今楷01简繁 W05" panose="02020400000000000000" charset="-122"/>
                <a:ea typeface="仓耳今楷01简繁 W05" panose="02020400000000000000" charset="-122"/>
                <a:cs typeface="仓耳今楷01简繁 W05" panose="02020400000000000000" charset="-122"/>
              </a:rPr>
              <a:t>宋</a:t>
            </a:r>
            <a:r>
              <a:rPr lang="zh-CN" altLang="en-US" sz="2800" u="sng" dirty="0">
                <a:latin typeface="仓耳今楷01简繁 W05" panose="02020400000000000000" charset="-122"/>
                <a:ea typeface="仓耳今楷01简繁 W05" panose="02020400000000000000" charset="-122"/>
                <a:cs typeface="仓耳今楷01简繁 W05" panose="02020400000000000000" charset="-122"/>
              </a:rPr>
              <a:t>         </a:t>
            </a:r>
            <a:r>
              <a:rPr lang="zh-CN" altLang="en-US" sz="2800" dirty="0">
                <a:latin typeface="仓耳今楷01简繁 W05" panose="02020400000000000000" charset="-122"/>
                <a:ea typeface="仓耳今楷01简繁 W05" panose="02020400000000000000" charset="-122"/>
                <a:cs typeface="仓耳今楷01简繁 W05" panose="02020400000000000000" charset="-122"/>
              </a:rPr>
              <a:t>任用</a:t>
            </a:r>
            <a:r>
              <a:rPr lang="zh-CN" altLang="en-US" sz="2800" u="sng" dirty="0">
                <a:latin typeface="仓耳今楷01简繁 W05" panose="02020400000000000000" charset="-122"/>
                <a:ea typeface="仓耳今楷01简繁 W05" panose="02020400000000000000" charset="-122"/>
                <a:cs typeface="仓耳今楷01简繁 W05" panose="02020400000000000000" charset="-122"/>
              </a:rPr>
              <a:t>          </a:t>
            </a:r>
            <a:r>
              <a:rPr lang="zh-CN" altLang="en-US" sz="2800" dirty="0">
                <a:latin typeface="仓耳今楷01简繁 W05" panose="02020400000000000000" charset="-122"/>
                <a:ea typeface="仓耳今楷01简繁 W05" panose="02020400000000000000" charset="-122"/>
                <a:cs typeface="仓耳今楷01简繁 W05" panose="02020400000000000000" charset="-122"/>
              </a:rPr>
              <a:t>主持变法，目的是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Arial"/>
              </a:rPr>
              <a:t>通过变法，摆脱统治危机，</a:t>
            </a:r>
          </a:p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Arial"/>
              </a:rPr>
              <a:t>实现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Arial"/>
              </a:rPr>
              <a:t>富国强兵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Arial"/>
              </a:rPr>
              <a:t>。</a:t>
            </a:r>
          </a:p>
          <a:p>
            <a:r>
              <a:rPr lang="en-US" altLang="zh-CN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3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、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</a:rPr>
              <a:t>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变法条款中的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</a:rPr>
              <a:t>           </a:t>
            </a:r>
            <a:r>
              <a:rPr lang="zh-CN" altLang="en-US" sz="2800" dirty="0">
                <a:latin typeface="方正北魏楷书_GBK" panose="02000000000000000000" charset="-122"/>
                <a:ea typeface="方正北魏楷书_GBK" panose="02000000000000000000" charset="-122"/>
                <a:cs typeface="Arial"/>
              </a:rPr>
              <a:t>，</a:t>
            </a:r>
            <a:r>
              <a:rPr lang="zh-CN" altLang="en-US" sz="2800" u="sng" dirty="0">
                <a:latin typeface="方正北魏楷书_GBK" panose="02000000000000000000" charset="-122"/>
                <a:ea typeface="方正北魏楷书_GBK" panose="02000000000000000000" charset="-122"/>
                <a:cs typeface="Arial"/>
              </a:rPr>
              <a:t>       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触犯了官僚地主的利益，变法失败。</a:t>
            </a:r>
            <a:endParaRPr lang="en-US" altLang="zh-CN" sz="2800" b="1" dirty="0">
              <a:latin typeface="Calibri" panose="020F0502020204030204"/>
              <a:ea typeface="等线" panose="02010600030101010101" pitchFamily="2" charset="-122"/>
              <a:cs typeface="Arial"/>
            </a:endParaRPr>
          </a:p>
          <a:p>
            <a:r>
              <a:rPr lang="en-US" altLang="zh-CN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4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、宋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</a:rPr>
              <a:t>  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</a:rPr>
              <a:t>时期，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发生</a:t>
            </a:r>
            <a:r>
              <a:rPr lang="zh-CN" altLang="en-US" sz="2800" b="1" u="sng" dirty="0"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之战，签订</a:t>
            </a:r>
            <a:r>
              <a:rPr lang="zh-CN" altLang="en-US" sz="2800" b="1" u="sng" dirty="0"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，此后很长时间，辽宋保持和平。</a:t>
            </a:r>
            <a:endParaRPr lang="en-US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Arial"/>
              </a:rPr>
              <a:t>5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Arial"/>
              </a:rPr>
              <a:t>、宋、辽、西夏进行</a:t>
            </a:r>
            <a:r>
              <a:rPr lang="zh-CN" altLang="en-US" sz="2800" b="1" u="sng" dirty="0">
                <a:latin typeface="黑体" panose="02010609060101010101" charset="-122"/>
                <a:ea typeface="黑体" panose="02010609060101010101" charset="-122"/>
                <a:cs typeface="Arial"/>
              </a:rPr>
              <a:t>     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Arial"/>
              </a:rPr>
              <a:t>，在边界开设贸易场所，称为</a:t>
            </a:r>
            <a:r>
              <a:rPr lang="zh-CN" altLang="en-US" sz="2800" b="1" u="sng" dirty="0">
                <a:latin typeface="黑体" panose="02010609060101010101" charset="-122"/>
                <a:ea typeface="黑体" panose="02010609060101010101" charset="-122"/>
                <a:cs typeface="Arial"/>
              </a:rPr>
              <a:t>“    ”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Arial"/>
              </a:rPr>
              <a:t>。</a:t>
            </a:r>
            <a:endParaRPr lang="en-US" altLang="zh-CN" sz="2800" b="1" dirty="0">
              <a:latin typeface="黑体" panose="02010609060101010101" charset="-122"/>
              <a:ea typeface="黑体" panose="02010609060101010101" charset="-122"/>
              <a:cs typeface="Arial"/>
            </a:endParaRPr>
          </a:p>
          <a:p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Arial"/>
              </a:rPr>
              <a:t>6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Arial"/>
              </a:rPr>
              <a:t>、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岳飞统率的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“        ”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在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  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大败金军主力。后岳飞为宋高宗和权臣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    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以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“            ”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的罪名杀害。</a:t>
            </a:r>
            <a:endParaRPr lang="en-US" altLang="zh-CN" sz="2800" b="1" dirty="0">
              <a:latin typeface="Calibri" panose="020F0502020204030204"/>
              <a:ea typeface="等线" panose="02010600030101010101" pitchFamily="2" charset="-122"/>
              <a:cs typeface="Arial"/>
              <a:sym typeface="+mn-ea"/>
            </a:endParaRPr>
          </a:p>
          <a:p>
            <a:r>
              <a:rPr lang="en-US" altLang="zh-CN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7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、南宋与金议和，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向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称臣并给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  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。双方以 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至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一线为分界线，</a:t>
            </a:r>
            <a:r>
              <a:rPr lang="zh-CN" altLang="en-US" sz="2800" b="1" u="sng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                     </a:t>
            </a:r>
            <a:r>
              <a:rPr lang="zh-CN" altLang="en-US" sz="2800" b="1" dirty="0">
                <a:latin typeface="Calibri" panose="020F0502020204030204"/>
                <a:ea typeface="等线" panose="02010600030101010101" pitchFamily="2" charset="-122"/>
                <a:cs typeface="Arial"/>
                <a:sym typeface="+mn-ea"/>
              </a:rPr>
              <a:t>局面形成。</a:t>
            </a:r>
            <a:endParaRPr lang="zh-CN" altLang="en-US" sz="2800" b="1" dirty="0">
              <a:latin typeface="Calibri" panose="020F0502020204030204"/>
              <a:ea typeface="等线" panose="02010600030101010101" pitchFamily="2" charset="-122"/>
              <a:cs typeface="Arial"/>
            </a:endParaRPr>
          </a:p>
          <a:p>
            <a:endParaRPr lang="zh-CN" altLang="en-US" sz="2800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Arial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83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575310" y="314960"/>
            <a:ext cx="7512484" cy="6323965"/>
            <a:chOff x="7490463" y="1817688"/>
            <a:chExt cx="3537900" cy="3222625"/>
          </a:xfrm>
        </p:grpSpPr>
        <p:grpSp>
          <p:nvGrpSpPr>
            <p:cNvPr id="18" name="组合 17"/>
            <p:cNvGrpSpPr/>
            <p:nvPr/>
          </p:nvGrpSpPr>
          <p:grpSpPr>
            <a:xfrm>
              <a:off x="7651750" y="1817688"/>
              <a:ext cx="3376613" cy="3222625"/>
              <a:chOff x="7651750" y="1817688"/>
              <a:chExt cx="3376613" cy="3222625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7651750" y="1817688"/>
                <a:ext cx="3376613" cy="3222625"/>
              </a:xfrm>
              <a:prstGeom prst="rect">
                <a:avLst/>
              </a:prstGeom>
              <a:noFill/>
              <a:ln w="19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400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7651750" y="4508500"/>
                <a:ext cx="3376613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7651750" y="3968750"/>
                <a:ext cx="3376613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7651750" y="3429000"/>
                <a:ext cx="3376613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7651750" y="2897188"/>
                <a:ext cx="3376613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7651750" y="2357438"/>
                <a:ext cx="3376613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0353675" y="1817688"/>
                <a:ext cx="0" cy="3222625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9677400" y="1817688"/>
                <a:ext cx="0" cy="3222625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9002713" y="1817688"/>
                <a:ext cx="0" cy="3222625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8326438" y="1817688"/>
                <a:ext cx="0" cy="3222625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20000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7693662" y="1856731"/>
              <a:ext cx="5892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政权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名称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369342" y="1856731"/>
              <a:ext cx="5892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建立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时间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045022" y="1856731"/>
              <a:ext cx="5892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建立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民族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9720702" y="1856731"/>
              <a:ext cx="5892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建立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者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0396379" y="1949064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都城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490463" y="2388542"/>
              <a:ext cx="99568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辽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（          ）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693663" y="3022441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北宋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693663" y="3562190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西夏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7795264" y="4101939"/>
              <a:ext cx="3860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金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693663" y="4635907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南宋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287070" y="3022441"/>
              <a:ext cx="75184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960</a:t>
              </a:r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年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287070" y="3469856"/>
              <a:ext cx="751840" cy="48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11</a:t>
              </a:r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世纪</a:t>
              </a:r>
              <a:endParaRPr lang="en-US" altLang="zh-CN" sz="2800" dirty="0">
                <a:solidFill>
                  <a:srgbClr val="820000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前期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8287071" y="4101939"/>
              <a:ext cx="75184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1115</a:t>
              </a:r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年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272148" y="4635907"/>
              <a:ext cx="781685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1127</a:t>
              </a:r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年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8165151" y="2475567"/>
              <a:ext cx="9956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10</a:t>
              </a:r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世纪初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9044624" y="3015652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汉族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9044625" y="4635907"/>
              <a:ext cx="589280" cy="26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20000"/>
                  </a:solidFill>
                  <a:latin typeface="汉仪润圆-65简" panose="00020600040101010101" charset="-122"/>
                  <a:ea typeface="汉仪润圆-65简" panose="00020600040101010101" charset="-122"/>
                  <a:cs typeface="Open Sans" panose="020B0606030504020204" pitchFamily="34" charset="0"/>
                </a:rPr>
                <a:t>汉族</a:t>
              </a:r>
            </a:p>
          </p:txBody>
        </p:sp>
      </p:grpSp>
      <p:sp>
        <p:nvSpPr>
          <p:cNvPr id="20" name="下箭头 19"/>
          <p:cNvSpPr/>
          <p:nvPr/>
        </p:nvSpPr>
        <p:spPr>
          <a:xfrm>
            <a:off x="9688254" y="2031651"/>
            <a:ext cx="476885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>
            <a:off x="9642777" y="4257475"/>
            <a:ext cx="476885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85020">
            <a:extLst>
              <a:ext uri="{FF2B5EF4-FFF2-40B4-BE49-F238E27FC236}">
                <a16:creationId xmlns:a16="http://schemas.microsoft.com/office/drawing/2014/main" id="{FA29FF0B-0937-423F-91A1-FA80897D464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766147" y="2770338"/>
            <a:ext cx="2318008" cy="1439014"/>
            <a:chOff x="730" y="2069"/>
            <a:chExt cx="1957" cy="1905"/>
          </a:xfrm>
        </p:grpSpPr>
        <p:sp>
          <p:nvSpPr>
            <p:cNvPr id="52" name="椭圆 85021">
              <a:extLst>
                <a:ext uri="{FF2B5EF4-FFF2-40B4-BE49-F238E27FC236}">
                  <a16:creationId xmlns:a16="http://schemas.microsoft.com/office/drawing/2014/main" id="{5E0E67C9-B844-4D9D-BC08-512CB7FFE27C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30" y="2069"/>
              <a:ext cx="1951" cy="19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3" name="直接连接符 85022">
              <a:extLst>
                <a:ext uri="{FF2B5EF4-FFF2-40B4-BE49-F238E27FC236}">
                  <a16:creationId xmlns:a16="http://schemas.microsoft.com/office/drawing/2014/main" id="{9D90B0D8-49D7-4DFC-9B8A-8C48CBBC6EC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36" y="3067"/>
              <a:ext cx="195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直接连接符 85023">
              <a:extLst>
                <a:ext uri="{FF2B5EF4-FFF2-40B4-BE49-F238E27FC236}">
                  <a16:creationId xmlns:a16="http://schemas.microsoft.com/office/drawing/2014/main" id="{92D0DA13-5D17-422F-9EF3-654BD13B43A6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 flipV="1">
              <a:off x="1701" y="2069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组合 85020">
            <a:extLst>
              <a:ext uri="{FF2B5EF4-FFF2-40B4-BE49-F238E27FC236}">
                <a16:creationId xmlns:a16="http://schemas.microsoft.com/office/drawing/2014/main" id="{002C6455-3652-4484-A113-B967A20B93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727562" y="369045"/>
            <a:ext cx="2325137" cy="1641588"/>
            <a:chOff x="730" y="2069"/>
            <a:chExt cx="1957" cy="1905"/>
          </a:xfrm>
        </p:grpSpPr>
        <p:sp>
          <p:nvSpPr>
            <p:cNvPr id="56" name="椭圆 85021">
              <a:extLst>
                <a:ext uri="{FF2B5EF4-FFF2-40B4-BE49-F238E27FC236}">
                  <a16:creationId xmlns:a16="http://schemas.microsoft.com/office/drawing/2014/main" id="{906DF9D0-BFEE-4972-B92E-D537ACDCA0AD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30" y="2069"/>
              <a:ext cx="1951" cy="19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7" name="直接连接符 85022">
              <a:extLst>
                <a:ext uri="{FF2B5EF4-FFF2-40B4-BE49-F238E27FC236}">
                  <a16:creationId xmlns:a16="http://schemas.microsoft.com/office/drawing/2014/main" id="{25DF13C9-3A03-41A6-8D8C-33B677BC6FB7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736" y="3067"/>
              <a:ext cx="195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直接连接符 85023">
              <a:extLst>
                <a:ext uri="{FF2B5EF4-FFF2-40B4-BE49-F238E27FC236}">
                  <a16:creationId xmlns:a16="http://schemas.microsoft.com/office/drawing/2014/main" id="{ED5B8851-A34E-404E-B9BB-35F7E7229186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 flipV="1">
              <a:off x="1701" y="2069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85020">
            <a:extLst>
              <a:ext uri="{FF2B5EF4-FFF2-40B4-BE49-F238E27FC236}">
                <a16:creationId xmlns:a16="http://schemas.microsoft.com/office/drawing/2014/main" id="{B6C7141F-0F05-43BB-9AC0-7B7D956AD8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785974" y="4975288"/>
            <a:ext cx="2399235" cy="1511943"/>
            <a:chOff x="730" y="2069"/>
            <a:chExt cx="1957" cy="1905"/>
          </a:xfrm>
        </p:grpSpPr>
        <p:sp>
          <p:nvSpPr>
            <p:cNvPr id="60" name="椭圆 85021">
              <a:extLst>
                <a:ext uri="{FF2B5EF4-FFF2-40B4-BE49-F238E27FC236}">
                  <a16:creationId xmlns:a16="http://schemas.microsoft.com/office/drawing/2014/main" id="{60CFCE71-0CC8-456F-ABC5-5AD210086B11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30" y="2069"/>
              <a:ext cx="1951" cy="19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1" name="直接连接符 85022">
              <a:extLst>
                <a:ext uri="{FF2B5EF4-FFF2-40B4-BE49-F238E27FC236}">
                  <a16:creationId xmlns:a16="http://schemas.microsoft.com/office/drawing/2014/main" id="{E77524E4-2EF7-4F17-B277-6B16CC91388A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736" y="3067"/>
              <a:ext cx="195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直接连接符 85023">
              <a:extLst>
                <a:ext uri="{FF2B5EF4-FFF2-40B4-BE49-F238E27FC236}">
                  <a16:creationId xmlns:a16="http://schemas.microsoft.com/office/drawing/2014/main" id="{C5E6B0C3-6039-4440-BBC2-5BA3A410E453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 flipV="1">
              <a:off x="1701" y="2069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0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421</Words>
  <Application>Microsoft Office PowerPoint</Application>
  <PresentationFormat>宽屏</PresentationFormat>
  <Paragraphs>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仓耳今楷01简繁 W05</vt:lpstr>
      <vt:lpstr>等线</vt:lpstr>
      <vt:lpstr>等线 Light</vt:lpstr>
      <vt:lpstr>方正北魏楷书_GBK</vt:lpstr>
      <vt:lpstr>汉仪润圆-65简</vt:lpstr>
      <vt:lpstr>黑体</vt:lpstr>
      <vt:lpstr>华文中宋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cyzxteacher</dc:creator>
  <cp:lastModifiedBy>cyzxteacher</cp:lastModifiedBy>
  <cp:revision>3</cp:revision>
  <dcterms:created xsi:type="dcterms:W3CDTF">2022-03-09T04:56:30Z</dcterms:created>
  <dcterms:modified xsi:type="dcterms:W3CDTF">2022-03-09T06:55:15Z</dcterms:modified>
</cp:coreProperties>
</file>