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3" r:id="rId2"/>
    <p:sldId id="393" r:id="rId3"/>
    <p:sldId id="321" r:id="rId4"/>
    <p:sldId id="322" r:id="rId5"/>
    <p:sldId id="323" r:id="rId6"/>
    <p:sldId id="324" r:id="rId7"/>
    <p:sldId id="2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30FC6-CCDD-4603-B40F-85376059DAB2}" type="datetimeFigureOut">
              <a:rPr lang="en-US" smtClean="0"/>
              <a:t>07/04/22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BBAF4-B267-4810-87B2-6D6468F2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955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9531-0863-4E63-B6D1-605334A66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0D534-FA80-4762-8E36-E7ED72434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727FC-2192-44C3-A34C-6614D562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922C-70DC-4922-AEBA-5FFF1AFAD8A7}" type="datetimeFigureOut">
              <a:rPr lang="en-US" smtClean="0"/>
              <a:t>07/04/22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D96A5-70C1-48A6-AF54-32B040C6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127E9-9DB8-4BC5-995C-54B23C95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FD1E-1A6D-4DAE-9883-6E4886F1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4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076B-E6AA-44D1-990F-59C91E9D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3BEE0-76FD-45AA-9A5A-6DC3D4EC9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B57E2-ECBF-4A89-9F67-3ABFAFD3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922C-70DC-4922-AEBA-5FFF1AFAD8A7}" type="datetimeFigureOut">
              <a:rPr lang="en-US" smtClean="0"/>
              <a:t>07/04/22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411B9-B266-4644-9B2D-1E537E20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C9013-6252-4466-83CD-76ADC076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FD1E-1A6D-4DAE-9883-6E4886F1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2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E3578-14EC-460A-A0CD-4B98ACCA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673C8-73B5-4A7D-A697-E85B213C5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39AAD-AD1C-4823-91CB-3DDFE18CE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922C-70DC-4922-AEBA-5FFF1AFAD8A7}" type="datetimeFigureOut">
              <a:rPr lang="en-US" smtClean="0"/>
              <a:t>07/04/22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8EC8D-3E00-417B-AEA6-8BA7EA24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04FEC-C4AD-4F1D-A5E7-A2831FEE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FD1E-1A6D-4DAE-9883-6E4886F1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25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3D6733-6F27-4404-AB51-585418F146E5}" type="datetimeFigureOut">
              <a:rPr lang="ko-KR" altLang="en-US" smtClean="0"/>
              <a:pPr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35360" y="3427835"/>
            <a:ext cx="7776864" cy="15853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en-US" altLang="ko-KR" sz="5400" kern="1200" baseline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206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-27384"/>
            <a:ext cx="1021492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13000"/>
                    </a:prstClr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27382" y="1484784"/>
            <a:ext cx="11203367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44158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216160" y="2708920"/>
            <a:ext cx="11759680" cy="12241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rgbClr val="3993A4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47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907B-CB0F-4346-80E9-4620F4AC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4556-0241-4117-AEA9-6784A039D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1C611-680E-44DB-8A38-FEC191F7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922C-70DC-4922-AEBA-5FFF1AFAD8A7}" type="datetimeFigureOut">
              <a:rPr lang="en-US" smtClean="0"/>
              <a:t>07/04/22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CD078-0E13-42B3-A42D-0F0405D4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2699B-F66D-4A3A-A4C1-4C62D509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FD1E-1A6D-4DAE-9883-6E4886F1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1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93E1-EC38-46E0-85FE-F82A0E53B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C4983-FB2E-4CB5-B04B-FDFBA211E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FED62-CEA1-4FD6-BA6D-4BE88763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922C-70DC-4922-AEBA-5FFF1AFAD8A7}" type="datetimeFigureOut">
              <a:rPr lang="en-US" smtClean="0"/>
              <a:t>07/04/22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94FBE-729D-4380-AC35-AC6B3A2F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76D1C-480B-4510-8297-62F603B4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FD1E-1A6D-4DAE-9883-6E4886F1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4948-3D5A-4428-995B-93DDB86B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B28A9-44D1-4B4D-B350-301A8C331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FC34F-8B59-4AF5-8991-C2AD753AE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CEC3C-CAE1-4F15-B377-E4719DA5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922C-70DC-4922-AEBA-5FFF1AFAD8A7}" type="datetimeFigureOut">
              <a:rPr lang="en-US" smtClean="0"/>
              <a:t>07/04/22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1B55B-F942-430B-A3F0-BF29C9FA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9E221-32B8-43FA-A86A-390B013D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FD1E-1A6D-4DAE-9883-6E4886F1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8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B6E3-6E76-4A19-B537-31E44CD6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7C49D-CB65-4013-B9B4-EC7C4E980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561C3-FD40-437F-8563-E4544CE1E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C8F5F-9584-47B7-AF33-ED4CBB6A9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A20AF-A561-45DF-A09B-DF07F8921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A8E53-0B43-472B-BD94-CEAE7CA7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922C-70DC-4922-AEBA-5FFF1AFAD8A7}" type="datetimeFigureOut">
              <a:rPr lang="en-US" smtClean="0"/>
              <a:t>07/04/22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DBF85-09C4-46EE-B9D1-A7091010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02B7-5E01-47F3-948B-BC4C9F93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FD1E-1A6D-4DAE-9883-6E4886F1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3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C563-D393-4AA9-9A20-DBA1E896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3DF84-CA50-4685-B2C6-0F2B638E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922C-70DC-4922-AEBA-5FFF1AFAD8A7}" type="datetimeFigureOut">
              <a:rPr lang="en-US" smtClean="0"/>
              <a:t>07/04/22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71A8C-E068-49EC-812D-935B9409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A2F19-8484-438D-94A4-4DA89D7A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FD1E-1A6D-4DAE-9883-6E4886F1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4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2F443-C0A8-4335-866C-90D5F3FE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922C-70DC-4922-AEBA-5FFF1AFAD8A7}" type="datetimeFigureOut">
              <a:rPr lang="en-US" smtClean="0"/>
              <a:t>07/04/22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4E86C-9F5E-41B9-965E-2F04AC07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B8CBB-0AFF-43A2-A77F-25F2D2BF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FD1E-1A6D-4DAE-9883-6E4886F1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1E6E-8B98-45F1-9F3A-74321A96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08A02-10FA-4A8A-95C6-8D0C240E7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B653E-7E34-4C68-8CF4-C02F0FA72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EBC2E-52E3-46B1-B261-F277EDE6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922C-70DC-4922-AEBA-5FFF1AFAD8A7}" type="datetimeFigureOut">
              <a:rPr lang="en-US" smtClean="0"/>
              <a:t>07/04/22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89144-0B55-48D5-95C2-388ECF0E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43C07-909B-4611-AC9E-5C0D40D5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FD1E-1A6D-4DAE-9883-6E4886F1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9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1188-5F1F-4748-8770-95D72EDF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BC792-DEFB-42DA-BC87-422A3B6FD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8C1DD-28A8-480D-B405-092C65F14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412C-821C-4FB9-867B-C6A50AF1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922C-70DC-4922-AEBA-5FFF1AFAD8A7}" type="datetimeFigureOut">
              <a:rPr lang="en-US" smtClean="0"/>
              <a:t>07/04/22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E9CAD-784A-4038-9E80-DD7501DD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D58BC-161B-4745-BBF1-B2B39F83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FD1E-1A6D-4DAE-9883-6E4886F1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5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05D0C-14AE-4F5F-B15F-648F9508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DA8EC-4A36-424B-B5EC-5FB598EEE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4A766-BE6F-40C1-B6FD-F11E72D6F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E922C-70DC-4922-AEBA-5FFF1AFAD8A7}" type="datetimeFigureOut">
              <a:rPr lang="en-US" smtClean="0"/>
              <a:t>07/04/22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9BF6E-9FA2-4FCA-A89A-A993AEB48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2DD83-0539-41F8-ADD4-4F05AEAE8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7FD1E-1A6D-4DAE-9883-6E4886F1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524000" y="3573016"/>
            <a:ext cx="5004048" cy="1297310"/>
          </a:xfrm>
        </p:spPr>
        <p:txBody>
          <a:bodyPr/>
          <a:lstStyle/>
          <a:p>
            <a:r>
              <a:rPr lang="en-GB" sz="4000" b="1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Detection of Electricity Charging Fraud 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55711DB-0331-4CA3-A943-264E0DB40818}"/>
              </a:ext>
            </a:extLst>
          </p:cNvPr>
          <p:cNvSpPr txBox="1">
            <a:spLocks/>
          </p:cNvSpPr>
          <p:nvPr/>
        </p:nvSpPr>
        <p:spPr>
          <a:xfrm>
            <a:off x="2135623" y="835397"/>
            <a:ext cx="8284963" cy="1990648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400" b="1" kern="1200" cap="none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Problem Statement: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buFontTx/>
              <a:buChar char="-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Electricity companies are incurring losses from fraudulent electricity subscribers</a:t>
            </a:r>
          </a:p>
          <a:p>
            <a:pPr marL="285750" indent="-285750">
              <a:buFontTx/>
              <a:buChar char="-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Risk of electricity fraud on national income</a:t>
            </a:r>
          </a:p>
          <a:p>
            <a:pPr marL="285750" indent="-285750">
              <a:buFontTx/>
              <a:buChar char="-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Methods and Techniques of Electricity Thieving in Pakistan">
            <a:extLst>
              <a:ext uri="{FF2B5EF4-FFF2-40B4-BE49-F238E27FC236}">
                <a16:creationId xmlns:a16="http://schemas.microsoft.com/office/drawing/2014/main" id="{41845DA2-C07D-4A77-8C0B-D566198A3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2708921"/>
            <a:ext cx="7704794" cy="312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54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EA0292C-E486-4AC7-91D2-43EAA82E3119}"/>
              </a:ext>
            </a:extLst>
          </p:cNvPr>
          <p:cNvSpPr txBox="1">
            <a:spLocks/>
          </p:cNvSpPr>
          <p:nvPr/>
        </p:nvSpPr>
        <p:spPr>
          <a:xfrm>
            <a:off x="1953518" y="1340768"/>
            <a:ext cx="8284963" cy="1628463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400" b="1" kern="1200" cap="none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Project Idea: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buFontTx/>
              <a:buChar char="-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Provide electricity companies with indicators and insights to detect Electricity fraudulent Subscribers (Electricity consumption analysis system)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3B5571C-7A37-4672-81DC-D2FB65325045}"/>
              </a:ext>
            </a:extLst>
          </p:cNvPr>
          <p:cNvSpPr txBox="1">
            <a:spLocks/>
          </p:cNvSpPr>
          <p:nvPr/>
        </p:nvSpPr>
        <p:spPr>
          <a:xfrm>
            <a:off x="1953518" y="3190296"/>
            <a:ext cx="8284963" cy="3241326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400" b="1" kern="1200" cap="none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About the Product: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buFontTx/>
              <a:buChar char="-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It’s a dashboard that can be accessed by electricity companies employees</a:t>
            </a:r>
          </a:p>
          <a:p>
            <a:pPr algn="just"/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In the future, it will be linked to the companies charging system through API</a:t>
            </a:r>
          </a:p>
          <a:p>
            <a:pPr marL="285750" indent="-285750" algn="just">
              <a:buFontTx/>
              <a:buChar char="-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It provide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results and clusters about most likely fraud users to be checked and labeled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50AF82D-DD30-4F14-B6FD-E29101390687}"/>
              </a:ext>
            </a:extLst>
          </p:cNvPr>
          <p:cNvSpPr txBox="1">
            <a:spLocks/>
          </p:cNvSpPr>
          <p:nvPr/>
        </p:nvSpPr>
        <p:spPr>
          <a:xfrm>
            <a:off x="1991544" y="1089061"/>
            <a:ext cx="8462962" cy="5630238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400" b="1" kern="1200" cap="none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Available Solutions in the Market: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Most of them are technical or traditional ones, such as :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Random and planned field visits by the employees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Upgrading the electricity meters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No solid solution was based on historical data (Data Product)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endParaRPr lang="en-US" sz="15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Our Solution:</a:t>
            </a:r>
            <a:endParaRPr lang="en-US" sz="15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Data based product, provide insights to help in the detection of fraud electricity users.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5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Covering all the ways and methods used to steel electricity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5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Complementary for technical and traditional solutions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65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50AF82D-DD30-4F14-B6FD-E29101390687}"/>
              </a:ext>
            </a:extLst>
          </p:cNvPr>
          <p:cNvSpPr txBox="1">
            <a:spLocks/>
          </p:cNvSpPr>
          <p:nvPr/>
        </p:nvSpPr>
        <p:spPr>
          <a:xfrm>
            <a:off x="1991544" y="1089061"/>
            <a:ext cx="8462962" cy="5630238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400" b="1" kern="1200" cap="none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Main Features: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General Indicators and measures, such as: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spc="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Basic Statistics of consumptions, like average consumption per customer, top 1000 customer, average period between charges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spc="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Categorization of customers based on consumption trends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List of expected fraudulent users, with the probability of being fraudulent user.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b="0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fraud cases are determined, machine learning algorithms will be used to make the results more accurate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74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72DA5-F9CD-47AD-B65B-D2D5D50A6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2500" b="1" i="0" dirty="0"/>
          </a:p>
          <a:p>
            <a:pPr algn="ctr"/>
            <a:endParaRPr lang="en-US" sz="2500" b="1" i="0" dirty="0"/>
          </a:p>
          <a:p>
            <a:pPr algn="ctr"/>
            <a:endParaRPr lang="en-US" sz="2500" b="1" i="0" dirty="0"/>
          </a:p>
          <a:p>
            <a:pPr algn="ctr"/>
            <a:endParaRPr lang="en-US" sz="2500" b="1" i="0" dirty="0"/>
          </a:p>
          <a:p>
            <a:pPr algn="ctr"/>
            <a:r>
              <a:rPr lang="en-US" sz="5000" b="1" i="0" dirty="0">
                <a:solidFill>
                  <a:srgbClr val="FF0000"/>
                </a:solidFill>
              </a:rPr>
              <a:t>Product Prototype </a:t>
            </a:r>
          </a:p>
        </p:txBody>
      </p:sp>
    </p:spTree>
    <p:extLst>
      <p:ext uri="{BB962C8B-B14F-4D97-AF65-F5344CB8AC3E}">
        <p14:creationId xmlns:p14="http://schemas.microsoft.com/office/powerpoint/2010/main" val="362653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686120" y="2996952"/>
            <a:ext cx="8819760" cy="1224136"/>
          </a:xfrm>
        </p:spPr>
        <p:txBody>
          <a:bodyPr/>
          <a:lstStyle/>
          <a:p>
            <a:r>
              <a:rPr lang="en-US" altLang="ko-KR" dirty="0">
                <a:solidFill>
                  <a:srgbClr val="FC9804"/>
                </a:solidFill>
              </a:rPr>
              <a:t>THANK</a:t>
            </a:r>
            <a:r>
              <a:rPr lang="en-US" altLang="ko-KR" dirty="0"/>
              <a:t> YOU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244</Words>
  <Application>Microsoft Office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굴림체</vt:lpstr>
      <vt:lpstr>Arial</vt:lpstr>
      <vt:lpstr>Calibri</vt:lpstr>
      <vt:lpstr>Calibri Light</vt:lpstr>
      <vt:lpstr>Office Theme</vt:lpstr>
      <vt:lpstr>Detection of Electricity Charging Fraud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Electricity Charging Fraud</dc:title>
  <dc:creator>ZOOBK</dc:creator>
  <cp:lastModifiedBy>Ahmad Shuaibi</cp:lastModifiedBy>
  <cp:revision>17</cp:revision>
  <dcterms:created xsi:type="dcterms:W3CDTF">2022-04-23T19:48:52Z</dcterms:created>
  <dcterms:modified xsi:type="dcterms:W3CDTF">2022-07-04T05:27:02Z</dcterms:modified>
</cp:coreProperties>
</file>