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Noah" initials="MN" lastIdx="1" clrIdx="0">
    <p:extLst>
      <p:ext uri="{19B8F6BF-5375-455C-9EA6-DF929625EA0E}">
        <p15:presenceInfo xmlns:p15="http://schemas.microsoft.com/office/powerpoint/2012/main" userId="8b05b341985352a6" providerId="Windows Live"/>
      </p:ext>
    </p:extLst>
  </p:cmAuthor>
  <p:cmAuthor id="2" name="Ye Li" initials="YL" lastIdx="1" clrIdx="1">
    <p:extLst>
      <p:ext uri="{19B8F6BF-5375-455C-9EA6-DF929625EA0E}">
        <p15:presenceInfo xmlns:p15="http://schemas.microsoft.com/office/powerpoint/2012/main" userId="8f78139dfa01e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5EC"/>
    <a:srgbClr val="479876"/>
    <a:srgbClr val="C4E8DB"/>
    <a:srgbClr val="FFC000"/>
    <a:srgbClr val="4F81BD"/>
    <a:srgbClr val="2F75B5"/>
    <a:srgbClr val="E5E5E6"/>
    <a:srgbClr val="70AD47"/>
    <a:srgbClr val="1F4E7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0" autoAdjust="0"/>
    <p:restoredTop sz="95837" autoAdjust="0"/>
  </p:normalViewPr>
  <p:slideViewPr>
    <p:cSldViewPr snapToGrid="0">
      <p:cViewPr varScale="1">
        <p:scale>
          <a:sx n="86" d="100"/>
          <a:sy n="86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E3CE-DD27-4BAE-BBAC-1DB2948FB8A3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F30EE-7524-469C-AF21-2BFC3098F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6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绿色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03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1670569334.jpg" descr="1670569334.jpg">
            <a:extLst>
              <a:ext uri="{FF2B5EF4-FFF2-40B4-BE49-F238E27FC236}">
                <a16:creationId xmlns:a16="http://schemas.microsoft.com/office/drawing/2014/main" id="{DA23F514-87F4-4A08-A82E-5920E372F0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5" y="250700"/>
            <a:ext cx="4594204" cy="1228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63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43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01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组合 16"/>
          <p:cNvGrpSpPr/>
          <p:nvPr userDrawn="1"/>
        </p:nvGrpSpPr>
        <p:grpSpPr bwMode="auto">
          <a:xfrm>
            <a:off x="-3175" y="4946650"/>
            <a:ext cx="9147175" cy="1911350"/>
            <a:chOff x="-3765" y="4832896"/>
            <a:chExt cx="9147765" cy="2032192"/>
          </a:xfrm>
        </p:grpSpPr>
        <p:sp>
          <p:nvSpPr>
            <p:cNvPr id="4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12" descr="eastern_bell_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669925"/>
            <a:ext cx="3014662" cy="11160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 userDrawn="1"/>
        </p:nvSpPr>
        <p:spPr>
          <a:xfrm>
            <a:off x="357188" y="1631950"/>
            <a:ext cx="2519362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428625" y="1631950"/>
            <a:ext cx="36004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 rot="5400000">
            <a:off x="46037" y="1752601"/>
            <a:ext cx="1800225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4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id="{AA5D1E31-8CE3-402E-8768-EF9683A389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0755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473" imgH="473" progId="TCLayout.ActiveDocument.1">
                  <p:embed/>
                </p:oleObj>
              </mc:Choice>
              <mc:Fallback>
                <p:oleObj name="think-cell 幻灯片" r:id="rId3" imgW="473" imgH="473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id="{AA5D1E31-8CE3-402E-8768-EF9683A38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id="{AA5D1E31-8CE3-402E-8768-EF9683A389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7" imgW="473" imgH="473" progId="TCLayout.ActiveDocument.1">
                  <p:embed/>
                </p:oleObj>
              </mc:Choice>
              <mc:Fallback>
                <p:oleObj name="think-cell 幻灯片" r:id="rId7" imgW="473" imgH="473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id="{AA5D1E31-8CE3-402E-8768-EF9683A38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A9160A1-85BD-1647-99CC-2AF3EB275627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gray">
          <a:xfrm>
            <a:off x="168274" y="1098549"/>
            <a:ext cx="4319588" cy="369888"/>
          </a:xfrm>
          <a:prstGeom prst="leftArrow">
            <a:avLst>
              <a:gd name="adj1" fmla="val 100000"/>
              <a:gd name="adj2" fmla="val 21030"/>
            </a:avLst>
          </a:prstGeom>
          <a:solidFill>
            <a:srgbClr val="6F8DB9"/>
          </a:solidFill>
          <a:ln w="9525" algn="ctr"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</a14:hiddenLine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2C39FF2-8136-7C40-9A0C-103D92D4A361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gray">
          <a:xfrm>
            <a:off x="4684713" y="1098549"/>
            <a:ext cx="4279900" cy="369888"/>
          </a:xfrm>
          <a:prstGeom prst="leftArrow">
            <a:avLst>
              <a:gd name="adj1" fmla="val 100000"/>
              <a:gd name="adj2" fmla="val 21030"/>
            </a:avLst>
          </a:prstGeom>
          <a:solidFill>
            <a:srgbClr val="4C6C9C"/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510132A-3F68-5E45-A599-5037846458EC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gray">
          <a:xfrm>
            <a:off x="187325" y="3621088"/>
            <a:ext cx="4300538" cy="371475"/>
          </a:xfrm>
          <a:prstGeom prst="homePlate">
            <a:avLst>
              <a:gd name="adj" fmla="val 2222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10" name="TextBox 97">
            <a:extLst>
              <a:ext uri="{FF2B5EF4-FFF2-40B4-BE49-F238E27FC236}">
                <a16:creationId xmlns:a16="http://schemas.microsoft.com/office/drawing/2014/main" id="{5265831A-4CA3-8446-9817-9472344A133C}"/>
              </a:ext>
            </a:extLst>
          </p:cNvPr>
          <p:cNvSpPr txBox="1"/>
          <p:nvPr userDrawn="1"/>
        </p:nvSpPr>
        <p:spPr>
          <a:xfrm>
            <a:off x="486567" y="1098550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1.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公司简介</a:t>
            </a:r>
          </a:p>
        </p:txBody>
      </p:sp>
      <p:sp>
        <p:nvSpPr>
          <p:cNvPr id="11" name="TextBox 100">
            <a:extLst>
              <a:ext uri="{FF2B5EF4-FFF2-40B4-BE49-F238E27FC236}">
                <a16:creationId xmlns:a16="http://schemas.microsoft.com/office/drawing/2014/main" id="{649A6F59-8F5D-F14A-B89F-8A053EA0E7B3}"/>
              </a:ext>
            </a:extLst>
          </p:cNvPr>
          <p:cNvSpPr txBox="1"/>
          <p:nvPr userDrawn="1"/>
        </p:nvSpPr>
        <p:spPr>
          <a:xfrm>
            <a:off x="486566" y="3644686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3.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历史融资信息</a:t>
            </a:r>
          </a:p>
        </p:txBody>
      </p:sp>
      <p:sp>
        <p:nvSpPr>
          <p:cNvPr id="12" name="TextBox 104">
            <a:extLst>
              <a:ext uri="{FF2B5EF4-FFF2-40B4-BE49-F238E27FC236}">
                <a16:creationId xmlns:a16="http://schemas.microsoft.com/office/drawing/2014/main" id="{9BAE4058-566E-024C-8482-179DBFC87338}"/>
              </a:ext>
            </a:extLst>
          </p:cNvPr>
          <p:cNvSpPr txBox="1"/>
          <p:nvPr userDrawn="1"/>
        </p:nvSpPr>
        <p:spPr>
          <a:xfrm>
            <a:off x="5037134" y="1098550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2.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企业画像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33087B2D-1B11-984E-BDB9-33B87BD72DF2}"/>
              </a:ext>
            </a:extLst>
          </p:cNvPr>
          <p:cNvSpPr>
            <a:spLocks noGrp="1"/>
          </p:cNvSpPr>
          <p:nvPr userDrawn="1">
            <p:custDataLst>
              <p:tags r:id="rId5"/>
            </p:custDataLst>
          </p:nvPr>
        </p:nvSpPr>
        <p:spPr bwMode="gray">
          <a:xfrm>
            <a:off x="4713286" y="3620530"/>
            <a:ext cx="4300538" cy="371475"/>
          </a:xfrm>
          <a:prstGeom prst="homePlate">
            <a:avLst>
              <a:gd name="adj" fmla="val 22222"/>
            </a:avLst>
          </a:prstGeom>
          <a:solidFill>
            <a:srgbClr val="364D6E"/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lang="zh-CN" altLang="en-US" sz="1400" b="1" kern="1200" dirty="0">
              <a:solidFill>
                <a:schemeClr val="bg1"/>
              </a:solidFill>
              <a:effectLst/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" name="TextBox 100">
            <a:extLst>
              <a:ext uri="{FF2B5EF4-FFF2-40B4-BE49-F238E27FC236}">
                <a16:creationId xmlns:a16="http://schemas.microsoft.com/office/drawing/2014/main" id="{C9F848CF-1F33-F54E-8035-A36B69286B65}"/>
              </a:ext>
            </a:extLst>
          </p:cNvPr>
          <p:cNvSpPr txBox="1"/>
          <p:nvPr userDrawn="1"/>
        </p:nvSpPr>
        <p:spPr>
          <a:xfrm>
            <a:off x="4787104" y="3615888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4.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公司基本信息</a:t>
            </a:r>
          </a:p>
        </p:txBody>
      </p:sp>
    </p:spTree>
    <p:extLst>
      <p:ext uri="{BB962C8B-B14F-4D97-AF65-F5344CB8AC3E}">
        <p14:creationId xmlns:p14="http://schemas.microsoft.com/office/powerpoint/2010/main" val="187908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绿色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22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205272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20527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1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41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5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2F37BBDC-31C0-491A-AE55-1CD79632CC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78878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6" imgW="395" imgH="394" progId="TCLayout.ActiveDocument.1">
                  <p:embed/>
                </p:oleObj>
              </mc:Choice>
              <mc:Fallback>
                <p:oleObj name="think-cell 幻灯片" r:id="rId16" imgW="395" imgH="394" progId="TCLayout.ActiveDocument.1">
                  <p:embed/>
                  <p:pic>
                    <p:nvPicPr>
                      <p:cNvPr id="7" name="对象 6" hidden="1">
                        <a:extLst>
                          <a:ext uri="{FF2B5EF4-FFF2-40B4-BE49-F238E27FC236}">
                            <a16:creationId xmlns:a16="http://schemas.microsoft.com/office/drawing/2014/main" id="{2F37BBDC-31C0-491A-AE55-1CD79632C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9942" y="322149"/>
            <a:ext cx="7086858" cy="906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2117"/>
            <a:ext cx="8229600" cy="460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6C3B-EF53-534A-B1F3-BE8CCE8EC3E0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 descr="绿色2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9135070" cy="6858000"/>
          </a:xfrm>
          <a:prstGeom prst="rect">
            <a:avLst/>
          </a:prstGeom>
        </p:spPr>
      </p:pic>
      <p:sp>
        <p:nvSpPr>
          <p:cNvPr id="8" name="object 3"/>
          <p:cNvSpPr/>
          <p:nvPr userDrawn="1"/>
        </p:nvSpPr>
        <p:spPr>
          <a:xfrm>
            <a:off x="0" y="931163"/>
            <a:ext cx="9144000" cy="1650"/>
          </a:xfrm>
          <a:custGeom>
            <a:avLst/>
            <a:gdLst/>
            <a:ahLst/>
            <a:cxnLst/>
            <a:rect l="l" t="t" r="r" b="b"/>
            <a:pathLst>
              <a:path w="9144000" h="1650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8956">
            <a:solidFill>
              <a:srgbClr val="46AA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1" name="1670569334.jpg" descr="1670569334.jpg">
            <a:extLst>
              <a:ext uri="{FF2B5EF4-FFF2-40B4-BE49-F238E27FC236}">
                <a16:creationId xmlns:a16="http://schemas.microsoft.com/office/drawing/2014/main" id="{C9992C80-A745-4365-8129-BBD427B12C5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84" y="6023602"/>
            <a:ext cx="2610805" cy="697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99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3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0"/>
    </mc:Choice>
    <mc:Fallback xmlns="">
      <p:transition spd="slow" advTm="2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13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B973C-25ED-8947-AC21-C7E1A03D7CEB}"/>
              </a:ext>
            </a:extLst>
          </p:cNvPr>
          <p:cNvSpPr txBox="1"/>
          <p:nvPr/>
        </p:nvSpPr>
        <p:spPr>
          <a:xfrm>
            <a:off x="174171" y="2830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5A42E-F9BC-9B4C-8A7C-A74C59415D71}"/>
              </a:ext>
            </a:extLst>
          </p:cNvPr>
          <p:cNvSpPr txBox="1"/>
          <p:nvPr/>
        </p:nvSpPr>
        <p:spPr>
          <a:xfrm>
            <a:off x="174171" y="1208314"/>
            <a:ext cx="729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智能驾驶：</a:t>
            </a:r>
            <a:r>
              <a:rPr kumimoji="1" lang="en-US" altLang="zh-CN" dirty="0"/>
              <a:t>12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en-US" altLang="zh-CN" dirty="0"/>
              <a:t>DevOps</a:t>
            </a:r>
            <a:r>
              <a:rPr kumimoji="1" lang="zh-CN" altLang="en-US" dirty="0"/>
              <a:t>和运维：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知识产权：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自适应云安全：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金融科技：</a:t>
            </a:r>
            <a:r>
              <a:rPr kumimoji="1" lang="en-US" altLang="zh-CN" dirty="0"/>
              <a:t>6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私域运营：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建筑</a:t>
            </a:r>
            <a:r>
              <a:rPr kumimoji="1" lang="en-US" altLang="zh-CN" dirty="0" err="1"/>
              <a:t>saas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航空：</a:t>
            </a:r>
            <a:r>
              <a:rPr kumimoji="1" lang="en-US" altLang="zh-CN" dirty="0"/>
              <a:t>4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en-US" altLang="zh-CN" dirty="0"/>
              <a:t>HCM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数据分析：</a:t>
            </a:r>
            <a:endParaRPr kumimoji="1" lang="en-US" altLang="zh-CN" dirty="0"/>
          </a:p>
          <a:p>
            <a:r>
              <a:rPr kumimoji="1" lang="zh-CN" altLang="en-US" dirty="0"/>
              <a:t>家校平台：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起</a:t>
            </a:r>
            <a:endParaRPr kumimoji="1" lang="en-US" altLang="zh-CN" dirty="0"/>
          </a:p>
          <a:p>
            <a:r>
              <a:rPr kumimoji="1" lang="zh-CN" altLang="en-US" dirty="0"/>
              <a:t>营销：</a:t>
            </a:r>
            <a:endParaRPr kumimoji="1" lang="en-US" altLang="zh-CN" dirty="0"/>
          </a:p>
          <a:p>
            <a:r>
              <a:rPr kumimoji="1" lang="zh-CN" altLang="en-US" dirty="0"/>
              <a:t>安全：</a:t>
            </a:r>
            <a:endParaRPr kumimoji="1" lang="en-US" altLang="zh-CN" dirty="0"/>
          </a:p>
          <a:p>
            <a:r>
              <a:rPr kumimoji="1" lang="zh-CN" altLang="en-US" dirty="0"/>
              <a:t>会话智能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B973C-25ED-8947-AC21-C7E1A03D7CEB}"/>
              </a:ext>
            </a:extLst>
          </p:cNvPr>
          <p:cNvSpPr txBox="1"/>
          <p:nvPr/>
        </p:nvSpPr>
        <p:spPr>
          <a:xfrm>
            <a:off x="174171" y="2830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5A42E-F9BC-9B4C-8A7C-A74C59415D71}"/>
              </a:ext>
            </a:extLst>
          </p:cNvPr>
          <p:cNvSpPr txBox="1"/>
          <p:nvPr/>
        </p:nvSpPr>
        <p:spPr>
          <a:xfrm>
            <a:off x="174171" y="1055913"/>
            <a:ext cx="87914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、智能驾驶相关领域本月共发生</a:t>
            </a:r>
            <a:r>
              <a:rPr kumimoji="1" lang="en-US" altLang="zh-CN" dirty="0">
                <a:latin typeface="+mn-ea"/>
              </a:rPr>
              <a:t>13</a:t>
            </a:r>
            <a:r>
              <a:rPr kumimoji="1" lang="zh-CN" altLang="en-US" dirty="0">
                <a:latin typeface="+mn-ea"/>
              </a:rPr>
              <a:t>起投融资事件，各家公司关注重点不同</a:t>
            </a:r>
            <a:endParaRPr kumimoji="1"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魔视智能（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轮</a:t>
            </a:r>
            <a:r>
              <a:rPr lang="en-US" altLang="zh-CN" dirty="0">
                <a:latin typeface="+mn-ea"/>
              </a:rPr>
              <a:t>/1.5</a:t>
            </a:r>
            <a:r>
              <a:rPr lang="zh-CN" altLang="en-US" dirty="0">
                <a:latin typeface="+mn-ea"/>
              </a:rPr>
              <a:t>亿）关注自动安全驾驶和信息处理，</a:t>
            </a:r>
            <a:r>
              <a:rPr lang="en-US" altLang="zh-CN" dirty="0">
                <a:latin typeface="+mn-ea"/>
              </a:rPr>
              <a:t>ADAS</a:t>
            </a:r>
          </a:p>
          <a:p>
            <a:r>
              <a:rPr lang="zh-CN" altLang="en-US" dirty="0">
                <a:latin typeface="+mn-ea"/>
              </a:rPr>
              <a:t>车联天下（战略</a:t>
            </a:r>
            <a:r>
              <a:rPr lang="en-US" altLang="zh-CN" dirty="0">
                <a:latin typeface="+mn-ea"/>
              </a:rPr>
              <a:t>/1.5</a:t>
            </a:r>
            <a:r>
              <a:rPr lang="zh-CN" altLang="en-US" dirty="0">
                <a:latin typeface="+mn-ea"/>
              </a:rPr>
              <a:t>亿）关注车载智能终端和系统集成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国汽智控（天使轮</a:t>
            </a:r>
            <a:r>
              <a:rPr lang="en-US" altLang="zh-CN" dirty="0"/>
              <a:t>/</a:t>
            </a:r>
            <a:r>
              <a:rPr lang="zh-CN" altLang="en-US" dirty="0"/>
              <a:t>近亿</a:t>
            </a:r>
            <a:r>
              <a:rPr lang="zh-CN" altLang="en-US" dirty="0">
                <a:latin typeface="+mn-ea"/>
              </a:rPr>
              <a:t>）提供整体</a:t>
            </a:r>
            <a:r>
              <a:rPr lang="zh-CN" altLang="en-US" dirty="0"/>
              <a:t>智能汽车操作系统和网联云控基础软件</a:t>
            </a:r>
          </a:p>
          <a:p>
            <a:r>
              <a:rPr lang="zh-CN" altLang="en-US" dirty="0"/>
              <a:t>映驰科技（</a:t>
            </a:r>
            <a:r>
              <a:rPr lang="en-US" altLang="zh-CN" dirty="0"/>
              <a:t>A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近亿）</a:t>
            </a:r>
            <a:r>
              <a:rPr lang="en-US" altLang="zh-CN" dirty="0"/>
              <a:t>ADAS</a:t>
            </a:r>
            <a:r>
              <a:rPr lang="zh-CN" altLang="en-US" dirty="0"/>
              <a:t>，安全软件平台</a:t>
            </a:r>
            <a:endParaRPr lang="en-US" altLang="zh-CN" dirty="0"/>
          </a:p>
          <a:p>
            <a:r>
              <a:rPr lang="zh-CN" altLang="en-US" dirty="0"/>
              <a:t>几何伙伴（</a:t>
            </a:r>
            <a:r>
              <a:rPr lang="en-US" altLang="zh-CN" dirty="0" err="1"/>
              <a:t>PreA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亿元级）提供整体自动驾驶解决方案</a:t>
            </a:r>
            <a:endParaRPr lang="en-US" altLang="zh-CN" dirty="0"/>
          </a:p>
          <a:p>
            <a:r>
              <a:rPr lang="zh-CN" altLang="en-US" dirty="0"/>
              <a:t>楚航科技（</a:t>
            </a:r>
            <a:r>
              <a:rPr lang="en-US" altLang="zh-CN" dirty="0"/>
              <a:t>A++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近亿）</a:t>
            </a:r>
            <a:r>
              <a:rPr lang="en-US" altLang="zh-CN" dirty="0"/>
              <a:t> ADAS</a:t>
            </a:r>
          </a:p>
          <a:p>
            <a:r>
              <a:rPr lang="zh-CN" altLang="en-US" dirty="0"/>
              <a:t>卓视智通（</a:t>
            </a:r>
            <a:r>
              <a:rPr lang="en-US" altLang="zh-CN" dirty="0"/>
              <a:t>A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数千万）车脸识别</a:t>
            </a:r>
            <a:endParaRPr lang="en-US" altLang="zh-CN" dirty="0"/>
          </a:p>
          <a:p>
            <a:r>
              <a:rPr lang="zh-CN" altLang="en-US" dirty="0"/>
              <a:t>中科原动力（</a:t>
            </a:r>
            <a:r>
              <a:rPr lang="en-US" altLang="zh-CN" dirty="0"/>
              <a:t>A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数千万）农业领域无人驾驶系统</a:t>
            </a:r>
            <a:endParaRPr lang="en-US" altLang="zh-CN" dirty="0"/>
          </a:p>
          <a:p>
            <a:r>
              <a:rPr lang="zh-CN" altLang="en-US" dirty="0"/>
              <a:t>希迪智驾（股权</a:t>
            </a:r>
            <a:r>
              <a:rPr lang="en-US" altLang="zh-CN" dirty="0"/>
              <a:t>/</a:t>
            </a:r>
            <a:r>
              <a:rPr lang="zh-CN" altLang="en-US" dirty="0"/>
              <a:t>未披露金额）物流领域智能驾驶汽车系统</a:t>
            </a:r>
            <a:endParaRPr lang="en-US" altLang="zh-CN" dirty="0"/>
          </a:p>
          <a:p>
            <a:r>
              <a:rPr lang="zh-CN" altLang="en-US" dirty="0"/>
              <a:t>中天安驰（股权</a:t>
            </a:r>
            <a:r>
              <a:rPr lang="en-US" altLang="zh-CN" dirty="0"/>
              <a:t>/</a:t>
            </a:r>
            <a:r>
              <a:rPr lang="zh-CN" altLang="en-US" dirty="0"/>
              <a:t>未披露金额）</a:t>
            </a:r>
            <a:r>
              <a:rPr lang="en-US" altLang="zh-CN" dirty="0"/>
              <a:t>ADAS</a:t>
            </a:r>
          </a:p>
          <a:p>
            <a:r>
              <a:rPr lang="zh-CN" altLang="en-US" dirty="0"/>
              <a:t>天天泊车（战略</a:t>
            </a:r>
            <a:r>
              <a:rPr lang="en-US" altLang="zh-CN" dirty="0"/>
              <a:t>/</a:t>
            </a:r>
            <a:r>
              <a:rPr lang="zh-CN" altLang="en-US" dirty="0"/>
              <a:t>未披露金额）智慧停车</a:t>
            </a:r>
            <a:endParaRPr lang="en-US" altLang="zh-CN" dirty="0"/>
          </a:p>
          <a:p>
            <a:r>
              <a:rPr lang="en" altLang="zh-CN" dirty="0" err="1"/>
              <a:t>CalmCar</a:t>
            </a:r>
            <a:r>
              <a:rPr lang="zh-CN" altLang="en-US" dirty="0"/>
              <a:t>（战略</a:t>
            </a:r>
            <a:r>
              <a:rPr lang="en-US" altLang="zh-CN" dirty="0"/>
              <a:t>/</a:t>
            </a:r>
            <a:r>
              <a:rPr lang="zh-CN" altLang="en-US" dirty="0"/>
              <a:t>未披露金额）智能驾驶系统</a:t>
            </a:r>
            <a:endParaRPr lang="en-US" altLang="zh-CN" dirty="0"/>
          </a:p>
          <a:p>
            <a:r>
              <a:rPr lang="zh-CN" altLang="en-US" dirty="0"/>
              <a:t>禾多科技（</a:t>
            </a:r>
            <a:r>
              <a:rPr lang="en-US" altLang="zh-CN" dirty="0"/>
              <a:t>B</a:t>
            </a:r>
            <a:r>
              <a:rPr lang="zh-CN" altLang="en-US" dirty="0"/>
              <a:t>轮</a:t>
            </a:r>
            <a:r>
              <a:rPr lang="en-US" altLang="zh-CN" dirty="0"/>
              <a:t>/</a:t>
            </a:r>
            <a:r>
              <a:rPr lang="zh-CN" altLang="en-US" dirty="0"/>
              <a:t>未披露金额）提供整体自动驾驶解决方案</a:t>
            </a:r>
          </a:p>
          <a:p>
            <a:endParaRPr lang="zh-CN" altLang="en-US" dirty="0"/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12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B973C-25ED-8947-AC21-C7E1A03D7CEB}"/>
              </a:ext>
            </a:extLst>
          </p:cNvPr>
          <p:cNvSpPr txBox="1"/>
          <p:nvPr/>
        </p:nvSpPr>
        <p:spPr>
          <a:xfrm>
            <a:off x="174171" y="283029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企业服务</a:t>
            </a:r>
            <a:r>
              <a:rPr kumimoji="1" lang="en-US" altLang="zh-CN" sz="2000" dirty="0">
                <a:latin typeface="+mn-ea"/>
              </a:rPr>
              <a:t>-</a:t>
            </a:r>
            <a:r>
              <a:rPr kumimoji="1" lang="zh-CN" altLang="en-US" sz="2000" dirty="0">
                <a:latin typeface="+mn-ea"/>
              </a:rPr>
              <a:t>软件</a:t>
            </a:r>
            <a:r>
              <a:rPr kumimoji="1" lang="en-US" altLang="zh-CN" sz="2000" dirty="0">
                <a:latin typeface="+mn-ea"/>
              </a:rPr>
              <a:t>/BPO</a:t>
            </a:r>
            <a:r>
              <a:rPr kumimoji="1" lang="zh-CN" altLang="en-US" sz="2000" dirty="0">
                <a:latin typeface="+mn-ea"/>
              </a:rPr>
              <a:t>领域总结（</a:t>
            </a:r>
            <a:r>
              <a:rPr kumimoji="1" lang="en-US" altLang="zh-CN" sz="2000" dirty="0">
                <a:latin typeface="+mn-ea"/>
              </a:rPr>
              <a:t>1/2</a:t>
            </a:r>
            <a:r>
              <a:rPr kumimoji="1" lang="zh-CN" altLang="en-US" sz="2000" dirty="0">
                <a:latin typeface="+mn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5A42E-F9BC-9B4C-8A7C-A74C59415D71}"/>
              </a:ext>
            </a:extLst>
          </p:cNvPr>
          <p:cNvSpPr txBox="1"/>
          <p:nvPr/>
        </p:nvSpPr>
        <p:spPr>
          <a:xfrm>
            <a:off x="87085" y="933249"/>
            <a:ext cx="896982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、智能驾驶相关领域发生</a:t>
            </a:r>
            <a:r>
              <a:rPr kumimoji="1" lang="en-US" altLang="zh-CN" sz="1600" b="1" dirty="0">
                <a:latin typeface="+mn-ea"/>
              </a:rPr>
              <a:t>14</a:t>
            </a:r>
            <a:r>
              <a:rPr kumimoji="1" lang="zh-CN" altLang="en-US" sz="1600" b="1" dirty="0">
                <a:latin typeface="+mn-ea"/>
              </a:rPr>
              <a:t>起投融资事件，红杉参投</a:t>
            </a:r>
            <a:r>
              <a:rPr lang="zh-CN" altLang="en-US" sz="1600" b="1" dirty="0">
                <a:latin typeface="+mn-ea"/>
              </a:rPr>
              <a:t>映驰科技，经纬参投几何伙伴</a:t>
            </a:r>
            <a:endParaRPr kumimoji="1"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关注</a:t>
            </a:r>
            <a:r>
              <a:rPr lang="en-US" altLang="zh-CN" sz="1600" dirty="0">
                <a:latin typeface="+mn-ea"/>
              </a:rPr>
              <a:t>ADAS</a:t>
            </a:r>
            <a:r>
              <a:rPr lang="zh-CN" altLang="en-US" sz="1600" dirty="0">
                <a:latin typeface="+mn-ea"/>
              </a:rPr>
              <a:t>的有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家：魔视智能（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/1.5</a:t>
            </a:r>
            <a:r>
              <a:rPr lang="zh-CN" altLang="en-US" sz="1600" dirty="0">
                <a:latin typeface="+mn-ea"/>
              </a:rPr>
              <a:t>亿）、映驰科技（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近亿）、楚航科技（</a:t>
            </a:r>
            <a:r>
              <a:rPr lang="en-US" altLang="zh-CN" sz="1600" dirty="0">
                <a:latin typeface="+mn-ea"/>
              </a:rPr>
              <a:t>A++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近亿）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、中天安驰（股权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提供整体自动驾驶解决方案的有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家：国汽智控（天使轮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近亿）、几何伙伴（</a:t>
            </a:r>
            <a:r>
              <a:rPr lang="en-US" altLang="zh-CN" sz="1600" dirty="0" err="1">
                <a:latin typeface="+mn-ea"/>
              </a:rPr>
              <a:t>PreA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亿元级）、禾多科技（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其余公司则关注细分领域，如车联天下（战略</a:t>
            </a:r>
            <a:r>
              <a:rPr lang="en-US" altLang="zh-CN" sz="1600" dirty="0">
                <a:latin typeface="+mn-ea"/>
              </a:rPr>
              <a:t>/1.5</a:t>
            </a:r>
            <a:r>
              <a:rPr lang="zh-CN" altLang="en-US" sz="1600" dirty="0">
                <a:latin typeface="+mn-ea"/>
              </a:rPr>
              <a:t>亿）关注车载智能终端的研，卓视智通（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数千万）聚焦于车脸识别技术研发，中科原动力（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数千万）关注农业领域的无人驾驶系统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、金融科技领域发生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起</a:t>
            </a:r>
            <a:r>
              <a:rPr kumimoji="1" lang="zh-CN" altLang="en-US" sz="1600" b="1" dirty="0">
                <a:latin typeface="+mn-ea"/>
              </a:rPr>
              <a:t>投融资事件，红杉</a:t>
            </a:r>
            <a:r>
              <a:rPr kumimoji="1" lang="en-US" altLang="zh-CN" sz="1600" b="1" dirty="0">
                <a:latin typeface="+mn-ea"/>
              </a:rPr>
              <a:t>&amp;</a:t>
            </a:r>
            <a:r>
              <a:rPr kumimoji="1" lang="zh-CN" altLang="en-US" sz="1600" b="1" dirty="0">
                <a:latin typeface="+mn-ea"/>
              </a:rPr>
              <a:t>顺为参投匠人网络，腾讯领投</a:t>
            </a:r>
            <a:r>
              <a:rPr lang="zh-CN" altLang="en-US" sz="1600" b="1" dirty="0"/>
              <a:t>香侬，顺为领投惠瀜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建信金融科技（战略</a:t>
            </a:r>
            <a:r>
              <a:rPr lang="en-US" altLang="zh-CN" sz="1600" dirty="0">
                <a:latin typeface="+mn-ea"/>
              </a:rPr>
              <a:t>/7.5</a:t>
            </a:r>
            <a:r>
              <a:rPr lang="zh-CN" altLang="en-US" sz="1600" dirty="0">
                <a:latin typeface="+mn-ea"/>
              </a:rPr>
              <a:t>亿）和惠瀜科技（</a:t>
            </a:r>
            <a:r>
              <a:rPr lang="en-US" altLang="zh-CN" sz="1600" dirty="0">
                <a:latin typeface="+mn-ea"/>
              </a:rPr>
              <a:t>B+</a:t>
            </a:r>
            <a:r>
              <a:rPr lang="zh-CN" altLang="en-US" sz="1600" dirty="0">
                <a:latin typeface="+mn-ea"/>
              </a:rPr>
              <a:t> 数千万） 提供金融业务、风控等整体智慧解决方案；掘金量化（股权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未披露）和根网科技（战略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未披露）是证券行业软件及平台服务提供商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其余公司各有侧重点，如融慧金科（</a:t>
            </a:r>
            <a:r>
              <a:rPr lang="en-US" altLang="zh-CN" sz="1600" dirty="0">
                <a:latin typeface="+mn-ea"/>
              </a:rPr>
              <a:t>B+</a:t>
            </a:r>
            <a:r>
              <a:rPr lang="zh-CN" altLang="en-US" sz="1600" dirty="0">
                <a:latin typeface="+mn-ea"/>
              </a:rPr>
              <a:t> 数千万美元）关注金融风控，匠人网络（股权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未披露）专注于金融企业培训</a:t>
            </a:r>
            <a:endParaRPr lang="en-US" altLang="zh-CN" sz="1600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DevOps</a:t>
            </a:r>
            <a:r>
              <a:rPr lang="zh-CN" altLang="en-US" sz="1600" b="1" dirty="0">
                <a:latin typeface="+mn-ea"/>
              </a:rPr>
              <a:t>领域本月共发生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起投融资事件：红杉领投嘉为，</a:t>
            </a:r>
            <a:r>
              <a:rPr lang="en" altLang="zh-CN" sz="1600" b="1" dirty="0">
                <a:latin typeface="+mn-ea"/>
              </a:rPr>
              <a:t> XVC</a:t>
            </a:r>
            <a:r>
              <a:rPr lang="zh-CN" altLang="en" sz="1600" b="1" dirty="0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软银、源码、五源入局</a:t>
            </a:r>
            <a:r>
              <a:rPr lang="en-US" altLang="zh-CN" sz="1600" b="1" dirty="0">
                <a:latin typeface="+mn-ea"/>
              </a:rPr>
              <a:t>ONES</a:t>
            </a:r>
            <a:endParaRPr lang="zh-CN" altLang="en-US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听云（战略</a:t>
            </a:r>
            <a:r>
              <a:rPr lang="en-US" altLang="zh-CN" sz="1600" dirty="0">
                <a:latin typeface="+mn-ea"/>
              </a:rPr>
              <a:t>/10</a:t>
            </a:r>
            <a:r>
              <a:rPr lang="zh-CN" altLang="en-US" sz="1600" dirty="0">
                <a:latin typeface="+mn-ea"/>
              </a:rPr>
              <a:t>亿），嘉为科技（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/3</a:t>
            </a:r>
            <a:r>
              <a:rPr lang="zh-CN" altLang="en-US" sz="1600" dirty="0">
                <a:latin typeface="+mn-ea"/>
              </a:rPr>
              <a:t>亿），</a:t>
            </a:r>
            <a:r>
              <a:rPr lang="en-US" altLang="zh-CN" sz="1600" dirty="0">
                <a:latin typeface="+mn-ea"/>
              </a:rPr>
              <a:t>ONES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B+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/3</a:t>
            </a:r>
            <a:r>
              <a:rPr lang="zh-CN" altLang="en-US" sz="1600" dirty="0">
                <a:latin typeface="+mn-ea"/>
              </a:rPr>
              <a:t>亿），</a:t>
            </a:r>
            <a:r>
              <a:rPr lang="en" altLang="zh-CN" sz="1600" dirty="0">
                <a:latin typeface="+mn-ea"/>
              </a:rPr>
              <a:t> </a:t>
            </a:r>
            <a:r>
              <a:rPr lang="en" altLang="zh-CN" sz="1600" dirty="0" err="1">
                <a:latin typeface="+mn-ea"/>
              </a:rPr>
              <a:t>LinkedSee</a:t>
            </a:r>
            <a:r>
              <a:rPr lang="zh-CN" altLang="en-US" sz="1600" dirty="0">
                <a:latin typeface="+mn-ea"/>
              </a:rPr>
              <a:t>灵犀（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数千万），行云创新（战略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</a:t>
            </a: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、营销</a:t>
            </a:r>
            <a:r>
              <a:rPr lang="en-US" altLang="zh-CN" sz="1600" b="1" dirty="0">
                <a:latin typeface="+mn-ea"/>
              </a:rPr>
              <a:t>SaaS</a:t>
            </a:r>
            <a:r>
              <a:rPr lang="zh-CN" altLang="en-US" sz="1600" b="1" dirty="0">
                <a:latin typeface="+mn-ea"/>
              </a:rPr>
              <a:t>本月共发生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起投融资事件</a:t>
            </a:r>
            <a:r>
              <a:rPr lang="zh-CN" altLang="en-US" sz="1600" b="1" dirty="0">
                <a:latin typeface="+mj-ea"/>
                <a:ea typeface="+mj-ea"/>
              </a:rPr>
              <a:t>：线性参投</a:t>
            </a:r>
            <a:r>
              <a:rPr lang="zh-CN" altLang="en-US" sz="1600" b="1" dirty="0">
                <a:latin typeface="+mn-ea"/>
              </a:rPr>
              <a:t>径硕，云启领投询盘云</a:t>
            </a:r>
            <a:endParaRPr lang="en-US" altLang="zh-CN" sz="16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+mj-ea"/>
                <a:ea typeface="+mj-ea"/>
              </a:rPr>
              <a:t> </a:t>
            </a:r>
            <a:r>
              <a:rPr lang="en" altLang="zh-CN" sz="1600" dirty="0" err="1">
                <a:latin typeface="+mn-ea"/>
              </a:rPr>
              <a:t>JINGdigital</a:t>
            </a:r>
            <a:r>
              <a:rPr lang="zh-CN" altLang="en-US" sz="1600" dirty="0">
                <a:latin typeface="+mn-ea"/>
              </a:rPr>
              <a:t>径硕科技（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/8000</a:t>
            </a:r>
            <a:r>
              <a:rPr lang="zh-CN" altLang="en-US" sz="1600" dirty="0">
                <a:latin typeface="+mn-ea"/>
              </a:rPr>
              <a:t>万）专注为全球品牌落地中国提供营销自动化服务，询盘云（战略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数千万美元）和数魔跨境（战略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未披露）专注提供跨境出海数字化营销，星云（股权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未披露）专注零售品牌的数字化营销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DA875B-299B-A14E-9596-7F35C6D4470B}"/>
              </a:ext>
            </a:extLst>
          </p:cNvPr>
          <p:cNvSpPr txBox="1"/>
          <p:nvPr/>
        </p:nvSpPr>
        <p:spPr>
          <a:xfrm>
            <a:off x="27080" y="6574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注：如无单位标注，则所有金额单位均为人民币</a:t>
            </a:r>
          </a:p>
        </p:txBody>
      </p:sp>
    </p:spTree>
    <p:extLst>
      <p:ext uri="{BB962C8B-B14F-4D97-AF65-F5344CB8AC3E}">
        <p14:creationId xmlns:p14="http://schemas.microsoft.com/office/powerpoint/2010/main" val="3367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B973C-25ED-8947-AC21-C7E1A03D7CEB}"/>
              </a:ext>
            </a:extLst>
          </p:cNvPr>
          <p:cNvSpPr txBox="1"/>
          <p:nvPr/>
        </p:nvSpPr>
        <p:spPr>
          <a:xfrm>
            <a:off x="174171" y="283029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企业服务</a:t>
            </a:r>
            <a:r>
              <a:rPr kumimoji="1" lang="en-US" altLang="zh-CN" sz="2000" dirty="0">
                <a:latin typeface="+mn-ea"/>
              </a:rPr>
              <a:t>-</a:t>
            </a:r>
            <a:r>
              <a:rPr kumimoji="1" lang="zh-CN" altLang="en-US" sz="2000" dirty="0">
                <a:latin typeface="+mn-ea"/>
              </a:rPr>
              <a:t>软件</a:t>
            </a:r>
            <a:r>
              <a:rPr kumimoji="1" lang="en-US" altLang="zh-CN" sz="2000" dirty="0">
                <a:latin typeface="+mn-ea"/>
              </a:rPr>
              <a:t>/ BPO</a:t>
            </a:r>
            <a:r>
              <a:rPr kumimoji="1" lang="zh-CN" altLang="en-US" sz="2000" dirty="0">
                <a:latin typeface="+mn-ea"/>
              </a:rPr>
              <a:t>领域总结（</a:t>
            </a:r>
            <a:r>
              <a:rPr kumimoji="1" lang="en-US" altLang="zh-CN" sz="2000" dirty="0">
                <a:latin typeface="+mn-ea"/>
              </a:rPr>
              <a:t>2/2</a:t>
            </a:r>
            <a:r>
              <a:rPr kumimoji="1" lang="zh-CN" altLang="en-US" sz="2000" dirty="0">
                <a:latin typeface="+mn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5A42E-F9BC-9B4C-8A7C-A74C59415D71}"/>
              </a:ext>
            </a:extLst>
          </p:cNvPr>
          <p:cNvSpPr txBox="1"/>
          <p:nvPr/>
        </p:nvSpPr>
        <p:spPr>
          <a:xfrm>
            <a:off x="174171" y="977854"/>
            <a:ext cx="87914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、以下新兴领域的投融资值得关注：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自适应云安全：</a:t>
            </a:r>
            <a:r>
              <a:rPr lang="zh-CN" altLang="en-US" sz="1600" dirty="0">
                <a:latin typeface="+mn-ea"/>
              </a:rPr>
              <a:t>本月融资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起，青藤云安全完成一轮战略融资和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>
                <a:latin typeface="+mn-ea"/>
              </a:rPr>
              <a:t>亿人民币融资，</a:t>
            </a:r>
            <a:r>
              <a:rPr lang="en-US" altLang="zh-CN" sz="1600" dirty="0">
                <a:latin typeface="+mn-ea"/>
              </a:rPr>
              <a:t>GGV</a:t>
            </a:r>
            <a:r>
              <a:rPr lang="zh-CN" altLang="en-US" sz="1600" dirty="0">
                <a:latin typeface="+mn-ea"/>
              </a:rPr>
              <a:t>、红杉、真格、腾讯参投；云溪科技完成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轮超千万人民币融资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知识产权：</a:t>
            </a:r>
            <a:r>
              <a:rPr lang="zh-CN" altLang="en-US" sz="1600" dirty="0">
                <a:latin typeface="+mn-ea"/>
              </a:rPr>
              <a:t>本月融资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起，权大师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轮融资</a:t>
            </a:r>
            <a:r>
              <a:rPr lang="en-US" altLang="zh-CN" sz="1600" dirty="0">
                <a:latin typeface="+mn-ea"/>
              </a:rPr>
              <a:t>1.1</a:t>
            </a:r>
            <a:r>
              <a:rPr lang="zh-CN" altLang="en-US" sz="1600" dirty="0">
                <a:latin typeface="+mn-ea"/>
              </a:rPr>
              <a:t>亿人民币，飞淘网战略融资</a:t>
            </a:r>
            <a:r>
              <a:rPr lang="en-US" altLang="zh-CN" sz="1600" dirty="0">
                <a:latin typeface="+mn-ea"/>
              </a:rPr>
              <a:t>5000</a:t>
            </a:r>
            <a:r>
              <a:rPr lang="zh-CN" altLang="en-US" sz="1600" dirty="0">
                <a:latin typeface="+mn-ea"/>
              </a:rPr>
              <a:t>万人民币，两家公司均聚焦于知识产权服务平台，提供诸如商标注册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专利申请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专利查询等服务</a:t>
            </a:r>
          </a:p>
          <a:p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私域运营：</a:t>
            </a:r>
            <a:r>
              <a:rPr lang="zh-CN" altLang="en-US" sz="1600" dirty="0">
                <a:latin typeface="+mn-ea"/>
              </a:rPr>
              <a:t>本月蓝鲸私域天使轮融资数千万美元，梅花创投参投，活动时</a:t>
            </a:r>
            <a:r>
              <a:rPr lang="en-US" altLang="zh-CN" sz="1600" dirty="0">
                <a:latin typeface="+mn-ea"/>
              </a:rPr>
              <a:t>Pre-B</a:t>
            </a:r>
            <a:r>
              <a:rPr lang="zh-CN" altLang="en-US" sz="1600" dirty="0">
                <a:latin typeface="+mn-ea"/>
              </a:rPr>
              <a:t>轮融资数千万人民币；蓝鲸私域通过“运营托管</a:t>
            </a:r>
            <a:r>
              <a:rPr lang="en-US" altLang="zh-CN" sz="1600" dirty="0">
                <a:latin typeface="+mn-ea"/>
              </a:rPr>
              <a:t>+</a:t>
            </a:r>
            <a:r>
              <a:rPr lang="en" altLang="zh-CN" sz="1600" dirty="0">
                <a:latin typeface="+mn-ea"/>
              </a:rPr>
              <a:t>SaaS</a:t>
            </a:r>
            <a:r>
              <a:rPr lang="zh-CN" altLang="en-US" sz="1600" dirty="0">
                <a:latin typeface="+mn-ea"/>
              </a:rPr>
              <a:t>服务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私域供应链”操盘私域流量，而活动时则聚焦于为旅游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演出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特展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赛事提供私域营销。私域的运营早已经过了搞活动吸粉的粗暴阶段，已经发展成为一个用户资产精细化管理的系统工程。</a:t>
            </a:r>
          </a:p>
          <a:p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会话智能：</a:t>
            </a:r>
            <a:r>
              <a:rPr lang="zh-CN" altLang="en-US" sz="1600" dirty="0">
                <a:latin typeface="+mn-ea"/>
              </a:rPr>
              <a:t>本月融资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起，摹因智能天使轮融资数千万人民币，深维智信天使轮融资数百万美元；两家公司都是利用</a:t>
            </a:r>
            <a:r>
              <a:rPr lang="en-US" altLang="zh-CN" sz="1600" dirty="0">
                <a:latin typeface="+mn-ea"/>
              </a:rPr>
              <a:t>AI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NLP</a:t>
            </a:r>
            <a:r>
              <a:rPr lang="zh-CN" altLang="en-US" sz="1600" dirty="0">
                <a:latin typeface="+mn-ea"/>
              </a:rPr>
              <a:t>等技术对销售和客户之间的会话进行可视化、数字化分析，为销售团队赋能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家校平台（教育云平台）：</a:t>
            </a:r>
            <a:r>
              <a:rPr lang="zh-CN" altLang="en-US" sz="1600" dirty="0">
                <a:latin typeface="+mn-ea"/>
              </a:rPr>
              <a:t>智通云和爱上学家长版完成股权融资，世纪海航完成</a:t>
            </a:r>
            <a:r>
              <a:rPr lang="en-US" altLang="zh-CN" sz="1600" dirty="0">
                <a:latin typeface="+mn-ea"/>
              </a:rPr>
              <a:t>A+</a:t>
            </a:r>
            <a:r>
              <a:rPr lang="zh-CN" altLang="en-US" sz="1600" dirty="0">
                <a:latin typeface="+mn-ea"/>
              </a:rPr>
              <a:t>轮融资，金额均未披露，家校平台是连接教师、学生和家长的一个云平台，以学生为中心构建家校互动形式，变革教育教学</a:t>
            </a:r>
            <a:endParaRPr lang="zh-CN" altLang="en-US" sz="1600" b="1" dirty="0"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B46CFF-3CBC-A740-84CE-3032B7C6205C}"/>
              </a:ext>
            </a:extLst>
          </p:cNvPr>
          <p:cNvSpPr txBox="1"/>
          <p:nvPr/>
        </p:nvSpPr>
        <p:spPr>
          <a:xfrm>
            <a:off x="27080" y="6574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注：如无单位标注，则所有金额单位均为人民币</a:t>
            </a:r>
          </a:p>
        </p:txBody>
      </p:sp>
    </p:spTree>
    <p:extLst>
      <p:ext uri="{BB962C8B-B14F-4D97-AF65-F5344CB8AC3E}">
        <p14:creationId xmlns:p14="http://schemas.microsoft.com/office/powerpoint/2010/main" val="282076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785D3-C864-8D41-BDCC-2BC3571BB269}"/>
              </a:ext>
            </a:extLst>
          </p:cNvPr>
          <p:cNvSpPr txBox="1"/>
          <p:nvPr/>
        </p:nvSpPr>
        <p:spPr>
          <a:xfrm>
            <a:off x="133813" y="267630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交易平台领域总结</a:t>
            </a:r>
            <a:r>
              <a:rPr kumimoji="1" lang="zh-CN" altLang="en-US" sz="2000" dirty="0">
                <a:latin typeface="+mj-ea"/>
                <a:ea typeface="+mj-ea"/>
              </a:rPr>
              <a:t>（</a:t>
            </a:r>
            <a:r>
              <a:rPr kumimoji="1" lang="en-US" altLang="zh-CN" sz="2000" dirty="0">
                <a:latin typeface="+mj-ea"/>
                <a:ea typeface="+mj-ea"/>
              </a:rPr>
              <a:t>1/1</a:t>
            </a:r>
            <a:r>
              <a:rPr kumimoji="1" lang="zh-CN" altLang="en-US" sz="2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2087D-BAE1-D645-9A89-21F66AB2D05A}"/>
              </a:ext>
            </a:extLst>
          </p:cNvPr>
          <p:cNvSpPr txBox="1"/>
          <p:nvPr/>
        </p:nvSpPr>
        <p:spPr>
          <a:xfrm>
            <a:off x="122662" y="941903"/>
            <a:ext cx="889867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、二手交易平台领域发生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起投融资事件，钟鼎领投采货侠，红杉</a:t>
            </a:r>
            <a:r>
              <a:rPr kumimoji="1" lang="en-US" altLang="zh-CN" sz="1600" b="1" dirty="0">
                <a:latin typeface="+mn-ea"/>
              </a:rPr>
              <a:t>&amp;IDG</a:t>
            </a:r>
            <a:r>
              <a:rPr kumimoji="1" lang="zh-CN" altLang="en-US" sz="1600" b="1" dirty="0">
                <a:latin typeface="+mn-ea"/>
              </a:rPr>
              <a:t>参投</a:t>
            </a:r>
            <a:r>
              <a:rPr lang="zh-CN" altLang="en-US" sz="1600" b="1" dirty="0"/>
              <a:t>车好多，君联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经纬参投妃鱼，顺为参投转转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属于</a:t>
            </a:r>
            <a:r>
              <a:rPr lang="en-US" altLang="zh-CN" sz="1600" dirty="0">
                <a:latin typeface="+mn-ea"/>
              </a:rPr>
              <a:t>To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供应平台的有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家：胖虎科技（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/5000</a:t>
            </a:r>
            <a:r>
              <a:rPr lang="zh-CN" altLang="en-US" sz="1600" dirty="0">
                <a:latin typeface="+mn-ea"/>
              </a:rPr>
              <a:t>万美元）和妃鱼（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</a:t>
            </a:r>
            <a:r>
              <a:rPr lang="en-US" altLang="zh-CN" sz="1600" dirty="0">
                <a:latin typeface="+mn-ea"/>
              </a:rPr>
              <a:t>3000</a:t>
            </a:r>
            <a:r>
              <a:rPr lang="zh-CN" altLang="en-US" sz="1600" dirty="0">
                <a:latin typeface="+mn-ea"/>
              </a:rPr>
              <a:t>万美元</a:t>
            </a:r>
            <a:r>
              <a:rPr lang="zh-CN" altLang="en-US" sz="1600" dirty="0"/>
              <a:t>），均为二手奢侈品直播电商，将奢侈品采买回收、保养、定价之后再卖给消费者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属于</a:t>
            </a:r>
            <a:r>
              <a:rPr lang="en-US" altLang="zh-CN" sz="1600" dirty="0">
                <a:latin typeface="+mn-ea"/>
              </a:rPr>
              <a:t>Marketplace</a:t>
            </a:r>
            <a:r>
              <a:rPr lang="zh-CN" altLang="en-US" sz="1600" dirty="0">
                <a:latin typeface="+mn-ea"/>
              </a:rPr>
              <a:t>的有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家：二手交易平台</a:t>
            </a:r>
            <a:r>
              <a:rPr lang="zh-CN" altLang="en-US" sz="1600" dirty="0">
                <a:latin typeface="+mj-ea"/>
              </a:rPr>
              <a:t>转转（</a:t>
            </a:r>
            <a:r>
              <a:rPr lang="en-US" altLang="zh-CN" sz="1600" dirty="0">
                <a:latin typeface="+mj-ea"/>
              </a:rPr>
              <a:t>D</a:t>
            </a:r>
            <a:r>
              <a:rPr lang="zh-CN" altLang="en-US" sz="1600" dirty="0">
                <a:latin typeface="+mj-ea"/>
              </a:rPr>
              <a:t>轮</a:t>
            </a:r>
            <a:r>
              <a:rPr lang="en-US" altLang="zh-CN" sz="1600" dirty="0">
                <a:latin typeface="+mj-ea"/>
              </a:rPr>
              <a:t>/1</a:t>
            </a:r>
            <a:r>
              <a:rPr lang="zh-CN" altLang="en-US" sz="1600" dirty="0">
                <a:latin typeface="+mj-ea"/>
              </a:rPr>
              <a:t>亿美元）</a:t>
            </a:r>
            <a:r>
              <a:rPr lang="zh-CN" altLang="en-US" sz="1600" dirty="0">
                <a:latin typeface="+mn-ea"/>
              </a:rPr>
              <a:t>以</a:t>
            </a:r>
            <a:r>
              <a:rPr lang="en" altLang="zh-CN" sz="1600" dirty="0">
                <a:latin typeface="+mn-ea"/>
              </a:rPr>
              <a:t>C2C</a:t>
            </a:r>
            <a:r>
              <a:rPr lang="zh-CN" altLang="en-US" sz="1600" dirty="0">
                <a:latin typeface="+mn-ea"/>
              </a:rPr>
              <a:t>模式为主</a:t>
            </a:r>
            <a:r>
              <a:rPr lang="en-US" altLang="zh-CN" sz="1600" dirty="0">
                <a:latin typeface="+mn-ea"/>
              </a:rPr>
              <a:t>+</a:t>
            </a:r>
            <a:r>
              <a:rPr lang="en" altLang="zh-CN" sz="1600" dirty="0">
                <a:latin typeface="+mn-ea"/>
              </a:rPr>
              <a:t>C2B2C</a:t>
            </a:r>
            <a:r>
              <a:rPr lang="zh-CN" altLang="en-US" sz="1600" dirty="0">
                <a:latin typeface="+mn-ea"/>
              </a:rPr>
              <a:t>，转转参投的</a:t>
            </a:r>
            <a:r>
              <a:rPr lang="zh-CN" altLang="en-US" sz="1600" dirty="0">
                <a:latin typeface="+mj-ea"/>
              </a:rPr>
              <a:t>采货侠（</a:t>
            </a:r>
            <a:r>
              <a:rPr lang="en-US" altLang="zh-CN" sz="1600" dirty="0">
                <a:latin typeface="+mj-ea"/>
              </a:rPr>
              <a:t>A</a:t>
            </a:r>
            <a:r>
              <a:rPr lang="zh-CN" altLang="en-US" sz="1600" dirty="0">
                <a:latin typeface="+mj-ea"/>
              </a:rPr>
              <a:t>轮</a:t>
            </a:r>
            <a:r>
              <a:rPr lang="en-US" altLang="zh-CN" sz="1600" dirty="0">
                <a:latin typeface="+mj-ea"/>
              </a:rPr>
              <a:t>/4500</a:t>
            </a:r>
            <a:r>
              <a:rPr lang="zh-CN" altLang="en-US" sz="1600" dirty="0">
                <a:latin typeface="+mj-ea"/>
              </a:rPr>
              <a:t>万美元）采取</a:t>
            </a:r>
            <a:r>
              <a:rPr lang="en" altLang="zh-CN" sz="1600" dirty="0">
                <a:latin typeface="+mn-ea"/>
              </a:rPr>
              <a:t>B2B</a:t>
            </a:r>
            <a:r>
              <a:rPr lang="zh-CN" altLang="en-US" sz="1600" dirty="0">
                <a:latin typeface="+mn-ea"/>
              </a:rPr>
              <a:t>模式，以二手手机、</a:t>
            </a:r>
            <a:r>
              <a:rPr lang="en-US" altLang="zh-CN" sz="1600" dirty="0">
                <a:latin typeface="+mn-ea"/>
              </a:rPr>
              <a:t>3</a:t>
            </a:r>
            <a:r>
              <a:rPr lang="en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数码产品切入，将优质货品输送给有需求的下游零售门店；</a:t>
            </a:r>
            <a:r>
              <a:rPr lang="zh-CN" altLang="en-US" sz="1600" dirty="0">
                <a:latin typeface="+mj-ea"/>
              </a:rPr>
              <a:t>优信拍（战略</a:t>
            </a:r>
            <a:r>
              <a:rPr lang="en-US" altLang="zh-CN" sz="1600" dirty="0">
                <a:latin typeface="+mj-ea"/>
              </a:rPr>
              <a:t>/3.15</a:t>
            </a:r>
            <a:r>
              <a:rPr lang="zh-CN" altLang="en-US" sz="1600" dirty="0">
                <a:latin typeface="+mj-ea"/>
              </a:rPr>
              <a:t>亿美元）和车好多（战略</a:t>
            </a:r>
            <a:r>
              <a:rPr lang="en-US" altLang="zh-CN" sz="1600" dirty="0">
                <a:latin typeface="+mj-ea"/>
              </a:rPr>
              <a:t>/3</a:t>
            </a:r>
            <a:r>
              <a:rPr lang="zh-CN" altLang="en-US" sz="1600" dirty="0">
                <a:latin typeface="+mj-ea"/>
              </a:rPr>
              <a:t>亿美元）</a:t>
            </a:r>
            <a:r>
              <a:rPr lang="zh-CN" altLang="en-US" sz="1600" dirty="0">
                <a:latin typeface="+mn-ea"/>
              </a:rPr>
              <a:t>均专注于汽车二手交易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、教育领域发生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起投融资事件，淡马锡参投东方启音，五源参投</a:t>
            </a:r>
            <a:r>
              <a:rPr lang="en" altLang="zh-CN" sz="1600" b="1" dirty="0">
                <a:latin typeface="+mn-ea"/>
              </a:rPr>
              <a:t>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目标受众为儿童的项目有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家：东方启音（</a:t>
            </a:r>
            <a:r>
              <a:rPr lang="en-US" altLang="zh-CN" sz="1600" dirty="0">
                <a:latin typeface="+mn-ea"/>
              </a:rPr>
              <a:t>C+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/6000</a:t>
            </a:r>
            <a:r>
              <a:rPr lang="zh-CN" altLang="en-US" sz="1600" dirty="0">
                <a:latin typeface="+mn-ea"/>
              </a:rPr>
              <a:t>万美元）是为</a:t>
            </a:r>
            <a:r>
              <a:rPr lang="zh-CN" altLang="en-US" sz="1600" dirty="0"/>
              <a:t>言语障碍儿童提供个性化训练课程的平台，</a:t>
            </a:r>
            <a:r>
              <a:rPr lang="zh-CN" altLang="en-US" sz="1600" dirty="0">
                <a:latin typeface="+mn-ea"/>
              </a:rPr>
              <a:t>绘玩科技（</a:t>
            </a:r>
            <a:r>
              <a:rPr lang="en" altLang="zh-CN" sz="1600" dirty="0" err="1">
                <a:latin typeface="+mn-ea"/>
              </a:rPr>
              <a:t>PreA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数百万）是儿童</a:t>
            </a:r>
            <a:r>
              <a:rPr lang="zh-CN" altLang="en-US" sz="1600" dirty="0"/>
              <a:t>英语教学平台，</a:t>
            </a:r>
            <a:r>
              <a:rPr lang="zh-CN" altLang="en-US" sz="1600" dirty="0">
                <a:latin typeface="+mn-ea"/>
              </a:rPr>
              <a:t>弈小象（</a:t>
            </a:r>
            <a:r>
              <a:rPr lang="en-US" altLang="zh-CN" sz="1600" dirty="0" err="1">
                <a:latin typeface="+mn-ea"/>
              </a:rPr>
              <a:t>PreA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未披露）是儿童象棋教育平台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芝士校园（</a:t>
            </a:r>
            <a:r>
              <a:rPr lang="en" altLang="zh-CN" sz="1600" dirty="0" err="1">
                <a:latin typeface="+mn-ea"/>
              </a:rPr>
              <a:t>PreA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数百万）专注大学生求学求职咨询，</a:t>
            </a:r>
            <a:r>
              <a:rPr lang="en" altLang="zh-CN" sz="1600" dirty="0">
                <a:latin typeface="+mn-ea"/>
              </a:rPr>
              <a:t> UMU</a:t>
            </a:r>
            <a:r>
              <a:rPr lang="zh-CN" altLang="en-US" sz="1600" dirty="0">
                <a:latin typeface="+mn-ea"/>
              </a:rPr>
              <a:t>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未披露）专注企业教育培训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、以下大额投融资的领域值得关注：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家装：</a:t>
            </a:r>
            <a:r>
              <a:rPr lang="zh-CN" altLang="en-US" sz="1600" dirty="0">
                <a:latin typeface="+mn-ea"/>
              </a:rPr>
              <a:t>本月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起大额投融资事件，小胖熊</a:t>
            </a:r>
            <a:r>
              <a:rPr lang="en-US" altLang="zh-CN" sz="1600" dirty="0">
                <a:latin typeface="+mn-ea"/>
              </a:rPr>
              <a:t>C+</a:t>
            </a:r>
            <a:r>
              <a:rPr lang="zh-CN" altLang="en-US" sz="1600" dirty="0">
                <a:latin typeface="+mn-ea"/>
              </a:rPr>
              <a:t>轮融资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亿美元，住范儿</a:t>
            </a:r>
            <a:r>
              <a:rPr lang="en" altLang="zh-CN" dirty="0"/>
              <a:t> </a:t>
            </a:r>
            <a:r>
              <a:rPr lang="en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轮融资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亿人民币，小胖熊为家装建材</a:t>
            </a:r>
            <a:r>
              <a:rPr lang="en-US" altLang="zh-CN" sz="1600" dirty="0">
                <a:latin typeface="+mn-ea"/>
              </a:rPr>
              <a:t>B2B</a:t>
            </a:r>
            <a:r>
              <a:rPr lang="zh-CN" altLang="en-US" sz="1600" dirty="0">
                <a:latin typeface="+mn-ea"/>
              </a:rPr>
              <a:t>平台，</a:t>
            </a:r>
            <a:r>
              <a:rPr lang="zh-CN" altLang="en-US" sz="1600" dirty="0"/>
              <a:t>规模化采购并自营专业化仓库，统一调度物流车辆；住范儿为旧屋快速轻改造服务平台；软银、</a:t>
            </a:r>
            <a:r>
              <a:rPr lang="en-US" altLang="zh-CN" sz="1600" dirty="0">
                <a:latin typeface="+mn-ea"/>
              </a:rPr>
              <a:t>CMC</a:t>
            </a:r>
            <a:r>
              <a:rPr lang="zh-CN" altLang="en-US" sz="1600" dirty="0">
                <a:latin typeface="+mn-ea"/>
              </a:rPr>
              <a:t>、经纬、云启参投小胖熊，金沙江、创新工场参投</a:t>
            </a:r>
            <a:r>
              <a:rPr lang="zh-CN" altLang="en-US" sz="1600" dirty="0"/>
              <a:t>住范儿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拍卖：</a:t>
            </a:r>
            <a:r>
              <a:rPr lang="zh-CN" altLang="en-US" sz="1600" dirty="0">
                <a:latin typeface="+mn-ea"/>
              </a:rPr>
              <a:t>博车网完成</a:t>
            </a:r>
            <a:r>
              <a:rPr lang="en-US" altLang="zh-CN" sz="1600" dirty="0">
                <a:latin typeface="+mn-ea"/>
              </a:rPr>
              <a:t>9570</a:t>
            </a:r>
            <a:r>
              <a:rPr lang="zh-CN" altLang="en-US" sz="1600" dirty="0">
                <a:latin typeface="+mn-ea"/>
              </a:rPr>
              <a:t>万美元的战略融资，博车网是中国最大的事故车线上拍卖平台，每年完成超过</a:t>
            </a:r>
            <a:r>
              <a:rPr lang="en-US" altLang="zh-CN" sz="1600" dirty="0">
                <a:latin typeface="+mn-ea"/>
              </a:rPr>
              <a:t>75000</a:t>
            </a:r>
            <a:r>
              <a:rPr lang="zh-CN" altLang="en-US" sz="1600" dirty="0">
                <a:latin typeface="+mn-ea"/>
              </a:rPr>
              <a:t>笔交易；债权处置拍卖平台</a:t>
            </a:r>
            <a:r>
              <a:rPr lang="en-US" altLang="zh-CN" sz="1600" dirty="0">
                <a:latin typeface="+mn-ea"/>
              </a:rPr>
              <a:t>360</a:t>
            </a:r>
            <a:r>
              <a:rPr lang="zh-CN" altLang="en-US" sz="1600" dirty="0">
                <a:latin typeface="+mn-ea"/>
              </a:rPr>
              <a:t>拍完成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轮融资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DC0678-C1FE-7644-A882-23C766F0CE30}"/>
              </a:ext>
            </a:extLst>
          </p:cNvPr>
          <p:cNvSpPr txBox="1"/>
          <p:nvPr/>
        </p:nvSpPr>
        <p:spPr>
          <a:xfrm>
            <a:off x="27080" y="6574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注：如无单位标注，则所有金额单位均为人民币</a:t>
            </a:r>
          </a:p>
        </p:txBody>
      </p:sp>
    </p:spTree>
    <p:extLst>
      <p:ext uri="{BB962C8B-B14F-4D97-AF65-F5344CB8AC3E}">
        <p14:creationId xmlns:p14="http://schemas.microsoft.com/office/powerpoint/2010/main" val="421254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B973C-25ED-8947-AC21-C7E1A03D7CEB}"/>
              </a:ext>
            </a:extLst>
          </p:cNvPr>
          <p:cNvSpPr txBox="1"/>
          <p:nvPr/>
        </p:nvSpPr>
        <p:spPr>
          <a:xfrm>
            <a:off x="174171" y="283029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机器人领域总结</a:t>
            </a: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1/1</a:t>
            </a:r>
            <a:r>
              <a:rPr kumimoji="1" lang="zh-CN" altLang="en-US" sz="2000" dirty="0">
                <a:latin typeface="+mn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5A42E-F9BC-9B4C-8A7C-A74C59415D71}"/>
              </a:ext>
            </a:extLst>
          </p:cNvPr>
          <p:cNvSpPr txBox="1"/>
          <p:nvPr/>
        </p:nvSpPr>
        <p:spPr>
          <a:xfrm>
            <a:off x="87085" y="933249"/>
            <a:ext cx="89698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、智能移动作业相关领域发生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起投融资事件</a:t>
            </a:r>
            <a:r>
              <a:rPr lang="zh-CN" altLang="en-US" sz="1600" b="1" dirty="0">
                <a:latin typeface="+mn-ea"/>
              </a:rPr>
              <a:t>，深创投参投迦智科技，金沙江参投大方智能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重点关注物流业及制造业的有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家：迦智科技（</a:t>
            </a:r>
            <a:r>
              <a:rPr lang="en-US" altLang="zh-CN" sz="1600" dirty="0">
                <a:latin typeface="+mn-ea"/>
              </a:rPr>
              <a:t>B+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亿元级）、墨影科技（股权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其余公司各有侧重点，如大方智能（股权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未披露）关注建筑施工，</a:t>
            </a:r>
            <a:r>
              <a:rPr lang="zh-CN" altLang="en-US" sz="1600" dirty="0"/>
              <a:t>凌坤智能</a:t>
            </a:r>
            <a:r>
              <a:rPr lang="zh-CN" altLang="en-US" sz="1600" dirty="0">
                <a:latin typeface="+mn-ea"/>
              </a:rPr>
              <a:t>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未披露）聚焦工业及服务业，</a:t>
            </a:r>
            <a:r>
              <a:rPr lang="zh-CN" altLang="en-US" sz="1600" dirty="0"/>
              <a:t>东古智能</a:t>
            </a:r>
            <a:r>
              <a:rPr lang="zh-CN" altLang="en-US" sz="1600" dirty="0">
                <a:latin typeface="+mn-ea"/>
              </a:rPr>
              <a:t>（股权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未披露）侧重于无人机、巡检系统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红杉参投赋之科技、</a:t>
            </a:r>
            <a:r>
              <a:rPr lang="zh-CN" altLang="en-US" sz="1600" b="1" dirty="0"/>
              <a:t>乐森机器人</a:t>
            </a:r>
            <a:endParaRPr kumimoji="1" lang="en-US" altLang="zh-CN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赋之</a:t>
            </a:r>
            <a:r>
              <a:rPr lang="zh-CN" altLang="en-US" sz="1600" dirty="0">
                <a:latin typeface="+mn-ea"/>
              </a:rPr>
              <a:t>科技（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数千万）重点关注家用机器人，由</a:t>
            </a:r>
            <a:r>
              <a:rPr lang="zh-CN" altLang="en-US" sz="1600" dirty="0"/>
              <a:t>龙湖资本跟投；乐森机器人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未披露）聚焦</a:t>
            </a:r>
            <a:r>
              <a:rPr lang="zh-CN" altLang="en-US" sz="1600" dirty="0"/>
              <a:t>智能变形机器人，由明裕创投、日初资本等</a:t>
            </a:r>
            <a:r>
              <a:rPr lang="zh-CN" altLang="en-US" sz="1600" dirty="0">
                <a:latin typeface="+mn-ea"/>
              </a:rPr>
              <a:t>跟投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96816E-2A78-CF45-835B-5AD34BB78990}"/>
              </a:ext>
            </a:extLst>
          </p:cNvPr>
          <p:cNvSpPr txBox="1"/>
          <p:nvPr/>
        </p:nvSpPr>
        <p:spPr>
          <a:xfrm>
            <a:off x="27080" y="6574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注：如无单位标注，则所有金额单位均为人民币</a:t>
            </a:r>
          </a:p>
        </p:txBody>
      </p:sp>
    </p:spTree>
    <p:extLst>
      <p:ext uri="{BB962C8B-B14F-4D97-AF65-F5344CB8AC3E}">
        <p14:creationId xmlns:p14="http://schemas.microsoft.com/office/powerpoint/2010/main" val="342498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785D3-C864-8D41-BDCC-2BC3571BB269}"/>
              </a:ext>
            </a:extLst>
          </p:cNvPr>
          <p:cNvSpPr txBox="1"/>
          <p:nvPr/>
        </p:nvSpPr>
        <p:spPr>
          <a:xfrm>
            <a:off x="133813" y="267630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物联网领域总结</a:t>
            </a:r>
            <a:r>
              <a:rPr kumimoji="1" lang="zh-CN" altLang="en-US" sz="2000" dirty="0">
                <a:latin typeface="+mj-ea"/>
                <a:ea typeface="+mj-ea"/>
              </a:rPr>
              <a:t>（</a:t>
            </a:r>
            <a:r>
              <a:rPr kumimoji="1" lang="en-US" altLang="zh-CN" sz="2000" dirty="0">
                <a:latin typeface="+mj-ea"/>
                <a:ea typeface="+mj-ea"/>
              </a:rPr>
              <a:t>1/1</a:t>
            </a:r>
            <a:r>
              <a:rPr kumimoji="1" lang="zh-CN" altLang="en-US" sz="2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2087D-BAE1-D645-9A89-21F66AB2D05A}"/>
              </a:ext>
            </a:extLst>
          </p:cNvPr>
          <p:cNvSpPr txBox="1"/>
          <p:nvPr/>
        </p:nvSpPr>
        <p:spPr>
          <a:xfrm>
            <a:off x="122662" y="941903"/>
            <a:ext cx="8898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、物联网领域发生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起投融资事件，同创伟业跟投爱创科技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三家公司都聚焦于人工智能的场景运用：小笨智能（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近亿人民币）通过人工智能与物联网技术的结合，为企业客户提供技术平台与终端服务。中科凡语（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数千万人民币）利用人工智能技术为政府、公安、军队等提供机器翻译系统、多语言信息分析与处理服务与解决方案。瓦特曼（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/6000</a:t>
            </a:r>
            <a:r>
              <a:rPr lang="zh-CN" altLang="en-US" sz="1600" dirty="0">
                <a:latin typeface="+mn-ea"/>
              </a:rPr>
              <a:t>万人民币）致力于将工业视觉、机器人等人工智能技术落地于传统工业领域，构建智能制造工业平台。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一家公司爱创科技（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近亿人民币）致力于提供供应链数字化解决方案，为企业提供质量追溯、供应链管控、数字营销等大数据生态服务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爱创科技已经历六轮投资，同创伟业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轮均有投资</a:t>
            </a:r>
            <a:endParaRPr kumimoji="1" lang="en-US" altLang="zh-CN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近年来，产业数字化热潮持续升温，数字化转型不断提速加快。对于传统产业而言，在云计算、大数据、物联网、区块链等新一代信息技术引领支撑下，数字化充分赋能企业。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爱创拥有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50+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专利技术，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100+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软件著作权，拥有堪称行业最大的技术“护城河”，多项关键技术于国内领先乃至国际领先。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DC0678-C1FE-7644-A882-23C766F0CE30}"/>
              </a:ext>
            </a:extLst>
          </p:cNvPr>
          <p:cNvSpPr txBox="1"/>
          <p:nvPr/>
        </p:nvSpPr>
        <p:spPr>
          <a:xfrm>
            <a:off x="27080" y="6574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注：如无单位标注，则所有金额单位均为人民币</a:t>
            </a:r>
          </a:p>
        </p:txBody>
      </p:sp>
    </p:spTree>
    <p:extLst>
      <p:ext uri="{BB962C8B-B14F-4D97-AF65-F5344CB8AC3E}">
        <p14:creationId xmlns:p14="http://schemas.microsoft.com/office/powerpoint/2010/main" val="222152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785D3-C864-8D41-BDCC-2BC3571BB269}"/>
              </a:ext>
            </a:extLst>
          </p:cNvPr>
          <p:cNvSpPr txBox="1"/>
          <p:nvPr/>
        </p:nvSpPr>
        <p:spPr>
          <a:xfrm>
            <a:off x="133813" y="267630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企业服务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医疗服务领域总结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D85499-89A0-EF45-B820-CBC99A35CAA7}"/>
              </a:ext>
            </a:extLst>
          </p:cNvPr>
          <p:cNvSpPr txBox="1"/>
          <p:nvPr/>
        </p:nvSpPr>
        <p:spPr>
          <a:xfrm>
            <a:off x="133813" y="1023258"/>
            <a:ext cx="4166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、本月医疗器械类项目发生</a:t>
            </a:r>
            <a:r>
              <a:rPr kumimoji="1" lang="en-US" altLang="zh-CN" sz="1600" dirty="0">
                <a:latin typeface="+mn-ea"/>
              </a:rPr>
              <a:t>30</a:t>
            </a:r>
            <a:r>
              <a:rPr kumimoji="1" lang="zh-CN" altLang="en-US" sz="1600" dirty="0">
                <a:latin typeface="+mn-ea"/>
              </a:rPr>
              <a:t>起投融资事件</a:t>
            </a:r>
            <a:endParaRPr kumimoji="1" lang="en-US" altLang="zh-CN" sz="1600" dirty="0">
              <a:latin typeface="+mn-ea"/>
            </a:endParaRPr>
          </a:p>
          <a:p>
            <a:r>
              <a:rPr kumimoji="1" lang="en-US" altLang="zh-CN" sz="1600" dirty="0">
                <a:latin typeface="+mn-ea"/>
              </a:rPr>
              <a:t>7</a:t>
            </a:r>
            <a:r>
              <a:rPr kumimoji="1" lang="zh-CN" altLang="en-US" sz="1600" dirty="0">
                <a:latin typeface="+mn-ea"/>
              </a:rPr>
              <a:t>家过亿</a:t>
            </a:r>
            <a:r>
              <a:rPr kumimoji="1" lang="en-US" altLang="zh-CN" sz="1600" dirty="0">
                <a:latin typeface="+mn-ea"/>
              </a:rPr>
              <a:t>/</a:t>
            </a:r>
            <a:r>
              <a:rPr kumimoji="1" lang="zh-CN" altLang="en-US" sz="1600" dirty="0">
                <a:latin typeface="+mn-ea"/>
              </a:rPr>
              <a:t>近亿元级别</a:t>
            </a:r>
            <a:endParaRPr kumimoji="1" lang="en-US" altLang="zh-CN" sz="1600" dirty="0">
              <a:latin typeface="+mn-ea"/>
            </a:endParaRPr>
          </a:p>
          <a:p>
            <a:r>
              <a:rPr lang="zh-CN" altLang="en-US" dirty="0"/>
              <a:t>九诺医疗</a:t>
            </a:r>
          </a:p>
          <a:p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5787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39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2.17691514186735934899E+00&quot;&gt;&lt;m_msothmcolidx val=&quot;0&quot;/&gt;&lt;m_rgb r=&quot;47&quot; g=&quot;BD&quot; b=&quot;E3&quot;/&gt;&lt;/elem&gt;&lt;elem m_fUsage=&quot;2.04636071575246392129E+00&quot;&gt;&lt;m_msothmcolidx val=&quot;0&quot;/&gt;&lt;m_rgb r=&quot;B3&quot; g=&quot;D0&quot; b=&quot;EE&quot;/&gt;&lt;/elem&gt;&lt;elem m_fUsage=&quot;1.99067115909131553408E+00&quot;&gt;&lt;m_msothmcolidx val=&quot;0&quot;/&gt;&lt;m_rgb r=&quot;4E&quot; g=&quot;B5&quot; b=&quot;F3&quot;/&gt;&lt;/elem&gt;&lt;elem m_fUsage=&quot;1.06754218725563765346E+00&quot;&gt;&lt;m_msothmcolidx val=&quot;0&quot;/&gt;&lt;m_rgb r=&quot;81&quot; g=&quot;CD&quot; b=&quot;EF&quot;/&gt;&lt;/elem&gt;&lt;elem m_fUsage=&quot;1.02416812132843104699E+00&quot;&gt;&lt;m_msothmcolidx val=&quot;0&quot;/&gt;&lt;m_rgb r=&quot;E6&quot; g=&quot;E6&quot; b=&quot;E6&quot;/&gt;&lt;/elem&gt;&lt;elem m_fUsage=&quot;6.50919934841938441217E-01&quot;&gt;&lt;m_msothmcolidx val=&quot;0&quot;/&gt;&lt;m_rgb r=&quot;4A&quot; g=&quot;B6&quot; b=&quot;D5&quot;/&gt;&lt;/elem&gt;&lt;elem m_fUsage=&quot;3.96038797013914700695E-01&quot;&gt;&lt;m_msothmcolidx val=&quot;0&quot;/&gt;&lt;m_rgb r=&quot;61&quot; g=&quot;A8&quot; b=&quot;C4&quot;/&gt;&lt;/elem&gt;&lt;elem m_fUsage=&quot;2.33006643165664384387E-01&quot;&gt;&lt;m_msothmcolidx val=&quot;0&quot;/&gt;&lt;m_rgb r=&quot;DF&quot; g=&quot;93&quot; b=&quot;7D&quot;/&gt;&lt;/elem&gt;&lt;elem m_fUsage=&quot;1.50619038497340707039E-01&quot;&gt;&lt;m_msothmcolidx val=&quot;0&quot;/&gt;&lt;m_rgb r=&quot;F2&quot; g=&quot;DC&quot; b=&quot;DB&quot;/&gt;&lt;/elem&gt;&lt;elem m_fUsage=&quot;1.23747180757801888973E-01&quot;&gt;&lt;m_msothmcolidx val=&quot;0&quot;/&gt;&lt;m_rgb r=&quot;FC&quot; g=&quot;D5&quot; b=&quot;B5&quot;/&gt;&lt;/elem&gt;&lt;elem m_fUsage=&quot;7.17897987691853145531E-02&quot;&gt;&lt;m_msothmcolidx val=&quot;0&quot;/&gt;&lt;m_rgb r=&quot;C9&quot; g=&quot;95&quot; b=&quot;92&quot;/&gt;&lt;/elem&gt;&lt;elem m_fUsage=&quot;4.71012869724624916312E-02&quot;&gt;&lt;m_msothmcolidx val=&quot;0&quot;/&gt;&lt;m_rgb r=&quot;56&quot; g=&quot;8E&quot; b=&quot;D5&quot;/&gt;&lt;/elem&gt;&lt;elem m_fUsage=&quot;9.32981010874846077019E-03&quot;&gt;&lt;m_msothmcolidx val=&quot;0&quot;/&gt;&lt;m_rgb r=&quot;FD&quot; g=&quot;EA&quot; b=&quot;D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KuF1FDCuWWR8byvL4yj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tLMC9_ExWLCALBa0ho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CSw8vCochLjAjGlAB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CSw8vCochLjAjGlABTHw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市值超500亿公司研究-1008" id="{AEFEAFDA-B145-F249-973F-E619FA22EC84}" vid="{CF4CC7C3-A8EA-D844-B184-A40D0546B52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15309</TotalTime>
  <Words>2071</Words>
  <Application>Microsoft Office PowerPoint</Application>
  <PresentationFormat>全屏显示(4:3)</PresentationFormat>
  <Paragraphs>101</Paragraphs>
  <Slides>10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Heiti SC Light</vt:lpstr>
      <vt:lpstr>等线</vt:lpstr>
      <vt:lpstr>黑体</vt:lpstr>
      <vt:lpstr>华文楷体</vt:lpstr>
      <vt:lpstr>Arial</vt:lpstr>
      <vt:lpstr>Arial</vt:lpstr>
      <vt:lpstr>Corbel</vt:lpstr>
      <vt:lpstr>Office 主题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科技和企业服务领域全球动态</dc:title>
  <dc:creator>Karl Zhou</dc:creator>
  <cp:lastModifiedBy>曾 思杰</cp:lastModifiedBy>
  <cp:revision>1301</cp:revision>
  <cp:lastPrinted>2020-10-14T01:02:59Z</cp:lastPrinted>
  <dcterms:created xsi:type="dcterms:W3CDTF">2019-02-10T12:42:38Z</dcterms:created>
  <dcterms:modified xsi:type="dcterms:W3CDTF">2021-07-08T08:22:06Z</dcterms:modified>
</cp:coreProperties>
</file>