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"/>
  </p:notesMasterIdLst>
  <p:sldSz cx="9144000" cy="6858000" type="screen4x3"/>
  <p:notesSz cx="6858000" cy="9144000"/>
  <p:custDataLst>
    <p:tags r:id="rId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 Noah" initials="MN" lastIdx="1" clrIdx="0">
    <p:extLst>
      <p:ext uri="{19B8F6BF-5375-455C-9EA6-DF929625EA0E}">
        <p15:presenceInfo xmlns:p15="http://schemas.microsoft.com/office/powerpoint/2012/main" userId="8b05b341985352a6" providerId="Windows Live"/>
      </p:ext>
    </p:extLst>
  </p:cmAuthor>
  <p:cmAuthor id="2" name="Ye Li" initials="YL" lastIdx="1" clrIdx="1">
    <p:extLst>
      <p:ext uri="{19B8F6BF-5375-455C-9EA6-DF929625EA0E}">
        <p15:presenceInfo xmlns:p15="http://schemas.microsoft.com/office/powerpoint/2012/main" userId="8f78139dfa01e3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C5EC"/>
    <a:srgbClr val="479876"/>
    <a:srgbClr val="C4E8DB"/>
    <a:srgbClr val="FFC000"/>
    <a:srgbClr val="4F81BD"/>
    <a:srgbClr val="2F75B5"/>
    <a:srgbClr val="E5E5E6"/>
    <a:srgbClr val="70AD47"/>
    <a:srgbClr val="1F4E78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1777" autoAdjust="0"/>
    <p:restoredTop sz="95837" autoAdjust="0"/>
  </p:normalViewPr>
  <p:slideViewPr>
    <p:cSldViewPr snapToGrid="0">
      <p:cViewPr varScale="1">
        <p:scale>
          <a:sx n="106" d="100"/>
          <a:sy n="106" d="100"/>
        </p:scale>
        <p:origin x="19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tags" Target="tags/tag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FE3CE-DD27-4BAE-BBAC-1DB2948FB8A3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F30EE-7524-469C-AF21-2BFC3098F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362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9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绿色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039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6C3B-EF53-534A-B1F3-BE8CCE8EC3E0}" type="datetimeFigureOut">
              <a:rPr kumimoji="1" lang="zh-CN" altLang="en-US" smtClean="0"/>
              <a:t>2021/2/1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B032-E4E2-054F-9EE0-2260525154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1670569334.jpg" descr="1670569334.jpg">
            <a:extLst>
              <a:ext uri="{FF2B5EF4-FFF2-40B4-BE49-F238E27FC236}">
                <a16:creationId xmlns:a16="http://schemas.microsoft.com/office/drawing/2014/main" id="{DA23F514-87F4-4A08-A82E-5920E372F0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05" y="250700"/>
            <a:ext cx="4594204" cy="122803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6632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6C3B-EF53-534A-B1F3-BE8CCE8EC3E0}" type="datetimeFigureOut">
              <a:rPr kumimoji="1" lang="zh-CN" altLang="en-US" smtClean="0"/>
              <a:t>2021/2/1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B032-E4E2-054F-9EE0-2260525154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579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6C3B-EF53-534A-B1F3-BE8CCE8EC3E0}" type="datetimeFigureOut">
              <a:rPr kumimoji="1" lang="zh-CN" altLang="en-US" smtClean="0"/>
              <a:t>2021/2/1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B032-E4E2-054F-9EE0-2260525154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7431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6C3B-EF53-534A-B1F3-BE8CCE8EC3E0}" type="datetimeFigureOut">
              <a:rPr kumimoji="1" lang="zh-CN" altLang="en-US" smtClean="0"/>
              <a:t>2021/2/1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B032-E4E2-054F-9EE0-2260525154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4013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 userDrawn="1"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组合 16"/>
          <p:cNvGrpSpPr/>
          <p:nvPr userDrawn="1"/>
        </p:nvGrpSpPr>
        <p:grpSpPr bwMode="auto">
          <a:xfrm>
            <a:off x="-3175" y="4946650"/>
            <a:ext cx="9147175" cy="1911350"/>
            <a:chOff x="-3765" y="4832896"/>
            <a:chExt cx="9147765" cy="2032192"/>
          </a:xfrm>
        </p:grpSpPr>
        <p:sp>
          <p:nvSpPr>
            <p:cNvPr id="4" name="任意多边形 6"/>
            <p:cNvSpPr/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任意多边形 7"/>
            <p:cNvSpPr/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7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12" descr="eastern_bell_logo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669925"/>
            <a:ext cx="3014662" cy="111601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/>
          <p:cNvSpPr/>
          <p:nvPr userDrawn="1"/>
        </p:nvSpPr>
        <p:spPr>
          <a:xfrm>
            <a:off x="357188" y="1631950"/>
            <a:ext cx="2519362" cy="107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0" name="直接连接符 17"/>
          <p:cNvCxnSpPr/>
          <p:nvPr userDrawn="1"/>
        </p:nvCxnSpPr>
        <p:spPr>
          <a:xfrm>
            <a:off x="428625" y="1631950"/>
            <a:ext cx="36004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 rot="5400000">
            <a:off x="46037" y="1752601"/>
            <a:ext cx="1800225" cy="1079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64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>
            <a:extLst>
              <a:ext uri="{FF2B5EF4-FFF2-40B4-BE49-F238E27FC236}">
                <a16:creationId xmlns:a16="http://schemas.microsoft.com/office/drawing/2014/main" id="{AA5D1E31-8CE3-402E-8768-EF9683A389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407550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think-cell 幻灯片" r:id="rId4" imgW="473" imgH="473" progId="TCLayout.ActiveDocument.1">
                  <p:embed/>
                </p:oleObj>
              </mc:Choice>
              <mc:Fallback>
                <p:oleObj name="think-cell 幻灯片" r:id="rId4" imgW="473" imgH="473" progId="TCLayout.ActiveDocument.1">
                  <p:embed/>
                  <p:pic>
                    <p:nvPicPr>
                      <p:cNvPr id="2" name="对象 1" hidden="1">
                        <a:extLst>
                          <a:ext uri="{FF2B5EF4-FFF2-40B4-BE49-F238E27FC236}">
                            <a16:creationId xmlns:a16="http://schemas.microsoft.com/office/drawing/2014/main" id="{AA5D1E31-8CE3-402E-8768-EF9683A389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6C3B-EF53-534A-B1F3-BE8CCE8EC3E0}" type="datetimeFigureOut">
              <a:rPr kumimoji="1" lang="zh-CN" altLang="en-US" smtClean="0"/>
              <a:t>2021/2/1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B032-E4E2-054F-9EE0-2260525154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124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>
            <a:extLst>
              <a:ext uri="{FF2B5EF4-FFF2-40B4-BE49-F238E27FC236}">
                <a16:creationId xmlns:a16="http://schemas.microsoft.com/office/drawing/2014/main" id="{AA5D1E31-8CE3-402E-8768-EF9683A389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think-cell 幻灯片" r:id="rId8" imgW="473" imgH="473" progId="TCLayout.ActiveDocument.1">
                  <p:embed/>
                </p:oleObj>
              </mc:Choice>
              <mc:Fallback>
                <p:oleObj name="think-cell 幻灯片" r:id="rId8" imgW="473" imgH="473" progId="TCLayout.ActiveDocument.1">
                  <p:embed/>
                  <p:pic>
                    <p:nvPicPr>
                      <p:cNvPr id="2" name="对象 1" hidden="1">
                        <a:extLst>
                          <a:ext uri="{FF2B5EF4-FFF2-40B4-BE49-F238E27FC236}">
                            <a16:creationId xmlns:a16="http://schemas.microsoft.com/office/drawing/2014/main" id="{AA5D1E31-8CE3-402E-8768-EF9683A389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6C3B-EF53-534A-B1F3-BE8CCE8EC3E0}" type="datetimeFigureOut">
              <a:rPr kumimoji="1" lang="zh-CN" altLang="en-US" smtClean="0"/>
              <a:t>2021/2/1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B032-E4E2-054F-9EE0-2260525154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EA9160A1-85BD-1647-99CC-2AF3EB275627}"/>
              </a:ext>
            </a:extLst>
          </p:cNvPr>
          <p:cNvSpPr>
            <a:spLocks noGrp="1"/>
          </p:cNvSpPr>
          <p:nvPr userDrawn="1">
            <p:custDataLst>
              <p:tags r:id="rId3"/>
            </p:custDataLst>
          </p:nvPr>
        </p:nvSpPr>
        <p:spPr bwMode="gray">
          <a:xfrm>
            <a:off x="168274" y="1098549"/>
            <a:ext cx="4319588" cy="369888"/>
          </a:xfrm>
          <a:prstGeom prst="leftArrow">
            <a:avLst>
              <a:gd name="adj1" fmla="val 100000"/>
              <a:gd name="adj2" fmla="val 21030"/>
            </a:avLst>
          </a:prstGeom>
          <a:solidFill>
            <a:srgbClr val="6F8DB9"/>
          </a:solidFill>
          <a:ln w="9525" algn="ctr"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</a14:hiddenLine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Heiti SC Light"/>
                <a:ea typeface="Heiti SC Light"/>
                <a:cs typeface="Heiti SC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Heiti SC Light"/>
                <a:ea typeface="Heiti SC Light"/>
                <a:cs typeface="Heiti SC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Heiti SC Light"/>
                <a:ea typeface="Heiti SC Light"/>
                <a:cs typeface="Heiti SC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Heiti SC Light"/>
                <a:ea typeface="Heiti SC Light"/>
                <a:cs typeface="Heiti SC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Heiti SC Light"/>
                <a:ea typeface="Heiti SC Light"/>
                <a:cs typeface="Heiti SC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400" dirty="0">
              <a:solidFill>
                <a:schemeClr val="bg1"/>
              </a:solidFill>
              <a:sym typeface="Heiti SC Light"/>
            </a:endParaRP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C2C39FF2-8136-7C40-9A0C-103D92D4A361}"/>
              </a:ext>
            </a:extLst>
          </p:cNvPr>
          <p:cNvSpPr>
            <a:spLocks noGrp="1"/>
          </p:cNvSpPr>
          <p:nvPr userDrawn="1">
            <p:custDataLst>
              <p:tags r:id="rId4"/>
            </p:custDataLst>
          </p:nvPr>
        </p:nvSpPr>
        <p:spPr bwMode="gray">
          <a:xfrm>
            <a:off x="4684713" y="1098549"/>
            <a:ext cx="4279900" cy="369888"/>
          </a:xfrm>
          <a:prstGeom prst="leftArrow">
            <a:avLst>
              <a:gd name="adj1" fmla="val 100000"/>
              <a:gd name="adj2" fmla="val 21030"/>
            </a:avLst>
          </a:prstGeom>
          <a:solidFill>
            <a:srgbClr val="4C6C9C"/>
          </a:solidFill>
          <a:ln>
            <a:noFill/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Heiti SC Light"/>
                <a:ea typeface="Heiti SC Light"/>
                <a:cs typeface="Heiti SC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Heiti SC Light"/>
                <a:ea typeface="Heiti SC Light"/>
                <a:cs typeface="Heiti SC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Heiti SC Light"/>
                <a:ea typeface="Heiti SC Light"/>
                <a:cs typeface="Heiti SC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Heiti SC Light"/>
                <a:ea typeface="Heiti SC Light"/>
                <a:cs typeface="Heiti SC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Heiti SC Light"/>
                <a:ea typeface="Heiti SC Light"/>
                <a:cs typeface="Heiti SC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400" dirty="0">
              <a:solidFill>
                <a:schemeClr val="bg1"/>
              </a:solidFill>
              <a:sym typeface="Heiti SC Light"/>
            </a:endParaRP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0510132A-3F68-5E45-A599-5037846458EC}"/>
              </a:ext>
            </a:extLst>
          </p:cNvPr>
          <p:cNvSpPr>
            <a:spLocks noGrp="1"/>
          </p:cNvSpPr>
          <p:nvPr userDrawn="1">
            <p:custDataLst>
              <p:tags r:id="rId5"/>
            </p:custDataLst>
          </p:nvPr>
        </p:nvSpPr>
        <p:spPr bwMode="gray">
          <a:xfrm>
            <a:off x="187325" y="3621088"/>
            <a:ext cx="4300538" cy="371475"/>
          </a:xfrm>
          <a:prstGeom prst="homePlate">
            <a:avLst>
              <a:gd name="adj" fmla="val 2222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Heiti SC Light"/>
                <a:ea typeface="Heiti SC Light"/>
                <a:cs typeface="Heiti SC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Heiti SC Light"/>
                <a:ea typeface="Heiti SC Light"/>
                <a:cs typeface="Heiti SC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Heiti SC Light"/>
                <a:ea typeface="Heiti SC Light"/>
                <a:cs typeface="Heiti SC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Heiti SC Light"/>
                <a:ea typeface="Heiti SC Light"/>
                <a:cs typeface="Heiti SC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Heiti SC Light"/>
                <a:ea typeface="Heiti SC Light"/>
                <a:cs typeface="Heiti SC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400" dirty="0">
              <a:solidFill>
                <a:schemeClr val="bg1"/>
              </a:solidFill>
              <a:sym typeface="Heiti SC Light"/>
            </a:endParaRPr>
          </a:p>
        </p:txBody>
      </p:sp>
      <p:sp>
        <p:nvSpPr>
          <p:cNvPr id="10" name="TextBox 97">
            <a:extLst>
              <a:ext uri="{FF2B5EF4-FFF2-40B4-BE49-F238E27FC236}">
                <a16:creationId xmlns:a16="http://schemas.microsoft.com/office/drawing/2014/main" id="{5265831A-4CA3-8446-9817-9472344A133C}"/>
              </a:ext>
            </a:extLst>
          </p:cNvPr>
          <p:cNvSpPr txBox="1"/>
          <p:nvPr userDrawn="1"/>
        </p:nvSpPr>
        <p:spPr>
          <a:xfrm>
            <a:off x="486567" y="1098550"/>
            <a:ext cx="39274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500" b="1" dirty="0">
                <a:solidFill>
                  <a:schemeClr val="bg1"/>
                </a:solidFill>
                <a:effectLst/>
                <a:latin typeface="+mj-lt"/>
              </a:rPr>
              <a:t>1. </a:t>
            </a:r>
            <a:r>
              <a:rPr lang="zh-CN" altLang="en-US" sz="1500" b="1" dirty="0">
                <a:solidFill>
                  <a:schemeClr val="bg1"/>
                </a:solidFill>
                <a:effectLst/>
                <a:latin typeface="+mj-lt"/>
              </a:rPr>
              <a:t>公司简介</a:t>
            </a:r>
          </a:p>
        </p:txBody>
      </p:sp>
      <p:sp>
        <p:nvSpPr>
          <p:cNvPr id="11" name="TextBox 100">
            <a:extLst>
              <a:ext uri="{FF2B5EF4-FFF2-40B4-BE49-F238E27FC236}">
                <a16:creationId xmlns:a16="http://schemas.microsoft.com/office/drawing/2014/main" id="{649A6F59-8F5D-F14A-B89F-8A053EA0E7B3}"/>
              </a:ext>
            </a:extLst>
          </p:cNvPr>
          <p:cNvSpPr txBox="1"/>
          <p:nvPr userDrawn="1"/>
        </p:nvSpPr>
        <p:spPr>
          <a:xfrm>
            <a:off x="486566" y="3644686"/>
            <a:ext cx="39274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500" b="1" dirty="0">
                <a:solidFill>
                  <a:schemeClr val="bg1"/>
                </a:solidFill>
                <a:effectLst/>
                <a:latin typeface="+mj-lt"/>
              </a:rPr>
              <a:t>3. </a:t>
            </a:r>
            <a:r>
              <a:rPr lang="zh-CN" altLang="en-US" sz="1500" b="1" dirty="0">
                <a:solidFill>
                  <a:schemeClr val="bg1"/>
                </a:solidFill>
                <a:effectLst/>
                <a:latin typeface="+mj-lt"/>
              </a:rPr>
              <a:t>历史融资信息</a:t>
            </a:r>
          </a:p>
        </p:txBody>
      </p:sp>
      <p:sp>
        <p:nvSpPr>
          <p:cNvPr id="12" name="TextBox 104">
            <a:extLst>
              <a:ext uri="{FF2B5EF4-FFF2-40B4-BE49-F238E27FC236}">
                <a16:creationId xmlns:a16="http://schemas.microsoft.com/office/drawing/2014/main" id="{9BAE4058-566E-024C-8482-179DBFC87338}"/>
              </a:ext>
            </a:extLst>
          </p:cNvPr>
          <p:cNvSpPr txBox="1"/>
          <p:nvPr userDrawn="1"/>
        </p:nvSpPr>
        <p:spPr>
          <a:xfrm>
            <a:off x="5037134" y="1098550"/>
            <a:ext cx="39274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500" b="1" dirty="0">
                <a:solidFill>
                  <a:schemeClr val="bg1"/>
                </a:solidFill>
                <a:effectLst/>
                <a:latin typeface="+mj-lt"/>
              </a:rPr>
              <a:t>2. </a:t>
            </a:r>
            <a:r>
              <a:rPr lang="zh-CN" altLang="en-US" sz="1500" b="1" dirty="0">
                <a:solidFill>
                  <a:schemeClr val="bg1"/>
                </a:solidFill>
                <a:effectLst/>
                <a:latin typeface="+mj-lt"/>
              </a:rPr>
              <a:t>企业画像</a:t>
            </a:r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33087B2D-1B11-984E-BDB9-33B87BD72DF2}"/>
              </a:ext>
            </a:extLst>
          </p:cNvPr>
          <p:cNvSpPr>
            <a:spLocks noGrp="1"/>
          </p:cNvSpPr>
          <p:nvPr userDrawn="1">
            <p:custDataLst>
              <p:tags r:id="rId6"/>
            </p:custDataLst>
          </p:nvPr>
        </p:nvSpPr>
        <p:spPr bwMode="gray">
          <a:xfrm>
            <a:off x="4713286" y="3620530"/>
            <a:ext cx="4300538" cy="371475"/>
          </a:xfrm>
          <a:prstGeom prst="homePlate">
            <a:avLst>
              <a:gd name="adj" fmla="val 22222"/>
            </a:avLst>
          </a:prstGeom>
          <a:solidFill>
            <a:srgbClr val="364D6E"/>
          </a:solidFill>
          <a:ln>
            <a:noFill/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Heiti SC Light"/>
                <a:ea typeface="Heiti SC Light"/>
                <a:cs typeface="Heiti SC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Heiti SC Light"/>
                <a:ea typeface="Heiti SC Light"/>
                <a:cs typeface="Heiti SC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Heiti SC Light"/>
                <a:ea typeface="Heiti SC Light"/>
                <a:cs typeface="Heiti SC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Heiti SC Light"/>
                <a:ea typeface="Heiti SC Light"/>
                <a:cs typeface="Heiti SC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Heiti SC Light"/>
                <a:ea typeface="Heiti SC Light"/>
                <a:cs typeface="Heiti SC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/>
              <a:buNone/>
              <a:tabLst/>
              <a:defRPr/>
            </a:pPr>
            <a:endParaRPr lang="zh-CN" altLang="en-US" sz="1400" b="1" kern="1200" dirty="0">
              <a:solidFill>
                <a:schemeClr val="bg1"/>
              </a:solidFill>
              <a:effectLst/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14" name="TextBox 100">
            <a:extLst>
              <a:ext uri="{FF2B5EF4-FFF2-40B4-BE49-F238E27FC236}">
                <a16:creationId xmlns:a16="http://schemas.microsoft.com/office/drawing/2014/main" id="{C9F848CF-1F33-F54E-8035-A36B69286B65}"/>
              </a:ext>
            </a:extLst>
          </p:cNvPr>
          <p:cNvSpPr txBox="1"/>
          <p:nvPr userDrawn="1"/>
        </p:nvSpPr>
        <p:spPr>
          <a:xfrm>
            <a:off x="4787104" y="3615888"/>
            <a:ext cx="39274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500" b="1" dirty="0">
                <a:solidFill>
                  <a:schemeClr val="bg1"/>
                </a:solidFill>
                <a:effectLst/>
                <a:latin typeface="+mj-lt"/>
              </a:rPr>
              <a:t>4. </a:t>
            </a:r>
            <a:r>
              <a:rPr lang="zh-CN" altLang="en-US" sz="1500" b="1" dirty="0">
                <a:solidFill>
                  <a:schemeClr val="bg1"/>
                </a:solidFill>
                <a:effectLst/>
                <a:latin typeface="+mj-lt"/>
              </a:rPr>
              <a:t>公司基本信息</a:t>
            </a:r>
          </a:p>
        </p:txBody>
      </p:sp>
    </p:spTree>
    <p:extLst>
      <p:ext uri="{BB962C8B-B14F-4D97-AF65-F5344CB8AC3E}">
        <p14:creationId xmlns:p14="http://schemas.microsoft.com/office/powerpoint/2010/main" val="18790853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绿色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222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205272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20527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6C3B-EF53-534A-B1F3-BE8CCE8EC3E0}" type="datetimeFigureOut">
              <a:rPr kumimoji="1" lang="zh-CN" altLang="en-US" smtClean="0"/>
              <a:t>2021/2/1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B032-E4E2-054F-9EE0-2260525154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219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6C3B-EF53-534A-B1F3-BE8CCE8EC3E0}" type="datetimeFigureOut">
              <a:rPr kumimoji="1" lang="zh-CN" altLang="en-US" smtClean="0"/>
              <a:t>2021/2/1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B032-E4E2-054F-9EE0-2260525154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927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6C3B-EF53-534A-B1F3-BE8CCE8EC3E0}" type="datetimeFigureOut">
              <a:rPr kumimoji="1" lang="zh-CN" altLang="en-US" smtClean="0"/>
              <a:t>2021/2/1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B032-E4E2-054F-9EE0-2260525154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241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6C3B-EF53-534A-B1F3-BE8CCE8EC3E0}" type="datetimeFigureOut">
              <a:rPr kumimoji="1" lang="zh-CN" altLang="en-US" smtClean="0"/>
              <a:t>2021/2/1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B032-E4E2-054F-9EE0-2260525154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494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6C3B-EF53-534A-B1F3-BE8CCE8EC3E0}" type="datetimeFigureOut">
              <a:rPr kumimoji="1" lang="zh-CN" altLang="en-US" smtClean="0"/>
              <a:t>2021/2/1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B032-E4E2-054F-9EE0-2260525154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350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6C3B-EF53-534A-B1F3-BE8CCE8EC3E0}" type="datetimeFigureOut">
              <a:rPr kumimoji="1" lang="zh-CN" altLang="en-US" smtClean="0"/>
              <a:t>2021/2/1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B032-E4E2-054F-9EE0-2260525154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236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>
            <a:extLst>
              <a:ext uri="{FF2B5EF4-FFF2-40B4-BE49-F238E27FC236}">
                <a16:creationId xmlns:a16="http://schemas.microsoft.com/office/drawing/2014/main" id="{2F37BBDC-31C0-491A-AE55-1CD79632CC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27788780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think-cell 幻灯片" r:id="rId17" imgW="395" imgH="394" progId="TCLayout.ActiveDocument.1">
                  <p:embed/>
                </p:oleObj>
              </mc:Choice>
              <mc:Fallback>
                <p:oleObj name="think-cell 幻灯片" r:id="rId17" imgW="395" imgH="394" progId="TCLayout.ActiveDocument.1">
                  <p:embed/>
                  <p:pic>
                    <p:nvPicPr>
                      <p:cNvPr id="7" name="对象 6" hidden="1">
                        <a:extLst>
                          <a:ext uri="{FF2B5EF4-FFF2-40B4-BE49-F238E27FC236}">
                            <a16:creationId xmlns:a16="http://schemas.microsoft.com/office/drawing/2014/main" id="{2F37BBDC-31C0-491A-AE55-1CD79632CC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9942" y="322149"/>
            <a:ext cx="7086858" cy="9062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02117"/>
            <a:ext cx="8229600" cy="4602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A6C3B-EF53-534A-B1F3-BE8CCE8EC3E0}" type="datetimeFigureOut">
              <a:rPr kumimoji="1" lang="zh-CN" altLang="en-US" smtClean="0"/>
              <a:t>2021/2/1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AB032-E4E2-054F-9EE0-2260525154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0" name="图片 9" descr="绿色2.pn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2"/>
            <a:ext cx="9135070" cy="6858000"/>
          </a:xfrm>
          <a:prstGeom prst="rect">
            <a:avLst/>
          </a:prstGeom>
        </p:spPr>
      </p:pic>
      <p:sp>
        <p:nvSpPr>
          <p:cNvPr id="8" name="object 3"/>
          <p:cNvSpPr/>
          <p:nvPr userDrawn="1"/>
        </p:nvSpPr>
        <p:spPr>
          <a:xfrm>
            <a:off x="0" y="931163"/>
            <a:ext cx="9144000" cy="1650"/>
          </a:xfrm>
          <a:custGeom>
            <a:avLst/>
            <a:gdLst/>
            <a:ahLst/>
            <a:cxnLst/>
            <a:rect l="l" t="t" r="r" b="b"/>
            <a:pathLst>
              <a:path w="9144000" h="1650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28956">
            <a:solidFill>
              <a:srgbClr val="46AAC5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pic>
        <p:nvPicPr>
          <p:cNvPr id="11" name="1670569334.jpg" descr="1670569334.jpg">
            <a:extLst>
              <a:ext uri="{FF2B5EF4-FFF2-40B4-BE49-F238E27FC236}">
                <a16:creationId xmlns:a16="http://schemas.microsoft.com/office/drawing/2014/main" id="{C9992C80-A745-4365-8129-BBD427B12C52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84" y="6023602"/>
            <a:ext cx="2610805" cy="69787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8994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9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Heiti SC Light"/>
          <a:ea typeface="Heiti SC Light"/>
          <a:cs typeface="Heiti SC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Heiti SC Light"/>
          <a:ea typeface="Heiti SC Light"/>
          <a:cs typeface="Heiti SC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/>
          <a:ea typeface="Heiti SC Light"/>
          <a:cs typeface="Heiti SC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Heiti SC Light"/>
          <a:ea typeface="Heiti SC Light"/>
          <a:cs typeface="Heiti SC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Heiti SC Light"/>
          <a:ea typeface="Heiti SC Light"/>
          <a:cs typeface="Heiti SC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28399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Y/%#m/%#d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13&quot;&gt;&lt;elem m_fUsage=&quot;2.17691514186735934899E+00&quot;&gt;&lt;m_msothmcolidx val=&quot;0&quot;/&gt;&lt;m_rgb r=&quot;47&quot; g=&quot;BD&quot; b=&quot;E3&quot;/&gt;&lt;/elem&gt;&lt;elem m_fUsage=&quot;2.04636071575246392129E+00&quot;&gt;&lt;m_msothmcolidx val=&quot;0&quot;/&gt;&lt;m_rgb r=&quot;B3&quot; g=&quot;D0&quot; b=&quot;EE&quot;/&gt;&lt;/elem&gt;&lt;elem m_fUsage=&quot;1.99067115909131553408E+00&quot;&gt;&lt;m_msothmcolidx val=&quot;0&quot;/&gt;&lt;m_rgb r=&quot;4E&quot; g=&quot;B5&quot; b=&quot;F3&quot;/&gt;&lt;/elem&gt;&lt;elem m_fUsage=&quot;1.06754218725563765346E+00&quot;&gt;&lt;m_msothmcolidx val=&quot;0&quot;/&gt;&lt;m_rgb r=&quot;81&quot; g=&quot;CD&quot; b=&quot;EF&quot;/&gt;&lt;/elem&gt;&lt;elem m_fUsage=&quot;1.02416812132843104699E+00&quot;&gt;&lt;m_msothmcolidx val=&quot;0&quot;/&gt;&lt;m_rgb r=&quot;E6&quot; g=&quot;E6&quot; b=&quot;E6&quot;/&gt;&lt;/elem&gt;&lt;elem m_fUsage=&quot;6.50919934841938441217E-01&quot;&gt;&lt;m_msothmcolidx val=&quot;0&quot;/&gt;&lt;m_rgb r=&quot;4A&quot; g=&quot;B6&quot; b=&quot;D5&quot;/&gt;&lt;/elem&gt;&lt;elem m_fUsage=&quot;3.96038797013914700695E-01&quot;&gt;&lt;m_msothmcolidx val=&quot;0&quot;/&gt;&lt;m_rgb r=&quot;61&quot; g=&quot;A8&quot; b=&quot;C4&quot;/&gt;&lt;/elem&gt;&lt;elem m_fUsage=&quot;2.33006643165664384387E-01&quot;&gt;&lt;m_msothmcolidx val=&quot;0&quot;/&gt;&lt;m_rgb r=&quot;DF&quot; g=&quot;93&quot; b=&quot;7D&quot;/&gt;&lt;/elem&gt;&lt;elem m_fUsage=&quot;1.50619038497340707039E-01&quot;&gt;&lt;m_msothmcolidx val=&quot;0&quot;/&gt;&lt;m_rgb r=&quot;F2&quot; g=&quot;DC&quot; b=&quot;DB&quot;/&gt;&lt;/elem&gt;&lt;elem m_fUsage=&quot;1.23747180757801888973E-01&quot;&gt;&lt;m_msothmcolidx val=&quot;0&quot;/&gt;&lt;m_rgb r=&quot;FC&quot; g=&quot;D5&quot; b=&quot;B5&quot;/&gt;&lt;/elem&gt;&lt;elem m_fUsage=&quot;7.17897987691853145531E-02&quot;&gt;&lt;m_msothmcolidx val=&quot;0&quot;/&gt;&lt;m_rgb r=&quot;C9&quot; g=&quot;95&quot; b=&quot;92&quot;/&gt;&lt;/elem&gt;&lt;elem m_fUsage=&quot;4.71012869724624916312E-02&quot;&gt;&lt;m_msothmcolidx val=&quot;0&quot;/&gt;&lt;m_rgb r=&quot;56&quot; g=&quot;8E&quot; b=&quot;D5&quot;/&gt;&lt;/elem&gt;&lt;elem m_fUsage=&quot;9.32981010874846077019E-03&quot;&gt;&lt;m_msothmcolidx val=&quot;0&quot;/&gt;&lt;m_rgb r=&quot;FD&quot; g=&quot;EA&quot; b=&quot;DA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6KuF1FDCuWWR8byvL4yj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jtLMC9_ExWLCALBa0hoT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hCSw8vCochLjAjGlABTH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hCSw8vCochLjAjGlABTHw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市值超500亿公司研究-1008" id="{AEFEAFDA-B145-F249-973F-E619FA22EC84}" vid="{CF4CC7C3-A8EA-D844-B184-A40D0546B52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14257</TotalTime>
  <Words>0</Words>
  <Application>Microsoft Macintosh PowerPoint</Application>
  <PresentationFormat>全屏显示(4:3)</PresentationFormat>
  <Paragraphs>0</Paragraphs>
  <Slides>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7" baseType="lpstr">
      <vt:lpstr>等线</vt:lpstr>
      <vt:lpstr>黑体</vt:lpstr>
      <vt:lpstr>Heiti SC Light</vt:lpstr>
      <vt:lpstr>Arial</vt:lpstr>
      <vt:lpstr>Corbel</vt:lpstr>
      <vt:lpstr>Office 主题</vt:lpstr>
      <vt:lpstr>think-cell 幻灯片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科技和企业服务领域全球动态</dc:title>
  <dc:creator>Karl Zhou</dc:creator>
  <cp:lastModifiedBy>沈 芳竹</cp:lastModifiedBy>
  <cp:revision>1242</cp:revision>
  <cp:lastPrinted>2020-10-14T01:02:59Z</cp:lastPrinted>
  <dcterms:created xsi:type="dcterms:W3CDTF">2019-02-10T12:42:38Z</dcterms:created>
  <dcterms:modified xsi:type="dcterms:W3CDTF">2021-02-01T04:56:04Z</dcterms:modified>
</cp:coreProperties>
</file>