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67.xml" ContentType="application/vnd.openxmlformats-officedocument.presentationml.tags+xml"/>
  <Override PartName="/ppt/notesSlides/notesSlide4.xml" ContentType="application/vnd.openxmlformats-officedocument.presentationml.notesSlide+xml"/>
  <Override PartName="/ppt/tags/tag68.xml" ContentType="application/vnd.openxmlformats-officedocument.presentationml.tags+xml"/>
  <Override PartName="/ppt/notesSlides/notesSlide5.xml" ContentType="application/vnd.openxmlformats-officedocument.presentationml.notesSlide+xml"/>
  <Override PartName="/ppt/tags/tag69.xml" ContentType="application/vnd.openxmlformats-officedocument.presentationml.tags+xml"/>
  <Override PartName="/ppt/notesSlides/notesSlide6.xml" ContentType="application/vnd.openxmlformats-officedocument.presentationml.notesSlide+xml"/>
  <Override PartName="/ppt/tags/tag70.xml" ContentType="application/vnd.openxmlformats-officedocument.presentationml.tags+xml"/>
  <Override PartName="/ppt/notesSlides/notesSlide7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8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82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83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6"/>
  </p:notesMasterIdLst>
  <p:handoutMasterIdLst>
    <p:handoutMasterId r:id="rId57"/>
  </p:handoutMasterIdLst>
  <p:sldIdLst>
    <p:sldId id="289" r:id="rId2"/>
    <p:sldId id="553" r:id="rId3"/>
    <p:sldId id="554" r:id="rId4"/>
    <p:sldId id="433" r:id="rId5"/>
    <p:sldId id="555" r:id="rId6"/>
    <p:sldId id="548" r:id="rId7"/>
    <p:sldId id="550" r:id="rId8"/>
    <p:sldId id="556" r:id="rId9"/>
    <p:sldId id="551" r:id="rId10"/>
    <p:sldId id="503" r:id="rId11"/>
    <p:sldId id="514" r:id="rId12"/>
    <p:sldId id="525" r:id="rId13"/>
    <p:sldId id="506" r:id="rId14"/>
    <p:sldId id="477" r:id="rId15"/>
    <p:sldId id="507" r:id="rId16"/>
    <p:sldId id="508" r:id="rId17"/>
    <p:sldId id="434" r:id="rId18"/>
    <p:sldId id="406" r:id="rId19"/>
    <p:sldId id="407" r:id="rId20"/>
    <p:sldId id="473" r:id="rId21"/>
    <p:sldId id="474" r:id="rId22"/>
    <p:sldId id="475" r:id="rId23"/>
    <p:sldId id="476" r:id="rId24"/>
    <p:sldId id="470" r:id="rId25"/>
    <p:sldId id="543" r:id="rId26"/>
    <p:sldId id="526" r:id="rId27"/>
    <p:sldId id="408" r:id="rId28"/>
    <p:sldId id="496" r:id="rId29"/>
    <p:sldId id="527" r:id="rId30"/>
    <p:sldId id="544" r:id="rId31"/>
    <p:sldId id="545" r:id="rId32"/>
    <p:sldId id="497" r:id="rId33"/>
    <p:sldId id="530" r:id="rId34"/>
    <p:sldId id="531" r:id="rId35"/>
    <p:sldId id="532" r:id="rId36"/>
    <p:sldId id="533" r:id="rId37"/>
    <p:sldId id="534" r:id="rId38"/>
    <p:sldId id="535" r:id="rId39"/>
    <p:sldId id="536" r:id="rId40"/>
    <p:sldId id="537" r:id="rId41"/>
    <p:sldId id="538" r:id="rId42"/>
    <p:sldId id="542" r:id="rId43"/>
    <p:sldId id="529" r:id="rId44"/>
    <p:sldId id="489" r:id="rId45"/>
    <p:sldId id="492" r:id="rId46"/>
    <p:sldId id="509" r:id="rId47"/>
    <p:sldId id="500" r:id="rId48"/>
    <p:sldId id="510" r:id="rId49"/>
    <p:sldId id="511" r:id="rId50"/>
    <p:sldId id="488" r:id="rId51"/>
    <p:sldId id="427" r:id="rId52"/>
    <p:sldId id="431" r:id="rId53"/>
    <p:sldId id="268" r:id="rId54"/>
    <p:sldId id="387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EAEE1610-0505-CA4A-BCC7-AA58FD6B1707}">
          <p14:sldIdLst>
            <p14:sldId id="289"/>
            <p14:sldId id="553"/>
            <p14:sldId id="554"/>
            <p14:sldId id="433"/>
            <p14:sldId id="555"/>
            <p14:sldId id="548"/>
            <p14:sldId id="550"/>
            <p14:sldId id="556"/>
            <p14:sldId id="551"/>
            <p14:sldId id="503"/>
            <p14:sldId id="514"/>
            <p14:sldId id="525"/>
            <p14:sldId id="506"/>
            <p14:sldId id="477"/>
            <p14:sldId id="507"/>
            <p14:sldId id="508"/>
          </p14:sldIdLst>
        </p14:section>
        <p14:section name="gadgets" id="{DB8FE732-5CCF-8F47-8D7F-2BA047EAA114}">
          <p14:sldIdLst>
            <p14:sldId id="434"/>
            <p14:sldId id="406"/>
            <p14:sldId id="407"/>
            <p14:sldId id="473"/>
            <p14:sldId id="474"/>
            <p14:sldId id="475"/>
            <p14:sldId id="476"/>
            <p14:sldId id="470"/>
            <p14:sldId id="543"/>
            <p14:sldId id="526"/>
            <p14:sldId id="408"/>
            <p14:sldId id="496"/>
            <p14:sldId id="527"/>
            <p14:sldId id="544"/>
            <p14:sldId id="545"/>
            <p14:sldId id="497"/>
          </p14:sldIdLst>
        </p14:section>
        <p14:section name="Disassmebling Code" id="{4D8B88ED-F949-874C-A971-749E6BD29E36}">
          <p14:sldIdLst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42"/>
          </p14:sldIdLst>
        </p14:section>
        <p14:section name="Useful Gadgets" id="{BDF85199-C76C-1144-931F-B5F310CE1A7A}">
          <p14:sldIdLst>
            <p14:sldId id="529"/>
            <p14:sldId id="489"/>
            <p14:sldId id="492"/>
            <p14:sldId id="509"/>
            <p14:sldId id="500"/>
            <p14:sldId id="510"/>
            <p14:sldId id="511"/>
            <p14:sldId id="488"/>
          </p14:sldIdLst>
        </p14:section>
        <p14:section name="ROP Summary" id="{6A34E07F-8132-2E45-858A-7F41BA5C6C6F}">
          <p14:sldIdLst>
            <p14:sldId id="427"/>
            <p14:sldId id="431"/>
          </p14:sldIdLst>
        </p14:section>
        <p14:section name="Conclusion" id="{62EB3EB3-0EF4-0E42-86FD-C4C611260486}">
          <p14:sldIdLst>
            <p14:sldId id="268"/>
            <p14:sldId id="3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orient="horz" pos="1440">
          <p15:clr>
            <a:srgbClr val="A4A3A4"/>
          </p15:clr>
        </p15:guide>
        <p15:guide id="3" pos="3840">
          <p15:clr>
            <a:srgbClr val="A4A3A4"/>
          </p15:clr>
        </p15:guide>
        <p15:guide id="4" pos="19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verick Woo" initials="ma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842"/>
    <a:srgbClr val="595A5A"/>
    <a:srgbClr val="A32D1E"/>
    <a:srgbClr val="FFFFFF"/>
    <a:srgbClr val="866C49"/>
    <a:srgbClr val="79463D"/>
    <a:srgbClr val="C00000"/>
    <a:srgbClr val="953735"/>
    <a:srgbClr val="F79646"/>
    <a:srgbClr val="B64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4" autoAdjust="0"/>
    <p:restoredTop sz="89583" autoAdjust="0"/>
  </p:normalViewPr>
  <p:slideViewPr>
    <p:cSldViewPr snapToObjects="1">
      <p:cViewPr varScale="1">
        <p:scale>
          <a:sx n="104" d="100"/>
          <a:sy n="104" d="100"/>
        </p:scale>
        <p:origin x="1776" y="192"/>
      </p:cViewPr>
      <p:guideLst>
        <p:guide orient="horz" pos="2880"/>
        <p:guide orient="horz" pos="1440"/>
        <p:guide pos="3840"/>
        <p:guide pos="19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984"/>
    </p:cViewPr>
  </p:sorterViewPr>
  <p:notesViewPr>
    <p:cSldViewPr snapToGrid="0" snapToObjects="1">
      <p:cViewPr varScale="1">
        <p:scale>
          <a:sx n="110" d="100"/>
          <a:sy n="110" d="100"/>
        </p:scale>
        <p:origin x="-4040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81C90-955A-E944-AB32-466E55900D6A}" type="datetime1">
              <a:rPr lang="en-US" smtClean="0"/>
              <a:t>2/25/19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F8D97-067E-974E-BD5D-FA8C0988A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919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EA11A-7C1A-F544-A99B-661F38A45889}" type="datetime1">
              <a:rPr lang="en-US" smtClean="0"/>
              <a:t>2/25/19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5A8A3-9FBB-431D-AAA8-BEEA360F5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664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13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</a:t>
            </a:r>
            <a:r>
              <a:rPr lang="en-US" baseline="0" dirty="0"/>
              <a:t> that when foo runs, foo thinks &amp;pop-pop-ret as the saved return address. It accesses arg1 and arg2.</a:t>
            </a:r>
          </a:p>
          <a:p>
            <a:r>
              <a:rPr lang="en-US" baseline="0" dirty="0"/>
              <a:t>When foo returns, it executes &amp;pop-pop-ret to remove the arguments to foo, and then executes bar.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55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</a:t>
            </a:r>
            <a:r>
              <a:rPr lang="en-US" baseline="0" dirty="0"/>
              <a:t> that when foo runs, foo thinks &amp;pop-pop-ret as the saved return address. It accesses arg1 and arg2.</a:t>
            </a:r>
          </a:p>
          <a:p>
            <a:r>
              <a:rPr lang="en-US" baseline="0" dirty="0"/>
              <a:t>When foo returns, it executes &amp;pop-pop-ret to remove the arguments to foo, and then </a:t>
            </a:r>
            <a:r>
              <a:rPr lang="en-US" baseline="0"/>
              <a:t>executes bar.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55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</a:t>
            </a:r>
            <a:r>
              <a:rPr lang="en-US" baseline="0" dirty="0"/>
              <a:t> the gadgets can be in separate locations...gadget 1 does not have to be contiguous with gadget 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59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714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notes </a:t>
            </a:r>
            <a:r>
              <a:rPr lang="en-US" dirty="0" err="1"/>
              <a:t>onenote</a:t>
            </a:r>
            <a:r>
              <a:rPr lang="en-US" baseline="0" dirty="0"/>
              <a:t> dairy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96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</a:t>
            </a:r>
            <a:r>
              <a:rPr lang="en-US" baseline="0" dirty="0"/>
              <a:t> from https://</a:t>
            </a:r>
            <a:r>
              <a:rPr lang="en-US" baseline="0" dirty="0" err="1"/>
              <a:t>www.corelan.be</a:t>
            </a:r>
            <a:r>
              <a:rPr lang="en-US" baseline="0" dirty="0"/>
              <a:t>/</a:t>
            </a:r>
            <a:r>
              <a:rPr lang="en-US" baseline="0" dirty="0" err="1"/>
              <a:t>index.php</a:t>
            </a:r>
            <a:r>
              <a:rPr lang="en-US" baseline="0" dirty="0"/>
              <a:t>/2010/06/16/exploit-writing-tutorial-part-10-chaining-dep-with-rop-the-rubikstm-cube/</a:t>
            </a:r>
          </a:p>
          <a:p>
            <a:r>
              <a:rPr lang="en-US" baseline="0" dirty="0"/>
              <a:t>Step 1: Set up a stack pivot to point to our attacker-supplied data.</a:t>
            </a:r>
          </a:p>
          <a:p>
            <a:r>
              <a:rPr lang="en-US" baseline="0" dirty="0"/>
              <a:t>Step 2: Gadgets execute to get and save the stack pointer. Note that we have data just below this that contains placeholder data. This will be overwritten by gadgets.</a:t>
            </a:r>
          </a:p>
          <a:p>
            <a:r>
              <a:rPr lang="en-US" baseline="0" dirty="0"/>
              <a:t>Step 3: Create values for </a:t>
            </a:r>
            <a:r>
              <a:rPr lang="en-US" baseline="0" dirty="0" err="1"/>
              <a:t>Param</a:t>
            </a:r>
            <a:r>
              <a:rPr lang="en-US" baseline="0" dirty="0"/>
              <a:t> 1</a:t>
            </a:r>
          </a:p>
          <a:p>
            <a:r>
              <a:rPr lang="en-US" baseline="0" dirty="0"/>
              <a:t>Step 4: Create values for </a:t>
            </a:r>
            <a:r>
              <a:rPr lang="en-US" baseline="0" dirty="0" err="1"/>
              <a:t>Param</a:t>
            </a:r>
            <a:r>
              <a:rPr lang="en-US" baseline="0" dirty="0"/>
              <a:t> 2</a:t>
            </a:r>
          </a:p>
          <a:p>
            <a:r>
              <a:rPr lang="en-US" baseline="0" dirty="0"/>
              <a:t>Step 5: Create values for </a:t>
            </a:r>
            <a:r>
              <a:rPr lang="en-US" baseline="0" dirty="0" err="1"/>
              <a:t>Param</a:t>
            </a:r>
            <a:r>
              <a:rPr lang="en-US" baseline="0" dirty="0"/>
              <a:t> 3</a:t>
            </a:r>
          </a:p>
          <a:p>
            <a:r>
              <a:rPr lang="en-US" baseline="0" dirty="0"/>
              <a:t>Step 6: Create values for </a:t>
            </a:r>
            <a:r>
              <a:rPr lang="en-US" baseline="0" dirty="0" err="1"/>
              <a:t>Param</a:t>
            </a:r>
            <a:r>
              <a:rPr lang="en-US" baseline="0" dirty="0"/>
              <a:t> 4</a:t>
            </a:r>
          </a:p>
          <a:p>
            <a:r>
              <a:rPr lang="en-US" baseline="0" dirty="0"/>
              <a:t>Step 7: Change value of ESP back to where pointer to </a:t>
            </a:r>
            <a:r>
              <a:rPr lang="en-US" baseline="0" dirty="0" err="1"/>
              <a:t>VirtualProtect</a:t>
            </a:r>
            <a:r>
              <a:rPr lang="en-US" baseline="0" dirty="0"/>
              <a:t> is and then ret</a:t>
            </a:r>
          </a:p>
          <a:p>
            <a:r>
              <a:rPr lang="en-US" baseline="0" dirty="0"/>
              <a:t>Step 8: &lt;gadgets to execute shellcode&gt;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199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* NOTE Someone could legitimately complain the arguments to </a:t>
            </a:r>
            <a:r>
              <a:rPr lang="en-US" baseline="0" dirty="0" err="1"/>
              <a:t>VirtualProtect</a:t>
            </a:r>
            <a:r>
              <a:rPr lang="en-US" baseline="0" dirty="0"/>
              <a:t> are listed backward.</a:t>
            </a:r>
            <a:endParaRPr lang="en-US" dirty="0"/>
          </a:p>
          <a:p>
            <a:r>
              <a:rPr lang="en-US" dirty="0"/>
              <a:t>Slide</a:t>
            </a:r>
            <a:r>
              <a:rPr lang="en-US" baseline="0" dirty="0"/>
              <a:t> from https://</a:t>
            </a:r>
            <a:r>
              <a:rPr lang="en-US" baseline="0" dirty="0" err="1"/>
              <a:t>www.corelan.be</a:t>
            </a:r>
            <a:r>
              <a:rPr lang="en-US" baseline="0" dirty="0"/>
              <a:t>/</a:t>
            </a:r>
            <a:r>
              <a:rPr lang="en-US" baseline="0" dirty="0" err="1"/>
              <a:t>index.php</a:t>
            </a:r>
            <a:r>
              <a:rPr lang="en-US" baseline="0" dirty="0"/>
              <a:t>/2010/06/16/exploit-writing-tutorial-part-10-chaining-dep-with-rop-the-rubikstm-cube/</a:t>
            </a:r>
          </a:p>
          <a:p>
            <a:r>
              <a:rPr lang="en-US" baseline="0" dirty="0"/>
              <a:t>Step 1: Set up a stack pivot to point to our attacker-supplied data.</a:t>
            </a:r>
          </a:p>
          <a:p>
            <a:r>
              <a:rPr lang="en-US" baseline="0" dirty="0"/>
              <a:t>Step 2: Gadgets execute to get and save the stack pointer. Note that we have data just above this that contains placeholder data. This will be overwritten by gadgets.</a:t>
            </a:r>
          </a:p>
          <a:p>
            <a:r>
              <a:rPr lang="en-US" baseline="0" dirty="0"/>
              <a:t>Step 3: Create values for </a:t>
            </a:r>
            <a:r>
              <a:rPr lang="en-US" baseline="0" dirty="0" err="1"/>
              <a:t>Param</a:t>
            </a:r>
            <a:r>
              <a:rPr lang="en-US" baseline="0" dirty="0"/>
              <a:t> 1</a:t>
            </a:r>
          </a:p>
          <a:p>
            <a:r>
              <a:rPr lang="en-US" baseline="0" dirty="0"/>
              <a:t>Step 4: Create values for </a:t>
            </a:r>
            <a:r>
              <a:rPr lang="en-US" baseline="0" dirty="0" err="1"/>
              <a:t>Param</a:t>
            </a:r>
            <a:r>
              <a:rPr lang="en-US" baseline="0" dirty="0"/>
              <a:t> 2</a:t>
            </a:r>
          </a:p>
          <a:p>
            <a:r>
              <a:rPr lang="en-US" baseline="0" dirty="0"/>
              <a:t>Step 5: Create values for </a:t>
            </a:r>
            <a:r>
              <a:rPr lang="en-US" baseline="0" dirty="0" err="1"/>
              <a:t>Param</a:t>
            </a:r>
            <a:r>
              <a:rPr lang="en-US" baseline="0" dirty="0"/>
              <a:t> 3</a:t>
            </a:r>
          </a:p>
          <a:p>
            <a:r>
              <a:rPr lang="en-US" baseline="0" dirty="0"/>
              <a:t>Step 6: Create values for </a:t>
            </a:r>
            <a:r>
              <a:rPr lang="en-US" baseline="0" dirty="0" err="1"/>
              <a:t>Param</a:t>
            </a:r>
            <a:r>
              <a:rPr lang="en-US" baseline="0" dirty="0"/>
              <a:t> 4</a:t>
            </a:r>
          </a:p>
          <a:p>
            <a:r>
              <a:rPr lang="en-US" baseline="0" dirty="0"/>
              <a:t>Step 7: Change value of ESP back to where pointer to </a:t>
            </a:r>
            <a:r>
              <a:rPr lang="en-US" baseline="0" dirty="0" err="1"/>
              <a:t>VirtualProtect</a:t>
            </a:r>
            <a:r>
              <a:rPr lang="en-US" baseline="0" dirty="0"/>
              <a:t> is and then ret</a:t>
            </a:r>
          </a:p>
          <a:p>
            <a:r>
              <a:rPr lang="en-US" baseline="0" dirty="0"/>
              <a:t>Step 8: &lt;gadgets to execute shellcode&gt;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199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38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gcc</a:t>
            </a:r>
            <a:r>
              <a:rPr lang="en-US" dirty="0"/>
              <a:t> </a:t>
            </a:r>
            <a:r>
              <a:rPr lang="en-US" dirty="0" err="1"/>
              <a:t>test.c</a:t>
            </a:r>
            <a:r>
              <a:rPr lang="en-US" dirty="0"/>
              <a:t> -o test</a:t>
            </a:r>
          </a:p>
          <a:p>
            <a:r>
              <a:rPr lang="en-US" dirty="0"/>
              <a:t>cat input - | ./test</a:t>
            </a:r>
          </a:p>
          <a:p>
            <a:endParaRPr lang="en-US" dirty="0"/>
          </a:p>
          <a:p>
            <a:r>
              <a:rPr lang="en-US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feed</a:t>
            </a:r>
            <a:r>
              <a:rPr lang="zh-CN" altLang="en-US" dirty="0"/>
              <a:t> </a:t>
            </a:r>
            <a:r>
              <a:rPr lang="en-US" altLang="zh-CN" dirty="0"/>
              <a:t>non-printable</a:t>
            </a:r>
            <a:r>
              <a:rPr lang="zh-CN" altLang="en-US" dirty="0"/>
              <a:t> </a:t>
            </a:r>
            <a:r>
              <a:rPr lang="en-US" altLang="zh-CN" dirty="0"/>
              <a:t>chars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program?</a:t>
            </a:r>
          </a:p>
          <a:p>
            <a:r>
              <a:rPr lang="en-US" dirty="0"/>
              <a:t>python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perl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is-IS" altLang="zh-CN" dirty="0"/>
              <a:t>…</a:t>
            </a:r>
            <a:endParaRPr lang="en-US" dirty="0"/>
          </a:p>
          <a:p>
            <a:endParaRPr lang="en-US" dirty="0"/>
          </a:p>
          <a:p>
            <a:r>
              <a:rPr lang="en-US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feed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attached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GDB?</a:t>
            </a:r>
          </a:p>
          <a:p>
            <a:r>
              <a:rPr lang="en-US" dirty="0"/>
              <a:t>http://</a:t>
            </a:r>
            <a:r>
              <a:rPr lang="en-US" dirty="0" err="1"/>
              <a:t>stackoverflow.com</a:t>
            </a:r>
            <a:r>
              <a:rPr lang="en-US" dirty="0"/>
              <a:t>/questions/593724/redirect-stderr-stdout-of-a-process-after-its-been-started-using-command-lin</a:t>
            </a:r>
          </a:p>
          <a:p>
            <a:endParaRPr lang="en-US" dirty="0"/>
          </a:p>
          <a:p>
            <a:r>
              <a:rPr lang="en-US" dirty="0" err="1"/>
              <a:t>execve</a:t>
            </a:r>
            <a:r>
              <a:rPr lang="zh-CN" altLang="en-US" dirty="0"/>
              <a:t> </a:t>
            </a:r>
            <a:r>
              <a:rPr lang="en-US" altLang="zh-CN" dirty="0"/>
              <a:t>shell</a:t>
            </a:r>
            <a:r>
              <a:rPr lang="zh-CN" altLang="en-US" dirty="0"/>
              <a:t> </a:t>
            </a:r>
            <a:r>
              <a:rPr lang="en-US" altLang="zh-CN" dirty="0"/>
              <a:t>exited</a:t>
            </a:r>
            <a:r>
              <a:rPr lang="zh-CN" altLang="en-US" dirty="0"/>
              <a:t> </a:t>
            </a:r>
            <a:r>
              <a:rPr lang="en-US" altLang="zh-CN" dirty="0"/>
              <a:t>normally?</a:t>
            </a:r>
          </a:p>
          <a:p>
            <a:r>
              <a:rPr lang="en-US" altLang="zh-CN" dirty="0"/>
              <a:t>http://</a:t>
            </a:r>
            <a:r>
              <a:rPr lang="en-US" altLang="zh-CN" dirty="0" err="1"/>
              <a:t>stackoverflow.com</a:t>
            </a:r>
            <a:r>
              <a:rPr lang="en-US" altLang="zh-CN" dirty="0"/>
              <a:t>/questions/2859127/shellcode-for-a-simple-stack-overflow-exploited-program-with-shell-terminates-d</a:t>
            </a:r>
          </a:p>
          <a:p>
            <a:r>
              <a:rPr lang="en-US" dirty="0"/>
              <a:t>http://</a:t>
            </a:r>
            <a:r>
              <a:rPr lang="en-US" dirty="0" err="1"/>
              <a:t>users.silenceisdefeat.net</a:t>
            </a:r>
            <a:r>
              <a:rPr lang="en-US" dirty="0"/>
              <a:t>/j/security/2040</a:t>
            </a:r>
          </a:p>
          <a:p>
            <a:r>
              <a:rPr lang="en-US" dirty="0"/>
              <a:t>http://</a:t>
            </a:r>
            <a:r>
              <a:rPr lang="en-US" dirty="0" err="1"/>
              <a:t>security.stackexchange.com</a:t>
            </a:r>
            <a:r>
              <a:rPr lang="en-US" dirty="0"/>
              <a:t>/questions/73878/program-exiting-after-executing-int-0x80-instruction-when-running-shellcode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E5C27-DC95-734C-B081-983C05F28E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20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http://</a:t>
            </a:r>
            <a:r>
              <a:rPr kumimoji="1" lang="en-US" altLang="zh-CN" dirty="0" err="1"/>
              <a:t>www.madhur.co.in</a:t>
            </a:r>
            <a:r>
              <a:rPr kumimoji="1" lang="en-US" altLang="zh-CN" dirty="0"/>
              <a:t>/blog/2011/08/06/</a:t>
            </a:r>
            <a:r>
              <a:rPr kumimoji="1" lang="en-US" altLang="zh-CN" dirty="0" err="1"/>
              <a:t>protbufferoverflow.html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E5C27-DC95-734C-B081-983C05F28E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9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http://</a:t>
            </a:r>
            <a:r>
              <a:rPr kumimoji="1" lang="en-US" altLang="zh-CN" dirty="0" err="1"/>
              <a:t>www.madhur.co.in</a:t>
            </a:r>
            <a:r>
              <a:rPr kumimoji="1" lang="en-US" altLang="zh-CN" dirty="0"/>
              <a:t>/blog/2011/08/06/</a:t>
            </a:r>
            <a:r>
              <a:rPr kumimoji="1" lang="en-US" altLang="zh-CN" dirty="0" err="1"/>
              <a:t>protbufferoverflow.html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E5C27-DC95-734C-B081-983C05F28E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1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execstack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8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baseline="0" dirty="0"/>
              <a:t>Windows allowed opting-out at runtime. </a:t>
            </a:r>
            <a:r>
              <a:rPr lang="en-US" sz="1200" i="1" baseline="0" dirty="0" err="1"/>
              <a:t>PaX</a:t>
            </a:r>
            <a:r>
              <a:rPr lang="en-US" sz="1200" i="1" baseline="0" dirty="0"/>
              <a:t> is the </a:t>
            </a:r>
            <a:r>
              <a:rPr lang="en-US" sz="1200" i="1" baseline="0" dirty="0" err="1"/>
              <a:t>linux</a:t>
            </a:r>
            <a:r>
              <a:rPr lang="en-US" sz="1200" i="1" baseline="0" dirty="0"/>
              <a:t> kernel patch  -- Page Exec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5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Return to </a:t>
            </a:r>
            <a:r>
              <a:rPr lang="en-US" dirty="0" err="1"/>
              <a:t>libc</a:t>
            </a:r>
            <a:r>
              <a:rPr lang="en-US" dirty="0"/>
              <a:t> can bypass DEP</a:t>
            </a:r>
            <a:r>
              <a:rPr lang="en-US" baseline="0" dirty="0"/>
              <a:t> – you are not executing stack entries, but legitimate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04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look at the ASLR implementation in Linux as an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900A1-C120-4D8A-A942-BC698D1AB6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05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Useful, for example,</a:t>
            </a:r>
            <a:r>
              <a:rPr lang="en-US" baseline="0" dirty="0"/>
              <a:t> to get a copy of ESP. If we know relative offset of </a:t>
            </a:r>
            <a:r>
              <a:rPr lang="en-US" baseline="0" dirty="0" err="1"/>
              <a:t>ptr</a:t>
            </a:r>
            <a:r>
              <a:rPr lang="en-US" baseline="0" dirty="0"/>
              <a:t> to </a:t>
            </a:r>
            <a:r>
              <a:rPr lang="en-US" baseline="0" dirty="0" err="1"/>
              <a:t>esp</a:t>
            </a:r>
            <a:r>
              <a:rPr lang="en-US" baseline="0" dirty="0"/>
              <a:t>, we can know use that relative offset knowledge to locate a pointer.</a:t>
            </a:r>
          </a:p>
          <a:p>
            <a:endParaRPr lang="en-US" baseline="0" dirty="0"/>
          </a:p>
          <a:p>
            <a:r>
              <a:rPr lang="en-US" baseline="0" dirty="0"/>
              <a:t>This overcomes ASLR because ASLR only protects against knowing absolute addresses.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63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0.xml"/><Relationship Id="rId4" Type="http://schemas.openxmlformats.org/officeDocument/2006/relationships/tags" Target="../tags/tag59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5.xml"/><Relationship Id="rId4" Type="http://schemas.openxmlformats.org/officeDocument/2006/relationships/tags" Target="../tags/tag6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 i="0">
                <a:solidFill>
                  <a:schemeClr val="tx2"/>
                </a:solidFill>
                <a:latin typeface="+mj-lt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 i="0">
                <a:solidFill>
                  <a:srgbClr val="000000"/>
                </a:solidFill>
                <a:latin typeface="+mj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FA2AE38F-F663-7942-B079-5005BA0BDF98}" type="datetime1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7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89C206F0-989F-EB47-9ADF-69E14BBCA2C4}" type="datetime1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3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25B7867C-8937-A54F-BAEE-445098FFEF8A}" type="datetime1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15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E2076C5-CD0F-8E46-ABC4-9EABE219C92B}" type="datetime1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44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A5379D80-A8B0-C443-BFE8-6E9F37773209}" type="datetime1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15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57200" y="3034508"/>
            <a:ext cx="6951274" cy="1308892"/>
          </a:xfrm>
        </p:spPr>
        <p:txBody>
          <a:bodyPr anchor="t"/>
          <a:lstStyle>
            <a:lvl1pPr algn="l">
              <a:defRPr sz="4000" b="0" i="0" cap="none">
                <a:latin typeface="+mj-lt"/>
                <a:cs typeface="Calibri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92724" y="1524000"/>
            <a:ext cx="6951274" cy="1500187"/>
          </a:xfrm>
        </p:spPr>
        <p:txBody>
          <a:bodyPr lIns="0" rIns="0" anchor="b" anchorCtr="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B6757E5B-C539-4546-894F-EB0786D60B50}" type="datetime1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3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264380" y="2013343"/>
            <a:ext cx="6951274" cy="753670"/>
          </a:xfrm>
        </p:spPr>
        <p:txBody>
          <a:bodyPr anchor="t"/>
          <a:lstStyle>
            <a:lvl1pPr algn="l">
              <a:defRPr sz="4000" b="0" i="0" cap="none">
                <a:latin typeface="+mj-lt"/>
                <a:cs typeface="Calibri"/>
              </a:defRPr>
            </a:lvl1pPr>
          </a:lstStyle>
          <a:p>
            <a:r>
              <a:rPr lang="en-US" dirty="0"/>
              <a:t>Section Header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264380" y="2919413"/>
            <a:ext cx="6951274" cy="1500187"/>
          </a:xfrm>
        </p:spPr>
        <p:txBody>
          <a:bodyPr anchor="t"/>
          <a:lstStyle>
            <a:lvl1pPr marL="457200" indent="-457200" algn="l">
              <a:buFont typeface="+mj-lt"/>
              <a:buAutoNum type="arabicPeriod"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FF059461-0FFD-CF49-A98A-09B0AEA4D5FF}" type="datetime1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98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447800"/>
            <a:ext cx="4038600" cy="4678363"/>
          </a:xfrm>
        </p:spPr>
        <p:txBody>
          <a:bodyPr anchor="ctr" anchorCtr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447800"/>
            <a:ext cx="4038600" cy="4678363"/>
          </a:xfrm>
        </p:spPr>
        <p:txBody>
          <a:bodyPr anchor="ctr" anchorCtr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CCEE-A76B-F34C-A05F-2F1994D60204}" type="datetime1">
              <a:rPr lang="en-US" smtClean="0"/>
              <a:pPr/>
              <a:t>2/25/19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320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535113"/>
            <a:ext cx="4040188" cy="446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7200" y="1981200"/>
            <a:ext cx="4040188" cy="4144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45025" y="1535113"/>
            <a:ext cx="4041775" cy="446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45025" y="1981200"/>
            <a:ext cx="4041775" cy="4144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21557A61-675D-5A4C-8099-956071C6A9AA}" type="datetime1">
              <a:rPr lang="en-US" smtClean="0"/>
              <a:t>2/25/19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5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FC88AAD4-BEBB-AE48-AF6A-5D0E05A49B41}" type="datetime1">
              <a:rPr lang="en-US" smtClean="0"/>
              <a:t>2/25/19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7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41EE10F8-3DB7-9B44-B7CC-65AF664A5F6D}" type="datetime1">
              <a:rPr lang="en-US" smtClean="0"/>
              <a:t>2/25/19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3050"/>
            <a:ext cx="3008313" cy="1162050"/>
          </a:xfrm>
        </p:spPr>
        <p:txBody>
          <a:bodyPr anchor="b">
            <a:noAutofit/>
          </a:bodyPr>
          <a:lstStyle>
            <a:lvl1pPr algn="l"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082D1B10-278B-5146-B66A-B6028DFB770B}" type="datetime1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0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76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5"/>
                </a:solidFill>
                <a:latin typeface="Calibri"/>
                <a:cs typeface="Calibri"/>
              </a:defRPr>
            </a:lvl1pPr>
          </a:lstStyle>
          <a:p>
            <a:fld id="{A271CCEE-A76B-F34C-A05F-2F1994D60204}" type="datetime1">
              <a:rPr lang="en-US" smtClean="0"/>
              <a:pPr/>
              <a:t>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5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fld id="{B747839D-A323-47F3-909F-5484993996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60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0" i="0" kern="1200" spc="-50" normalizeH="0">
          <a:solidFill>
            <a:schemeClr val="tx2"/>
          </a:solidFill>
          <a:latin typeface="+mj-lt"/>
          <a:ea typeface="+mj-ea"/>
          <a:cs typeface="Cambria"/>
        </a:defRPr>
      </a:lvl1pPr>
    </p:titleStyle>
    <p:bodyStyle>
      <a:lvl1pPr marL="292100" indent="-2921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Calibri"/>
        </a:defRPr>
      </a:lvl1pPr>
      <a:lvl2pPr marL="635000" indent="-29210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Calibri"/>
        </a:defRPr>
      </a:lvl2pPr>
      <a:lvl3pPr marL="9144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Calibri"/>
        </a:defRPr>
      </a:lvl3pPr>
      <a:lvl4pPr marL="1143000" indent="-228600" algn="l" defTabSz="457200" rtl="0" eaLnBrk="1" latinLnBrk="0" hangingPunct="1">
        <a:spcBef>
          <a:spcPct val="20000"/>
        </a:spcBef>
        <a:buFont typeface="Arial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Calibri"/>
        </a:defRPr>
      </a:lvl4pPr>
      <a:lvl5pPr marL="1320800" indent="-1778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78.xml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11" Type="http://schemas.openxmlformats.org/officeDocument/2006/relationships/notesSlide" Target="../notesSlides/notesSlide8.xml"/><Relationship Id="rId5" Type="http://schemas.openxmlformats.org/officeDocument/2006/relationships/tags" Target="../tags/tag75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74.xml"/><Relationship Id="rId9" Type="http://schemas.openxmlformats.org/officeDocument/2006/relationships/tags" Target="../tags/tag7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3.xml"/><Relationship Id="rId4" Type="http://schemas.openxmlformats.org/officeDocument/2006/relationships/image" Target="../media/image9.jp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43400" y="373380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张少杰</a:t>
            </a:r>
            <a:endParaRPr lang="en-US" sz="28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PWN-</a:t>
            </a:r>
            <a:r>
              <a:rPr kumimoji="1" lang="zh-CN" altLang="en-US" dirty="0"/>
              <a:t>栈溢出</a:t>
            </a:r>
            <a:br>
              <a:rPr kumimoji="1" lang="en-US" altLang="zh-CN" dirty="0"/>
            </a:br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2453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ASLR on</a:t>
            </a:r>
            <a:r>
              <a:rPr lang="en-US" dirty="0"/>
              <a:t> </a:t>
            </a:r>
            <a:r>
              <a:rPr lang="en-US" u="sng" dirty="0"/>
              <a:t>Linux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754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D72DCFC7-CCD2-4D18-A5A6-8AD55EBAF26B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>
            <p:custDataLst>
              <p:tags r:id="rId4"/>
            </p:custDataLst>
          </p:nvPr>
        </p:nvSpPr>
        <p:spPr>
          <a:xfrm>
            <a:off x="4648200" y="1295400"/>
            <a:ext cx="4114800" cy="4572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sz="3600" dirty="0">
                <a:latin typeface="Calibri" pitchFamily="34" charset="0"/>
                <a:cs typeface="Calibri" pitchFamily="34" charset="0"/>
              </a:rPr>
              <a:t>随机化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ounded Rectangle 8"/>
          <p:cNvSpPr/>
          <p:nvPr>
            <p:custDataLst>
              <p:tags r:id="rId5"/>
            </p:custDataLst>
          </p:nvPr>
        </p:nvSpPr>
        <p:spPr>
          <a:xfrm>
            <a:off x="4895850" y="4191000"/>
            <a:ext cx="3657600" cy="6858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Stack</a:t>
            </a:r>
          </a:p>
        </p:txBody>
      </p:sp>
      <p:sp>
        <p:nvSpPr>
          <p:cNvPr id="10" name="Rounded Rectangle 9"/>
          <p:cNvSpPr/>
          <p:nvPr>
            <p:custDataLst>
              <p:tags r:id="rId6"/>
            </p:custDataLst>
          </p:nvPr>
        </p:nvSpPr>
        <p:spPr>
          <a:xfrm>
            <a:off x="4895850" y="5029200"/>
            <a:ext cx="3657600" cy="6858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Heap</a:t>
            </a:r>
          </a:p>
        </p:txBody>
      </p:sp>
      <p:sp>
        <p:nvSpPr>
          <p:cNvPr id="11" name="Rectangle 10"/>
          <p:cNvSpPr/>
          <p:nvPr>
            <p:custDataLst>
              <p:tags r:id="rId7"/>
            </p:custDataLst>
          </p:nvPr>
        </p:nvSpPr>
        <p:spPr>
          <a:xfrm>
            <a:off x="304800" y="1295400"/>
            <a:ext cx="4114800" cy="457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sz="3600" dirty="0">
                <a:latin typeface="Calibri" pitchFamily="34" charset="0"/>
                <a:cs typeface="Calibri" pitchFamily="34" charset="0"/>
              </a:rPr>
              <a:t>未随机化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ounded Rectangle 12"/>
          <p:cNvSpPr/>
          <p:nvPr>
            <p:custDataLst>
              <p:tags r:id="rId8"/>
            </p:custDataLst>
          </p:nvPr>
        </p:nvSpPr>
        <p:spPr>
          <a:xfrm>
            <a:off x="533400" y="2286000"/>
            <a:ext cx="3657600" cy="6858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libri" pitchFamily="34" charset="0"/>
                <a:cs typeface="Calibri" pitchFamily="34" charset="0"/>
              </a:rPr>
              <a:t>Program Image</a:t>
            </a:r>
          </a:p>
        </p:txBody>
      </p:sp>
      <p:sp>
        <p:nvSpPr>
          <p:cNvPr id="14" name="Rounded Rectangle 13"/>
          <p:cNvSpPr/>
          <p:nvPr>
            <p:custDataLst>
              <p:tags r:id="rId9"/>
            </p:custDataLst>
          </p:nvPr>
        </p:nvSpPr>
        <p:spPr>
          <a:xfrm>
            <a:off x="4895850" y="2133600"/>
            <a:ext cx="3657600" cy="19050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Libc</a:t>
            </a:r>
            <a:endParaRPr lang="en-US" sz="3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353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231"/>
    </mc:Choice>
    <mc:Fallback xmlns="">
      <p:transition xmlns:p14="http://schemas.microsoft.com/office/powerpoint/2010/main" spd="slow" advTm="1032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ret2text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5562600" cy="3733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Overwrite return address with </a:t>
            </a:r>
            <a:r>
              <a:rPr lang="en-US" i="1" u="sng" dirty="0"/>
              <a:t>address</a:t>
            </a:r>
            <a:r>
              <a:rPr lang="en-US" dirty="0"/>
              <a:t> of </a:t>
            </a:r>
            <a:r>
              <a:rPr lang="en-US" dirty="0" err="1"/>
              <a:t>libc</a:t>
            </a:r>
            <a:r>
              <a:rPr lang="en-US" dirty="0"/>
              <a:t> function</a:t>
            </a:r>
          </a:p>
          <a:p>
            <a:r>
              <a:rPr lang="en-US" dirty="0"/>
              <a:t>setup fake return address and argument(s)</a:t>
            </a:r>
          </a:p>
          <a:p>
            <a:r>
              <a:rPr lang="en-US" dirty="0">
                <a:latin typeface="Consolas"/>
                <a:cs typeface="Consolas"/>
              </a:rPr>
              <a:t>ret</a:t>
            </a:r>
            <a:r>
              <a:rPr lang="en-US" dirty="0"/>
              <a:t> will “call” </a:t>
            </a:r>
            <a:r>
              <a:rPr lang="en-US" dirty="0" err="1"/>
              <a:t>libc</a:t>
            </a:r>
            <a:r>
              <a:rPr lang="en-US" dirty="0"/>
              <a:t> function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No injected code!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618699"/>
              </p:ext>
            </p:extLst>
          </p:nvPr>
        </p:nvGraphicFramePr>
        <p:xfrm>
          <a:off x="6521704" y="1479548"/>
          <a:ext cx="1461558" cy="4817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argv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argc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caller’s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ebp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682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“/bin/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sh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"</a:t>
                      </a:r>
                    </a:p>
                  </a:txBody>
                  <a:tcPr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argv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[1]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buf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8003947" y="3110227"/>
            <a:ext cx="1032104" cy="369332"/>
            <a:chOff x="7959243" y="3429000"/>
            <a:chExt cx="1032104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8229600" y="342900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</a:t>
              </a:r>
              <a:r>
                <a:rPr lang="en-US" dirty="0" err="1"/>
                <a:t>ebp</a:t>
              </a:r>
              <a:endParaRPr lang="en-US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8003947" y="6097085"/>
            <a:ext cx="1006456" cy="369332"/>
            <a:chOff x="7959243" y="3429000"/>
            <a:chExt cx="1006456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8229600" y="342900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</a:t>
              </a:r>
              <a:r>
                <a:rPr lang="en-US" dirty="0" err="1"/>
                <a:t>esp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Arc 15"/>
          <p:cNvSpPr/>
          <p:nvPr/>
        </p:nvSpPr>
        <p:spPr>
          <a:xfrm>
            <a:off x="6172200" y="5561514"/>
            <a:ext cx="685800" cy="534486"/>
          </a:xfrm>
          <a:prstGeom prst="arc">
            <a:avLst>
              <a:gd name="adj1" fmla="val 5305641"/>
              <a:gd name="adj2" fmla="val 16471755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urved Connector 16"/>
          <p:cNvCxnSpPr/>
          <p:nvPr/>
        </p:nvCxnSpPr>
        <p:spPr>
          <a:xfrm flipV="1">
            <a:off x="7983262" y="5410200"/>
            <a:ext cx="824189" cy="38100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526781" y="1447800"/>
            <a:ext cx="1474219" cy="1143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ptr</a:t>
            </a:r>
            <a:r>
              <a:rPr lang="en-US" sz="2000" dirty="0">
                <a:solidFill>
                  <a:schemeClr val="bg1"/>
                </a:solidFill>
              </a:rPr>
              <a:t> to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“/bin/</a:t>
            </a:r>
            <a:r>
              <a:rPr lang="en-US" sz="2000" dirty="0" err="1">
                <a:solidFill>
                  <a:schemeClr val="bg1"/>
                </a:solidFill>
              </a:rPr>
              <a:t>sh</a:t>
            </a:r>
            <a:r>
              <a:rPr lang="en-US" sz="2000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21704" y="2590800"/>
            <a:ext cx="1474219" cy="39850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&amp;system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1219200" y="1676400"/>
            <a:ext cx="4267200" cy="1160502"/>
          </a:xfrm>
          <a:prstGeom prst="wedgeRoundRectCallout">
            <a:avLst>
              <a:gd name="adj1" fmla="val 73406"/>
              <a:gd name="adj2" fmla="val 36455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ret transfers control to </a:t>
            </a:r>
            <a:r>
              <a:rPr lang="en-US" sz="2400" dirty="0">
                <a:solidFill>
                  <a:schemeClr val="bg1"/>
                </a:solidFill>
                <a:latin typeface="Consolas"/>
                <a:cs typeface="Consolas"/>
              </a:rPr>
              <a:t>system</a:t>
            </a:r>
            <a:r>
              <a:rPr lang="en-US" sz="2400" dirty="0">
                <a:solidFill>
                  <a:schemeClr val="bg1"/>
                </a:solidFill>
              </a:rPr>
              <a:t>, which finds arguments on stack</a:t>
            </a:r>
          </a:p>
        </p:txBody>
      </p:sp>
      <p:sp>
        <p:nvSpPr>
          <p:cNvPr id="24" name="Freeform 23"/>
          <p:cNvSpPr/>
          <p:nvPr/>
        </p:nvSpPr>
        <p:spPr>
          <a:xfrm>
            <a:off x="5705977" y="2133600"/>
            <a:ext cx="830290" cy="3234267"/>
          </a:xfrm>
          <a:custGeom>
            <a:avLst/>
            <a:gdLst>
              <a:gd name="connsiteX0" fmla="*/ 830290 w 830290"/>
              <a:gd name="connsiteY0" fmla="*/ 0 h 3234267"/>
              <a:gd name="connsiteX1" fmla="*/ 556 w 830290"/>
              <a:gd name="connsiteY1" fmla="*/ 1913467 h 3234267"/>
              <a:gd name="connsiteX2" fmla="*/ 728690 w 830290"/>
              <a:gd name="connsiteY2" fmla="*/ 3234267 h 3234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0290" h="3234267">
                <a:moveTo>
                  <a:pt x="830290" y="0"/>
                </a:moveTo>
                <a:cubicBezTo>
                  <a:pt x="423889" y="687211"/>
                  <a:pt x="17489" y="1374423"/>
                  <a:pt x="556" y="1913467"/>
                </a:cubicBezTo>
                <a:cubicBezTo>
                  <a:pt x="-16377" y="2452512"/>
                  <a:pt x="356156" y="2843389"/>
                  <a:pt x="728690" y="3234267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miter lim="800000"/>
            <a:headEnd type="none"/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747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79"/>
    </mc:Choice>
    <mc:Fallback xmlns="">
      <p:transition spd="slow" advTm="60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  <p:bldP spid="6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1000"/>
            <a:ext cx="5562600" cy="2514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With ASLR, we cannot forge a correct value for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dirty="0"/>
              <a:t> since ASLR will randomize addresses.</a:t>
            </a:r>
          </a:p>
          <a:p>
            <a:pPr marL="0" indent="0">
              <a:buNone/>
            </a:pPr>
            <a:r>
              <a:rPr lang="en-US" b="1" dirty="0"/>
              <a:t>What can we do?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6521704" y="1479548"/>
          <a:ext cx="1461558" cy="4817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argv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argc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caller’s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ebp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682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“/bin/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sh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"</a:t>
                      </a:r>
                    </a:p>
                  </a:txBody>
                  <a:tcPr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argv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[1]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buf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8003947" y="3110227"/>
            <a:ext cx="1032104" cy="369332"/>
            <a:chOff x="7959243" y="3429000"/>
            <a:chExt cx="1032104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8229600" y="342900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</a:t>
              </a:r>
              <a:r>
                <a:rPr lang="en-US" dirty="0" err="1"/>
                <a:t>ebp</a:t>
              </a:r>
              <a:endParaRPr lang="en-US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8003947" y="6097085"/>
            <a:ext cx="1006456" cy="369332"/>
            <a:chOff x="7959243" y="3429000"/>
            <a:chExt cx="1006456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8229600" y="342900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</a:t>
              </a:r>
              <a:r>
                <a:rPr lang="en-US" dirty="0" err="1"/>
                <a:t>esp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Arc 15"/>
          <p:cNvSpPr/>
          <p:nvPr/>
        </p:nvSpPr>
        <p:spPr>
          <a:xfrm>
            <a:off x="6172200" y="5561514"/>
            <a:ext cx="685800" cy="534486"/>
          </a:xfrm>
          <a:prstGeom prst="arc">
            <a:avLst>
              <a:gd name="adj1" fmla="val 5305641"/>
              <a:gd name="adj2" fmla="val 16471755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urved Connector 16"/>
          <p:cNvCxnSpPr/>
          <p:nvPr/>
        </p:nvCxnSpPr>
        <p:spPr>
          <a:xfrm flipV="1">
            <a:off x="7983262" y="5410200"/>
            <a:ext cx="824189" cy="38100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526781" y="1447800"/>
            <a:ext cx="1474219" cy="1143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ptr</a:t>
            </a:r>
            <a:r>
              <a:rPr lang="en-US" sz="2000" dirty="0">
                <a:solidFill>
                  <a:schemeClr val="bg1"/>
                </a:solidFill>
              </a:rPr>
              <a:t> to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“/bin/</a:t>
            </a:r>
            <a:r>
              <a:rPr lang="en-US" sz="2000" dirty="0" err="1">
                <a:solidFill>
                  <a:schemeClr val="bg1"/>
                </a:solidFill>
              </a:rPr>
              <a:t>sh</a:t>
            </a:r>
            <a:r>
              <a:rPr lang="en-US" sz="2000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21704" y="2590800"/>
            <a:ext cx="1474219" cy="39850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&amp;system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1622660" y="1400949"/>
            <a:ext cx="4267200" cy="1160502"/>
          </a:xfrm>
          <a:prstGeom prst="wedgeRoundRectCallout">
            <a:avLst>
              <a:gd name="adj1" fmla="val 73406"/>
              <a:gd name="adj2" fmla="val 249489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2400"/>
              <a:t>Randomized!</a:t>
            </a:r>
            <a:endParaRPr lang="en-US" sz="2400" dirty="0"/>
          </a:p>
        </p:txBody>
      </p:sp>
      <p:sp>
        <p:nvSpPr>
          <p:cNvPr id="24" name="Freeform 23"/>
          <p:cNvSpPr/>
          <p:nvPr/>
        </p:nvSpPr>
        <p:spPr>
          <a:xfrm>
            <a:off x="5705977" y="2133600"/>
            <a:ext cx="830290" cy="3234267"/>
          </a:xfrm>
          <a:custGeom>
            <a:avLst/>
            <a:gdLst>
              <a:gd name="connsiteX0" fmla="*/ 830290 w 830290"/>
              <a:gd name="connsiteY0" fmla="*/ 0 h 3234267"/>
              <a:gd name="connsiteX1" fmla="*/ 556 w 830290"/>
              <a:gd name="connsiteY1" fmla="*/ 1913467 h 3234267"/>
              <a:gd name="connsiteX2" fmla="*/ 728690 w 830290"/>
              <a:gd name="connsiteY2" fmla="*/ 3234267 h 3234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0290" h="3234267">
                <a:moveTo>
                  <a:pt x="830290" y="0"/>
                </a:moveTo>
                <a:cubicBezTo>
                  <a:pt x="423889" y="687211"/>
                  <a:pt x="17489" y="1374423"/>
                  <a:pt x="556" y="1913467"/>
                </a:cubicBezTo>
                <a:cubicBezTo>
                  <a:pt x="-16377" y="2452512"/>
                  <a:pt x="356156" y="2843389"/>
                  <a:pt x="728690" y="3234267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miter lim="800000"/>
            <a:headEnd type="none"/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665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79"/>
    </mc:Choice>
    <mc:Fallback xmlns="">
      <p:transition spd="slow" advTm="6079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548050"/>
              </p:ext>
            </p:extLst>
          </p:nvPr>
        </p:nvGraphicFramePr>
        <p:xfrm>
          <a:off x="6521704" y="2209800"/>
          <a:ext cx="1461558" cy="4284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argv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argc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caller’s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ebp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342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buf</a:t>
                      </a:r>
                      <a:br>
                        <a:rPr lang="en-US" sz="180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“/bin/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sh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”</a:t>
                      </a:r>
                    </a:p>
                  </a:txBody>
                  <a:tcPr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argv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[1]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buf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6510418" y="1889478"/>
            <a:ext cx="1474219" cy="146332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gadgets to compute </a:t>
            </a:r>
            <a:r>
              <a:rPr lang="en-US" sz="2000" dirty="0" err="1">
                <a:solidFill>
                  <a:schemeClr val="bg1"/>
                </a:solidFill>
              </a:rPr>
              <a:t>ptr</a:t>
            </a:r>
            <a:r>
              <a:rPr lang="en-US" sz="2000" dirty="0">
                <a:solidFill>
                  <a:schemeClr val="bg1"/>
                </a:solidFill>
              </a:rPr>
              <a:t> to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“/bin/</a:t>
            </a:r>
            <a:r>
              <a:rPr lang="en-US" sz="2000" dirty="0" err="1">
                <a:solidFill>
                  <a:schemeClr val="bg1"/>
                </a:solidFill>
              </a:rPr>
              <a:t>sh</a:t>
            </a:r>
            <a:r>
              <a:rPr lang="en-US" sz="2000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504112" y="1506498"/>
            <a:ext cx="1474219" cy="39850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&amp;system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5422" y="2337065"/>
            <a:ext cx="5029200" cy="3539430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dirty="0"/>
              <a:t>Idea!</a:t>
            </a:r>
          </a:p>
          <a:p>
            <a:r>
              <a:rPr lang="en-US" sz="2400" dirty="0"/>
              <a:t>Get a copy of ESP to calculate address of </a:t>
            </a:r>
            <a:br>
              <a:rPr lang="en-US" sz="2400" dirty="0"/>
            </a:br>
            <a:r>
              <a:rPr lang="en-US" sz="2400" dirty="0"/>
              <a:t>“/bin/</a:t>
            </a:r>
            <a:r>
              <a:rPr lang="en-US" sz="2400" dirty="0" err="1"/>
              <a:t>sh</a:t>
            </a:r>
            <a:r>
              <a:rPr lang="en-US" sz="2400" dirty="0"/>
              <a:t>” on randomized stack.</a:t>
            </a:r>
          </a:p>
          <a:p>
            <a:endParaRPr lang="en-US" sz="2400" dirty="0"/>
          </a:p>
          <a:p>
            <a:r>
              <a:rPr lang="en-US" sz="2400" dirty="0"/>
              <a:t>This works because ASLR only protects against knowing </a:t>
            </a:r>
            <a:r>
              <a:rPr lang="en-US" sz="2400" i="1" dirty="0"/>
              <a:t>absolute</a:t>
            </a:r>
            <a:r>
              <a:rPr lang="en-US" sz="2400" dirty="0"/>
              <a:t> addresses, while we will find it’s </a:t>
            </a:r>
            <a:r>
              <a:rPr lang="en-US" sz="2400" i="1" dirty="0"/>
              <a:t>relative address</a:t>
            </a:r>
            <a:r>
              <a:rPr lang="en-US" sz="2400" dirty="0"/>
              <a:t>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510072" y="609600"/>
            <a:ext cx="1474219" cy="914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Computed “/bin/</a:t>
            </a:r>
            <a:r>
              <a:rPr lang="en-US" sz="2000" dirty="0" err="1">
                <a:solidFill>
                  <a:schemeClr val="bg1"/>
                </a:solidFill>
              </a:rPr>
              <a:t>sh</a:t>
            </a:r>
            <a:r>
              <a:rPr lang="en-US" sz="2000" dirty="0">
                <a:solidFill>
                  <a:schemeClr val="bg1"/>
                </a:solidFill>
              </a:rPr>
              <a:t>”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344128" y="885712"/>
            <a:ext cx="2072128" cy="1687866"/>
            <a:chOff x="4344128" y="885712"/>
            <a:chExt cx="2072128" cy="1687866"/>
          </a:xfrm>
        </p:grpSpPr>
        <p:sp>
          <p:nvSpPr>
            <p:cNvPr id="24" name="Freeform 23"/>
            <p:cNvSpPr/>
            <p:nvPr/>
          </p:nvSpPr>
          <p:spPr>
            <a:xfrm>
              <a:off x="5346858" y="885712"/>
              <a:ext cx="1069398" cy="1687866"/>
            </a:xfrm>
            <a:custGeom>
              <a:avLst/>
              <a:gdLst>
                <a:gd name="connsiteX0" fmla="*/ 1069398 w 1069398"/>
                <a:gd name="connsiteY0" fmla="*/ 1687866 h 1687866"/>
                <a:gd name="connsiteX1" fmla="*/ 22 w 1069398"/>
                <a:gd name="connsiteY1" fmla="*/ 601615 h 1687866"/>
                <a:gd name="connsiteX2" fmla="*/ 1035980 w 1069398"/>
                <a:gd name="connsiteY2" fmla="*/ 0 h 1687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9398" h="1687866">
                  <a:moveTo>
                    <a:pt x="1069398" y="1687866"/>
                  </a:moveTo>
                  <a:cubicBezTo>
                    <a:pt x="537495" y="1285396"/>
                    <a:pt x="5592" y="882926"/>
                    <a:pt x="22" y="601615"/>
                  </a:cubicBezTo>
                  <a:cubicBezTo>
                    <a:pt x="-5548" y="320304"/>
                    <a:pt x="1035980" y="0"/>
                    <a:pt x="1035980" y="0"/>
                  </a:cubicBezTo>
                </a:path>
              </a:pathLst>
            </a:cu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44128" y="1200090"/>
              <a:ext cx="9797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Writes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9563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380" y="2218130"/>
            <a:ext cx="6951274" cy="753670"/>
          </a:xfrm>
        </p:spPr>
        <p:txBody>
          <a:bodyPr>
            <a:normAutofit fontScale="90000"/>
          </a:bodyPr>
          <a:lstStyle/>
          <a:p>
            <a:r>
              <a:rPr lang="en-US" dirty="0"/>
              <a:t>Return Oriented Programming Techniques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44624" y="3352800"/>
            <a:ext cx="6951274" cy="1500187"/>
          </a:xfrm>
        </p:spPr>
        <p:txBody>
          <a:bodyPr/>
          <a:lstStyle/>
          <a:p>
            <a:r>
              <a:rPr lang="en-US" dirty="0"/>
              <a:t>Return chaining</a:t>
            </a:r>
          </a:p>
          <a:p>
            <a:r>
              <a:rPr lang="en-US" dirty="0"/>
              <a:t>Semantic equivalence</a:t>
            </a:r>
          </a:p>
          <a:p>
            <a:r>
              <a:rPr lang="en-US" dirty="0"/>
              <a:t>ROP on Windows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71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Chaining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71600"/>
            <a:ext cx="4800600" cy="47545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Suppose we want to call 2 functions in our exploit:</a:t>
            </a:r>
            <a:br>
              <a:rPr lang="en-US" dirty="0"/>
            </a:br>
            <a:r>
              <a:rPr lang="en-US" dirty="0"/>
              <a:t>  </a:t>
            </a:r>
            <a:r>
              <a:rPr lang="en-US" b="1" dirty="0"/>
              <a:t>foo</a:t>
            </a:r>
            <a:r>
              <a:rPr lang="en-US" dirty="0"/>
              <a:t>(arg1, arg2)</a:t>
            </a:r>
            <a:br>
              <a:rPr lang="en-US" dirty="0"/>
            </a:br>
            <a:r>
              <a:rPr lang="en-US" dirty="0"/>
              <a:t>  </a:t>
            </a:r>
            <a:r>
              <a:rPr lang="en-US" b="1" dirty="0"/>
              <a:t>bar</a:t>
            </a:r>
            <a:r>
              <a:rPr lang="en-US" dirty="0"/>
              <a:t>(arg3, arg4)</a:t>
            </a:r>
          </a:p>
          <a:p>
            <a:endParaRPr lang="en-US" dirty="0"/>
          </a:p>
          <a:p>
            <a:r>
              <a:rPr lang="en-US" dirty="0"/>
              <a:t>Stack unwinds up</a:t>
            </a:r>
          </a:p>
          <a:p>
            <a:r>
              <a:rPr lang="en-US" dirty="0"/>
              <a:t>First function returns into code to advance stack pointer</a:t>
            </a:r>
          </a:p>
          <a:p>
            <a:pPr lvl="1"/>
            <a:r>
              <a:rPr lang="en-US" dirty="0"/>
              <a:t>e.g., pop; pop; ret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373259"/>
              </p:ext>
            </p:extLst>
          </p:nvPr>
        </p:nvGraphicFramePr>
        <p:xfrm>
          <a:off x="6096000" y="1981200"/>
          <a:ext cx="2286000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arg4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arg3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&amp;(pop-pop-ret)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bar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arg2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arg1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&amp;(pop-pop-ret)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foo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Rounded Rectangular Callout 7"/>
          <p:cNvSpPr/>
          <p:nvPr/>
        </p:nvSpPr>
        <p:spPr>
          <a:xfrm>
            <a:off x="2819400" y="5867400"/>
            <a:ext cx="2438400" cy="838200"/>
          </a:xfrm>
          <a:prstGeom prst="wedgeRoundRectCallout">
            <a:avLst>
              <a:gd name="adj1" fmla="val 92232"/>
              <a:gd name="adj2" fmla="val -116653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Overwritten ret </a:t>
            </a:r>
            <a:r>
              <a:rPr lang="en-US" sz="2800" dirty="0" err="1">
                <a:solidFill>
                  <a:schemeClr val="bg1"/>
                </a:solidFill>
              </a:rPr>
              <a:t>addr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3429000" y="2895600"/>
            <a:ext cx="2438400" cy="838200"/>
          </a:xfrm>
          <a:prstGeom prst="wedgeRoundRectCallout">
            <a:avLst>
              <a:gd name="adj1" fmla="val 60026"/>
              <a:gd name="adj2" fmla="val 160477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What does this do?</a:t>
            </a:r>
          </a:p>
        </p:txBody>
      </p:sp>
    </p:spTree>
    <p:extLst>
      <p:ext uri="{BB962C8B-B14F-4D97-AF65-F5344CB8AC3E}">
        <p14:creationId xmlns:p14="http://schemas.microsoft.com/office/powerpoint/2010/main" val="325059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Chaining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71600"/>
            <a:ext cx="4800600" cy="4754563"/>
          </a:xfrm>
        </p:spPr>
        <p:txBody>
          <a:bodyPr>
            <a:normAutofit/>
          </a:bodyPr>
          <a:lstStyle/>
          <a:p>
            <a:r>
              <a:rPr lang="en-US" dirty="0"/>
              <a:t>When </a:t>
            </a:r>
            <a:r>
              <a:rPr lang="en-US" b="1" dirty="0"/>
              <a:t>foo</a:t>
            </a:r>
            <a:r>
              <a:rPr lang="en-US" dirty="0"/>
              <a:t> is executing, &amp;pop-pop-ret is at the saved EIP slot.</a:t>
            </a:r>
          </a:p>
          <a:p>
            <a:endParaRPr lang="en-US" dirty="0"/>
          </a:p>
          <a:p>
            <a:r>
              <a:rPr lang="en-US" dirty="0"/>
              <a:t>When </a:t>
            </a:r>
            <a:r>
              <a:rPr lang="en-US" b="1" dirty="0"/>
              <a:t>foo</a:t>
            </a:r>
            <a:r>
              <a:rPr lang="en-US" dirty="0"/>
              <a:t> returns, it executes pop-pop-ret to clear up arg1 (pop), arg2 (pop), and transfer control to </a:t>
            </a:r>
            <a:r>
              <a:rPr lang="en-US" b="1" dirty="0"/>
              <a:t>bar</a:t>
            </a:r>
            <a:r>
              <a:rPr lang="en-US" dirty="0"/>
              <a:t> (ret)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308132"/>
              </p:ext>
            </p:extLst>
          </p:nvPr>
        </p:nvGraphicFramePr>
        <p:xfrm>
          <a:off x="6096000" y="1981200"/>
          <a:ext cx="2286000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arg4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arg3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&amp;(pop-pop-ret)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bar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arg2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arg1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&amp;(pop-pop-ret)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foo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189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There are many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i="1" u="sng" dirty="0"/>
              <a:t>semantically equivalent</a:t>
            </a:r>
            <a:r>
              <a:rPr lang="en-US" dirty="0">
                <a:solidFill>
                  <a:schemeClr val="tx1"/>
                </a:solidFill>
              </a:rPr>
              <a:t>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ways to achieve the same net shellcode effect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17</a:t>
            </a:fld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997573" y="5334000"/>
            <a:ext cx="7148854" cy="838200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Let’s practice thinking in gadgets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372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453624"/>
              </p:ext>
            </p:extLst>
          </p:nvPr>
        </p:nvGraphicFramePr>
        <p:xfrm>
          <a:off x="5731260" y="1534106"/>
          <a:ext cx="955738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5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</a:t>
                      </a:r>
                      <a:r>
                        <a:rPr lang="en-US" sz="2400" baseline="-25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</a:t>
                      </a:r>
                      <a:r>
                        <a:rPr lang="en-US" sz="2400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457199" y="4180416"/>
            <a:ext cx="6784285" cy="1833265"/>
            <a:chOff x="2705100" y="4110335"/>
            <a:chExt cx="3733800" cy="1833265"/>
          </a:xfrm>
        </p:grpSpPr>
        <p:sp>
          <p:nvSpPr>
            <p:cNvPr id="18" name="Content Placeholder 2"/>
            <p:cNvSpPr txBox="1">
              <a:spLocks/>
            </p:cNvSpPr>
            <p:nvPr/>
          </p:nvSpPr>
          <p:spPr>
            <a:xfrm>
              <a:off x="2705100" y="4110335"/>
              <a:ext cx="3733800" cy="1447800"/>
            </a:xfrm>
            <a:prstGeom prst="rect">
              <a:avLst/>
            </a:prstGeom>
          </p:spPr>
          <p:txBody>
            <a:bodyPr vert="horz" lIns="91440" tIns="45720" rIns="91440" bIns="45720" rtlCol="0" anchor="t" anchorCtr="0">
              <a:normAutofit/>
            </a:bodyPr>
            <a:lstStyle>
              <a:lvl1pPr marL="292100" indent="-2921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1pPr>
              <a:lvl2pPr marL="635000" indent="-2921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2pPr>
              <a:lvl3pPr marL="9144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3pPr>
              <a:lvl4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tabLst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4pPr>
              <a:lvl5pPr marL="1320800" indent="-1778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2400" dirty="0">
                  <a:latin typeface="Consolas"/>
                  <a:cs typeface="Consolas"/>
                </a:rPr>
                <a:t>a</a:t>
              </a:r>
              <a:r>
                <a:rPr lang="en-US" sz="2400" baseline="-25000" dirty="0">
                  <a:latin typeface="Consolas"/>
                  <a:cs typeface="Consolas"/>
                </a:rPr>
                <a:t>1</a:t>
              </a:r>
              <a:r>
                <a:rPr lang="en-US" sz="2400" dirty="0">
                  <a:latin typeface="Consolas"/>
                  <a:cs typeface="Consolas"/>
                </a:rPr>
                <a:t>: </a:t>
              </a:r>
              <a:r>
                <a:rPr lang="en-US" sz="2400" dirty="0" err="1">
                  <a:latin typeface="Consolas"/>
                  <a:cs typeface="Consolas"/>
                </a:rPr>
                <a:t>mov</a:t>
              </a:r>
              <a:r>
                <a:rPr lang="en-US" sz="2400" dirty="0">
                  <a:latin typeface="Consolas"/>
                  <a:cs typeface="Consolas"/>
                </a:rPr>
                <a:t> </a:t>
              </a:r>
              <a:r>
                <a:rPr lang="en-US" sz="2400" dirty="0" err="1">
                  <a:latin typeface="Consolas"/>
                  <a:cs typeface="Consolas"/>
                </a:rPr>
                <a:t>eax</a:t>
              </a:r>
              <a:r>
                <a:rPr lang="en-US" sz="2400" dirty="0">
                  <a:latin typeface="Consolas"/>
                  <a:cs typeface="Consolas"/>
                </a:rPr>
                <a:t>, [</a:t>
              </a:r>
              <a:r>
                <a:rPr lang="en-US" sz="2400" dirty="0" err="1">
                  <a:latin typeface="Consolas"/>
                  <a:cs typeface="Consolas"/>
                </a:rPr>
                <a:t>esp</a:t>
              </a:r>
              <a:r>
                <a:rPr lang="en-US" sz="2400" dirty="0">
                  <a:latin typeface="Consolas"/>
                  <a:cs typeface="Consolas"/>
                </a:rPr>
                <a:t>] ; </a:t>
              </a:r>
              <a:r>
                <a:rPr lang="en-US" sz="2400" dirty="0" err="1">
                  <a:latin typeface="Consolas"/>
                  <a:cs typeface="Consolas"/>
                </a:rPr>
                <a:t>eax</a:t>
              </a:r>
              <a:r>
                <a:rPr lang="en-US" sz="2400" dirty="0">
                  <a:latin typeface="Consolas"/>
                  <a:cs typeface="Consolas"/>
                </a:rPr>
                <a:t> has v1</a:t>
              </a:r>
            </a:p>
            <a:p>
              <a:pPr marL="0" indent="0">
                <a:buFont typeface="Arial"/>
                <a:buNone/>
              </a:pPr>
              <a:r>
                <a:rPr lang="en-US" sz="2400" dirty="0">
                  <a:latin typeface="Consolas"/>
                  <a:cs typeface="Consolas"/>
                </a:rPr>
                <a:t>a</a:t>
              </a:r>
              <a:r>
                <a:rPr lang="en-US" sz="2400" baseline="-25000" dirty="0">
                  <a:latin typeface="Consolas"/>
                  <a:cs typeface="Consolas"/>
                </a:rPr>
                <a:t>2</a:t>
              </a:r>
              <a:r>
                <a:rPr lang="en-US" sz="2400" dirty="0">
                  <a:latin typeface="Consolas"/>
                  <a:cs typeface="Consolas"/>
                </a:rPr>
                <a:t>: </a:t>
              </a:r>
              <a:r>
                <a:rPr lang="en-US" sz="2400" dirty="0" err="1">
                  <a:latin typeface="Consolas"/>
                  <a:cs typeface="Consolas"/>
                </a:rPr>
                <a:t>mov</a:t>
              </a:r>
              <a:r>
                <a:rPr lang="en-US" sz="2400" dirty="0">
                  <a:latin typeface="Consolas"/>
                  <a:cs typeface="Consolas"/>
                </a:rPr>
                <a:t> </a:t>
              </a:r>
              <a:r>
                <a:rPr lang="en-US" sz="2400" dirty="0" err="1">
                  <a:latin typeface="Consolas"/>
                  <a:cs typeface="Consolas"/>
                </a:rPr>
                <a:t>ebx</a:t>
              </a:r>
              <a:r>
                <a:rPr lang="en-US" sz="2400" dirty="0">
                  <a:latin typeface="Consolas"/>
                  <a:cs typeface="Consolas"/>
                </a:rPr>
                <a:t>, [esp+8] ; </a:t>
              </a:r>
              <a:r>
                <a:rPr lang="en-US" sz="2400" dirty="0" err="1">
                  <a:latin typeface="Consolas"/>
                  <a:cs typeface="Consolas"/>
                </a:rPr>
                <a:t>ebx</a:t>
              </a:r>
              <a:r>
                <a:rPr lang="en-US" sz="2400" dirty="0">
                  <a:latin typeface="Consolas"/>
                  <a:cs typeface="Consolas"/>
                </a:rPr>
                <a:t> has v2</a:t>
              </a:r>
            </a:p>
            <a:p>
              <a:pPr marL="0" indent="0">
                <a:buFont typeface="Arial"/>
                <a:buNone/>
              </a:pPr>
              <a:r>
                <a:rPr lang="en-US" sz="2400" dirty="0">
                  <a:latin typeface="Consolas"/>
                  <a:cs typeface="Consolas"/>
                </a:rPr>
                <a:t>a</a:t>
              </a:r>
              <a:r>
                <a:rPr lang="en-US" sz="2400" baseline="-25000" dirty="0">
                  <a:latin typeface="Consolas"/>
                  <a:cs typeface="Consolas"/>
                </a:rPr>
                <a:t>3</a:t>
              </a:r>
              <a:r>
                <a:rPr lang="en-US" sz="2400" dirty="0">
                  <a:latin typeface="Consolas"/>
                  <a:cs typeface="Consolas"/>
                </a:rPr>
                <a:t>: </a:t>
              </a:r>
              <a:r>
                <a:rPr lang="en-US" sz="2400" dirty="0" err="1">
                  <a:latin typeface="Consolas"/>
                  <a:cs typeface="Consolas"/>
                </a:rPr>
                <a:t>mov</a:t>
              </a:r>
              <a:r>
                <a:rPr lang="en-US" sz="2400" dirty="0">
                  <a:latin typeface="Consolas"/>
                  <a:cs typeface="Consolas"/>
                </a:rPr>
                <a:t> [</a:t>
              </a:r>
              <a:r>
                <a:rPr lang="en-US" sz="2400" dirty="0" err="1">
                  <a:latin typeface="Consolas"/>
                  <a:cs typeface="Consolas"/>
                </a:rPr>
                <a:t>ebx</a:t>
              </a:r>
              <a:r>
                <a:rPr lang="en-US" sz="2400" dirty="0">
                  <a:latin typeface="Consolas"/>
                  <a:cs typeface="Consolas"/>
                </a:rPr>
                <a:t>], </a:t>
              </a:r>
              <a:r>
                <a:rPr lang="en-US" sz="2400" dirty="0" err="1">
                  <a:latin typeface="Consolas"/>
                  <a:cs typeface="Consolas"/>
                </a:rPr>
                <a:t>eax</a:t>
              </a:r>
              <a:r>
                <a:rPr lang="en-US" sz="2400" dirty="0">
                  <a:latin typeface="Consolas"/>
                  <a:cs typeface="Consolas"/>
                </a:rPr>
                <a:t> ; Mem[v2] = </a:t>
              </a:r>
              <a:r>
                <a:rPr lang="en-US" sz="2400" dirty="0" err="1">
                  <a:latin typeface="Consolas"/>
                  <a:cs typeface="Consolas"/>
                </a:rPr>
                <a:t>eax</a:t>
              </a:r>
              <a:endParaRPr lang="en-US" sz="2400" dirty="0">
                <a:latin typeface="Consolas"/>
                <a:cs typeface="Consola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64629" y="5481935"/>
              <a:ext cx="28147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Implementation 1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operation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27166" y="2471879"/>
            <a:ext cx="2108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Desired Logic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36058" y="3400814"/>
            <a:ext cx="946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Stack 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143000" y="1939747"/>
            <a:ext cx="3276600" cy="508759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2800" dirty="0">
                <a:latin typeface="Consolas"/>
                <a:cs typeface="Consolas"/>
              </a:rPr>
              <a:t>Mem[v2] = v1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41485" y="31242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esp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>
            <a:off x="6686998" y="3308866"/>
            <a:ext cx="5544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28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implementing with </a:t>
            </a:r>
            <a:r>
              <a:rPr lang="en-US" dirty="0"/>
              <a:t>gadgets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27166" y="2471879"/>
            <a:ext cx="2108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Desired Logic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552295"/>
              </p:ext>
            </p:extLst>
          </p:nvPr>
        </p:nvGraphicFramePr>
        <p:xfrm>
          <a:off x="5731260" y="1534106"/>
          <a:ext cx="955738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5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</a:t>
                      </a:r>
                      <a:r>
                        <a:rPr lang="en-US" sz="2400" baseline="-25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</a:t>
                      </a:r>
                      <a:r>
                        <a:rPr lang="en-US" sz="2400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36058" y="3400814"/>
            <a:ext cx="946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Stack 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143000" y="1939747"/>
            <a:ext cx="3276600" cy="508759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2800" dirty="0" err="1">
                <a:latin typeface="Consolas"/>
                <a:cs typeface="Consolas"/>
              </a:rPr>
              <a:t>Mem</a:t>
            </a:r>
            <a:r>
              <a:rPr lang="en-US" sz="2800" dirty="0">
                <a:latin typeface="Consolas"/>
                <a:cs typeface="Consolas"/>
              </a:rPr>
              <a:t>[v2] = v1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815300" y="4114801"/>
            <a:ext cx="3733800" cy="2362199"/>
            <a:chOff x="2705100" y="4110335"/>
            <a:chExt cx="3733800" cy="1833265"/>
          </a:xfrm>
        </p:grpSpPr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2705100" y="4110335"/>
              <a:ext cx="3733800" cy="1447800"/>
            </a:xfrm>
            <a:prstGeom prst="rect">
              <a:avLst/>
            </a:prstGeom>
          </p:spPr>
          <p:txBody>
            <a:bodyPr vert="horz" lIns="91440" tIns="45720" rIns="91440" bIns="45720" rtlCol="0" anchor="t" anchorCtr="0">
              <a:normAutofit fontScale="92500" lnSpcReduction="20000"/>
            </a:bodyPr>
            <a:lstStyle>
              <a:lvl1pPr marL="292100" indent="-2921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1pPr>
              <a:lvl2pPr marL="635000" indent="-2921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2pPr>
              <a:lvl3pPr marL="9144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3pPr>
              <a:lvl4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tabLst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4pPr>
              <a:lvl5pPr marL="1320800" indent="-1778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2400" dirty="0">
                  <a:solidFill>
                    <a:srgbClr val="990000"/>
                  </a:solidFill>
                  <a:latin typeface="Consolas"/>
                  <a:cs typeface="Consolas"/>
                </a:rPr>
                <a:t>a</a:t>
              </a:r>
              <a:r>
                <a:rPr lang="en-US" sz="2400" baseline="-25000" dirty="0">
                  <a:solidFill>
                    <a:srgbClr val="990000"/>
                  </a:solidFill>
                  <a:latin typeface="Consolas"/>
                  <a:cs typeface="Consolas"/>
                </a:rPr>
                <a:t>1</a:t>
              </a:r>
              <a:r>
                <a:rPr lang="en-US" sz="2400" dirty="0">
                  <a:solidFill>
                    <a:srgbClr val="990000"/>
                  </a:solidFill>
                  <a:latin typeface="Consolas"/>
                  <a:cs typeface="Consolas"/>
                </a:rPr>
                <a:t>: </a:t>
              </a:r>
              <a:r>
                <a:rPr lang="en-US" sz="2400" dirty="0">
                  <a:solidFill>
                    <a:schemeClr val="tx2"/>
                  </a:solidFill>
                  <a:latin typeface="Consolas"/>
                  <a:cs typeface="Consolas"/>
                </a:rPr>
                <a:t>pop </a:t>
              </a:r>
              <a:r>
                <a:rPr lang="en-US" sz="2400" dirty="0" err="1">
                  <a:solidFill>
                    <a:schemeClr val="tx2"/>
                  </a:solidFill>
                  <a:latin typeface="Consolas"/>
                  <a:cs typeface="Consolas"/>
                </a:rPr>
                <a:t>eax</a:t>
              </a:r>
              <a:r>
                <a:rPr lang="en-US" sz="2400" dirty="0">
                  <a:latin typeface="Consolas"/>
                  <a:cs typeface="Consolas"/>
                </a:rPr>
                <a:t> </a:t>
              </a:r>
            </a:p>
            <a:p>
              <a:pPr marL="0" indent="0">
                <a:buFont typeface="Arial"/>
                <a:buNone/>
              </a:pPr>
              <a:r>
                <a:rPr lang="en-US" sz="2400" dirty="0">
                  <a:latin typeface="Consolas"/>
                  <a:cs typeface="Consolas"/>
                </a:rPr>
                <a:t>a</a:t>
              </a:r>
              <a:r>
                <a:rPr lang="en-US" sz="2400" baseline="-25000" dirty="0">
                  <a:latin typeface="Consolas"/>
                  <a:cs typeface="Consolas"/>
                </a:rPr>
                <a:t>2</a:t>
              </a:r>
              <a:r>
                <a:rPr lang="en-US" sz="2400" dirty="0">
                  <a:latin typeface="Consolas"/>
                  <a:cs typeface="Consolas"/>
                </a:rPr>
                <a:t>: ret</a:t>
              </a:r>
            </a:p>
            <a:p>
              <a:pPr marL="0" indent="0">
                <a:buFont typeface="Arial"/>
                <a:buNone/>
              </a:pPr>
              <a:r>
                <a:rPr lang="en-US" sz="2400" dirty="0">
                  <a:latin typeface="Consolas"/>
                  <a:cs typeface="Consolas"/>
                </a:rPr>
                <a:t>a</a:t>
              </a:r>
              <a:r>
                <a:rPr lang="en-US" sz="2400" baseline="-25000" dirty="0">
                  <a:latin typeface="Consolas"/>
                  <a:cs typeface="Consolas"/>
                </a:rPr>
                <a:t>3</a:t>
              </a:r>
              <a:r>
                <a:rPr lang="en-US" sz="2400" dirty="0">
                  <a:latin typeface="Consolas"/>
                  <a:cs typeface="Consolas"/>
                </a:rPr>
                <a:t>: pop </a:t>
              </a:r>
              <a:r>
                <a:rPr lang="en-US" sz="2400" dirty="0" err="1">
                  <a:latin typeface="Consolas"/>
                  <a:cs typeface="Consolas"/>
                </a:rPr>
                <a:t>ebx</a:t>
              </a:r>
              <a:r>
                <a:rPr lang="en-US" sz="2400" dirty="0">
                  <a:latin typeface="Consolas"/>
                  <a:cs typeface="Consolas"/>
                </a:rPr>
                <a:t> </a:t>
              </a:r>
            </a:p>
            <a:p>
              <a:pPr marL="0" indent="0">
                <a:buFont typeface="Arial"/>
                <a:buNone/>
              </a:pPr>
              <a:r>
                <a:rPr lang="en-US" sz="2400" dirty="0">
                  <a:latin typeface="Consolas"/>
                  <a:cs typeface="Consolas"/>
                </a:rPr>
                <a:t>a</a:t>
              </a:r>
              <a:r>
                <a:rPr lang="en-US" sz="2400" baseline="-25000" dirty="0">
                  <a:latin typeface="Consolas"/>
                  <a:cs typeface="Consolas"/>
                </a:rPr>
                <a:t>4</a:t>
              </a:r>
              <a:r>
                <a:rPr lang="en-US" sz="2400" dirty="0">
                  <a:latin typeface="Consolas"/>
                  <a:cs typeface="Consolas"/>
                </a:rPr>
                <a:t>: ret</a:t>
              </a:r>
            </a:p>
            <a:p>
              <a:pPr marL="0" indent="0">
                <a:buFont typeface="Arial"/>
                <a:buNone/>
              </a:pPr>
              <a:r>
                <a:rPr lang="en-US" sz="2400" dirty="0">
                  <a:latin typeface="Consolas"/>
                  <a:cs typeface="Consolas"/>
                </a:rPr>
                <a:t>a</a:t>
              </a:r>
              <a:r>
                <a:rPr lang="en-US" sz="2400" baseline="-25000" dirty="0">
                  <a:latin typeface="Consolas"/>
                  <a:cs typeface="Consolas"/>
                </a:rPr>
                <a:t>5</a:t>
              </a:r>
              <a:r>
                <a:rPr lang="en-US" sz="2400" dirty="0">
                  <a:latin typeface="Consolas"/>
                  <a:cs typeface="Consolas"/>
                </a:rPr>
                <a:t>: </a:t>
              </a:r>
              <a:r>
                <a:rPr lang="en-US" sz="2400" dirty="0" err="1">
                  <a:latin typeface="Consolas"/>
                  <a:cs typeface="Consolas"/>
                </a:rPr>
                <a:t>mov</a:t>
              </a:r>
              <a:r>
                <a:rPr lang="en-US" sz="2400" dirty="0">
                  <a:latin typeface="Consolas"/>
                  <a:cs typeface="Consolas"/>
                </a:rPr>
                <a:t> [</a:t>
              </a:r>
              <a:r>
                <a:rPr lang="en-US" sz="2400" dirty="0" err="1">
                  <a:latin typeface="Consolas"/>
                  <a:cs typeface="Consolas"/>
                </a:rPr>
                <a:t>ebx</a:t>
              </a:r>
              <a:r>
                <a:rPr lang="en-US" sz="2400" dirty="0">
                  <a:latin typeface="Consolas"/>
                  <a:cs typeface="Consolas"/>
                </a:rPr>
                <a:t>], </a:t>
              </a:r>
              <a:r>
                <a:rPr lang="en-US" sz="2400" dirty="0" err="1">
                  <a:latin typeface="Consolas"/>
                  <a:cs typeface="Consolas"/>
                </a:rPr>
                <a:t>eax</a:t>
              </a:r>
              <a:endParaRPr lang="en-US" sz="2400" dirty="0">
                <a:latin typeface="Consolas"/>
                <a:cs typeface="Consola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64629" y="5481935"/>
              <a:ext cx="28147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Implementation 2</a:t>
              </a:r>
            </a:p>
          </p:txBody>
        </p:sp>
      </p:grpSp>
      <p:sp>
        <p:nvSpPr>
          <p:cNvPr id="8" name="Rounded Rectangular Callout 7"/>
          <p:cNvSpPr/>
          <p:nvPr/>
        </p:nvSpPr>
        <p:spPr>
          <a:xfrm>
            <a:off x="7317642" y="1071499"/>
            <a:ext cx="1646401" cy="925213"/>
          </a:xfrm>
          <a:prstGeom prst="wedgeRoundRectCallout">
            <a:avLst>
              <a:gd name="adj1" fmla="val -78690"/>
              <a:gd name="adj2" fmla="val 104171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Suppose a</a:t>
            </a:r>
            <a:r>
              <a:rPr lang="en-US" sz="2000" baseline="-25000" dirty="0">
                <a:solidFill>
                  <a:schemeClr val="bg1"/>
                </a:solidFill>
              </a:rPr>
              <a:t>5</a:t>
            </a:r>
            <a:r>
              <a:rPr lang="en-US" sz="2000" dirty="0">
                <a:solidFill>
                  <a:schemeClr val="bg1"/>
                </a:solidFill>
              </a:rPr>
              <a:t> and a</a:t>
            </a:r>
            <a:r>
              <a:rPr lang="en-US" sz="2000" baseline="-25000" dirty="0">
                <a:solidFill>
                  <a:schemeClr val="bg1"/>
                </a:solidFill>
              </a:rPr>
              <a:t>3</a:t>
            </a:r>
            <a:r>
              <a:rPr lang="en-US" sz="2000" dirty="0">
                <a:solidFill>
                  <a:schemeClr val="bg1"/>
                </a:solidFill>
              </a:rPr>
              <a:t> on stack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6686999" y="3124200"/>
            <a:ext cx="1085401" cy="369332"/>
            <a:chOff x="6686999" y="3124200"/>
            <a:chExt cx="1085401" cy="369332"/>
          </a:xfrm>
        </p:grpSpPr>
        <p:sp>
          <p:nvSpPr>
            <p:cNvPr id="3" name="TextBox 2"/>
            <p:cNvSpPr txBox="1"/>
            <p:nvPr/>
          </p:nvSpPr>
          <p:spPr>
            <a:xfrm>
              <a:off x="7241485" y="3124200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esp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6686999" y="3308866"/>
              <a:ext cx="55448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528244"/>
              </p:ext>
            </p:extLst>
          </p:nvPr>
        </p:nvGraphicFramePr>
        <p:xfrm>
          <a:off x="990600" y="4475018"/>
          <a:ext cx="21336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onsolas"/>
                          <a:cs typeface="Consolas"/>
                        </a:rPr>
                        <a:t>eax</a:t>
                      </a:r>
                      <a:endParaRPr lang="en-US" sz="20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onsolas"/>
                          <a:cs typeface="Consolas"/>
                        </a:rPr>
                        <a:t>ebx</a:t>
                      </a:r>
                      <a:endParaRPr lang="en-US" sz="20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onsolas"/>
                          <a:cs typeface="Consolas"/>
                        </a:rPr>
                        <a:t>eip</a:t>
                      </a:r>
                      <a:endParaRPr lang="en-US" sz="20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286000" y="4475018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990000"/>
                </a:solidFill>
              </a:rPr>
              <a:t>v</a:t>
            </a:r>
            <a:r>
              <a:rPr lang="en-US" sz="2000" baseline="-25000" dirty="0">
                <a:solidFill>
                  <a:srgbClr val="990000"/>
                </a:solidFill>
              </a:rPr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86000" y="5263628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baseline="-25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0242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3746E-6 8.98356E-7 L 2.23746E-6 -0.0597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98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举个栗子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858000" y="6553202"/>
            <a:ext cx="2133600" cy="212725"/>
          </a:xfrm>
          <a:prstGeom prst="rect">
            <a:avLst/>
          </a:prstGeom>
        </p:spPr>
        <p:txBody>
          <a:bodyPr/>
          <a:lstStyle/>
          <a:p>
            <a:fld id="{409B0DB6-FE60-6640-9ADF-6917FC3B4E1F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37" y="1371255"/>
            <a:ext cx="8680326" cy="429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01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implementing with </a:t>
            </a:r>
            <a:r>
              <a:rPr lang="en-US" dirty="0"/>
              <a:t>gadgets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27166" y="2471879"/>
            <a:ext cx="2108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Desired Logic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492263"/>
              </p:ext>
            </p:extLst>
          </p:nvPr>
        </p:nvGraphicFramePr>
        <p:xfrm>
          <a:off x="5731260" y="1534106"/>
          <a:ext cx="955738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5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</a:t>
                      </a:r>
                      <a:r>
                        <a:rPr lang="en-US" sz="2400" baseline="-25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</a:t>
                      </a:r>
                      <a:r>
                        <a:rPr lang="en-US" sz="2400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36058" y="3400814"/>
            <a:ext cx="946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Stack 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143000" y="1939747"/>
            <a:ext cx="3276600" cy="508759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2800" dirty="0" err="1">
                <a:latin typeface="Consolas"/>
                <a:cs typeface="Consolas"/>
              </a:rPr>
              <a:t>Mem</a:t>
            </a:r>
            <a:r>
              <a:rPr lang="en-US" sz="2800" dirty="0">
                <a:latin typeface="Consolas"/>
                <a:cs typeface="Consolas"/>
              </a:rPr>
              <a:t>[v2] = v1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815300" y="4114801"/>
            <a:ext cx="3733800" cy="2362199"/>
            <a:chOff x="2705100" y="4110335"/>
            <a:chExt cx="3733800" cy="1833265"/>
          </a:xfrm>
        </p:grpSpPr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2705100" y="4110335"/>
              <a:ext cx="3733800" cy="1447800"/>
            </a:xfrm>
            <a:prstGeom prst="rect">
              <a:avLst/>
            </a:prstGeom>
          </p:spPr>
          <p:txBody>
            <a:bodyPr vert="horz" lIns="91440" tIns="45720" rIns="91440" bIns="45720" rtlCol="0" anchor="t" anchorCtr="0">
              <a:normAutofit fontScale="92500" lnSpcReduction="20000"/>
            </a:bodyPr>
            <a:lstStyle>
              <a:lvl1pPr marL="292100" indent="-2921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1pPr>
              <a:lvl2pPr marL="635000" indent="-2921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2pPr>
              <a:lvl3pPr marL="9144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3pPr>
              <a:lvl4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tabLst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4pPr>
              <a:lvl5pPr marL="1320800" indent="-1778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2400" dirty="0">
                  <a:latin typeface="Consolas"/>
                  <a:cs typeface="Consolas"/>
                </a:rPr>
                <a:t>a</a:t>
              </a:r>
              <a:r>
                <a:rPr lang="en-US" sz="2400" baseline="-25000" dirty="0">
                  <a:latin typeface="Consolas"/>
                  <a:cs typeface="Consolas"/>
                </a:rPr>
                <a:t>1</a:t>
              </a:r>
              <a:r>
                <a:rPr lang="en-US" sz="2400" dirty="0">
                  <a:latin typeface="Consolas"/>
                  <a:cs typeface="Consolas"/>
                </a:rPr>
                <a:t>: pop </a:t>
              </a:r>
              <a:r>
                <a:rPr lang="en-US" sz="2400" dirty="0" err="1">
                  <a:latin typeface="Consolas"/>
                  <a:cs typeface="Consolas"/>
                </a:rPr>
                <a:t>eax</a:t>
              </a:r>
              <a:r>
                <a:rPr lang="en-US" sz="2400" dirty="0">
                  <a:latin typeface="Consolas"/>
                  <a:cs typeface="Consolas"/>
                </a:rPr>
                <a:t> </a:t>
              </a:r>
            </a:p>
            <a:p>
              <a:pPr marL="0" indent="0">
                <a:buFont typeface="Arial"/>
                <a:buNone/>
              </a:pPr>
              <a:r>
                <a:rPr lang="en-US" sz="2400" dirty="0">
                  <a:solidFill>
                    <a:srgbClr val="990000"/>
                  </a:solidFill>
                  <a:latin typeface="Consolas"/>
                  <a:cs typeface="Consolas"/>
                </a:rPr>
                <a:t>a</a:t>
              </a:r>
              <a:r>
                <a:rPr lang="en-US" sz="2400" baseline="-25000" dirty="0">
                  <a:solidFill>
                    <a:srgbClr val="990000"/>
                  </a:solidFill>
                  <a:latin typeface="Consolas"/>
                  <a:cs typeface="Consolas"/>
                </a:rPr>
                <a:t>2</a:t>
              </a:r>
              <a:r>
                <a:rPr lang="en-US" sz="2400" dirty="0">
                  <a:solidFill>
                    <a:srgbClr val="990000"/>
                  </a:solidFill>
                  <a:latin typeface="Consolas"/>
                  <a:cs typeface="Consolas"/>
                </a:rPr>
                <a:t>: ret</a:t>
              </a:r>
            </a:p>
            <a:p>
              <a:pPr marL="0" indent="0">
                <a:buFont typeface="Arial"/>
                <a:buNone/>
              </a:pPr>
              <a:r>
                <a:rPr lang="en-US" sz="2400" dirty="0">
                  <a:latin typeface="Consolas"/>
                  <a:cs typeface="Consolas"/>
                </a:rPr>
                <a:t>a</a:t>
              </a:r>
              <a:r>
                <a:rPr lang="en-US" sz="2400" baseline="-25000" dirty="0">
                  <a:latin typeface="Consolas"/>
                  <a:cs typeface="Consolas"/>
                </a:rPr>
                <a:t>3</a:t>
              </a:r>
              <a:r>
                <a:rPr lang="en-US" sz="2400" dirty="0">
                  <a:latin typeface="Consolas"/>
                  <a:cs typeface="Consolas"/>
                </a:rPr>
                <a:t>: pop </a:t>
              </a:r>
              <a:r>
                <a:rPr lang="en-US" sz="2400" dirty="0" err="1">
                  <a:latin typeface="Consolas"/>
                  <a:cs typeface="Consolas"/>
                </a:rPr>
                <a:t>ebx</a:t>
              </a:r>
              <a:endParaRPr lang="en-US" sz="2400" dirty="0">
                <a:latin typeface="Consolas"/>
                <a:cs typeface="Consolas"/>
              </a:endParaRPr>
            </a:p>
            <a:p>
              <a:pPr marL="0" indent="0">
                <a:buFont typeface="Arial"/>
                <a:buNone/>
              </a:pPr>
              <a:r>
                <a:rPr lang="en-US" sz="2400" dirty="0">
                  <a:latin typeface="Consolas"/>
                  <a:cs typeface="Consolas"/>
                </a:rPr>
                <a:t>a</a:t>
              </a:r>
              <a:r>
                <a:rPr lang="en-US" sz="2400" baseline="-25000" dirty="0">
                  <a:latin typeface="Consolas"/>
                  <a:cs typeface="Consolas"/>
                </a:rPr>
                <a:t>4</a:t>
              </a:r>
              <a:r>
                <a:rPr lang="en-US" sz="2400" dirty="0">
                  <a:latin typeface="Consolas"/>
                  <a:cs typeface="Consolas"/>
                </a:rPr>
                <a:t>: ret</a:t>
              </a:r>
            </a:p>
            <a:p>
              <a:pPr marL="0" indent="0">
                <a:buFont typeface="Arial"/>
                <a:buNone/>
              </a:pPr>
              <a:r>
                <a:rPr lang="en-US" sz="2400" dirty="0">
                  <a:latin typeface="Consolas"/>
                  <a:cs typeface="Consolas"/>
                </a:rPr>
                <a:t>a</a:t>
              </a:r>
              <a:r>
                <a:rPr lang="en-US" sz="2400" baseline="-25000" dirty="0">
                  <a:latin typeface="Consolas"/>
                  <a:cs typeface="Consolas"/>
                </a:rPr>
                <a:t>5</a:t>
              </a:r>
              <a:r>
                <a:rPr lang="en-US" sz="2400" dirty="0">
                  <a:latin typeface="Consolas"/>
                  <a:cs typeface="Consolas"/>
                </a:rPr>
                <a:t>: </a:t>
              </a:r>
              <a:r>
                <a:rPr lang="en-US" sz="2400" dirty="0" err="1">
                  <a:latin typeface="Consolas"/>
                  <a:cs typeface="Consolas"/>
                </a:rPr>
                <a:t>mov</a:t>
              </a:r>
              <a:r>
                <a:rPr lang="en-US" sz="2400" dirty="0">
                  <a:latin typeface="Consolas"/>
                  <a:cs typeface="Consolas"/>
                </a:rPr>
                <a:t> [</a:t>
              </a:r>
              <a:r>
                <a:rPr lang="en-US" sz="2400" dirty="0" err="1">
                  <a:latin typeface="Consolas"/>
                  <a:cs typeface="Consolas"/>
                </a:rPr>
                <a:t>ebx</a:t>
              </a:r>
              <a:r>
                <a:rPr lang="en-US" sz="2400" dirty="0">
                  <a:latin typeface="Consolas"/>
                  <a:cs typeface="Consolas"/>
                </a:rPr>
                <a:t>], </a:t>
              </a:r>
              <a:r>
                <a:rPr lang="en-US" sz="2400" dirty="0" err="1">
                  <a:latin typeface="Consolas"/>
                  <a:cs typeface="Consolas"/>
                </a:rPr>
                <a:t>eax</a:t>
              </a:r>
              <a:endParaRPr lang="en-US" sz="2400" dirty="0">
                <a:latin typeface="Consolas"/>
                <a:cs typeface="Consola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64629" y="5481935"/>
              <a:ext cx="28147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Implementation 2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686999" y="2724928"/>
            <a:ext cx="1085401" cy="369332"/>
            <a:chOff x="6686999" y="3124200"/>
            <a:chExt cx="1085401" cy="369332"/>
          </a:xfrm>
        </p:grpSpPr>
        <p:sp>
          <p:nvSpPr>
            <p:cNvPr id="3" name="TextBox 2"/>
            <p:cNvSpPr txBox="1"/>
            <p:nvPr/>
          </p:nvSpPr>
          <p:spPr>
            <a:xfrm>
              <a:off x="7241485" y="3124200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esp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6686999" y="3308866"/>
              <a:ext cx="55448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504323"/>
              </p:ext>
            </p:extLst>
          </p:nvPr>
        </p:nvGraphicFramePr>
        <p:xfrm>
          <a:off x="990600" y="4475018"/>
          <a:ext cx="21336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onsolas"/>
                          <a:cs typeface="Consolas"/>
                        </a:rPr>
                        <a:t>eax</a:t>
                      </a:r>
                      <a:endParaRPr lang="en-US" sz="20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onsolas"/>
                          <a:cs typeface="Consolas"/>
                        </a:rPr>
                        <a:t>ebx</a:t>
                      </a:r>
                      <a:endParaRPr lang="en-US" sz="20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onsolas"/>
                          <a:cs typeface="Consolas"/>
                        </a:rPr>
                        <a:t>eip</a:t>
                      </a:r>
                      <a:endParaRPr lang="en-US" sz="20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286000" y="4475018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</a:t>
            </a:r>
            <a:r>
              <a:rPr lang="en-US" sz="2000" baseline="-25000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86000" y="5263628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baseline="-25000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86000" y="5263628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990000"/>
                </a:solidFill>
              </a:rPr>
              <a:t>a</a:t>
            </a:r>
            <a:r>
              <a:rPr lang="en-US" sz="2000" baseline="-25000" dirty="0">
                <a:solidFill>
                  <a:srgbClr val="99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446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3746E-6 8.98356E-7 L 2.23746E-6 -0.0597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9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implementing with </a:t>
            </a:r>
            <a:r>
              <a:rPr lang="en-US" dirty="0"/>
              <a:t>gadgets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27166" y="2471879"/>
            <a:ext cx="2108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Desired Logic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538233"/>
              </p:ext>
            </p:extLst>
          </p:nvPr>
        </p:nvGraphicFramePr>
        <p:xfrm>
          <a:off x="5731260" y="1534106"/>
          <a:ext cx="955738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5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</a:t>
                      </a:r>
                      <a:r>
                        <a:rPr lang="en-US" sz="2400" baseline="-25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</a:t>
                      </a:r>
                      <a:r>
                        <a:rPr lang="en-US" sz="2400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36058" y="3400814"/>
            <a:ext cx="946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Stack 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143000" y="1939747"/>
            <a:ext cx="3276600" cy="508759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2800" dirty="0" err="1">
                <a:latin typeface="Consolas"/>
                <a:cs typeface="Consolas"/>
              </a:rPr>
              <a:t>Mem</a:t>
            </a:r>
            <a:r>
              <a:rPr lang="en-US" sz="2800" dirty="0">
                <a:latin typeface="Consolas"/>
                <a:cs typeface="Consolas"/>
              </a:rPr>
              <a:t>[v2] = v1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815300" y="4114801"/>
            <a:ext cx="3733800" cy="2362199"/>
            <a:chOff x="2705100" y="4110335"/>
            <a:chExt cx="3733800" cy="1833265"/>
          </a:xfrm>
        </p:grpSpPr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2705100" y="4110335"/>
              <a:ext cx="3733800" cy="1447800"/>
            </a:xfrm>
            <a:prstGeom prst="rect">
              <a:avLst/>
            </a:prstGeom>
          </p:spPr>
          <p:txBody>
            <a:bodyPr vert="horz" lIns="91440" tIns="45720" rIns="91440" bIns="45720" rtlCol="0" anchor="t" anchorCtr="0">
              <a:normAutofit fontScale="92500" lnSpcReduction="20000"/>
            </a:bodyPr>
            <a:lstStyle>
              <a:lvl1pPr marL="292100" indent="-2921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1pPr>
              <a:lvl2pPr marL="635000" indent="-2921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2pPr>
              <a:lvl3pPr marL="9144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3pPr>
              <a:lvl4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tabLst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4pPr>
              <a:lvl5pPr marL="1320800" indent="-1778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2400" dirty="0">
                  <a:latin typeface="Consolas"/>
                  <a:cs typeface="Consolas"/>
                </a:rPr>
                <a:t>a</a:t>
              </a:r>
              <a:r>
                <a:rPr lang="en-US" sz="2400" baseline="-25000" dirty="0">
                  <a:latin typeface="Consolas"/>
                  <a:cs typeface="Consolas"/>
                </a:rPr>
                <a:t>1</a:t>
              </a:r>
              <a:r>
                <a:rPr lang="en-US" sz="2400" dirty="0">
                  <a:latin typeface="Consolas"/>
                  <a:cs typeface="Consolas"/>
                </a:rPr>
                <a:t>: pop </a:t>
              </a:r>
              <a:r>
                <a:rPr lang="en-US" sz="2400" dirty="0" err="1">
                  <a:latin typeface="Consolas"/>
                  <a:cs typeface="Consolas"/>
                </a:rPr>
                <a:t>eax</a:t>
              </a:r>
              <a:r>
                <a:rPr lang="en-US" sz="2400" dirty="0">
                  <a:latin typeface="Consolas"/>
                  <a:cs typeface="Consolas"/>
                </a:rPr>
                <a:t> </a:t>
              </a:r>
            </a:p>
            <a:p>
              <a:pPr marL="0" indent="0">
                <a:buFont typeface="Arial"/>
                <a:buNone/>
              </a:pPr>
              <a:r>
                <a:rPr lang="en-US" sz="2400" dirty="0">
                  <a:solidFill>
                    <a:srgbClr val="000000"/>
                  </a:solidFill>
                  <a:latin typeface="Consolas"/>
                  <a:cs typeface="Consolas"/>
                </a:rPr>
                <a:t>a</a:t>
              </a:r>
              <a:r>
                <a:rPr lang="en-US" sz="2400" baseline="-25000" dirty="0">
                  <a:solidFill>
                    <a:srgbClr val="000000"/>
                  </a:solidFill>
                  <a:latin typeface="Consolas"/>
                  <a:cs typeface="Consolas"/>
                </a:rPr>
                <a:t>2</a:t>
              </a:r>
              <a:r>
                <a:rPr lang="en-US" sz="2400" dirty="0">
                  <a:solidFill>
                    <a:srgbClr val="000000"/>
                  </a:solidFill>
                  <a:latin typeface="Consolas"/>
                  <a:cs typeface="Consolas"/>
                </a:rPr>
                <a:t>: ret</a:t>
              </a:r>
            </a:p>
            <a:p>
              <a:pPr marL="0" indent="0">
                <a:buFont typeface="Arial"/>
                <a:buNone/>
              </a:pPr>
              <a:r>
                <a:rPr lang="en-US" sz="2400" dirty="0">
                  <a:solidFill>
                    <a:schemeClr val="tx2"/>
                  </a:solidFill>
                  <a:latin typeface="Consolas"/>
                  <a:cs typeface="Consolas"/>
                </a:rPr>
                <a:t>a</a:t>
              </a:r>
              <a:r>
                <a:rPr lang="en-US" sz="2400" baseline="-25000" dirty="0">
                  <a:solidFill>
                    <a:schemeClr val="tx2"/>
                  </a:solidFill>
                  <a:latin typeface="Consolas"/>
                  <a:cs typeface="Consolas"/>
                </a:rPr>
                <a:t>3</a:t>
              </a:r>
              <a:r>
                <a:rPr lang="en-US" sz="2400" dirty="0">
                  <a:solidFill>
                    <a:schemeClr val="tx2"/>
                  </a:solidFill>
                  <a:latin typeface="Consolas"/>
                  <a:cs typeface="Consolas"/>
                </a:rPr>
                <a:t>: pop </a:t>
              </a:r>
              <a:r>
                <a:rPr lang="en-US" sz="2400" dirty="0" err="1">
                  <a:solidFill>
                    <a:schemeClr val="tx2"/>
                  </a:solidFill>
                  <a:latin typeface="Consolas"/>
                  <a:cs typeface="Consolas"/>
                </a:rPr>
                <a:t>ebx</a:t>
              </a:r>
              <a:r>
                <a:rPr lang="en-US" sz="2400" dirty="0">
                  <a:solidFill>
                    <a:schemeClr val="tx2"/>
                  </a:solidFill>
                  <a:latin typeface="Consolas"/>
                  <a:cs typeface="Consolas"/>
                </a:rPr>
                <a:t> </a:t>
              </a:r>
            </a:p>
            <a:p>
              <a:pPr marL="0" indent="0">
                <a:buFont typeface="Arial"/>
                <a:buNone/>
              </a:pPr>
              <a:r>
                <a:rPr lang="en-US" sz="2400" dirty="0">
                  <a:latin typeface="Consolas"/>
                  <a:cs typeface="Consolas"/>
                </a:rPr>
                <a:t>a</a:t>
              </a:r>
              <a:r>
                <a:rPr lang="en-US" sz="2400" baseline="-25000" dirty="0">
                  <a:latin typeface="Consolas"/>
                  <a:cs typeface="Consolas"/>
                </a:rPr>
                <a:t>4</a:t>
              </a:r>
              <a:r>
                <a:rPr lang="en-US" sz="2400" dirty="0">
                  <a:latin typeface="Consolas"/>
                  <a:cs typeface="Consolas"/>
                </a:rPr>
                <a:t>: ret</a:t>
              </a:r>
            </a:p>
            <a:p>
              <a:pPr marL="0" indent="0">
                <a:buFont typeface="Arial"/>
                <a:buNone/>
              </a:pPr>
              <a:r>
                <a:rPr lang="en-US" sz="2400" dirty="0">
                  <a:latin typeface="Consolas"/>
                  <a:cs typeface="Consolas"/>
                </a:rPr>
                <a:t>a</a:t>
              </a:r>
              <a:r>
                <a:rPr lang="en-US" sz="2400" baseline="-25000" dirty="0">
                  <a:latin typeface="Consolas"/>
                  <a:cs typeface="Consolas"/>
                </a:rPr>
                <a:t>5</a:t>
              </a:r>
              <a:r>
                <a:rPr lang="en-US" sz="2400" dirty="0">
                  <a:latin typeface="Consolas"/>
                  <a:cs typeface="Consolas"/>
                </a:rPr>
                <a:t>: </a:t>
              </a:r>
              <a:r>
                <a:rPr lang="en-US" sz="2400" dirty="0" err="1">
                  <a:latin typeface="Consolas"/>
                  <a:cs typeface="Consolas"/>
                </a:rPr>
                <a:t>mov</a:t>
              </a:r>
              <a:r>
                <a:rPr lang="en-US" sz="2400" dirty="0">
                  <a:latin typeface="Consolas"/>
                  <a:cs typeface="Consolas"/>
                </a:rPr>
                <a:t> [</a:t>
              </a:r>
              <a:r>
                <a:rPr lang="en-US" sz="2400" dirty="0" err="1">
                  <a:latin typeface="Consolas"/>
                  <a:cs typeface="Consolas"/>
                </a:rPr>
                <a:t>ebx</a:t>
              </a:r>
              <a:r>
                <a:rPr lang="en-US" sz="2400" dirty="0">
                  <a:latin typeface="Consolas"/>
                  <a:cs typeface="Consolas"/>
                </a:rPr>
                <a:t>], </a:t>
              </a:r>
              <a:r>
                <a:rPr lang="en-US" sz="2400" dirty="0" err="1">
                  <a:latin typeface="Consolas"/>
                  <a:cs typeface="Consolas"/>
                </a:rPr>
                <a:t>eax</a:t>
              </a:r>
              <a:endParaRPr lang="en-US" sz="2400" dirty="0">
                <a:latin typeface="Consolas"/>
                <a:cs typeface="Consola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64629" y="5481935"/>
              <a:ext cx="28147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Implementation 2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686999" y="2270260"/>
            <a:ext cx="1085401" cy="369332"/>
            <a:chOff x="6686999" y="3124200"/>
            <a:chExt cx="1085401" cy="369332"/>
          </a:xfrm>
        </p:grpSpPr>
        <p:sp>
          <p:nvSpPr>
            <p:cNvPr id="3" name="TextBox 2"/>
            <p:cNvSpPr txBox="1"/>
            <p:nvPr/>
          </p:nvSpPr>
          <p:spPr>
            <a:xfrm>
              <a:off x="7241485" y="3124200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esp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6686999" y="3308866"/>
              <a:ext cx="55448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843316"/>
              </p:ext>
            </p:extLst>
          </p:nvPr>
        </p:nvGraphicFramePr>
        <p:xfrm>
          <a:off x="990600" y="4475018"/>
          <a:ext cx="21336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onsolas"/>
                          <a:cs typeface="Consolas"/>
                        </a:rPr>
                        <a:t>eax</a:t>
                      </a:r>
                      <a:endParaRPr lang="en-US" sz="20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onsolas"/>
                          <a:cs typeface="Consolas"/>
                        </a:rPr>
                        <a:t>ebx</a:t>
                      </a:r>
                      <a:endParaRPr lang="en-US" sz="20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onsolas"/>
                          <a:cs typeface="Consolas"/>
                        </a:rPr>
                        <a:t>eip</a:t>
                      </a:r>
                      <a:endParaRPr lang="en-US" sz="20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286000" y="4475018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</a:t>
            </a:r>
            <a:r>
              <a:rPr lang="en-US" sz="2000" baseline="-25000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86000" y="5263628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baseline="-25000" dirty="0"/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6000" y="48576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v</a:t>
            </a:r>
            <a:r>
              <a:rPr lang="en-US" sz="2000" baseline="-25000" dirty="0">
                <a:solidFill>
                  <a:schemeClr val="tx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952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3746E-6 8.98356E-7 L 2.23746E-6 -0.0597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98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implementing with </a:t>
            </a:r>
            <a:r>
              <a:rPr lang="en-US" dirty="0"/>
              <a:t>gadgets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27166" y="2471879"/>
            <a:ext cx="2108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Desired Logic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35313"/>
              </p:ext>
            </p:extLst>
          </p:nvPr>
        </p:nvGraphicFramePr>
        <p:xfrm>
          <a:off x="5731260" y="1534106"/>
          <a:ext cx="955738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5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</a:t>
                      </a:r>
                      <a:r>
                        <a:rPr lang="en-US" sz="2400" baseline="-25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</a:t>
                      </a:r>
                      <a:r>
                        <a:rPr lang="en-US" sz="2400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36058" y="3400814"/>
            <a:ext cx="946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Stack 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143000" y="1939747"/>
            <a:ext cx="3276600" cy="508759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2800" dirty="0" err="1">
                <a:latin typeface="Consolas"/>
                <a:cs typeface="Consolas"/>
              </a:rPr>
              <a:t>Mem</a:t>
            </a:r>
            <a:r>
              <a:rPr lang="en-US" sz="2800" dirty="0">
                <a:latin typeface="Consolas"/>
                <a:cs typeface="Consolas"/>
              </a:rPr>
              <a:t>[v2] = v1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815300" y="4114801"/>
            <a:ext cx="3733800" cy="2362199"/>
            <a:chOff x="2705100" y="4110335"/>
            <a:chExt cx="3733800" cy="1833265"/>
          </a:xfrm>
        </p:grpSpPr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2705100" y="4110335"/>
              <a:ext cx="3733800" cy="1447800"/>
            </a:xfrm>
            <a:prstGeom prst="rect">
              <a:avLst/>
            </a:prstGeom>
          </p:spPr>
          <p:txBody>
            <a:bodyPr vert="horz" lIns="91440" tIns="45720" rIns="91440" bIns="45720" rtlCol="0" anchor="t" anchorCtr="0">
              <a:normAutofit fontScale="92500" lnSpcReduction="20000"/>
            </a:bodyPr>
            <a:lstStyle>
              <a:lvl1pPr marL="292100" indent="-2921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1pPr>
              <a:lvl2pPr marL="635000" indent="-2921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2pPr>
              <a:lvl3pPr marL="9144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3pPr>
              <a:lvl4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tabLst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4pPr>
              <a:lvl5pPr marL="1320800" indent="-1778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2400" dirty="0">
                  <a:latin typeface="Consolas"/>
                  <a:cs typeface="Consolas"/>
                </a:rPr>
                <a:t>a</a:t>
              </a:r>
              <a:r>
                <a:rPr lang="en-US" sz="2400" baseline="-25000" dirty="0">
                  <a:latin typeface="Consolas"/>
                  <a:cs typeface="Consolas"/>
                </a:rPr>
                <a:t>1</a:t>
              </a:r>
              <a:r>
                <a:rPr lang="en-US" sz="2400" dirty="0">
                  <a:latin typeface="Consolas"/>
                  <a:cs typeface="Consolas"/>
                </a:rPr>
                <a:t>: pop </a:t>
              </a:r>
              <a:r>
                <a:rPr lang="en-US" sz="2400" dirty="0" err="1">
                  <a:latin typeface="Consolas"/>
                  <a:cs typeface="Consolas"/>
                </a:rPr>
                <a:t>eax</a:t>
              </a:r>
              <a:r>
                <a:rPr lang="en-US" sz="2400" dirty="0">
                  <a:latin typeface="Consolas"/>
                  <a:cs typeface="Consolas"/>
                </a:rPr>
                <a:t>; </a:t>
              </a:r>
            </a:p>
            <a:p>
              <a:pPr marL="0" indent="0">
                <a:buFont typeface="Arial"/>
                <a:buNone/>
              </a:pPr>
              <a:r>
                <a:rPr lang="en-US" sz="2400" dirty="0">
                  <a:latin typeface="Consolas"/>
                  <a:cs typeface="Consolas"/>
                </a:rPr>
                <a:t>a</a:t>
              </a:r>
              <a:r>
                <a:rPr lang="en-US" sz="2400" baseline="-25000" dirty="0">
                  <a:latin typeface="Consolas"/>
                  <a:cs typeface="Consolas"/>
                </a:rPr>
                <a:t>2</a:t>
              </a:r>
              <a:r>
                <a:rPr lang="en-US" sz="2400" dirty="0">
                  <a:latin typeface="Consolas"/>
                  <a:cs typeface="Consolas"/>
                </a:rPr>
                <a:t>: ret</a:t>
              </a:r>
            </a:p>
            <a:p>
              <a:pPr marL="0" indent="0">
                <a:buFont typeface="Arial"/>
                <a:buNone/>
              </a:pPr>
              <a:r>
                <a:rPr lang="en-US" sz="2400" dirty="0">
                  <a:latin typeface="Consolas"/>
                  <a:cs typeface="Consolas"/>
                </a:rPr>
                <a:t>a</a:t>
              </a:r>
              <a:r>
                <a:rPr lang="en-US" sz="2400" baseline="-25000" dirty="0">
                  <a:latin typeface="Consolas"/>
                  <a:cs typeface="Consolas"/>
                </a:rPr>
                <a:t>3</a:t>
              </a:r>
              <a:r>
                <a:rPr lang="en-US" sz="2400" dirty="0">
                  <a:latin typeface="Consolas"/>
                  <a:cs typeface="Consolas"/>
                </a:rPr>
                <a:t>: pop </a:t>
              </a:r>
              <a:r>
                <a:rPr lang="en-US" sz="2400" dirty="0" err="1">
                  <a:latin typeface="Consolas"/>
                  <a:cs typeface="Consolas"/>
                </a:rPr>
                <a:t>ebx</a:t>
              </a:r>
              <a:r>
                <a:rPr lang="en-US" sz="2400" dirty="0">
                  <a:latin typeface="Consolas"/>
                  <a:cs typeface="Consolas"/>
                </a:rPr>
                <a:t>; </a:t>
              </a:r>
            </a:p>
            <a:p>
              <a:pPr marL="0" indent="0">
                <a:buFont typeface="Arial"/>
                <a:buNone/>
              </a:pPr>
              <a:r>
                <a:rPr lang="en-US" sz="2400" dirty="0">
                  <a:solidFill>
                    <a:schemeClr val="tx2"/>
                  </a:solidFill>
                  <a:latin typeface="Consolas"/>
                  <a:cs typeface="Consolas"/>
                </a:rPr>
                <a:t>a</a:t>
              </a:r>
              <a:r>
                <a:rPr lang="en-US" sz="2400" baseline="-25000" dirty="0">
                  <a:solidFill>
                    <a:schemeClr val="tx2"/>
                  </a:solidFill>
                  <a:latin typeface="Consolas"/>
                  <a:cs typeface="Consolas"/>
                </a:rPr>
                <a:t>4</a:t>
              </a:r>
              <a:r>
                <a:rPr lang="en-US" sz="2400" dirty="0">
                  <a:solidFill>
                    <a:schemeClr val="tx2"/>
                  </a:solidFill>
                  <a:latin typeface="Consolas"/>
                  <a:cs typeface="Consolas"/>
                </a:rPr>
                <a:t>: ret</a:t>
              </a:r>
            </a:p>
            <a:p>
              <a:pPr marL="0" indent="0">
                <a:buFont typeface="Arial"/>
                <a:buNone/>
              </a:pPr>
              <a:r>
                <a:rPr lang="en-US" sz="2400" dirty="0">
                  <a:latin typeface="Consolas"/>
                  <a:cs typeface="Consolas"/>
                </a:rPr>
                <a:t>a</a:t>
              </a:r>
              <a:r>
                <a:rPr lang="en-US" sz="2400" baseline="-25000" dirty="0">
                  <a:latin typeface="Consolas"/>
                  <a:cs typeface="Consolas"/>
                </a:rPr>
                <a:t>5</a:t>
              </a:r>
              <a:r>
                <a:rPr lang="en-US" sz="2400" dirty="0">
                  <a:latin typeface="Consolas"/>
                  <a:cs typeface="Consolas"/>
                </a:rPr>
                <a:t>: </a:t>
              </a:r>
              <a:r>
                <a:rPr lang="en-US" sz="2400" dirty="0" err="1">
                  <a:latin typeface="Consolas"/>
                  <a:cs typeface="Consolas"/>
                </a:rPr>
                <a:t>mov</a:t>
              </a:r>
              <a:r>
                <a:rPr lang="en-US" sz="2400" dirty="0">
                  <a:latin typeface="Consolas"/>
                  <a:cs typeface="Consolas"/>
                </a:rPr>
                <a:t> [</a:t>
              </a:r>
              <a:r>
                <a:rPr lang="en-US" sz="2400" dirty="0" err="1">
                  <a:latin typeface="Consolas"/>
                  <a:cs typeface="Consolas"/>
                </a:rPr>
                <a:t>ebx</a:t>
              </a:r>
              <a:r>
                <a:rPr lang="en-US" sz="2400" dirty="0">
                  <a:latin typeface="Consolas"/>
                  <a:cs typeface="Consolas"/>
                </a:rPr>
                <a:t>], </a:t>
              </a:r>
              <a:r>
                <a:rPr lang="en-US" sz="2400" dirty="0" err="1">
                  <a:latin typeface="Consolas"/>
                  <a:cs typeface="Consolas"/>
                </a:rPr>
                <a:t>eax</a:t>
              </a:r>
              <a:endParaRPr lang="en-US" sz="2400" dirty="0">
                <a:latin typeface="Consolas"/>
                <a:cs typeface="Consola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64629" y="5481935"/>
              <a:ext cx="28147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Implementation 2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686999" y="1801392"/>
            <a:ext cx="1085401" cy="369332"/>
            <a:chOff x="6686999" y="3124200"/>
            <a:chExt cx="1085401" cy="369332"/>
          </a:xfrm>
        </p:grpSpPr>
        <p:sp>
          <p:nvSpPr>
            <p:cNvPr id="3" name="TextBox 2"/>
            <p:cNvSpPr txBox="1"/>
            <p:nvPr/>
          </p:nvSpPr>
          <p:spPr>
            <a:xfrm>
              <a:off x="7241485" y="3124200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esp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6686999" y="3308866"/>
              <a:ext cx="55448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78905"/>
              </p:ext>
            </p:extLst>
          </p:nvPr>
        </p:nvGraphicFramePr>
        <p:xfrm>
          <a:off x="990600" y="4475018"/>
          <a:ext cx="21336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onsolas"/>
                          <a:cs typeface="Consolas"/>
                        </a:rPr>
                        <a:t>eax</a:t>
                      </a:r>
                      <a:endParaRPr lang="en-US" sz="20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onsolas"/>
                          <a:cs typeface="Consolas"/>
                        </a:rPr>
                        <a:t>ebx</a:t>
                      </a:r>
                      <a:endParaRPr lang="en-US" sz="20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onsolas"/>
                          <a:cs typeface="Consolas"/>
                        </a:rPr>
                        <a:t>eip</a:t>
                      </a:r>
                      <a:endParaRPr lang="en-US" sz="20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286000" y="4475018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</a:t>
            </a:r>
            <a:r>
              <a:rPr lang="en-US" sz="2000" baseline="-25000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86000" y="5263628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baseline="-25000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86000" y="5263628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990000"/>
                </a:solidFill>
              </a:rPr>
              <a:t>a</a:t>
            </a:r>
            <a:r>
              <a:rPr lang="en-US" sz="2000" baseline="-25000" dirty="0">
                <a:solidFill>
                  <a:srgbClr val="990000"/>
                </a:solidFill>
              </a:rPr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6000" y="48576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</a:t>
            </a:r>
            <a:r>
              <a:rPr lang="en-US" sz="2000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8358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3746E-6 8.98356E-7 L 2.23746E-6 -0.0597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9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implementing with </a:t>
            </a:r>
            <a:r>
              <a:rPr lang="en-US" dirty="0"/>
              <a:t>gadgets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27166" y="2471879"/>
            <a:ext cx="2108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Desired Logic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390397"/>
              </p:ext>
            </p:extLst>
          </p:nvPr>
        </p:nvGraphicFramePr>
        <p:xfrm>
          <a:off x="5731260" y="1534106"/>
          <a:ext cx="955738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5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</a:t>
                      </a:r>
                      <a:r>
                        <a:rPr lang="en-US" sz="2400" baseline="-25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</a:t>
                      </a:r>
                      <a:r>
                        <a:rPr lang="en-US" sz="2400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36058" y="3400814"/>
            <a:ext cx="946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Stack 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143000" y="1939747"/>
            <a:ext cx="3276600" cy="508759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2800" dirty="0" err="1">
                <a:latin typeface="Consolas"/>
                <a:cs typeface="Consolas"/>
              </a:rPr>
              <a:t>Mem</a:t>
            </a:r>
            <a:r>
              <a:rPr lang="en-US" sz="2800" dirty="0">
                <a:latin typeface="Consolas"/>
                <a:cs typeface="Consolas"/>
              </a:rPr>
              <a:t>[v2] = v1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815300" y="4114801"/>
            <a:ext cx="3733800" cy="2362199"/>
            <a:chOff x="2705100" y="4110335"/>
            <a:chExt cx="3733800" cy="1833265"/>
          </a:xfrm>
        </p:grpSpPr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2705100" y="4110335"/>
              <a:ext cx="3733800" cy="1447800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 anchorCtr="0">
              <a:normAutofit fontScale="92500" lnSpcReduction="20000"/>
            </a:bodyPr>
            <a:lstStyle>
              <a:lvl1pPr marL="292100" indent="-2921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1pPr>
              <a:lvl2pPr marL="635000" indent="-2921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2pPr>
              <a:lvl3pPr marL="9144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3pPr>
              <a:lvl4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tabLst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4pPr>
              <a:lvl5pPr marL="1320800" indent="-1778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2400" dirty="0">
                  <a:latin typeface="Consolas"/>
                  <a:cs typeface="Consolas"/>
                </a:rPr>
                <a:t>a</a:t>
              </a:r>
              <a:r>
                <a:rPr lang="en-US" sz="2400" baseline="-25000" dirty="0">
                  <a:latin typeface="Consolas"/>
                  <a:cs typeface="Consolas"/>
                </a:rPr>
                <a:t>1</a:t>
              </a:r>
              <a:r>
                <a:rPr lang="en-US" sz="2400" dirty="0">
                  <a:latin typeface="Consolas"/>
                  <a:cs typeface="Consolas"/>
                </a:rPr>
                <a:t>: pop </a:t>
              </a:r>
              <a:r>
                <a:rPr lang="en-US" sz="2400" dirty="0" err="1">
                  <a:latin typeface="Consolas"/>
                  <a:cs typeface="Consolas"/>
                </a:rPr>
                <a:t>eax</a:t>
              </a:r>
              <a:r>
                <a:rPr lang="en-US" sz="2400" dirty="0">
                  <a:latin typeface="Consolas"/>
                  <a:cs typeface="Consolas"/>
                </a:rPr>
                <a:t>; </a:t>
              </a:r>
            </a:p>
            <a:p>
              <a:pPr marL="0" indent="0">
                <a:buFont typeface="Arial"/>
                <a:buNone/>
              </a:pPr>
              <a:r>
                <a:rPr lang="en-US" sz="2400" dirty="0">
                  <a:latin typeface="Consolas"/>
                  <a:cs typeface="Consolas"/>
                </a:rPr>
                <a:t>a</a:t>
              </a:r>
              <a:r>
                <a:rPr lang="en-US" sz="2400" baseline="-25000" dirty="0">
                  <a:latin typeface="Consolas"/>
                  <a:cs typeface="Consolas"/>
                </a:rPr>
                <a:t>2</a:t>
              </a:r>
              <a:r>
                <a:rPr lang="en-US" sz="2400" dirty="0">
                  <a:latin typeface="Consolas"/>
                  <a:cs typeface="Consolas"/>
                </a:rPr>
                <a:t>: ret</a:t>
              </a:r>
            </a:p>
            <a:p>
              <a:pPr marL="0" indent="0">
                <a:buFont typeface="Arial"/>
                <a:buNone/>
              </a:pPr>
              <a:r>
                <a:rPr lang="en-US" sz="2400" dirty="0">
                  <a:latin typeface="Consolas"/>
                  <a:cs typeface="Consolas"/>
                </a:rPr>
                <a:t>a</a:t>
              </a:r>
              <a:r>
                <a:rPr lang="en-US" sz="2400" baseline="-25000" dirty="0">
                  <a:latin typeface="Consolas"/>
                  <a:cs typeface="Consolas"/>
                </a:rPr>
                <a:t>3</a:t>
              </a:r>
              <a:r>
                <a:rPr lang="en-US" sz="2400" dirty="0">
                  <a:latin typeface="Consolas"/>
                  <a:cs typeface="Consolas"/>
                </a:rPr>
                <a:t>: pop </a:t>
              </a:r>
              <a:r>
                <a:rPr lang="en-US" sz="2400" dirty="0" err="1">
                  <a:latin typeface="Consolas"/>
                  <a:cs typeface="Consolas"/>
                </a:rPr>
                <a:t>ebx</a:t>
              </a:r>
              <a:r>
                <a:rPr lang="en-US" sz="2400" dirty="0">
                  <a:latin typeface="Consolas"/>
                  <a:cs typeface="Consolas"/>
                </a:rPr>
                <a:t>; </a:t>
              </a:r>
            </a:p>
            <a:p>
              <a:pPr marL="0" indent="0">
                <a:buFont typeface="Arial"/>
                <a:buNone/>
              </a:pPr>
              <a:r>
                <a:rPr lang="en-US" sz="2400" dirty="0">
                  <a:solidFill>
                    <a:srgbClr val="000000"/>
                  </a:solidFill>
                  <a:latin typeface="Consolas"/>
                  <a:cs typeface="Consolas"/>
                </a:rPr>
                <a:t>a</a:t>
              </a:r>
              <a:r>
                <a:rPr lang="en-US" sz="2400" baseline="-25000" dirty="0">
                  <a:solidFill>
                    <a:srgbClr val="000000"/>
                  </a:solidFill>
                  <a:latin typeface="Consolas"/>
                  <a:cs typeface="Consolas"/>
                </a:rPr>
                <a:t>4</a:t>
              </a:r>
              <a:r>
                <a:rPr lang="en-US" sz="2400" dirty="0">
                  <a:solidFill>
                    <a:srgbClr val="000000"/>
                  </a:solidFill>
                  <a:latin typeface="Consolas"/>
                  <a:cs typeface="Consolas"/>
                </a:rPr>
                <a:t>: ret</a:t>
              </a:r>
            </a:p>
            <a:p>
              <a:pPr marL="0" indent="0">
                <a:buFont typeface="Arial"/>
                <a:buNone/>
              </a:pPr>
              <a:r>
                <a:rPr lang="en-US" sz="2400" dirty="0">
                  <a:solidFill>
                    <a:schemeClr val="tx2"/>
                  </a:solidFill>
                  <a:latin typeface="Consolas"/>
                  <a:cs typeface="Consolas"/>
                </a:rPr>
                <a:t>a</a:t>
              </a:r>
              <a:r>
                <a:rPr lang="en-US" sz="2400" baseline="-25000" dirty="0">
                  <a:solidFill>
                    <a:schemeClr val="tx2"/>
                  </a:solidFill>
                  <a:latin typeface="Consolas"/>
                  <a:cs typeface="Consolas"/>
                </a:rPr>
                <a:t>5</a:t>
              </a:r>
              <a:r>
                <a:rPr lang="en-US" sz="2400" dirty="0">
                  <a:solidFill>
                    <a:schemeClr val="tx2"/>
                  </a:solidFill>
                  <a:latin typeface="Consolas"/>
                  <a:cs typeface="Consolas"/>
                </a:rPr>
                <a:t>: </a:t>
              </a:r>
              <a:r>
                <a:rPr lang="en-US" sz="2400" dirty="0" err="1">
                  <a:solidFill>
                    <a:schemeClr val="tx2"/>
                  </a:solidFill>
                  <a:latin typeface="Consolas"/>
                  <a:cs typeface="Consolas"/>
                </a:rPr>
                <a:t>mov</a:t>
              </a:r>
              <a:r>
                <a:rPr lang="en-US" sz="2400" dirty="0">
                  <a:solidFill>
                    <a:schemeClr val="tx2"/>
                  </a:solidFill>
                  <a:latin typeface="Consolas"/>
                  <a:cs typeface="Consolas"/>
                </a:rPr>
                <a:t> [</a:t>
              </a:r>
              <a:r>
                <a:rPr lang="en-US" sz="2400" dirty="0" err="1">
                  <a:solidFill>
                    <a:schemeClr val="tx2"/>
                  </a:solidFill>
                  <a:latin typeface="Consolas"/>
                  <a:cs typeface="Consolas"/>
                </a:rPr>
                <a:t>ebx</a:t>
              </a:r>
              <a:r>
                <a:rPr lang="en-US" sz="2400" dirty="0">
                  <a:solidFill>
                    <a:schemeClr val="tx2"/>
                  </a:solidFill>
                  <a:latin typeface="Consolas"/>
                  <a:cs typeface="Consolas"/>
                </a:rPr>
                <a:t>], </a:t>
              </a:r>
              <a:r>
                <a:rPr lang="en-US" sz="2400" dirty="0" err="1">
                  <a:solidFill>
                    <a:schemeClr val="tx2"/>
                  </a:solidFill>
                  <a:latin typeface="Consolas"/>
                  <a:cs typeface="Consolas"/>
                </a:rPr>
                <a:t>eax</a:t>
              </a:r>
              <a:endParaRPr lang="en-US" sz="2400" dirty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64629" y="5481935"/>
              <a:ext cx="28147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Implementation 2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686999" y="1371600"/>
            <a:ext cx="1085401" cy="369332"/>
            <a:chOff x="6686999" y="3124200"/>
            <a:chExt cx="1085401" cy="369332"/>
          </a:xfrm>
        </p:grpSpPr>
        <p:sp>
          <p:nvSpPr>
            <p:cNvPr id="3" name="TextBox 2"/>
            <p:cNvSpPr txBox="1"/>
            <p:nvPr/>
          </p:nvSpPr>
          <p:spPr>
            <a:xfrm>
              <a:off x="7241485" y="3124200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esp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6686999" y="3308866"/>
              <a:ext cx="55448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19809"/>
              </p:ext>
            </p:extLst>
          </p:nvPr>
        </p:nvGraphicFramePr>
        <p:xfrm>
          <a:off x="990600" y="4475018"/>
          <a:ext cx="21336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onsolas"/>
                          <a:cs typeface="Consolas"/>
                        </a:rPr>
                        <a:t>eax</a:t>
                      </a:r>
                      <a:endParaRPr lang="en-US" sz="20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onsolas"/>
                          <a:cs typeface="Consolas"/>
                        </a:rPr>
                        <a:t>ebx</a:t>
                      </a:r>
                      <a:endParaRPr lang="en-US" sz="20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onsolas"/>
                          <a:cs typeface="Consolas"/>
                        </a:rPr>
                        <a:t>eip</a:t>
                      </a:r>
                      <a:endParaRPr lang="en-US" sz="20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286000" y="4475018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</a:t>
            </a:r>
            <a:r>
              <a:rPr lang="en-US" sz="2000" baseline="-25000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86000" y="5263628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990000"/>
                </a:solidFill>
              </a:rPr>
              <a:t>a</a:t>
            </a:r>
            <a:r>
              <a:rPr lang="en-US" sz="2000" baseline="-25000" dirty="0">
                <a:solidFill>
                  <a:srgbClr val="990000"/>
                </a:solidFill>
              </a:rPr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6000" y="48576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</a:t>
            </a:r>
            <a:r>
              <a:rPr lang="en-US" sz="2000" baseline="-25000" dirty="0"/>
              <a:t>2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688222" y="4195007"/>
            <a:ext cx="1427996" cy="609599"/>
            <a:chOff x="6688222" y="4195007"/>
            <a:chExt cx="1427996" cy="609599"/>
          </a:xfrm>
        </p:grpSpPr>
        <p:sp>
          <p:nvSpPr>
            <p:cNvPr id="8" name="Right Brace 7"/>
            <p:cNvSpPr/>
            <p:nvPr/>
          </p:nvSpPr>
          <p:spPr>
            <a:xfrm>
              <a:off x="6688222" y="4195007"/>
              <a:ext cx="302315" cy="609599"/>
            </a:xfrm>
            <a:prstGeom prst="rightBrac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06532" y="4290352"/>
              <a:ext cx="1109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Gadget 1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840622" y="4876801"/>
            <a:ext cx="1427996" cy="609599"/>
            <a:chOff x="6840622" y="4876801"/>
            <a:chExt cx="1427996" cy="609599"/>
          </a:xfrm>
        </p:grpSpPr>
        <p:sp>
          <p:nvSpPr>
            <p:cNvPr id="20" name="Right Brace 19"/>
            <p:cNvSpPr/>
            <p:nvPr/>
          </p:nvSpPr>
          <p:spPr>
            <a:xfrm>
              <a:off x="6840622" y="4876801"/>
              <a:ext cx="302315" cy="609599"/>
            </a:xfrm>
            <a:prstGeom prst="rightBrac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158932" y="4972146"/>
              <a:ext cx="1109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Gadget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1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27166" y="2471879"/>
            <a:ext cx="2108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Desired Logic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063621"/>
              </p:ext>
            </p:extLst>
          </p:nvPr>
        </p:nvGraphicFramePr>
        <p:xfrm>
          <a:off x="5731260" y="1534106"/>
          <a:ext cx="955738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5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</a:t>
                      </a:r>
                      <a:r>
                        <a:rPr lang="en-US" sz="2400" baseline="-25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</a:t>
                      </a:r>
                      <a:r>
                        <a:rPr lang="en-US" sz="2400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36058" y="3400814"/>
            <a:ext cx="946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Stack 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143000" y="1939747"/>
            <a:ext cx="3276600" cy="508759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2800" dirty="0" err="1">
                <a:latin typeface="Consolas"/>
                <a:cs typeface="Consolas"/>
              </a:rPr>
              <a:t>Mem</a:t>
            </a:r>
            <a:r>
              <a:rPr lang="en-US" sz="2800" dirty="0">
                <a:latin typeface="Consolas"/>
                <a:cs typeface="Consolas"/>
              </a:rPr>
              <a:t>[v2] = v1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57200" y="4180416"/>
            <a:ext cx="3733800" cy="1833265"/>
            <a:chOff x="2705100" y="4110335"/>
            <a:chExt cx="3733800" cy="1833265"/>
          </a:xfrm>
        </p:grpSpPr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2705100" y="4110335"/>
              <a:ext cx="3733800" cy="1447800"/>
            </a:xfrm>
            <a:prstGeom prst="rect">
              <a:avLst/>
            </a:prstGeom>
          </p:spPr>
          <p:txBody>
            <a:bodyPr vert="horz" lIns="91440" tIns="45720" rIns="91440" bIns="45720" rtlCol="0" anchor="t" anchorCtr="0">
              <a:normAutofit/>
            </a:bodyPr>
            <a:lstStyle>
              <a:lvl1pPr marL="292100" indent="-2921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1pPr>
              <a:lvl2pPr marL="635000" indent="-2921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2pPr>
              <a:lvl3pPr marL="9144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3pPr>
              <a:lvl4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tabLst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4pPr>
              <a:lvl5pPr marL="1320800" indent="-1778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2400" dirty="0">
                  <a:latin typeface="Consolas"/>
                  <a:cs typeface="Consolas"/>
                </a:rPr>
                <a:t>a</a:t>
              </a:r>
              <a:r>
                <a:rPr lang="en-US" sz="2400" baseline="-25000" dirty="0">
                  <a:latin typeface="Consolas"/>
                  <a:cs typeface="Consolas"/>
                </a:rPr>
                <a:t>1</a:t>
              </a:r>
              <a:r>
                <a:rPr lang="en-US" sz="2400" dirty="0">
                  <a:latin typeface="Consolas"/>
                  <a:cs typeface="Consolas"/>
                </a:rPr>
                <a:t>: </a:t>
              </a:r>
              <a:r>
                <a:rPr lang="en-US" sz="2400" dirty="0" err="1">
                  <a:latin typeface="Consolas"/>
                  <a:cs typeface="Consolas"/>
                </a:rPr>
                <a:t>mov</a:t>
              </a:r>
              <a:r>
                <a:rPr lang="en-US" sz="2400" dirty="0">
                  <a:latin typeface="Consolas"/>
                  <a:cs typeface="Consolas"/>
                </a:rPr>
                <a:t> </a:t>
              </a:r>
              <a:r>
                <a:rPr lang="en-US" sz="2400" dirty="0" err="1">
                  <a:latin typeface="Consolas"/>
                  <a:cs typeface="Consolas"/>
                </a:rPr>
                <a:t>eax</a:t>
              </a:r>
              <a:r>
                <a:rPr lang="en-US" sz="2400" dirty="0">
                  <a:latin typeface="Consolas"/>
                  <a:cs typeface="Consolas"/>
                </a:rPr>
                <a:t>, [</a:t>
              </a:r>
              <a:r>
                <a:rPr lang="en-US" sz="2400" dirty="0" err="1">
                  <a:latin typeface="Consolas"/>
                  <a:cs typeface="Consolas"/>
                </a:rPr>
                <a:t>esp</a:t>
              </a:r>
              <a:r>
                <a:rPr lang="en-US" sz="2400" dirty="0">
                  <a:latin typeface="Consolas"/>
                  <a:cs typeface="Consolas"/>
                </a:rPr>
                <a:t>]</a:t>
              </a:r>
            </a:p>
            <a:p>
              <a:pPr marL="0" indent="0">
                <a:buFont typeface="Arial"/>
                <a:buNone/>
              </a:pPr>
              <a:r>
                <a:rPr lang="en-US" sz="2400" dirty="0">
                  <a:latin typeface="Consolas"/>
                  <a:cs typeface="Consolas"/>
                </a:rPr>
                <a:t>a</a:t>
              </a:r>
              <a:r>
                <a:rPr lang="en-US" sz="2400" baseline="-25000" dirty="0">
                  <a:latin typeface="Consolas"/>
                  <a:cs typeface="Consolas"/>
                </a:rPr>
                <a:t>2</a:t>
              </a:r>
              <a:r>
                <a:rPr lang="en-US" sz="2400" dirty="0">
                  <a:latin typeface="Consolas"/>
                  <a:cs typeface="Consolas"/>
                </a:rPr>
                <a:t>: </a:t>
              </a:r>
              <a:r>
                <a:rPr lang="en-US" sz="2400" dirty="0" err="1">
                  <a:latin typeface="Consolas"/>
                  <a:cs typeface="Consolas"/>
                </a:rPr>
                <a:t>mov</a:t>
              </a:r>
              <a:r>
                <a:rPr lang="en-US" sz="2400" dirty="0">
                  <a:latin typeface="Consolas"/>
                  <a:cs typeface="Consolas"/>
                </a:rPr>
                <a:t> </a:t>
              </a:r>
              <a:r>
                <a:rPr lang="en-US" sz="2400" dirty="0" err="1">
                  <a:latin typeface="Consolas"/>
                  <a:cs typeface="Consolas"/>
                </a:rPr>
                <a:t>ebx</a:t>
              </a:r>
              <a:r>
                <a:rPr lang="en-US" sz="2400" dirty="0">
                  <a:latin typeface="Consolas"/>
                  <a:cs typeface="Consolas"/>
                </a:rPr>
                <a:t>, [esp+8]</a:t>
              </a:r>
            </a:p>
            <a:p>
              <a:pPr marL="0" indent="0">
                <a:buFont typeface="Arial"/>
                <a:buNone/>
              </a:pPr>
              <a:r>
                <a:rPr lang="en-US" sz="2400" dirty="0">
                  <a:latin typeface="Consolas"/>
                  <a:cs typeface="Consolas"/>
                </a:rPr>
                <a:t>a</a:t>
              </a:r>
              <a:r>
                <a:rPr lang="en-US" sz="2400" baseline="-25000" dirty="0">
                  <a:latin typeface="Consolas"/>
                  <a:cs typeface="Consolas"/>
                </a:rPr>
                <a:t>3</a:t>
              </a:r>
              <a:r>
                <a:rPr lang="en-US" sz="2400" dirty="0">
                  <a:latin typeface="Consolas"/>
                  <a:cs typeface="Consolas"/>
                </a:rPr>
                <a:t>: </a:t>
              </a:r>
              <a:r>
                <a:rPr lang="en-US" sz="2400" dirty="0" err="1">
                  <a:latin typeface="Consolas"/>
                  <a:cs typeface="Consolas"/>
                </a:rPr>
                <a:t>mov</a:t>
              </a:r>
              <a:r>
                <a:rPr lang="en-US" sz="2400" dirty="0">
                  <a:latin typeface="Consolas"/>
                  <a:cs typeface="Consolas"/>
                </a:rPr>
                <a:t> [</a:t>
              </a:r>
              <a:r>
                <a:rPr lang="en-US" sz="2400" dirty="0" err="1">
                  <a:latin typeface="Consolas"/>
                  <a:cs typeface="Consolas"/>
                </a:rPr>
                <a:t>ebx</a:t>
              </a:r>
              <a:r>
                <a:rPr lang="en-US" sz="2400" dirty="0">
                  <a:latin typeface="Consolas"/>
                  <a:cs typeface="Consolas"/>
                </a:rPr>
                <a:t>], </a:t>
              </a:r>
              <a:r>
                <a:rPr lang="en-US" sz="2400" dirty="0" err="1">
                  <a:latin typeface="Consolas"/>
                  <a:cs typeface="Consolas"/>
                </a:rPr>
                <a:t>eax</a:t>
              </a:r>
              <a:endParaRPr lang="en-US" sz="2400" dirty="0">
                <a:latin typeface="Consolas"/>
                <a:cs typeface="Consola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64629" y="5481935"/>
              <a:ext cx="28147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Implementation 1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815300" y="4180416"/>
            <a:ext cx="3733800" cy="1833265"/>
            <a:chOff x="2705100" y="4110335"/>
            <a:chExt cx="3733800" cy="1833265"/>
          </a:xfrm>
        </p:grpSpPr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2705100" y="4110335"/>
              <a:ext cx="3733800" cy="1447800"/>
            </a:xfrm>
            <a:prstGeom prst="rect">
              <a:avLst/>
            </a:prstGeom>
          </p:spPr>
          <p:txBody>
            <a:bodyPr vert="horz" lIns="91440" tIns="45720" rIns="91440" bIns="45720" rtlCol="0" anchor="t" anchorCtr="0">
              <a:normAutofit/>
            </a:bodyPr>
            <a:lstStyle>
              <a:lvl1pPr marL="292100" indent="-2921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1pPr>
              <a:lvl2pPr marL="635000" indent="-2921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2pPr>
              <a:lvl3pPr marL="9144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3pPr>
              <a:lvl4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tabLst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4pPr>
              <a:lvl5pPr marL="1320800" indent="-1778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2400" dirty="0">
                  <a:latin typeface="Consolas"/>
                  <a:cs typeface="Consolas"/>
                </a:rPr>
                <a:t>a</a:t>
              </a:r>
              <a:r>
                <a:rPr lang="en-US" sz="2400" baseline="-25000" dirty="0">
                  <a:latin typeface="Consolas"/>
                  <a:cs typeface="Consolas"/>
                </a:rPr>
                <a:t>1</a:t>
              </a:r>
              <a:r>
                <a:rPr lang="en-US" sz="2400" dirty="0">
                  <a:latin typeface="Consolas"/>
                  <a:cs typeface="Consolas"/>
                </a:rPr>
                <a:t>: pop </a:t>
              </a:r>
              <a:r>
                <a:rPr lang="en-US" sz="2400" dirty="0" err="1">
                  <a:latin typeface="Consolas"/>
                  <a:cs typeface="Consolas"/>
                </a:rPr>
                <a:t>eax</a:t>
              </a:r>
              <a:r>
                <a:rPr lang="en-US" sz="2400" dirty="0">
                  <a:latin typeface="Consolas"/>
                  <a:cs typeface="Consolas"/>
                </a:rPr>
                <a:t>; ret</a:t>
              </a:r>
            </a:p>
            <a:p>
              <a:pPr marL="0" indent="0">
                <a:buFont typeface="Arial"/>
                <a:buNone/>
              </a:pPr>
              <a:r>
                <a:rPr lang="en-US" sz="2400" dirty="0">
                  <a:latin typeface="Consolas"/>
                  <a:cs typeface="Consolas"/>
                </a:rPr>
                <a:t>a</a:t>
              </a:r>
              <a:r>
                <a:rPr lang="en-US" sz="2400" baseline="-25000" dirty="0">
                  <a:latin typeface="Consolas"/>
                  <a:cs typeface="Consolas"/>
                </a:rPr>
                <a:t>2</a:t>
              </a:r>
              <a:r>
                <a:rPr lang="en-US" sz="2400" dirty="0">
                  <a:latin typeface="Consolas"/>
                  <a:cs typeface="Consolas"/>
                </a:rPr>
                <a:t>: pop </a:t>
              </a:r>
              <a:r>
                <a:rPr lang="en-US" sz="2400" dirty="0" err="1">
                  <a:latin typeface="Consolas"/>
                  <a:cs typeface="Consolas"/>
                </a:rPr>
                <a:t>ebx</a:t>
              </a:r>
              <a:r>
                <a:rPr lang="en-US" sz="2400" dirty="0">
                  <a:latin typeface="Consolas"/>
                  <a:cs typeface="Consolas"/>
                </a:rPr>
                <a:t>; ret</a:t>
              </a:r>
            </a:p>
            <a:p>
              <a:pPr marL="0" indent="0">
                <a:buFont typeface="Arial"/>
                <a:buNone/>
              </a:pPr>
              <a:r>
                <a:rPr lang="en-US" sz="2400" dirty="0">
                  <a:latin typeface="Consolas"/>
                  <a:cs typeface="Consolas"/>
                </a:rPr>
                <a:t>a</a:t>
              </a:r>
              <a:r>
                <a:rPr lang="en-US" sz="2400" baseline="-25000" dirty="0">
                  <a:latin typeface="Consolas"/>
                  <a:cs typeface="Consolas"/>
                </a:rPr>
                <a:t>3</a:t>
              </a:r>
              <a:r>
                <a:rPr lang="en-US" sz="2400" dirty="0">
                  <a:latin typeface="Consolas"/>
                  <a:cs typeface="Consolas"/>
                </a:rPr>
                <a:t>: </a:t>
              </a:r>
              <a:r>
                <a:rPr lang="en-US" sz="2400" dirty="0" err="1">
                  <a:latin typeface="Consolas"/>
                  <a:cs typeface="Consolas"/>
                </a:rPr>
                <a:t>mov</a:t>
              </a:r>
              <a:r>
                <a:rPr lang="en-US" sz="2400" dirty="0">
                  <a:latin typeface="Consolas"/>
                  <a:cs typeface="Consolas"/>
                </a:rPr>
                <a:t> [</a:t>
              </a:r>
              <a:r>
                <a:rPr lang="en-US" sz="2400" dirty="0" err="1">
                  <a:latin typeface="Consolas"/>
                  <a:cs typeface="Consolas"/>
                </a:rPr>
                <a:t>ebx</a:t>
              </a:r>
              <a:r>
                <a:rPr lang="en-US" sz="2400" dirty="0">
                  <a:latin typeface="Consolas"/>
                  <a:cs typeface="Consolas"/>
                </a:rPr>
                <a:t>], </a:t>
              </a:r>
              <a:r>
                <a:rPr lang="en-US" sz="2400" dirty="0" err="1">
                  <a:latin typeface="Consolas"/>
                  <a:cs typeface="Consolas"/>
                </a:rPr>
                <a:t>eax</a:t>
              </a:r>
              <a:endParaRPr lang="en-US" sz="2400" dirty="0">
                <a:latin typeface="Consolas"/>
                <a:cs typeface="Consola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64629" y="5481935"/>
              <a:ext cx="28147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Implementation 2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039485" y="3045723"/>
            <a:ext cx="2303029" cy="2288277"/>
            <a:chOff x="3039485" y="3045723"/>
            <a:chExt cx="2303029" cy="2288277"/>
          </a:xfrm>
        </p:grpSpPr>
        <p:grpSp>
          <p:nvGrpSpPr>
            <p:cNvPr id="20" name="Group 19"/>
            <p:cNvGrpSpPr/>
            <p:nvPr/>
          </p:nvGrpSpPr>
          <p:grpSpPr>
            <a:xfrm>
              <a:off x="3926335" y="4419600"/>
              <a:ext cx="888965" cy="914400"/>
              <a:chOff x="3926335" y="4419600"/>
              <a:chExt cx="888965" cy="914400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3926335" y="4419600"/>
                <a:ext cx="888965" cy="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3926335" y="4876800"/>
                <a:ext cx="888965" cy="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3926335" y="5334000"/>
                <a:ext cx="888965" cy="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Rounded Rectangular Callout 20"/>
            <p:cNvSpPr/>
            <p:nvPr/>
          </p:nvSpPr>
          <p:spPr>
            <a:xfrm>
              <a:off x="3039485" y="3045723"/>
              <a:ext cx="2303029" cy="817510"/>
            </a:xfrm>
            <a:prstGeom prst="wedgeRoundRectCallout">
              <a:avLst>
                <a:gd name="adj1" fmla="val 2717"/>
                <a:gd name="adj2" fmla="val 102958"/>
                <a:gd name="adj3" fmla="val 16667"/>
              </a:avLst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semantically equivalent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241485" y="31242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esp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3" idx="1"/>
          </p:cNvCxnSpPr>
          <p:nvPr/>
        </p:nvCxnSpPr>
        <p:spPr>
          <a:xfrm flipH="1">
            <a:off x="6686998" y="3308866"/>
            <a:ext cx="5544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ular Callout 8"/>
          <p:cNvSpPr/>
          <p:nvPr/>
        </p:nvSpPr>
        <p:spPr>
          <a:xfrm>
            <a:off x="7391400" y="3628799"/>
            <a:ext cx="1600200" cy="468868"/>
          </a:xfrm>
          <a:prstGeom prst="wedgeRoundRectCallout">
            <a:avLst>
              <a:gd name="adj1" fmla="val -38227"/>
              <a:gd name="adj2" fmla="val 115112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“Gadgets”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28600" y="4167279"/>
            <a:ext cx="3697735" cy="1852521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83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Return-Oriented Programming (ROP)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58959"/>
            <a:ext cx="4953000" cy="2638126"/>
          </a:xfrm>
        </p:spPr>
        <p:txBody>
          <a:bodyPr>
            <a:normAutofit/>
          </a:bodyPr>
          <a:lstStyle/>
          <a:p>
            <a:r>
              <a:rPr lang="en-US" dirty="0"/>
              <a:t>Find needed instruction gadgets at addresses 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and a</a:t>
            </a:r>
            <a:r>
              <a:rPr lang="en-US" baseline="-25000" dirty="0"/>
              <a:t>3 </a:t>
            </a:r>
            <a:r>
              <a:rPr lang="en-US" dirty="0"/>
              <a:t>in </a:t>
            </a:r>
            <a:r>
              <a:rPr lang="en-US" i="1" dirty="0"/>
              <a:t>existing</a:t>
            </a:r>
            <a:r>
              <a:rPr lang="en-US" dirty="0"/>
              <a:t> code</a:t>
            </a:r>
          </a:p>
          <a:p>
            <a:r>
              <a:rPr lang="en-US" dirty="0"/>
              <a:t>Overwrite stack to execute 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and then a</a:t>
            </a:r>
            <a:r>
              <a:rPr lang="en-US" baseline="-25000" dirty="0"/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35083" y="2471879"/>
            <a:ext cx="2721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Desired </a:t>
            </a:r>
            <a:r>
              <a:rPr lang="en-US" sz="2400" b="1" i="1" dirty="0"/>
              <a:t>Shellcode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57341" y="1939747"/>
            <a:ext cx="3276600" cy="508759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2800" dirty="0" err="1">
                <a:latin typeface="Consolas"/>
                <a:cs typeface="Consolas"/>
              </a:rPr>
              <a:t>Mem</a:t>
            </a:r>
            <a:r>
              <a:rPr lang="en-US" sz="2800" dirty="0">
                <a:latin typeface="Consolas"/>
                <a:cs typeface="Consolas"/>
              </a:rPr>
              <a:t>[v2] = v1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521704" y="1479548"/>
          <a:ext cx="1461558" cy="4817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argv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argc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caller’s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ebp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682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buf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(64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bytes)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argv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[1]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buf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8003947" y="3110227"/>
            <a:ext cx="1032104" cy="369332"/>
            <a:chOff x="7959243" y="3429000"/>
            <a:chExt cx="1032104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8229600" y="342900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</a:t>
              </a:r>
              <a:r>
                <a:rPr lang="en-US" dirty="0" err="1"/>
                <a:t>ebp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8003947" y="6097085"/>
            <a:ext cx="1006456" cy="369332"/>
            <a:chOff x="7959243" y="3429000"/>
            <a:chExt cx="1006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8229600" y="342900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</a:t>
              </a:r>
              <a:r>
                <a:rPr lang="en-US" dirty="0" err="1"/>
                <a:t>esp</a:t>
              </a:r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Arc 13"/>
          <p:cNvSpPr/>
          <p:nvPr/>
        </p:nvSpPr>
        <p:spPr>
          <a:xfrm>
            <a:off x="6172200" y="5561514"/>
            <a:ext cx="685800" cy="534486"/>
          </a:xfrm>
          <a:prstGeom prst="arc">
            <a:avLst>
              <a:gd name="adj1" fmla="val 5305641"/>
              <a:gd name="adj2" fmla="val 16471755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urved Connector 14"/>
          <p:cNvCxnSpPr/>
          <p:nvPr/>
        </p:nvCxnSpPr>
        <p:spPr>
          <a:xfrm flipV="1">
            <a:off x="7983262" y="5410200"/>
            <a:ext cx="824189" cy="38100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214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Return-Oriented Programming (ROP)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35083" y="2471879"/>
            <a:ext cx="2721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Desired </a:t>
            </a:r>
            <a:r>
              <a:rPr lang="en-US" sz="2400" b="1" i="1" dirty="0"/>
              <a:t>Shellcode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57341" y="1939747"/>
            <a:ext cx="3276600" cy="508759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2800" dirty="0" err="1">
                <a:latin typeface="Consolas"/>
                <a:cs typeface="Consolas"/>
              </a:rPr>
              <a:t>Mem</a:t>
            </a:r>
            <a:r>
              <a:rPr lang="en-US" sz="2800" dirty="0">
                <a:latin typeface="Consolas"/>
                <a:cs typeface="Consolas"/>
              </a:rPr>
              <a:t>[v2] = v1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521704" y="1479548"/>
          <a:ext cx="1461558" cy="4817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argv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argc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caller’s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ebp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682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buf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(64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bytes)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argv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[1]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buf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8003947" y="3110227"/>
            <a:ext cx="1032104" cy="369332"/>
            <a:chOff x="7959243" y="3429000"/>
            <a:chExt cx="1032104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8229600" y="342900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</a:t>
              </a:r>
              <a:r>
                <a:rPr lang="en-US" dirty="0" err="1"/>
                <a:t>ebp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8003947" y="6097085"/>
            <a:ext cx="1006456" cy="369332"/>
            <a:chOff x="7959243" y="3429000"/>
            <a:chExt cx="1006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8229600" y="342900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</a:t>
              </a:r>
              <a:r>
                <a:rPr lang="en-US" dirty="0" err="1"/>
                <a:t>esp</a:t>
              </a:r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Arc 13"/>
          <p:cNvSpPr/>
          <p:nvPr/>
        </p:nvSpPr>
        <p:spPr>
          <a:xfrm>
            <a:off x="6172200" y="5561514"/>
            <a:ext cx="685800" cy="534486"/>
          </a:xfrm>
          <a:prstGeom prst="arc">
            <a:avLst>
              <a:gd name="adj1" fmla="val 5305641"/>
              <a:gd name="adj2" fmla="val 16471755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urved Connector 14"/>
          <p:cNvCxnSpPr/>
          <p:nvPr/>
        </p:nvCxnSpPr>
        <p:spPr>
          <a:xfrm flipV="1">
            <a:off x="7983262" y="5410200"/>
            <a:ext cx="824189" cy="38100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6511362" y="1127760"/>
          <a:ext cx="1482242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2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15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en-US" sz="1800" b="0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en-US" sz="1800" b="0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v</a:t>
                      </a:r>
                      <a:r>
                        <a:rPr lang="en-US" sz="1800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en-US" sz="1800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511362" y="2956560"/>
          <a:ext cx="1482242" cy="26049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2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4954">
                <a:tc>
                  <a:txBody>
                    <a:bodyPr/>
                    <a:lstStyle/>
                    <a:p>
                      <a:pPr algn="ctr"/>
                      <a:endParaRPr lang="en-US" sz="1800" b="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Content Placeholder 2"/>
          <p:cNvSpPr txBox="1">
            <a:spLocks/>
          </p:cNvSpPr>
          <p:nvPr/>
        </p:nvSpPr>
        <p:spPr>
          <a:xfrm>
            <a:off x="1157341" y="3810000"/>
            <a:ext cx="3733800" cy="1447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92100" indent="-2921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635000" indent="-2921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2pPr>
            <a:lvl3pPr marL="914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3pPr>
            <a:lvl4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4pPr>
            <a:lvl5pPr marL="1320800" indent="-1778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>
                <a:latin typeface="Consolas"/>
                <a:cs typeface="Consolas"/>
              </a:rPr>
              <a:t>a</a:t>
            </a:r>
            <a:r>
              <a:rPr lang="en-US" sz="2400" baseline="-25000" dirty="0">
                <a:latin typeface="Consolas"/>
                <a:cs typeface="Consolas"/>
              </a:rPr>
              <a:t>1</a:t>
            </a:r>
            <a:r>
              <a:rPr lang="en-US" sz="2400" dirty="0">
                <a:latin typeface="Consolas"/>
                <a:cs typeface="Consolas"/>
              </a:rPr>
              <a:t>: pop </a:t>
            </a:r>
            <a:r>
              <a:rPr lang="en-US" sz="2400" dirty="0" err="1">
                <a:latin typeface="Consolas"/>
                <a:cs typeface="Consolas"/>
              </a:rPr>
              <a:t>eax</a:t>
            </a:r>
            <a:r>
              <a:rPr lang="en-US" sz="2400" dirty="0">
                <a:latin typeface="Consolas"/>
                <a:cs typeface="Consolas"/>
              </a:rPr>
              <a:t>; ret</a:t>
            </a:r>
          </a:p>
          <a:p>
            <a:pPr marL="0" indent="0">
              <a:buFont typeface="Arial"/>
              <a:buNone/>
            </a:pPr>
            <a:r>
              <a:rPr lang="en-US" sz="2400" dirty="0">
                <a:latin typeface="Consolas"/>
                <a:cs typeface="Consolas"/>
              </a:rPr>
              <a:t>a</a:t>
            </a:r>
            <a:r>
              <a:rPr lang="en-US" sz="2400" baseline="-25000" dirty="0">
                <a:latin typeface="Consolas"/>
                <a:cs typeface="Consolas"/>
              </a:rPr>
              <a:t>2</a:t>
            </a:r>
            <a:r>
              <a:rPr lang="en-US" sz="2400" dirty="0">
                <a:latin typeface="Consolas"/>
                <a:cs typeface="Consolas"/>
              </a:rPr>
              <a:t>: pop </a:t>
            </a:r>
            <a:r>
              <a:rPr lang="en-US" sz="2400" dirty="0" err="1">
                <a:latin typeface="Consolas"/>
                <a:cs typeface="Consolas"/>
              </a:rPr>
              <a:t>ebx</a:t>
            </a:r>
            <a:r>
              <a:rPr lang="en-US" sz="2400" dirty="0">
                <a:latin typeface="Consolas"/>
                <a:cs typeface="Consolas"/>
              </a:rPr>
              <a:t>; ret</a:t>
            </a:r>
          </a:p>
          <a:p>
            <a:pPr marL="0" indent="0">
              <a:buFont typeface="Arial"/>
              <a:buNone/>
            </a:pPr>
            <a:r>
              <a:rPr lang="en-US" sz="2400" dirty="0">
                <a:latin typeface="Consolas"/>
                <a:cs typeface="Consolas"/>
              </a:rPr>
              <a:t>a</a:t>
            </a:r>
            <a:r>
              <a:rPr lang="en-US" sz="2400" baseline="-25000" dirty="0">
                <a:latin typeface="Consolas"/>
                <a:cs typeface="Consolas"/>
              </a:rPr>
              <a:t>3</a:t>
            </a:r>
            <a:r>
              <a:rPr lang="en-US" sz="2400" dirty="0">
                <a:latin typeface="Consolas"/>
                <a:cs typeface="Consolas"/>
              </a:rPr>
              <a:t>: </a:t>
            </a:r>
            <a:r>
              <a:rPr lang="en-US" sz="2400" dirty="0" err="1">
                <a:latin typeface="Consolas"/>
                <a:cs typeface="Consolas"/>
              </a:rPr>
              <a:t>mov</a:t>
            </a:r>
            <a:r>
              <a:rPr lang="en-US" sz="2400" dirty="0">
                <a:latin typeface="Consolas"/>
                <a:cs typeface="Consolas"/>
              </a:rPr>
              <a:t> [</a:t>
            </a:r>
            <a:r>
              <a:rPr lang="en-US" sz="2400" dirty="0" err="1">
                <a:latin typeface="Consolas"/>
                <a:cs typeface="Consolas"/>
              </a:rPr>
              <a:t>ebx</a:t>
            </a:r>
            <a:r>
              <a:rPr lang="en-US" sz="2400" dirty="0">
                <a:latin typeface="Consolas"/>
                <a:cs typeface="Consolas"/>
              </a:rPr>
              <a:t>], </a:t>
            </a:r>
            <a:r>
              <a:rPr lang="en-US" sz="2400" dirty="0" err="1">
                <a:latin typeface="Consolas"/>
                <a:cs typeface="Consolas"/>
              </a:rPr>
              <a:t>eax</a:t>
            </a: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85800" y="5561514"/>
            <a:ext cx="4267200" cy="535571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Desired store executed!</a:t>
            </a:r>
          </a:p>
        </p:txBody>
      </p:sp>
    </p:spTree>
    <p:extLst>
      <p:ext uri="{BB962C8B-B14F-4D97-AF65-F5344CB8AC3E}">
        <p14:creationId xmlns:p14="http://schemas.microsoft.com/office/powerpoint/2010/main" val="18525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27166" y="2471879"/>
            <a:ext cx="2108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Desired Logic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79627"/>
              </p:ext>
            </p:extLst>
          </p:nvPr>
        </p:nvGraphicFramePr>
        <p:xfrm>
          <a:off x="5731260" y="1534106"/>
          <a:ext cx="955738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5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</a:t>
                      </a:r>
                      <a:r>
                        <a:rPr lang="en-US" sz="2400" baseline="-25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</a:t>
                      </a:r>
                      <a:r>
                        <a:rPr lang="en-US" sz="2400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36058" y="3400814"/>
            <a:ext cx="946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Stack 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143000" y="1939747"/>
            <a:ext cx="3276600" cy="508759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2800" dirty="0" err="1">
                <a:latin typeface="Consolas"/>
                <a:cs typeface="Consolas"/>
              </a:rPr>
              <a:t>Mem</a:t>
            </a:r>
            <a:r>
              <a:rPr lang="en-US" sz="2800" dirty="0">
                <a:latin typeface="Consolas"/>
                <a:cs typeface="Consolas"/>
              </a:rPr>
              <a:t>[v2] = v1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815300" y="4180416"/>
            <a:ext cx="3733800" cy="1833265"/>
            <a:chOff x="2705100" y="4110335"/>
            <a:chExt cx="3733800" cy="1833265"/>
          </a:xfrm>
        </p:grpSpPr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2705100" y="4110335"/>
              <a:ext cx="3733800" cy="1447800"/>
            </a:xfrm>
            <a:prstGeom prst="rect">
              <a:avLst/>
            </a:prstGeom>
          </p:spPr>
          <p:txBody>
            <a:bodyPr vert="horz" lIns="91440" tIns="45720" rIns="91440" bIns="45720" rtlCol="0" anchor="t" anchorCtr="0">
              <a:normAutofit/>
            </a:bodyPr>
            <a:lstStyle>
              <a:lvl1pPr marL="292100" indent="-2921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1pPr>
              <a:lvl2pPr marL="635000" indent="-2921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2pPr>
              <a:lvl3pPr marL="9144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3pPr>
              <a:lvl4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tabLst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4pPr>
              <a:lvl5pPr marL="1320800" indent="-1778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2400" dirty="0">
                  <a:latin typeface="Consolas"/>
                  <a:cs typeface="Consolas"/>
                </a:rPr>
                <a:t>a</a:t>
              </a:r>
              <a:r>
                <a:rPr lang="en-US" sz="2400" baseline="-25000" dirty="0">
                  <a:latin typeface="Consolas"/>
                  <a:cs typeface="Consolas"/>
                </a:rPr>
                <a:t>1</a:t>
              </a:r>
              <a:r>
                <a:rPr lang="en-US" sz="2400" dirty="0">
                  <a:latin typeface="Consolas"/>
                  <a:cs typeface="Consolas"/>
                </a:rPr>
                <a:t>: pop </a:t>
              </a:r>
              <a:r>
                <a:rPr lang="en-US" sz="2400" dirty="0" err="1">
                  <a:latin typeface="Consolas"/>
                  <a:cs typeface="Consolas"/>
                </a:rPr>
                <a:t>eax</a:t>
              </a:r>
              <a:r>
                <a:rPr lang="en-US" sz="2400" dirty="0">
                  <a:latin typeface="Consolas"/>
                  <a:cs typeface="Consolas"/>
                </a:rPr>
                <a:t>; ret</a:t>
              </a:r>
            </a:p>
            <a:p>
              <a:pPr marL="0" indent="0">
                <a:buFont typeface="Arial"/>
                <a:buNone/>
              </a:pPr>
              <a:r>
                <a:rPr lang="en-US" sz="2400" dirty="0">
                  <a:latin typeface="Consolas"/>
                  <a:cs typeface="Consolas"/>
                </a:rPr>
                <a:t>a</a:t>
              </a:r>
              <a:r>
                <a:rPr lang="en-US" sz="2400" baseline="-25000" dirty="0">
                  <a:latin typeface="Consolas"/>
                  <a:cs typeface="Consolas"/>
                </a:rPr>
                <a:t>2</a:t>
              </a:r>
              <a:r>
                <a:rPr lang="en-US" sz="2400" dirty="0">
                  <a:latin typeface="Consolas"/>
                  <a:cs typeface="Consolas"/>
                </a:rPr>
                <a:t>: pop </a:t>
              </a:r>
              <a:r>
                <a:rPr lang="en-US" sz="2400" dirty="0" err="1">
                  <a:latin typeface="Consolas"/>
                  <a:cs typeface="Consolas"/>
                </a:rPr>
                <a:t>ebx</a:t>
              </a:r>
              <a:r>
                <a:rPr lang="en-US" sz="2400" dirty="0">
                  <a:latin typeface="Consolas"/>
                  <a:cs typeface="Consolas"/>
                </a:rPr>
                <a:t>; ret</a:t>
              </a:r>
            </a:p>
            <a:p>
              <a:pPr marL="0" indent="0">
                <a:buFont typeface="Arial"/>
                <a:buNone/>
              </a:pPr>
              <a:r>
                <a:rPr lang="en-US" sz="2400" dirty="0">
                  <a:latin typeface="Consolas"/>
                  <a:cs typeface="Consolas"/>
                </a:rPr>
                <a:t>a</a:t>
              </a:r>
              <a:r>
                <a:rPr lang="en-US" sz="2400" baseline="-25000" dirty="0">
                  <a:latin typeface="Consolas"/>
                  <a:cs typeface="Consolas"/>
                </a:rPr>
                <a:t>3</a:t>
              </a:r>
              <a:r>
                <a:rPr lang="en-US" sz="2400" dirty="0">
                  <a:latin typeface="Consolas"/>
                  <a:cs typeface="Consolas"/>
                </a:rPr>
                <a:t>: </a:t>
              </a:r>
              <a:r>
                <a:rPr lang="en-US" sz="2400" dirty="0" err="1">
                  <a:latin typeface="Consolas"/>
                  <a:cs typeface="Consolas"/>
                </a:rPr>
                <a:t>mov</a:t>
              </a:r>
              <a:r>
                <a:rPr lang="en-US" sz="2400" dirty="0">
                  <a:latin typeface="Consolas"/>
                  <a:cs typeface="Consolas"/>
                </a:rPr>
                <a:t> [</a:t>
              </a:r>
              <a:r>
                <a:rPr lang="en-US" sz="2400" dirty="0" err="1">
                  <a:latin typeface="Consolas"/>
                  <a:cs typeface="Consolas"/>
                </a:rPr>
                <a:t>ebx</a:t>
              </a:r>
              <a:r>
                <a:rPr lang="en-US" sz="2400" dirty="0">
                  <a:latin typeface="Consolas"/>
                  <a:cs typeface="Consolas"/>
                </a:rPr>
                <a:t>], </a:t>
              </a:r>
              <a:r>
                <a:rPr lang="en-US" sz="2400" dirty="0" err="1">
                  <a:latin typeface="Consolas"/>
                  <a:cs typeface="Consolas"/>
                </a:rPr>
                <a:t>eax</a:t>
              </a:r>
              <a:endParaRPr lang="en-US" sz="2400" dirty="0">
                <a:latin typeface="Consolas"/>
                <a:cs typeface="Consola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64629" y="5481935"/>
              <a:ext cx="28147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Implementation 2</a:t>
              </a:r>
            </a:p>
          </p:txBody>
        </p:sp>
      </p:grpSp>
      <p:sp>
        <p:nvSpPr>
          <p:cNvPr id="24" name="Content Placeholder 2"/>
          <p:cNvSpPr txBox="1">
            <a:spLocks/>
          </p:cNvSpPr>
          <p:nvPr/>
        </p:nvSpPr>
        <p:spPr>
          <a:xfrm>
            <a:off x="101635" y="3733799"/>
            <a:ext cx="3733800" cy="227988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92100" indent="-2921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635000" indent="-2921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2pPr>
            <a:lvl3pPr marL="914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3pPr>
            <a:lvl4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4pPr>
            <a:lvl5pPr marL="1320800" indent="-1778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>
                <a:latin typeface="Consolas"/>
                <a:cs typeface="Consolas"/>
              </a:rPr>
              <a:t>a</a:t>
            </a:r>
            <a:r>
              <a:rPr lang="en-US" sz="2400" baseline="-25000" dirty="0">
                <a:latin typeface="Consolas"/>
                <a:cs typeface="Consolas"/>
              </a:rPr>
              <a:t>1</a:t>
            </a:r>
            <a:r>
              <a:rPr lang="en-US" sz="2400" dirty="0">
                <a:latin typeface="Consolas"/>
                <a:cs typeface="Consolas"/>
              </a:rPr>
              <a:t>: pop </a:t>
            </a:r>
            <a:r>
              <a:rPr lang="en-US" sz="2400" dirty="0" err="1">
                <a:latin typeface="Consolas"/>
                <a:cs typeface="Consolas"/>
              </a:rPr>
              <a:t>eax</a:t>
            </a:r>
            <a:r>
              <a:rPr lang="en-US" sz="2400" dirty="0">
                <a:latin typeface="Consolas"/>
                <a:cs typeface="Consolas"/>
              </a:rPr>
              <a:t>; ret</a:t>
            </a:r>
          </a:p>
          <a:p>
            <a:pPr marL="0" indent="0">
              <a:buFont typeface="Arial"/>
              <a:buNone/>
            </a:pPr>
            <a:r>
              <a:rPr lang="en-US" sz="2400" dirty="0">
                <a:latin typeface="Consolas"/>
                <a:cs typeface="Consolas"/>
              </a:rPr>
              <a:t>...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a</a:t>
            </a:r>
            <a:r>
              <a:rPr lang="en-US" sz="2400" baseline="-25000" dirty="0">
                <a:latin typeface="Consolas"/>
                <a:cs typeface="Consolas"/>
              </a:rPr>
              <a:t>3</a:t>
            </a:r>
            <a:r>
              <a:rPr lang="en-US" sz="2400" dirty="0">
                <a:latin typeface="Consolas"/>
                <a:cs typeface="Consolas"/>
              </a:rPr>
              <a:t>: </a:t>
            </a:r>
            <a:r>
              <a:rPr lang="en-US" sz="2400" dirty="0" err="1">
                <a:latin typeface="Consolas"/>
                <a:cs typeface="Consolas"/>
              </a:rPr>
              <a:t>mov</a:t>
            </a:r>
            <a:r>
              <a:rPr lang="en-US" sz="2400" dirty="0">
                <a:latin typeface="Consolas"/>
                <a:cs typeface="Consolas"/>
              </a:rPr>
              <a:t> [</a:t>
            </a:r>
            <a:r>
              <a:rPr lang="en-US" sz="2400" dirty="0" err="1">
                <a:latin typeface="Consolas"/>
                <a:cs typeface="Consolas"/>
              </a:rPr>
              <a:t>ebx</a:t>
            </a:r>
            <a:r>
              <a:rPr lang="en-US" sz="2400" dirty="0">
                <a:latin typeface="Consolas"/>
                <a:cs typeface="Consolas"/>
              </a:rPr>
              <a:t>], </a:t>
            </a:r>
            <a:r>
              <a:rPr lang="en-US" sz="2400" dirty="0" err="1">
                <a:latin typeface="Consolas"/>
                <a:cs typeface="Consolas"/>
              </a:rPr>
              <a:t>eax</a:t>
            </a:r>
            <a:br>
              <a:rPr lang="en-US" sz="2400" dirty="0">
                <a:latin typeface="Consolas"/>
                <a:cs typeface="Consolas"/>
              </a:rPr>
            </a:br>
            <a:r>
              <a:rPr lang="en-US" sz="2400" dirty="0">
                <a:latin typeface="Consolas"/>
                <a:cs typeface="Consolas"/>
              </a:rPr>
              <a:t>...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a</a:t>
            </a:r>
            <a:r>
              <a:rPr lang="en-US" sz="2400" baseline="-25000" dirty="0">
                <a:latin typeface="Consolas"/>
                <a:cs typeface="Consolas"/>
              </a:rPr>
              <a:t>2</a:t>
            </a:r>
            <a:r>
              <a:rPr lang="en-US" sz="2400" dirty="0">
                <a:latin typeface="Consolas"/>
                <a:cs typeface="Consolas"/>
              </a:rPr>
              <a:t>: pop </a:t>
            </a:r>
            <a:r>
              <a:rPr lang="en-US" sz="2400" dirty="0" err="1">
                <a:latin typeface="Consolas"/>
                <a:cs typeface="Consolas"/>
              </a:rPr>
              <a:t>ebx</a:t>
            </a:r>
            <a:r>
              <a:rPr lang="en-US" sz="2400" dirty="0">
                <a:latin typeface="Consolas"/>
                <a:cs typeface="Consolas"/>
              </a:rPr>
              <a:t>; ret</a:t>
            </a:r>
          </a:p>
          <a:p>
            <a:pPr marL="0" indent="0">
              <a:buFont typeface="Arial"/>
              <a:buNone/>
            </a:pP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3" name="Left Arrow 2"/>
          <p:cNvSpPr/>
          <p:nvPr/>
        </p:nvSpPr>
        <p:spPr>
          <a:xfrm>
            <a:off x="3276600" y="4876800"/>
            <a:ext cx="1143000" cy="381000"/>
          </a:xfrm>
          <a:prstGeom prst="lef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3124200" y="3276600"/>
            <a:ext cx="2150629" cy="928492"/>
          </a:xfrm>
          <a:prstGeom prst="wedgeRoundRectCallout">
            <a:avLst>
              <a:gd name="adj1" fmla="val -14067"/>
              <a:gd name="adj2" fmla="val 106671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Address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independent!</a:t>
            </a:r>
          </a:p>
        </p:txBody>
      </p:sp>
    </p:spTree>
    <p:extLst>
      <p:ext uri="{BB962C8B-B14F-4D97-AF65-F5344CB8AC3E}">
        <p14:creationId xmlns:p14="http://schemas.microsoft.com/office/powerpoint/2010/main" val="14499261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Gadgets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/>
              <a:t>A gadget is a set of instructions for carrying out a semantic action</a:t>
            </a:r>
          </a:p>
          <a:p>
            <a:pPr lvl="1"/>
            <a:r>
              <a:rPr lang="en-US" dirty="0" err="1"/>
              <a:t>mov</a:t>
            </a:r>
            <a:r>
              <a:rPr lang="en-US" dirty="0"/>
              <a:t>, add, etc. </a:t>
            </a:r>
          </a:p>
          <a:p>
            <a:pPr lvl="1"/>
            <a:endParaRPr lang="en-US" dirty="0"/>
          </a:p>
          <a:p>
            <a:r>
              <a:rPr lang="en-US" sz="3600" dirty="0"/>
              <a:t>Gadgets typically have a number of instructions</a:t>
            </a:r>
          </a:p>
          <a:p>
            <a:pPr lvl="1"/>
            <a:r>
              <a:rPr lang="en-US" dirty="0"/>
              <a:t>One instruction = native instruction set</a:t>
            </a:r>
          </a:p>
          <a:p>
            <a:pPr lvl="1"/>
            <a:r>
              <a:rPr lang="en-US" dirty="0"/>
              <a:t>More instructions = synthesize </a:t>
            </a:r>
            <a:r>
              <a:rPr lang="en-US" dirty="0">
                <a:solidFill>
                  <a:schemeClr val="tx2"/>
                </a:solidFill>
              </a:rPr>
              <a:t>&lt;- ROP</a:t>
            </a:r>
          </a:p>
          <a:p>
            <a:pPr lvl="1"/>
            <a:endParaRPr lang="en-US" dirty="0">
              <a:solidFill>
                <a:schemeClr val="tx2"/>
              </a:solidFill>
            </a:endParaRPr>
          </a:p>
          <a:p>
            <a:r>
              <a:rPr lang="en-US" sz="3600" dirty="0"/>
              <a:t>Gadgets in ROP generally (but not always) end in return</a:t>
            </a:r>
            <a:endParaRPr lang="en-US" sz="3600" dirty="0">
              <a:latin typeface="Cambria"/>
              <a:cs typeface="Cambri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508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77318"/>
            <a:ext cx="7696200" cy="6110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52400" y="6428925"/>
            <a:ext cx="2326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Image by Dino Dai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Zovi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00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编译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693" y="1143000"/>
            <a:ext cx="8981440" cy="5224517"/>
          </a:xfrm>
        </p:spPr>
        <p:txBody>
          <a:bodyPr/>
          <a:lstStyle/>
          <a:p>
            <a:r>
              <a:rPr kumimoji="1" lang="zh-CN" altLang="en-US" dirty="0"/>
              <a:t>编译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gcc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test.c</a:t>
            </a:r>
            <a:r>
              <a:rPr kumimoji="1" lang="en-US" altLang="zh-CN" dirty="0"/>
              <a:t> -m32 -</a:t>
            </a:r>
            <a:r>
              <a:rPr kumimoji="1" lang="en-US" altLang="zh-CN" dirty="0" err="1"/>
              <a:t>fno</a:t>
            </a:r>
            <a:r>
              <a:rPr kumimoji="1" lang="en-US" altLang="zh-CN" dirty="0"/>
              <a:t>-stack-protector -z </a:t>
            </a:r>
            <a:r>
              <a:rPr kumimoji="1" lang="en-US" altLang="zh-CN" dirty="0" err="1"/>
              <a:t>execstack</a:t>
            </a:r>
            <a:r>
              <a:rPr kumimoji="1" lang="en-US" altLang="zh-CN" dirty="0"/>
              <a:t> -o test</a:t>
            </a:r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-m32</a:t>
            </a:r>
            <a:r>
              <a:rPr kumimoji="1" lang="en-US" altLang="zh-CN" dirty="0">
                <a:solidFill>
                  <a:schemeClr val="tx1"/>
                </a:solidFill>
              </a:rPr>
              <a:t>: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/>
              <a:t>32</a:t>
            </a:r>
            <a:r>
              <a:rPr kumimoji="1" lang="zh-CN" altLang="en-US" dirty="0"/>
              <a:t>位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-</a:t>
            </a:r>
            <a:r>
              <a:rPr kumimoji="1" lang="en-US" altLang="zh-CN" dirty="0" err="1">
                <a:solidFill>
                  <a:srgbClr val="FF0000"/>
                </a:solidFill>
              </a:rPr>
              <a:t>fno</a:t>
            </a:r>
            <a:r>
              <a:rPr kumimoji="1" lang="en-US" altLang="zh-CN" dirty="0">
                <a:solidFill>
                  <a:srgbClr val="FF0000"/>
                </a:solidFill>
              </a:rPr>
              <a:t>-stack-protector</a:t>
            </a:r>
            <a:r>
              <a:rPr kumimoji="1" lang="en-US" altLang="zh-CN" dirty="0"/>
              <a:t>:</a:t>
            </a:r>
            <a:r>
              <a:rPr kumimoji="1" lang="zh-CN" altLang="en-US" dirty="0"/>
              <a:t> 禁用栈</a:t>
            </a:r>
            <a:r>
              <a:rPr kumimoji="1" lang="en-US" altLang="zh-CN" dirty="0"/>
              <a:t>cookie</a:t>
            </a:r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-z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 err="1">
                <a:solidFill>
                  <a:srgbClr val="FF0000"/>
                </a:solidFill>
              </a:rPr>
              <a:t>execstack</a:t>
            </a:r>
            <a:r>
              <a:rPr kumimoji="1" lang="en-US" altLang="zh-CN" dirty="0"/>
              <a:t>:</a:t>
            </a:r>
            <a:r>
              <a:rPr kumimoji="1" lang="zh-CN" altLang="en-US" dirty="0"/>
              <a:t> 栈可执行</a:t>
            </a:r>
            <a:endParaRPr kumimoji="1" lang="en-US" altLang="zh-CN" dirty="0"/>
          </a:p>
          <a:p>
            <a:r>
              <a:rPr kumimoji="1" lang="en-US" altLang="zh-CN" dirty="0"/>
              <a:t>Test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858000" y="6553202"/>
            <a:ext cx="2133600" cy="212725"/>
          </a:xfrm>
          <a:prstGeom prst="rect">
            <a:avLst/>
          </a:prstGeom>
        </p:spPr>
        <p:txBody>
          <a:bodyPr/>
          <a:lstStyle/>
          <a:p>
            <a:fld id="{409B0DB6-FE60-6640-9ADF-6917FC3B4E1F}" type="slidenum">
              <a:rPr lang="en-US" smtClean="0"/>
              <a:t>3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20" y="4724400"/>
            <a:ext cx="7294880" cy="192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51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458200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void foo(char *input){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  char </a:t>
            </a:r>
            <a:r>
              <a:rPr lang="en-US" sz="2800" dirty="0" err="1">
                <a:latin typeface="Consolas"/>
                <a:cs typeface="Consolas"/>
              </a:rPr>
              <a:t>buf</a:t>
            </a:r>
            <a:r>
              <a:rPr lang="en-US" sz="2800" dirty="0">
                <a:latin typeface="Consolas"/>
                <a:cs typeface="Consolas"/>
              </a:rPr>
              <a:t>[512]; 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  ...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  </a:t>
            </a:r>
            <a:r>
              <a:rPr lang="en-US" sz="2800" dirty="0" err="1">
                <a:latin typeface="Consolas"/>
                <a:cs typeface="Consolas"/>
              </a:rPr>
              <a:t>strcpy</a:t>
            </a:r>
            <a:r>
              <a:rPr lang="en-US" sz="2800" dirty="0">
                <a:latin typeface="Consolas"/>
                <a:cs typeface="Consolas"/>
              </a:rPr>
              <a:t> (</a:t>
            </a:r>
            <a:r>
              <a:rPr lang="en-US" sz="2800" dirty="0" err="1">
                <a:latin typeface="Consolas"/>
                <a:cs typeface="Consolas"/>
              </a:rPr>
              <a:t>buf</a:t>
            </a:r>
            <a:r>
              <a:rPr lang="en-US" sz="2800" dirty="0">
                <a:latin typeface="Consolas"/>
                <a:cs typeface="Consolas"/>
              </a:rPr>
              <a:t>, input);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  return;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: add $0x80, %</a:t>
            </a:r>
            <a:r>
              <a:rPr lang="en-US" sz="2800"/>
              <a:t>eax; </a:t>
            </a:r>
            <a:r>
              <a:rPr lang="en-US" sz="2800" dirty="0"/>
              <a:t>pop %</a:t>
            </a:r>
            <a:r>
              <a:rPr lang="en-US" sz="2800" dirty="0" err="1"/>
              <a:t>ebp</a:t>
            </a:r>
            <a:r>
              <a:rPr lang="en-US" sz="2800" dirty="0"/>
              <a:t>; ret</a:t>
            </a:r>
          </a:p>
          <a:p>
            <a:pPr marL="0" indent="0">
              <a:buNone/>
            </a:pPr>
            <a:r>
              <a:rPr lang="en-US" sz="2800" dirty="0"/>
              <a:t>a</a:t>
            </a:r>
            <a:r>
              <a:rPr lang="en-US" sz="2800" baseline="-25000" dirty="0"/>
              <a:t>2</a:t>
            </a:r>
            <a:r>
              <a:rPr lang="en-US" sz="2800" dirty="0"/>
              <a:t>: pop %</a:t>
            </a:r>
            <a:r>
              <a:rPr lang="en-US" sz="2800" dirty="0" err="1"/>
              <a:t>eax</a:t>
            </a:r>
            <a:r>
              <a:rPr lang="en-US" sz="2800" dirty="0"/>
              <a:t>; ret</a:t>
            </a:r>
          </a:p>
          <a:p>
            <a:pPr marL="0" indent="0">
              <a:buNone/>
            </a:pPr>
            <a:endParaRPr lang="en-US" sz="28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019800" y="1600200"/>
            <a:ext cx="2895600" cy="3200400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Draw a stack diagram and ROP exploit to pop a value 0xBBBBBBBB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into </a:t>
            </a:r>
            <a:r>
              <a:rPr lang="en-US" sz="2800" dirty="0" err="1">
                <a:solidFill>
                  <a:schemeClr val="bg1"/>
                </a:solidFill>
                <a:latin typeface="Consolas"/>
                <a:cs typeface="Consolas"/>
              </a:rPr>
              <a:t>eax</a:t>
            </a:r>
            <a:r>
              <a:rPr lang="en-US" sz="2800" dirty="0">
                <a:solidFill>
                  <a:schemeClr val="bg1"/>
                </a:solidFill>
              </a:rPr>
              <a:t> and add 0x80.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67400" y="5029200"/>
            <a:ext cx="1315702" cy="91940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dirty="0"/>
              <a:t>Known </a:t>
            </a:r>
            <a:br>
              <a:rPr lang="en-US" sz="2400" dirty="0"/>
            </a:br>
            <a:r>
              <a:rPr lang="en-US" sz="2400" dirty="0"/>
              <a:t>Gadgets</a:t>
            </a:r>
          </a:p>
        </p:txBody>
      </p:sp>
      <p:sp>
        <p:nvSpPr>
          <p:cNvPr id="7" name="Right Brace 6"/>
          <p:cNvSpPr/>
          <p:nvPr/>
        </p:nvSpPr>
        <p:spPr>
          <a:xfrm>
            <a:off x="5334000" y="4572000"/>
            <a:ext cx="533400" cy="850910"/>
          </a:xfrm>
          <a:prstGeom prst="rightBrac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3124200" y="3733800"/>
            <a:ext cx="2133600" cy="609600"/>
          </a:xfrm>
          <a:prstGeom prst="wedgeRoundRectCallout">
            <a:avLst>
              <a:gd name="adj1" fmla="val -88955"/>
              <a:gd name="adj2" fmla="val -48302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onsolas"/>
                <a:cs typeface="Consolas"/>
              </a:rPr>
              <a:t>ret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instr</a:t>
            </a:r>
            <a:endParaRPr lang="en-US" sz="28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6179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5867400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void foo(char *input){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  char </a:t>
            </a:r>
            <a:r>
              <a:rPr lang="en-US" sz="2800" dirty="0" err="1">
                <a:latin typeface="Consolas"/>
                <a:cs typeface="Consolas"/>
              </a:rPr>
              <a:t>buf</a:t>
            </a:r>
            <a:r>
              <a:rPr lang="en-US" sz="2800" dirty="0">
                <a:latin typeface="Consolas"/>
                <a:cs typeface="Consolas"/>
              </a:rPr>
              <a:t>[512]; 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  ...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  </a:t>
            </a:r>
            <a:r>
              <a:rPr lang="en-US" sz="2800" dirty="0" err="1">
                <a:latin typeface="Consolas"/>
                <a:cs typeface="Consolas"/>
              </a:rPr>
              <a:t>strcpy</a:t>
            </a:r>
            <a:r>
              <a:rPr lang="en-US" sz="2800" dirty="0">
                <a:latin typeface="Consolas"/>
                <a:cs typeface="Consolas"/>
              </a:rPr>
              <a:t> (</a:t>
            </a:r>
            <a:r>
              <a:rPr lang="en-US" sz="2800" dirty="0" err="1">
                <a:latin typeface="Consolas"/>
                <a:cs typeface="Consolas"/>
              </a:rPr>
              <a:t>buf</a:t>
            </a:r>
            <a:r>
              <a:rPr lang="en-US" sz="2800" dirty="0">
                <a:latin typeface="Consolas"/>
                <a:cs typeface="Consolas"/>
              </a:rPr>
              <a:t>, input);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  return;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: add </a:t>
            </a:r>
            <a:r>
              <a:rPr lang="en-US" sz="2800" dirty="0" err="1"/>
              <a:t>eax</a:t>
            </a:r>
            <a:r>
              <a:rPr lang="en-US" sz="2800" dirty="0"/>
              <a:t>, 0x80; pop %</a:t>
            </a:r>
            <a:r>
              <a:rPr lang="en-US" sz="2800" dirty="0" err="1"/>
              <a:t>ebp</a:t>
            </a:r>
            <a:r>
              <a:rPr lang="en-US" sz="2800" dirty="0"/>
              <a:t>; ret</a:t>
            </a:r>
          </a:p>
          <a:p>
            <a:pPr marL="0" indent="0">
              <a:buNone/>
            </a:pPr>
            <a:r>
              <a:rPr lang="en-US" sz="2800" dirty="0"/>
              <a:t>a</a:t>
            </a:r>
            <a:r>
              <a:rPr lang="en-US" sz="2800" baseline="-25000" dirty="0"/>
              <a:t>2</a:t>
            </a:r>
            <a:r>
              <a:rPr lang="en-US" sz="2800" dirty="0"/>
              <a:t>: pop %</a:t>
            </a:r>
            <a:r>
              <a:rPr lang="en-US" sz="2800" dirty="0" err="1"/>
              <a:t>eax</a:t>
            </a:r>
            <a:r>
              <a:rPr lang="en-US" sz="2800" dirty="0"/>
              <a:t>; ret</a:t>
            </a:r>
          </a:p>
          <a:p>
            <a:pPr marL="0" indent="0">
              <a:buNone/>
            </a:pPr>
            <a:endParaRPr lang="en-US" sz="28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6400800" y="1219200"/>
          <a:ext cx="2311400" cy="3985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3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&lt;data for </a:t>
                      </a:r>
                      <a:br>
                        <a:rPr lang="en-US" sz="2400" dirty="0"/>
                      </a:br>
                      <a:r>
                        <a:rPr lang="en-US" sz="2400" dirty="0"/>
                        <a:t>pop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ebp</a:t>
                      </a:r>
                      <a:r>
                        <a:rPr lang="en-US" sz="2400" baseline="0" dirty="0"/>
                        <a:t>&gt;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0xBBBBBBBB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7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saved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ebp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3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buf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086171" y="6258580"/>
            <a:ext cx="4663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AAAAA ...  a</a:t>
            </a:r>
            <a:r>
              <a:rPr lang="en-US" sz="2800" baseline="-25000" dirty="0"/>
              <a:t>2</a:t>
            </a:r>
            <a:r>
              <a:rPr lang="en-US" sz="2800" dirty="0"/>
              <a:t> 0xBBBBBBBB a</a:t>
            </a:r>
            <a:r>
              <a:rPr lang="en-US" sz="2800" baseline="-25000" dirty="0"/>
              <a:t>1</a:t>
            </a:r>
          </a:p>
        </p:txBody>
      </p:sp>
      <p:sp>
        <p:nvSpPr>
          <p:cNvPr id="11" name="Right Brace 10"/>
          <p:cNvSpPr/>
          <p:nvPr/>
        </p:nvSpPr>
        <p:spPr>
          <a:xfrm rot="16200000">
            <a:off x="2643287" y="5538884"/>
            <a:ext cx="381000" cy="1495231"/>
          </a:xfrm>
          <a:prstGeom prst="rightBrac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905000" y="5505556"/>
            <a:ext cx="1676400" cy="438044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Overwrite </a:t>
            </a:r>
            <a:r>
              <a:rPr lang="en-US" dirty="0" err="1">
                <a:solidFill>
                  <a:schemeClr val="bg1"/>
                </a:solidFill>
              </a:rPr>
              <a:t>buf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4800600" y="4953000"/>
            <a:ext cx="1219200" cy="552556"/>
          </a:xfrm>
          <a:prstGeom prst="wedgeRoundRectCallout">
            <a:avLst>
              <a:gd name="adj1" fmla="val -15046"/>
              <a:gd name="adj2" fmla="val 121237"/>
              <a:gd name="adj3" fmla="val 16667"/>
            </a:avLst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gadget 1 + data</a:t>
            </a:r>
          </a:p>
        </p:txBody>
      </p:sp>
      <p:sp>
        <p:nvSpPr>
          <p:cNvPr id="15" name="Right Brace 14"/>
          <p:cNvSpPr/>
          <p:nvPr/>
        </p:nvSpPr>
        <p:spPr>
          <a:xfrm rot="16200000">
            <a:off x="4914902" y="4838699"/>
            <a:ext cx="381001" cy="2743201"/>
          </a:xfrm>
          <a:prstGeom prst="rightBrac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ular Callout 15"/>
          <p:cNvSpPr/>
          <p:nvPr/>
        </p:nvSpPr>
        <p:spPr>
          <a:xfrm>
            <a:off x="7315200" y="5911075"/>
            <a:ext cx="1219200" cy="552556"/>
          </a:xfrm>
          <a:prstGeom prst="wedgeRoundRectCallout">
            <a:avLst>
              <a:gd name="adj1" fmla="val -74074"/>
              <a:gd name="adj2" fmla="val 57392"/>
              <a:gd name="adj3" fmla="val 16667"/>
            </a:avLst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gadget 2</a:t>
            </a:r>
          </a:p>
        </p:txBody>
      </p:sp>
    </p:spTree>
    <p:extLst>
      <p:ext uri="{BB962C8B-B14F-4D97-AF65-F5344CB8AC3E}">
        <p14:creationId xmlns:p14="http://schemas.microsoft.com/office/powerpoint/2010/main" val="19371677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RO(P?) Programming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28850" y="1751891"/>
            <a:ext cx="4686300" cy="47545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Disassemble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</a:t>
            </a:r>
            <a:r>
              <a:rPr lang="en-US" i="1" u="sng" dirty="0"/>
              <a:t>useful</a:t>
            </a:r>
            <a:r>
              <a:rPr lang="en-US" dirty="0"/>
              <a:t> code sequences as gadgets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Assemble gadgets into desired shellcode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247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Disassembling Code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354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Execution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34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533400" y="1098602"/>
            <a:ext cx="5635767" cy="5530798"/>
            <a:chOff x="3505200" y="1066800"/>
            <a:chExt cx="5635767" cy="5530798"/>
          </a:xfrm>
        </p:grpSpPr>
        <p:sp>
          <p:nvSpPr>
            <p:cNvPr id="23" name="Rounded Rectangle 22"/>
            <p:cNvSpPr/>
            <p:nvPr/>
          </p:nvSpPr>
          <p:spPr>
            <a:xfrm>
              <a:off x="3505200" y="1263598"/>
              <a:ext cx="2362200" cy="5334000"/>
            </a:xfrm>
            <a:prstGeom prst="roundRect">
              <a:avLst/>
            </a:prstGeom>
            <a:solidFill>
              <a:srgbClr val="929393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b" anchorCtr="1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Process</a:t>
              </a:r>
              <a:br>
                <a:rPr lang="en-US" sz="2800" dirty="0">
                  <a:solidFill>
                    <a:schemeClr val="bg1"/>
                  </a:solidFill>
                </a:rPr>
              </a:br>
              <a:r>
                <a:rPr lang="en-US" sz="2800" dirty="0">
                  <a:solidFill>
                    <a:schemeClr val="bg1"/>
                  </a:solidFill>
                </a:rPr>
                <a:t>Memory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38600" y="3657600"/>
              <a:ext cx="1295399" cy="914400"/>
            </a:xfrm>
            <a:prstGeom prst="roundRect">
              <a:avLst/>
            </a:prstGeom>
            <a:solidFill>
              <a:srgbClr val="F4AB70"/>
            </a:solidFill>
            <a:ln>
              <a:solidFill>
                <a:schemeClr val="bg1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Stack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038600" y="4648200"/>
              <a:ext cx="1295399" cy="914400"/>
            </a:xfrm>
            <a:prstGeom prst="roundRect">
              <a:avLst/>
            </a:prstGeom>
            <a:solidFill>
              <a:srgbClr val="F4AB70"/>
            </a:solidFill>
            <a:ln>
              <a:solidFill>
                <a:schemeClr val="bg1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Heap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6629400" y="2667000"/>
              <a:ext cx="2362200" cy="1066800"/>
            </a:xfrm>
            <a:prstGeom prst="roundRect">
              <a:avLst/>
            </a:prstGeom>
            <a:solidFill>
              <a:srgbClr val="929393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Processor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5333999" y="1535668"/>
              <a:ext cx="3806968" cy="1131332"/>
              <a:chOff x="5333999" y="1535668"/>
              <a:chExt cx="3806968" cy="1131332"/>
            </a:xfrm>
          </p:grpSpPr>
          <p:cxnSp>
            <p:nvCxnSpPr>
              <p:cNvPr id="28" name="Elbow Connector 27"/>
              <p:cNvCxnSpPr>
                <a:endCxn id="26" idx="0"/>
              </p:cNvCxnSpPr>
              <p:nvPr/>
            </p:nvCxnSpPr>
            <p:spPr>
              <a:xfrm>
                <a:off x="5333999" y="1997333"/>
                <a:ext cx="2476501" cy="669667"/>
              </a:xfrm>
              <a:prstGeom prst="bentConnector2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6019800" y="1535668"/>
                <a:ext cx="31211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Fetch, decode, execute</a:t>
                </a: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6934200" y="1066800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5333999" y="3733800"/>
              <a:ext cx="2802637" cy="1840775"/>
              <a:chOff x="5333999" y="3733800"/>
              <a:chExt cx="2802637" cy="1840775"/>
            </a:xfrm>
          </p:grpSpPr>
          <p:cxnSp>
            <p:nvCxnSpPr>
              <p:cNvPr id="32" name="Elbow Connector 31"/>
              <p:cNvCxnSpPr/>
              <p:nvPr/>
            </p:nvCxnSpPr>
            <p:spPr>
              <a:xfrm flipV="1">
                <a:off x="5333999" y="3810000"/>
                <a:ext cx="2476501" cy="381000"/>
              </a:xfrm>
              <a:prstGeom prst="bentConnector2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Elbow Connector 32"/>
              <p:cNvCxnSpPr>
                <a:endCxn id="26" idx="2"/>
              </p:cNvCxnSpPr>
              <p:nvPr/>
            </p:nvCxnSpPr>
            <p:spPr>
              <a:xfrm flipV="1">
                <a:off x="5333999" y="3733800"/>
                <a:ext cx="2476501" cy="1371600"/>
              </a:xfrm>
              <a:prstGeom prst="bentConnector2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6019800" y="5112910"/>
                <a:ext cx="2116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read and write</a:t>
                </a:r>
              </a:p>
            </p:txBody>
          </p:sp>
        </p:grpSp>
      </p:grpSp>
      <p:sp>
        <p:nvSpPr>
          <p:cNvPr id="17" name="Rounded Rectangle 16"/>
          <p:cNvSpPr/>
          <p:nvPr/>
        </p:nvSpPr>
        <p:spPr>
          <a:xfrm>
            <a:off x="1030974" y="1828800"/>
            <a:ext cx="1295399" cy="1696952"/>
          </a:xfrm>
          <a:prstGeom prst="roundRect">
            <a:avLst/>
          </a:prstGeom>
          <a:solidFill>
            <a:srgbClr val="F4AB70"/>
          </a:solidFill>
          <a:ln>
            <a:solidFill>
              <a:schemeClr val="bg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Code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489762" y="2760950"/>
            <a:ext cx="768038" cy="36325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EIP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0781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76400" y="2133600"/>
            <a:ext cx="914400" cy="41639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90800" y="2133600"/>
            <a:ext cx="1524000" cy="41639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Dis</a:t>
            </a:r>
            <a:r>
              <a:rPr lang="en-US" dirty="0"/>
              <a:t>assembly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6400" y="1219200"/>
            <a:ext cx="701040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b="0" dirty="0">
                <a:latin typeface="Courier"/>
                <a:cs typeface="Courier"/>
              </a:rPr>
              <a:t>user@box:~/l2$ </a:t>
            </a:r>
            <a:r>
              <a:rPr lang="en-US" b="0" dirty="0" err="1">
                <a:latin typeface="Courier"/>
                <a:cs typeface="Courier"/>
              </a:rPr>
              <a:t>objdump</a:t>
            </a:r>
            <a:r>
              <a:rPr lang="en-US" b="0" dirty="0">
                <a:latin typeface="Courier"/>
                <a:cs typeface="Courier"/>
              </a:rPr>
              <a:t> -d ./file</a:t>
            </a:r>
          </a:p>
          <a:p>
            <a:pPr algn="l">
              <a:spcBef>
                <a:spcPts val="0"/>
              </a:spcBef>
            </a:pPr>
            <a:r>
              <a:rPr lang="en-US" b="0" dirty="0">
                <a:latin typeface="Courier"/>
                <a:cs typeface="Courier"/>
              </a:rPr>
              <a:t>...</a:t>
            </a:r>
          </a:p>
          <a:p>
            <a:pPr algn="l">
              <a:spcBef>
                <a:spcPts val="0"/>
              </a:spcBef>
            </a:pPr>
            <a:r>
              <a:rPr lang="en-US" b="0" dirty="0">
                <a:latin typeface="Courier"/>
                <a:cs typeface="Courier"/>
              </a:rPr>
              <a:t>00000000 &lt;</a:t>
            </a:r>
            <a:r>
              <a:rPr lang="en-US" b="0" dirty="0" err="1">
                <a:latin typeface="Courier"/>
                <a:cs typeface="Courier"/>
              </a:rPr>
              <a:t>even_sum</a:t>
            </a:r>
            <a:r>
              <a:rPr lang="en-US" b="0" dirty="0">
                <a:latin typeface="Courier"/>
                <a:cs typeface="Courier"/>
              </a:rPr>
              <a:t>&gt;:</a:t>
            </a:r>
          </a:p>
          <a:p>
            <a:pPr algn="l">
              <a:spcBef>
                <a:spcPts val="0"/>
              </a:spcBef>
            </a:pPr>
            <a:r>
              <a:rPr lang="en-US" b="0" dirty="0">
                <a:latin typeface="Courier"/>
                <a:cs typeface="Courier"/>
              </a:rPr>
              <a:t>   0:	55         push   %</a:t>
            </a:r>
            <a:r>
              <a:rPr lang="en-US" b="0" dirty="0" err="1">
                <a:latin typeface="Courier"/>
                <a:cs typeface="Courier"/>
              </a:rPr>
              <a:t>ebp</a:t>
            </a:r>
            <a:endParaRPr lang="en-US" b="0" dirty="0">
              <a:latin typeface="Courier"/>
              <a:cs typeface="Courier"/>
            </a:endParaRPr>
          </a:p>
          <a:p>
            <a:pPr algn="l">
              <a:spcBef>
                <a:spcPts val="0"/>
              </a:spcBef>
            </a:pPr>
            <a:r>
              <a:rPr lang="en-US" b="0" dirty="0">
                <a:latin typeface="Courier"/>
                <a:cs typeface="Courier"/>
              </a:rPr>
              <a:t>   1:	89 e5      </a:t>
            </a:r>
            <a:r>
              <a:rPr lang="en-US" b="0" dirty="0" err="1">
                <a:latin typeface="Courier"/>
                <a:cs typeface="Courier"/>
              </a:rPr>
              <a:t>mov</a:t>
            </a:r>
            <a:r>
              <a:rPr lang="en-US" b="0" dirty="0">
                <a:latin typeface="Courier"/>
                <a:cs typeface="Courier"/>
              </a:rPr>
              <a:t>    %</a:t>
            </a:r>
            <a:r>
              <a:rPr lang="en-US" b="0" dirty="0" err="1">
                <a:latin typeface="Courier"/>
                <a:cs typeface="Courier"/>
              </a:rPr>
              <a:t>esp,%ebp</a:t>
            </a:r>
            <a:endParaRPr lang="en-US" b="0" dirty="0">
              <a:latin typeface="Courier"/>
              <a:cs typeface="Courier"/>
            </a:endParaRPr>
          </a:p>
          <a:p>
            <a:pPr algn="l">
              <a:spcBef>
                <a:spcPts val="0"/>
              </a:spcBef>
            </a:pPr>
            <a:r>
              <a:rPr lang="en-US" b="0" dirty="0">
                <a:latin typeface="Courier"/>
                <a:cs typeface="Courier"/>
              </a:rPr>
              <a:t>   3:	83 </a:t>
            </a:r>
            <a:r>
              <a:rPr lang="en-US" b="0" dirty="0" err="1">
                <a:latin typeface="Courier"/>
                <a:cs typeface="Courier"/>
              </a:rPr>
              <a:t>ec</a:t>
            </a:r>
            <a:r>
              <a:rPr lang="en-US" b="0" dirty="0">
                <a:latin typeface="Courier"/>
                <a:cs typeface="Courier"/>
              </a:rPr>
              <a:t> 10   sub    $0x10,%esp</a:t>
            </a:r>
          </a:p>
          <a:p>
            <a:pPr algn="l">
              <a:spcBef>
                <a:spcPts val="0"/>
              </a:spcBef>
            </a:pPr>
            <a:r>
              <a:rPr lang="en-US" b="0" dirty="0">
                <a:latin typeface="Courier"/>
                <a:cs typeface="Courier"/>
              </a:rPr>
              <a:t>   6:	8b 45 0c   </a:t>
            </a:r>
            <a:r>
              <a:rPr lang="en-US" b="0" dirty="0" err="1">
                <a:latin typeface="Courier"/>
                <a:cs typeface="Courier"/>
              </a:rPr>
              <a:t>mov</a:t>
            </a:r>
            <a:r>
              <a:rPr lang="en-US" b="0" dirty="0">
                <a:latin typeface="Courier"/>
                <a:cs typeface="Courier"/>
              </a:rPr>
              <a:t>    0xc(%ebp),%eax</a:t>
            </a:r>
          </a:p>
          <a:p>
            <a:pPr algn="l">
              <a:spcBef>
                <a:spcPts val="0"/>
              </a:spcBef>
            </a:pPr>
            <a:r>
              <a:rPr lang="en-US" b="0" dirty="0">
                <a:latin typeface="Courier"/>
                <a:cs typeface="Courier"/>
              </a:rPr>
              <a:t>   9:	03 45 08   add    0x8(%ebp),%eax</a:t>
            </a:r>
          </a:p>
          <a:p>
            <a:pPr algn="l">
              <a:spcBef>
                <a:spcPts val="0"/>
              </a:spcBef>
            </a:pPr>
            <a:r>
              <a:rPr lang="en-US" b="0" dirty="0">
                <a:latin typeface="Courier"/>
                <a:cs typeface="Courier"/>
              </a:rPr>
              <a:t>   </a:t>
            </a:r>
            <a:r>
              <a:rPr lang="en-US" b="0" dirty="0" err="1">
                <a:latin typeface="Courier"/>
                <a:cs typeface="Courier"/>
              </a:rPr>
              <a:t>c</a:t>
            </a:r>
            <a:r>
              <a:rPr lang="en-US" b="0" dirty="0">
                <a:latin typeface="Courier"/>
                <a:cs typeface="Courier"/>
              </a:rPr>
              <a:t>:	03 45 10   add    0x10(%ebp),%eax</a:t>
            </a:r>
          </a:p>
          <a:p>
            <a:pPr algn="l">
              <a:spcBef>
                <a:spcPts val="0"/>
              </a:spcBef>
            </a:pPr>
            <a:r>
              <a:rPr lang="en-US" b="0" dirty="0">
                <a:latin typeface="Courier"/>
                <a:cs typeface="Courier"/>
              </a:rPr>
              <a:t>   </a:t>
            </a:r>
            <a:r>
              <a:rPr lang="en-US" b="0" dirty="0" err="1">
                <a:latin typeface="Courier"/>
                <a:cs typeface="Courier"/>
              </a:rPr>
              <a:t>f</a:t>
            </a:r>
            <a:r>
              <a:rPr lang="en-US" b="0" dirty="0">
                <a:latin typeface="Courier"/>
                <a:cs typeface="Courier"/>
              </a:rPr>
              <a:t>:	89 45 </a:t>
            </a:r>
            <a:r>
              <a:rPr lang="en-US" b="0" dirty="0" err="1">
                <a:latin typeface="Courier"/>
                <a:cs typeface="Courier"/>
              </a:rPr>
              <a:t>fc</a:t>
            </a:r>
            <a:r>
              <a:rPr lang="en-US" b="0" dirty="0">
                <a:latin typeface="Courier"/>
                <a:cs typeface="Courier"/>
              </a:rPr>
              <a:t>   </a:t>
            </a:r>
            <a:r>
              <a:rPr lang="en-US" b="0" dirty="0" err="1">
                <a:latin typeface="Courier"/>
                <a:cs typeface="Courier"/>
              </a:rPr>
              <a:t>mov</a:t>
            </a:r>
            <a:r>
              <a:rPr lang="en-US" b="0" dirty="0">
                <a:latin typeface="Courier"/>
                <a:cs typeface="Courier"/>
              </a:rPr>
              <a:t>    %eax,0xfffffffc(%ebp)</a:t>
            </a:r>
          </a:p>
          <a:p>
            <a:pPr algn="l">
              <a:spcBef>
                <a:spcPts val="0"/>
              </a:spcBef>
            </a:pPr>
            <a:r>
              <a:rPr lang="en-US" b="0" dirty="0">
                <a:latin typeface="Courier"/>
                <a:cs typeface="Courier"/>
              </a:rPr>
              <a:t>  12:	8b 45 </a:t>
            </a:r>
            <a:r>
              <a:rPr lang="en-US" b="0" dirty="0" err="1">
                <a:latin typeface="Courier"/>
                <a:cs typeface="Courier"/>
              </a:rPr>
              <a:t>fc</a:t>
            </a:r>
            <a:r>
              <a:rPr lang="en-US" b="0" dirty="0">
                <a:latin typeface="Courier"/>
                <a:cs typeface="Courier"/>
              </a:rPr>
              <a:t>   </a:t>
            </a:r>
            <a:r>
              <a:rPr lang="en-US" b="0" dirty="0" err="1">
                <a:latin typeface="Courier"/>
                <a:cs typeface="Courier"/>
              </a:rPr>
              <a:t>mov</a:t>
            </a:r>
            <a:r>
              <a:rPr lang="en-US" b="0" dirty="0">
                <a:latin typeface="Courier"/>
                <a:cs typeface="Courier"/>
              </a:rPr>
              <a:t>    0xfffffffc(%ebp),%eax</a:t>
            </a:r>
          </a:p>
          <a:p>
            <a:pPr algn="l">
              <a:spcBef>
                <a:spcPts val="0"/>
              </a:spcBef>
            </a:pPr>
            <a:r>
              <a:rPr lang="en-US" b="0" dirty="0">
                <a:latin typeface="Courier"/>
                <a:cs typeface="Courier"/>
              </a:rPr>
              <a:t>  15:	83 e0 01   and    $0x1,%eax</a:t>
            </a:r>
          </a:p>
          <a:p>
            <a:pPr algn="l">
              <a:spcBef>
                <a:spcPts val="0"/>
              </a:spcBef>
            </a:pPr>
            <a:r>
              <a:rPr lang="en-US" b="0" dirty="0">
                <a:latin typeface="Courier"/>
                <a:cs typeface="Courier"/>
              </a:rPr>
              <a:t>  18:	84 c0      test   %</a:t>
            </a:r>
            <a:r>
              <a:rPr lang="en-US" b="0" dirty="0" err="1">
                <a:latin typeface="Courier"/>
                <a:cs typeface="Courier"/>
              </a:rPr>
              <a:t>al,%al</a:t>
            </a:r>
            <a:endParaRPr lang="en-US" b="0" dirty="0">
              <a:latin typeface="Courier"/>
              <a:cs typeface="Courier"/>
            </a:endParaRPr>
          </a:p>
          <a:p>
            <a:pPr algn="l">
              <a:spcBef>
                <a:spcPts val="0"/>
              </a:spcBef>
            </a:pPr>
            <a:r>
              <a:rPr lang="en-US" b="0" dirty="0">
                <a:latin typeface="Courier"/>
                <a:cs typeface="Courier"/>
              </a:rPr>
              <a:t>  1a:	74 03      je     1f &lt;even_sum+0x1f&gt;</a:t>
            </a:r>
          </a:p>
          <a:p>
            <a:pPr algn="l">
              <a:spcBef>
                <a:spcPts val="0"/>
              </a:spcBef>
            </a:pPr>
            <a:r>
              <a:rPr lang="en-US" b="0" dirty="0">
                <a:latin typeface="Courier"/>
                <a:cs typeface="Courier"/>
              </a:rPr>
              <a:t>  1c:	ff 45 </a:t>
            </a:r>
            <a:r>
              <a:rPr lang="en-US" b="0" dirty="0" err="1">
                <a:latin typeface="Courier"/>
                <a:cs typeface="Courier"/>
              </a:rPr>
              <a:t>fc</a:t>
            </a:r>
            <a:r>
              <a:rPr lang="en-US" b="0" dirty="0">
                <a:latin typeface="Courier"/>
                <a:cs typeface="Courier"/>
              </a:rPr>
              <a:t>   </a:t>
            </a:r>
            <a:r>
              <a:rPr lang="en-US" b="0" dirty="0" err="1">
                <a:latin typeface="Courier"/>
                <a:cs typeface="Courier"/>
              </a:rPr>
              <a:t>incl</a:t>
            </a:r>
            <a:r>
              <a:rPr lang="en-US" b="0" dirty="0">
                <a:latin typeface="Courier"/>
                <a:cs typeface="Courier"/>
              </a:rPr>
              <a:t>   0xfffffffc(%ebp)</a:t>
            </a:r>
          </a:p>
          <a:p>
            <a:pPr algn="l">
              <a:spcBef>
                <a:spcPts val="0"/>
              </a:spcBef>
            </a:pPr>
            <a:r>
              <a:rPr lang="en-US" b="0" dirty="0">
                <a:latin typeface="Courier"/>
                <a:cs typeface="Courier"/>
              </a:rPr>
              <a:t>  1f:	8b 45 </a:t>
            </a:r>
            <a:r>
              <a:rPr lang="en-US" b="0" dirty="0" err="1">
                <a:latin typeface="Courier"/>
                <a:cs typeface="Courier"/>
              </a:rPr>
              <a:t>fc</a:t>
            </a:r>
            <a:r>
              <a:rPr lang="en-US" b="0" dirty="0">
                <a:latin typeface="Courier"/>
                <a:cs typeface="Courier"/>
              </a:rPr>
              <a:t>   </a:t>
            </a:r>
            <a:r>
              <a:rPr lang="en-US" b="0" dirty="0" err="1">
                <a:latin typeface="Courier"/>
                <a:cs typeface="Courier"/>
              </a:rPr>
              <a:t>mov</a:t>
            </a:r>
            <a:r>
              <a:rPr lang="en-US" b="0" dirty="0">
                <a:latin typeface="Courier"/>
                <a:cs typeface="Courier"/>
              </a:rPr>
              <a:t>    0xfffffffc(%ebp),%eax</a:t>
            </a:r>
          </a:p>
          <a:p>
            <a:pPr algn="l">
              <a:spcBef>
                <a:spcPts val="0"/>
              </a:spcBef>
            </a:pPr>
            <a:r>
              <a:rPr lang="en-US" b="0" dirty="0">
                <a:latin typeface="Courier"/>
                <a:cs typeface="Courier"/>
              </a:rPr>
              <a:t>  22:	c9         leave  </a:t>
            </a:r>
          </a:p>
          <a:p>
            <a:pPr algn="l">
              <a:spcBef>
                <a:spcPts val="0"/>
              </a:spcBef>
            </a:pPr>
            <a:r>
              <a:rPr lang="en-US" b="0" dirty="0">
                <a:latin typeface="Courier"/>
                <a:cs typeface="Courier"/>
              </a:rPr>
              <a:t>  23:	c3         ret 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23838" y="2286000"/>
            <a:ext cx="1500162" cy="533400"/>
          </a:xfrm>
          <a:prstGeom prst="wedgeRoundRectCallout">
            <a:avLst>
              <a:gd name="adj1" fmla="val 78778"/>
              <a:gd name="adj2" fmla="val 20831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Address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4724400" y="6297514"/>
            <a:ext cx="3200400" cy="533400"/>
          </a:xfrm>
          <a:prstGeom prst="wedgeRoundRectCallout">
            <a:avLst>
              <a:gd name="adj1" fmla="val -80797"/>
              <a:gd name="adj2" fmla="val -65979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Executable instructions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6477000" y="1600200"/>
            <a:ext cx="1905000" cy="533400"/>
          </a:xfrm>
          <a:prstGeom prst="wedgeRoundRectCallout">
            <a:avLst>
              <a:gd name="adj1" fmla="val -126954"/>
              <a:gd name="adj2" fmla="val -68459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Disassemble</a:t>
            </a:r>
          </a:p>
        </p:txBody>
      </p:sp>
    </p:spTree>
    <p:extLst>
      <p:ext uri="{BB962C8B-B14F-4D97-AF65-F5344CB8AC3E}">
        <p14:creationId xmlns:p14="http://schemas.microsoft.com/office/powerpoint/2010/main" val="15679512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Linear-Sweep Disassembly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2400" y="2614724"/>
            <a:ext cx="1905000" cy="66805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Disassembler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EIP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066800" y="1676400"/>
          <a:ext cx="70104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0xc9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933700" y="121920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Executable Instructions</a:t>
            </a:r>
          </a:p>
        </p:txBody>
      </p:sp>
      <p:cxnSp>
        <p:nvCxnSpPr>
          <p:cNvPr id="10" name="Straight Arrow Connector 9"/>
          <p:cNvCxnSpPr>
            <a:stCxn id="5" idx="0"/>
          </p:cNvCxnSpPr>
          <p:nvPr/>
        </p:nvCxnSpPr>
        <p:spPr>
          <a:xfrm flipV="1">
            <a:off x="1104900" y="2057400"/>
            <a:ext cx="0" cy="5573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24"/>
          <p:cNvGrpSpPr/>
          <p:nvPr/>
        </p:nvGrpSpPr>
        <p:grpSpPr>
          <a:xfrm>
            <a:off x="2933700" y="2438400"/>
            <a:ext cx="5553012" cy="2081213"/>
            <a:chOff x="2676588" y="2514600"/>
            <a:chExt cx="5553012" cy="2081213"/>
          </a:xfrm>
        </p:grpSpPr>
        <p:pic>
          <p:nvPicPr>
            <p:cNvPr id="13" name="Picture 12" descr="Picture 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76588" y="2514600"/>
              <a:ext cx="5553012" cy="2081213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2819400" y="3886200"/>
              <a:ext cx="5181600" cy="369332"/>
            </a:xfrm>
            <a:prstGeom prst="rect">
              <a:avLst/>
            </a:prstGeom>
            <a:solidFill>
              <a:srgbClr val="FFFF66">
                <a:alpha val="30000"/>
              </a:srgbClr>
            </a:solidFill>
          </p:spPr>
          <p:txBody>
            <a:bodyPr wrap="square" rtlCol="0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5" name="Group 25"/>
          <p:cNvGrpSpPr/>
          <p:nvPr/>
        </p:nvGrpSpPr>
        <p:grpSpPr>
          <a:xfrm>
            <a:off x="381000" y="4595813"/>
            <a:ext cx="5181600" cy="2081728"/>
            <a:chOff x="1843087" y="4595813"/>
            <a:chExt cx="5181600" cy="2081728"/>
          </a:xfrm>
        </p:grpSpPr>
        <p:pic>
          <p:nvPicPr>
            <p:cNvPr id="16" name="Picture 15" descr="Picture 1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43087" y="4595813"/>
              <a:ext cx="4938713" cy="1776515"/>
            </a:xfrm>
            <a:prstGeom prst="rect">
              <a:avLst/>
            </a:prstGeom>
          </p:spPr>
        </p:pic>
        <p:pic>
          <p:nvPicPr>
            <p:cNvPr id="17" name="Picture 16" descr="Picture 2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43087" y="6354243"/>
              <a:ext cx="4938713" cy="223269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843087" y="6308209"/>
              <a:ext cx="5181600" cy="369332"/>
            </a:xfrm>
            <a:prstGeom prst="rect">
              <a:avLst/>
            </a:prstGeom>
            <a:solidFill>
              <a:srgbClr val="FFFF66">
                <a:alpha val="30000"/>
              </a:srgbClr>
            </a:solidFill>
          </p:spPr>
          <p:txBody>
            <a:bodyPr wrap="square" rtlCol="0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-59427" y="3579167"/>
            <a:ext cx="3147015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Algorithm:</a:t>
            </a:r>
          </a:p>
          <a:p>
            <a:pPr marL="457200" indent="-457200">
              <a:buAutoNum type="arabicPeriod"/>
            </a:pPr>
            <a:r>
              <a:rPr lang="en-US" sz="2400" dirty="0"/>
              <a:t>Decode Instruction</a:t>
            </a:r>
          </a:p>
          <a:p>
            <a:pPr marL="457200" indent="-457200">
              <a:buAutoNum type="arabicPeriod"/>
            </a:pPr>
            <a:r>
              <a:rPr lang="en-US" sz="2400" dirty="0"/>
              <a:t>Advance EIP by </a:t>
            </a:r>
            <a:r>
              <a:rPr lang="en-US" sz="2400" dirty="0" err="1"/>
              <a:t>len</a:t>
            </a:r>
            <a:endParaRPr lang="en-US" sz="2400" dirty="0"/>
          </a:p>
        </p:txBody>
      </p:sp>
      <p:sp>
        <p:nvSpPr>
          <p:cNvPr id="19" name="Rounded Rectangle 18"/>
          <p:cNvSpPr/>
          <p:nvPr/>
        </p:nvSpPr>
        <p:spPr>
          <a:xfrm>
            <a:off x="5867400" y="5238083"/>
            <a:ext cx="3200401" cy="10668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/>
                <a:cs typeface="Consolas"/>
              </a:rPr>
              <a:t>push </a:t>
            </a:r>
            <a:r>
              <a:rPr lang="en-US" sz="2400" dirty="0" err="1">
                <a:solidFill>
                  <a:schemeClr val="bg1"/>
                </a:solidFill>
                <a:latin typeface="Consolas"/>
                <a:cs typeface="Consolas"/>
              </a:rPr>
              <a:t>ebp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8469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Linear-Sweep Disassembly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37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43000" y="2614724"/>
            <a:ext cx="1905000" cy="66805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Disassembler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EIP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066800" y="1676400"/>
          <a:ext cx="70104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0xc9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933700" y="121920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Executable Instructions</a:t>
            </a:r>
          </a:p>
        </p:txBody>
      </p:sp>
      <p:cxnSp>
        <p:nvCxnSpPr>
          <p:cNvPr id="10" name="Straight Arrow Connector 9"/>
          <p:cNvCxnSpPr>
            <a:stCxn id="5" idx="0"/>
          </p:cNvCxnSpPr>
          <p:nvPr/>
        </p:nvCxnSpPr>
        <p:spPr>
          <a:xfrm flipV="1">
            <a:off x="2095500" y="2057400"/>
            <a:ext cx="0" cy="5573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5867400" y="5238083"/>
            <a:ext cx="3200401" cy="10668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/>
                <a:cs typeface="Consolas"/>
              </a:rPr>
              <a:t>push </a:t>
            </a:r>
            <a:r>
              <a:rPr lang="en-US" sz="2400" dirty="0" err="1">
                <a:solidFill>
                  <a:schemeClr val="bg1"/>
                </a:solidFill>
                <a:latin typeface="Consolas"/>
                <a:cs typeface="Consolas"/>
              </a:rPr>
              <a:t>ebp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pic>
        <p:nvPicPr>
          <p:cNvPr id="21" name="Picture 20" descr="Picture 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187364"/>
            <a:ext cx="5993152" cy="1562099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507495" y="3657600"/>
            <a:ext cx="5153025" cy="2858833"/>
            <a:chOff x="507495" y="3657600"/>
            <a:chExt cx="5153025" cy="2858833"/>
          </a:xfrm>
        </p:grpSpPr>
        <p:pic>
          <p:nvPicPr>
            <p:cNvPr id="22" name="Picture 21" descr="Picture 4.png"/>
            <p:cNvPicPr>
              <a:picLocks noChangeAspect="1"/>
            </p:cNvPicPr>
            <p:nvPr/>
          </p:nvPicPr>
          <p:blipFill rotWithShape="1">
            <a:blip r:embed="rId3"/>
            <a:srcRect b="69971"/>
            <a:stretch/>
          </p:blipFill>
          <p:spPr>
            <a:xfrm>
              <a:off x="507495" y="3657600"/>
              <a:ext cx="5153025" cy="1560767"/>
            </a:xfrm>
            <a:prstGeom prst="rect">
              <a:avLst/>
            </a:prstGeom>
          </p:spPr>
        </p:pic>
        <p:pic>
          <p:nvPicPr>
            <p:cNvPr id="24" name="Picture 23" descr="Picture 4.png"/>
            <p:cNvPicPr>
              <a:picLocks noChangeAspect="1"/>
            </p:cNvPicPr>
            <p:nvPr/>
          </p:nvPicPr>
          <p:blipFill rotWithShape="1">
            <a:blip r:embed="rId3"/>
            <a:srcRect t="84255" b="-800"/>
            <a:stretch/>
          </p:blipFill>
          <p:spPr>
            <a:xfrm>
              <a:off x="507495" y="5632938"/>
              <a:ext cx="5153025" cy="85993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920666" y="5225534"/>
              <a:ext cx="326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3886200" y="6172200"/>
              <a:ext cx="685800" cy="344233"/>
            </a:xfrm>
            <a:prstGeom prst="ellipse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Rounded Rectangle 25"/>
          <p:cNvSpPr/>
          <p:nvPr/>
        </p:nvSpPr>
        <p:spPr>
          <a:xfrm>
            <a:off x="5867400" y="5238083"/>
            <a:ext cx="3200401" cy="10668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/>
                <a:cs typeface="Consolas"/>
              </a:rPr>
              <a:t>push </a:t>
            </a:r>
            <a:r>
              <a:rPr lang="en-US" sz="2400" dirty="0" err="1">
                <a:solidFill>
                  <a:schemeClr val="bg1"/>
                </a:solidFill>
                <a:latin typeface="Consolas"/>
                <a:cs typeface="Consolas"/>
              </a:rPr>
              <a:t>ebp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Consolas"/>
                <a:cs typeface="Consolas"/>
              </a:rPr>
              <a:t>mov</a:t>
            </a:r>
            <a:r>
              <a:rPr lang="en-US" sz="2400" dirty="0">
                <a:solidFill>
                  <a:schemeClr val="bg1"/>
                </a:solidFill>
                <a:latin typeface="Consolas"/>
                <a:cs typeface="Consolas"/>
              </a:rPr>
              <a:t> %</a:t>
            </a:r>
            <a:r>
              <a:rPr lang="en-US" sz="2400" dirty="0" err="1">
                <a:solidFill>
                  <a:schemeClr val="bg1"/>
                </a:solidFill>
                <a:latin typeface="Consolas"/>
                <a:cs typeface="Consolas"/>
              </a:rPr>
              <a:t>esp</a:t>
            </a:r>
            <a:r>
              <a:rPr lang="en-US" sz="2400" dirty="0">
                <a:solidFill>
                  <a:schemeClr val="bg1"/>
                </a:solidFill>
                <a:latin typeface="Consolas"/>
                <a:cs typeface="Consolas"/>
              </a:rPr>
              <a:t>, %</a:t>
            </a:r>
            <a:r>
              <a:rPr lang="en-US" sz="2400" dirty="0" err="1">
                <a:solidFill>
                  <a:schemeClr val="bg1"/>
                </a:solidFill>
                <a:latin typeface="Consolas"/>
                <a:cs typeface="Consolas"/>
              </a:rPr>
              <a:t>ebp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2064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Linear-Sweep Disassembly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819400" y="2614724"/>
            <a:ext cx="1905000" cy="66805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Disassembler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EIP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066800" y="1676400"/>
          <a:ext cx="70104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0xc9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933700" y="121920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Executable Instructions</a:t>
            </a:r>
          </a:p>
        </p:txBody>
      </p:sp>
      <p:cxnSp>
        <p:nvCxnSpPr>
          <p:cNvPr id="10" name="Straight Arrow Connector 9"/>
          <p:cNvCxnSpPr>
            <a:stCxn id="5" idx="0"/>
          </p:cNvCxnSpPr>
          <p:nvPr/>
        </p:nvCxnSpPr>
        <p:spPr>
          <a:xfrm flipV="1">
            <a:off x="3771900" y="2057400"/>
            <a:ext cx="0" cy="5573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5867400" y="5238083"/>
            <a:ext cx="3200401" cy="10668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/>
                <a:cs typeface="Consolas"/>
              </a:rPr>
              <a:t>push </a:t>
            </a:r>
            <a:r>
              <a:rPr lang="en-US" sz="2400" dirty="0" err="1">
                <a:solidFill>
                  <a:schemeClr val="bg1"/>
                </a:solidFill>
                <a:latin typeface="Consolas"/>
                <a:cs typeface="Consolas"/>
              </a:rPr>
              <a:t>ebp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867400" y="5238083"/>
            <a:ext cx="3200401" cy="10668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/>
                <a:cs typeface="Consolas"/>
              </a:rPr>
              <a:t>push </a:t>
            </a:r>
            <a:r>
              <a:rPr lang="en-US" sz="2400" dirty="0" err="1">
                <a:solidFill>
                  <a:schemeClr val="bg1"/>
                </a:solidFill>
                <a:latin typeface="Consolas"/>
                <a:cs typeface="Consolas"/>
              </a:rPr>
              <a:t>ebp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Consolas"/>
                <a:cs typeface="Consolas"/>
              </a:rPr>
              <a:t>mov</a:t>
            </a:r>
            <a:r>
              <a:rPr lang="en-US" sz="2400" dirty="0">
                <a:solidFill>
                  <a:schemeClr val="bg1"/>
                </a:solidFill>
                <a:latin typeface="Consolas"/>
                <a:cs typeface="Consolas"/>
              </a:rPr>
              <a:t> %</a:t>
            </a:r>
            <a:r>
              <a:rPr lang="en-US" sz="2400" dirty="0" err="1">
                <a:solidFill>
                  <a:schemeClr val="bg1"/>
                </a:solidFill>
                <a:latin typeface="Consolas"/>
                <a:cs typeface="Consolas"/>
              </a:rPr>
              <a:t>esp</a:t>
            </a:r>
            <a:r>
              <a:rPr lang="en-US" sz="2400" dirty="0">
                <a:solidFill>
                  <a:schemeClr val="bg1"/>
                </a:solidFill>
                <a:latin typeface="Consolas"/>
                <a:cs typeface="Consolas"/>
              </a:rPr>
              <a:t>, %</a:t>
            </a:r>
            <a:r>
              <a:rPr lang="en-US" sz="2400" dirty="0" err="1">
                <a:solidFill>
                  <a:schemeClr val="bg1"/>
                </a:solidFill>
                <a:latin typeface="Consolas"/>
                <a:cs typeface="Consolas"/>
              </a:rPr>
              <a:t>ebp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2000" y="3599517"/>
            <a:ext cx="36576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Algorithm:</a:t>
            </a:r>
          </a:p>
          <a:p>
            <a:pPr marL="457200" indent="-457200">
              <a:buAutoNum type="arabicPeriod"/>
            </a:pPr>
            <a:r>
              <a:rPr lang="en-US" sz="2400" dirty="0"/>
              <a:t>Decode Instruction</a:t>
            </a:r>
          </a:p>
          <a:p>
            <a:pPr marL="457200" indent="-457200">
              <a:buAutoNum type="arabicPeriod"/>
            </a:pPr>
            <a:r>
              <a:rPr lang="en-US" sz="2400" dirty="0"/>
              <a:t>Advance EIP by </a:t>
            </a:r>
            <a:r>
              <a:rPr lang="en-US" sz="2400" dirty="0" err="1"/>
              <a:t>len</a:t>
            </a:r>
            <a:endParaRPr lang="en-US" sz="2400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5334000" y="2895600"/>
            <a:ext cx="3124200" cy="990600"/>
          </a:xfrm>
          <a:prstGeom prst="wedgeRoundRectCallout">
            <a:avLst>
              <a:gd name="adj1" fmla="val -94930"/>
              <a:gd name="adj2" fmla="val 69845"/>
              <a:gd name="adj3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Note we don’t follow jumps: we just increment by instruction length</a:t>
            </a:r>
          </a:p>
        </p:txBody>
      </p:sp>
    </p:spTree>
    <p:extLst>
      <p:ext uri="{BB962C8B-B14F-4D97-AF65-F5344CB8AC3E}">
        <p14:creationId xmlns:p14="http://schemas.microsoft.com/office/powerpoint/2010/main" val="85365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Disassemble from any address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39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752600" y="2667000"/>
          <a:ext cx="70104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0xc9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Rounded Rectangle 13"/>
          <p:cNvSpPr/>
          <p:nvPr/>
        </p:nvSpPr>
        <p:spPr>
          <a:xfrm>
            <a:off x="914400" y="1752600"/>
            <a:ext cx="1676399" cy="553117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/>
                <a:cs typeface="Consolas"/>
              </a:rPr>
              <a:t>push </a:t>
            </a:r>
            <a:r>
              <a:rPr lang="en-US" sz="2400" dirty="0" err="1">
                <a:solidFill>
                  <a:schemeClr val="bg1"/>
                </a:solidFill>
                <a:latin typeface="Consolas"/>
                <a:cs typeface="Consolas"/>
              </a:rPr>
              <a:t>ebp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16" name="Left Brace 15"/>
          <p:cNvSpPr/>
          <p:nvPr/>
        </p:nvSpPr>
        <p:spPr>
          <a:xfrm rot="5400000">
            <a:off x="2049787" y="2293613"/>
            <a:ext cx="342900" cy="632474"/>
          </a:xfrm>
          <a:prstGeom prst="leftBrac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7231835" y="1569901"/>
            <a:ext cx="1447800" cy="762000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Normal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Execution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743200" y="1752600"/>
            <a:ext cx="3276600" cy="553117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Consolas"/>
                <a:cs typeface="Consolas"/>
              </a:rPr>
              <a:t>mov</a:t>
            </a:r>
            <a:r>
              <a:rPr lang="en-US" sz="2400" dirty="0">
                <a:solidFill>
                  <a:schemeClr val="bg1"/>
                </a:solidFill>
                <a:latin typeface="Consolas"/>
                <a:cs typeface="Consolas"/>
              </a:rPr>
              <a:t> %</a:t>
            </a:r>
            <a:r>
              <a:rPr lang="en-US" sz="2400" dirty="0" err="1">
                <a:solidFill>
                  <a:schemeClr val="bg1"/>
                </a:solidFill>
                <a:latin typeface="Consolas"/>
                <a:cs typeface="Consolas"/>
              </a:rPr>
              <a:t>esp</a:t>
            </a:r>
            <a:r>
              <a:rPr lang="en-US" sz="2400" dirty="0">
                <a:solidFill>
                  <a:schemeClr val="bg1"/>
                </a:solidFill>
                <a:latin typeface="Consolas"/>
                <a:cs typeface="Consolas"/>
              </a:rPr>
              <a:t>, %</a:t>
            </a:r>
            <a:r>
              <a:rPr lang="en-US" sz="2400" dirty="0" err="1">
                <a:solidFill>
                  <a:schemeClr val="bg1"/>
                </a:solidFill>
                <a:latin typeface="Consolas"/>
                <a:cs typeface="Consolas"/>
              </a:rPr>
              <a:t>ebp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20" name="Left Brace 19"/>
          <p:cNvSpPr/>
          <p:nvPr/>
        </p:nvSpPr>
        <p:spPr>
          <a:xfrm rot="5400000">
            <a:off x="3295650" y="2007499"/>
            <a:ext cx="342900" cy="1143000"/>
          </a:xfrm>
          <a:prstGeom prst="leftBrac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645284" y="3147251"/>
            <a:ext cx="7292189" cy="2900223"/>
            <a:chOff x="645284" y="3147251"/>
            <a:chExt cx="7292189" cy="2900223"/>
          </a:xfrm>
        </p:grpSpPr>
        <p:grpSp>
          <p:nvGrpSpPr>
            <p:cNvPr id="24" name="Group 23"/>
            <p:cNvGrpSpPr/>
            <p:nvPr/>
          </p:nvGrpSpPr>
          <p:grpSpPr>
            <a:xfrm>
              <a:off x="2590799" y="3147251"/>
              <a:ext cx="1905000" cy="1225374"/>
              <a:chOff x="2590799" y="3147251"/>
              <a:chExt cx="1905000" cy="1225374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2590799" y="3704575"/>
                <a:ext cx="1905000" cy="668050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Disassembler</a:t>
                </a:r>
                <a:br>
                  <a:rPr lang="en-US" sz="2000" dirty="0">
                    <a:solidFill>
                      <a:schemeClr val="bg1"/>
                    </a:solidFill>
                  </a:rPr>
                </a:br>
                <a:r>
                  <a:rPr lang="en-US" sz="2000" dirty="0">
                    <a:solidFill>
                      <a:schemeClr val="bg1"/>
                    </a:solidFill>
                  </a:rPr>
                  <a:t>EIP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0"/>
              </p:cNvCxnSpPr>
              <p:nvPr/>
            </p:nvCxnSpPr>
            <p:spPr>
              <a:xfrm flipV="1">
                <a:off x="3543299" y="3147251"/>
                <a:ext cx="0" cy="55732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645284" y="4662479"/>
              <a:ext cx="7292189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It’s perfectly valid to start disassembling from </a:t>
              </a:r>
              <a:br>
                <a:rPr lang="en-US" sz="2800" dirty="0"/>
              </a:br>
              <a:r>
                <a:rPr lang="en-US" sz="2800" i="1" u="sng" dirty="0">
                  <a:solidFill>
                    <a:schemeClr val="tx2"/>
                  </a:solidFill>
                </a:rPr>
                <a:t>any</a:t>
              </a:r>
              <a:r>
                <a:rPr lang="en-US" sz="2800" dirty="0"/>
                <a:t> address and all byte sequences will have a </a:t>
              </a:r>
            </a:p>
            <a:p>
              <a:r>
                <a:rPr lang="en-US" sz="2800" dirty="0"/>
                <a:t>unique disassembly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209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altLang="zh-CN" dirty="0"/>
              <a:t>et2shellcode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2849563"/>
          </a:xfrm>
        </p:spPr>
        <p:txBody>
          <a:bodyPr/>
          <a:lstStyle/>
          <a:p>
            <a:pPr marL="0" lvl="0" indent="0" algn="ctr">
              <a:buNone/>
            </a:pPr>
            <a:r>
              <a:rPr lang="en-US" sz="2800" b="1" i="1" dirty="0">
                <a:solidFill>
                  <a:srgbClr val="000000"/>
                </a:solidFill>
              </a:rPr>
              <a:t>computation</a:t>
            </a:r>
            <a:r>
              <a:rPr lang="en-US" sz="2800" dirty="0">
                <a:solidFill>
                  <a:srgbClr val="000000"/>
                </a:solidFill>
              </a:rPr>
              <a:t>                     +                          </a:t>
            </a:r>
            <a:r>
              <a:rPr lang="en-US" sz="2800" b="1" i="1" dirty="0">
                <a:solidFill>
                  <a:srgbClr val="000000"/>
                </a:solidFill>
              </a:rPr>
              <a:t>control</a:t>
            </a:r>
          </a:p>
          <a:p>
            <a:pPr marL="0" lvl="0" indent="0"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endParaRPr lang="en-US" sz="2800" dirty="0">
              <a:solidFill>
                <a:srgbClr val="0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290601"/>
              </p:ext>
            </p:extLst>
          </p:nvPr>
        </p:nvGraphicFramePr>
        <p:xfrm>
          <a:off x="933450" y="2515059"/>
          <a:ext cx="72771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2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latin typeface="+mn-lt"/>
                          <a:cs typeface="Consolas"/>
                        </a:rPr>
                        <a:t>shellcode</a:t>
                      </a:r>
                      <a:r>
                        <a:rPr lang="en-US" sz="2800" baseline="0" dirty="0">
                          <a:solidFill>
                            <a:schemeClr val="bg1"/>
                          </a:solidFill>
                          <a:latin typeface="+mn-lt"/>
                          <a:cs typeface="Consolas"/>
                        </a:rPr>
                        <a:t> (aka payload)</a:t>
                      </a:r>
                      <a:endParaRPr lang="en-US" sz="2800" dirty="0">
                        <a:solidFill>
                          <a:schemeClr val="bg1"/>
                        </a:solidFill>
                        <a:latin typeface="+mn-lt"/>
                        <a:cs typeface="Consola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latin typeface="+mn-lt"/>
                          <a:cs typeface="Consolas"/>
                        </a:rPr>
                        <a:t>padding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latin typeface="+mn-lt"/>
                          <a:cs typeface="Consolas"/>
                        </a:rPr>
                        <a:t>&amp;</a:t>
                      </a:r>
                      <a:r>
                        <a:rPr lang="en-US" sz="2800" dirty="0" err="1">
                          <a:solidFill>
                            <a:schemeClr val="bg1"/>
                          </a:solidFill>
                          <a:latin typeface="+mn-lt"/>
                          <a:cs typeface="Consolas"/>
                        </a:rPr>
                        <a:t>buf</a:t>
                      </a:r>
                      <a:endParaRPr lang="en-US" sz="2800" dirty="0">
                        <a:solidFill>
                          <a:schemeClr val="bg1"/>
                        </a:solidFill>
                        <a:latin typeface="+mn-lt"/>
                        <a:cs typeface="Consola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Arc 5"/>
          <p:cNvSpPr/>
          <p:nvPr/>
        </p:nvSpPr>
        <p:spPr>
          <a:xfrm flipV="1">
            <a:off x="1028700" y="2085471"/>
            <a:ext cx="6591300" cy="883604"/>
          </a:xfrm>
          <a:prstGeom prst="arc">
            <a:avLst>
              <a:gd name="adj1" fmla="val 7758"/>
              <a:gd name="adj2" fmla="val 10784512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</a:t>
            </a:fld>
            <a:endParaRPr 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609600" y="4415135"/>
            <a:ext cx="5181600" cy="1371600"/>
          </a:xfrm>
          <a:prstGeom prst="wedgeRoundRectCallout">
            <a:avLst>
              <a:gd name="adj1" fmla="val -18219"/>
              <a:gd name="adj2" fmla="val -93056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r>
              <a:rPr lang="da-DK" sz="2000" dirty="0">
                <a:latin typeface="Consolas"/>
                <a:cs typeface="Consolas"/>
              </a:rPr>
              <a:t>"\x31\xc9\xf7\xe1\x51\x68\x2f\x2f”</a:t>
            </a:r>
          </a:p>
          <a:p>
            <a:r>
              <a:rPr lang="da-DK" sz="2000" dirty="0">
                <a:latin typeface="Consolas"/>
                <a:cs typeface="Consolas"/>
              </a:rPr>
              <a:t>"\x73\x68\x68\x2f\x62\x69\x6e\x89”</a:t>
            </a:r>
          </a:p>
          <a:p>
            <a:r>
              <a:rPr lang="da-DK" sz="2000" dirty="0">
                <a:latin typeface="Consolas"/>
                <a:cs typeface="Consolas"/>
              </a:rPr>
              <a:t>"\xe3\xb0\x0b\</a:t>
            </a:r>
            <a:r>
              <a:rPr lang="da-DK" sz="2000" dirty="0" err="1">
                <a:latin typeface="Consolas"/>
                <a:cs typeface="Consolas"/>
              </a:rPr>
              <a:t>xcd</a:t>
            </a:r>
            <a:r>
              <a:rPr lang="da-DK" sz="2000" dirty="0">
                <a:latin typeface="Consolas"/>
                <a:cs typeface="Consolas"/>
              </a:rPr>
              <a:t>\x80”;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5761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jumps and returns instead of linear sweep</a:t>
            </a:r>
          </a:p>
          <a:p>
            <a:endParaRPr lang="en-US" dirty="0"/>
          </a:p>
          <a:p>
            <a:r>
              <a:rPr lang="en-US" dirty="0"/>
              <a:t>Undecidable: indirect jumps</a:t>
            </a:r>
          </a:p>
          <a:p>
            <a:pPr lvl="1"/>
            <a:r>
              <a:rPr lang="en-US" dirty="0"/>
              <a:t>Where does </a:t>
            </a:r>
            <a:r>
              <a:rPr lang="en-US" dirty="0" err="1">
                <a:latin typeface="Consolas"/>
                <a:cs typeface="Consolas"/>
              </a:rPr>
              <a:t>jmp</a:t>
            </a:r>
            <a:r>
              <a:rPr lang="en-US" dirty="0">
                <a:latin typeface="Consolas"/>
                <a:cs typeface="Consolas"/>
              </a:rPr>
              <a:t> *</a:t>
            </a:r>
            <a:r>
              <a:rPr lang="en-US" dirty="0" err="1">
                <a:latin typeface="Consolas"/>
                <a:cs typeface="Consolas"/>
              </a:rPr>
              <a:t>eax</a:t>
            </a:r>
            <a:r>
              <a:rPr lang="en-US" dirty="0"/>
              <a:t> go?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340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ROP and Disassembly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Compiler-created gadget:</a:t>
            </a:r>
            <a:r>
              <a:rPr lang="en-US" dirty="0"/>
              <a:t> A sequence of instructions inserted by the compiler ending in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ret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/>
              <a:t>Unintended gadget:</a:t>
            </a:r>
            <a:r>
              <a:rPr lang="en-US" dirty="0"/>
              <a:t> A sequence of instructions not created by the compiler, e.g., by starting disassembly at an unaligned start.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495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Example: </a:t>
            </a:r>
            <a:r>
              <a:rPr lang="en-US" sz="3600" dirty="0" err="1">
                <a:latin typeface="Consolas" charset="0"/>
                <a:ea typeface="Consolas" charset="0"/>
                <a:cs typeface="Consolas" charset="0"/>
              </a:rPr>
              <a:t>ecb_crypt</a:t>
            </a:r>
            <a:r>
              <a:rPr lang="en-US" sz="3600" dirty="0">
                <a:latin typeface="Consolas" charset="0"/>
                <a:ea typeface="Consolas" charset="0"/>
                <a:cs typeface="Consolas" charset="0"/>
              </a:rPr>
              <a:t>()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42</a:t>
            </a:fld>
            <a:endParaRPr 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4362450" y="1447800"/>
            <a:ext cx="437940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pPr algn="l">
              <a:buClr>
                <a:srgbClr val="008080"/>
              </a:buClr>
              <a:buFontTx/>
              <a:buNone/>
            </a:pPr>
            <a:r>
              <a:rPr lang="en-US" altLang="en-US" sz="1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c7</a:t>
            </a:r>
          </a:p>
          <a:p>
            <a:pPr algn="l">
              <a:buClr>
                <a:srgbClr val="008080"/>
              </a:buClr>
              <a:buFontTx/>
              <a:buNone/>
            </a:pPr>
            <a:r>
              <a:rPr lang="en-US" altLang="en-US" sz="1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45</a:t>
            </a:r>
          </a:p>
          <a:p>
            <a:pPr algn="l">
              <a:buClr>
                <a:srgbClr val="008080"/>
              </a:buClr>
              <a:buFontTx/>
              <a:buNone/>
            </a:pPr>
            <a:r>
              <a:rPr lang="en-US" altLang="en-US" sz="1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d4</a:t>
            </a:r>
          </a:p>
          <a:p>
            <a:pPr algn="l">
              <a:buClr>
                <a:srgbClr val="008080"/>
              </a:buClr>
              <a:buFontTx/>
              <a:buNone/>
            </a:pPr>
            <a:r>
              <a:rPr lang="en-US" altLang="en-US" sz="1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01</a:t>
            </a:r>
          </a:p>
          <a:p>
            <a:pPr algn="l">
              <a:buClr>
                <a:srgbClr val="008080"/>
              </a:buClr>
              <a:buFontTx/>
              <a:buNone/>
            </a:pPr>
            <a:r>
              <a:rPr lang="en-US" altLang="en-US" sz="1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00</a:t>
            </a:r>
          </a:p>
          <a:p>
            <a:pPr algn="l">
              <a:buClr>
                <a:srgbClr val="008080"/>
              </a:buClr>
              <a:buFontTx/>
              <a:buNone/>
            </a:pPr>
            <a:r>
              <a:rPr lang="en-US" altLang="en-US" sz="1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00</a:t>
            </a:r>
          </a:p>
          <a:p>
            <a:pPr algn="l">
              <a:buClr>
                <a:srgbClr val="008080"/>
              </a:buClr>
              <a:buFontTx/>
              <a:buNone/>
            </a:pPr>
            <a:r>
              <a:rPr lang="en-US" altLang="en-US" sz="1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00</a:t>
            </a:r>
          </a:p>
          <a:p>
            <a:pPr algn="l">
              <a:buClr>
                <a:srgbClr val="008080"/>
              </a:buClr>
              <a:buFontTx/>
              <a:buNone/>
            </a:pPr>
            <a:r>
              <a:rPr lang="en-US" altLang="en-US" sz="1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f7</a:t>
            </a:r>
          </a:p>
          <a:p>
            <a:pPr algn="l">
              <a:buClr>
                <a:srgbClr val="008080"/>
              </a:buClr>
              <a:buFontTx/>
              <a:buNone/>
            </a:pPr>
            <a:r>
              <a:rPr lang="en-US" altLang="en-US" sz="1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c7</a:t>
            </a:r>
          </a:p>
          <a:p>
            <a:pPr algn="l">
              <a:buClr>
                <a:srgbClr val="008080"/>
              </a:buClr>
              <a:buFontTx/>
              <a:buNone/>
            </a:pPr>
            <a:r>
              <a:rPr lang="en-US" altLang="en-US" sz="1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07</a:t>
            </a:r>
          </a:p>
          <a:p>
            <a:pPr algn="l">
              <a:buClr>
                <a:srgbClr val="008080"/>
              </a:buClr>
              <a:buFontTx/>
              <a:buNone/>
            </a:pPr>
            <a:r>
              <a:rPr lang="en-US" altLang="en-US" sz="1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00</a:t>
            </a:r>
          </a:p>
          <a:p>
            <a:pPr algn="l">
              <a:buClr>
                <a:srgbClr val="008080"/>
              </a:buClr>
              <a:buFontTx/>
              <a:buNone/>
            </a:pPr>
            <a:r>
              <a:rPr lang="en-US" altLang="en-US" sz="1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00</a:t>
            </a:r>
          </a:p>
          <a:p>
            <a:pPr algn="l">
              <a:buClr>
                <a:srgbClr val="008080"/>
              </a:buClr>
              <a:buFontTx/>
              <a:buNone/>
            </a:pPr>
            <a:r>
              <a:rPr lang="en-US" altLang="en-US" sz="1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00</a:t>
            </a:r>
          </a:p>
          <a:p>
            <a:pPr algn="l">
              <a:buClr>
                <a:srgbClr val="008080"/>
              </a:buClr>
              <a:buFontTx/>
              <a:buNone/>
            </a:pPr>
            <a:r>
              <a:rPr lang="en-US" altLang="en-US" sz="1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0f</a:t>
            </a:r>
          </a:p>
          <a:p>
            <a:pPr algn="l">
              <a:buClr>
                <a:srgbClr val="008080"/>
              </a:buClr>
              <a:buFontTx/>
              <a:buNone/>
            </a:pPr>
            <a:r>
              <a:rPr lang="en-US" altLang="en-US" sz="1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95</a:t>
            </a:r>
          </a:p>
          <a:p>
            <a:pPr algn="l">
              <a:buClr>
                <a:srgbClr val="008080"/>
              </a:buClr>
              <a:buFontTx/>
              <a:buNone/>
            </a:pPr>
            <a:r>
              <a:rPr lang="en-US" altLang="en-US" sz="1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45</a:t>
            </a:r>
          </a:p>
          <a:p>
            <a:pPr algn="l">
              <a:buClr>
                <a:srgbClr val="008080"/>
              </a:buClr>
              <a:buFontTx/>
              <a:buNone/>
            </a:pPr>
            <a:r>
              <a:rPr lang="en-US" altLang="en-US" sz="1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c3</a:t>
            </a:r>
          </a:p>
        </p:txBody>
      </p: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228600" y="2204535"/>
            <a:ext cx="37719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pPr algn="r">
              <a:buClr>
                <a:srgbClr val="008080"/>
              </a:buClr>
              <a:buFontTx/>
              <a:buNone/>
            </a:pPr>
            <a:r>
              <a:rPr lang="en-US" altLang="en-US" sz="18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altLang="en-US" sz="1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$0x00000001, -44(%</a:t>
            </a:r>
            <a:r>
              <a:rPr lang="en-US" altLang="en-US" sz="18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altLang="en-US" sz="1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890588" y="3996266"/>
            <a:ext cx="30289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pPr algn="r">
              <a:buClr>
                <a:srgbClr val="008080"/>
              </a:buClr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test $0x00000007, %</a:t>
            </a:r>
            <a:r>
              <a:rPr lang="en-US" altLang="en-US" sz="18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edi</a:t>
            </a:r>
            <a:endParaRPr lang="en-US" altLang="en-US" sz="18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TextBox 12"/>
          <p:cNvSpPr txBox="1">
            <a:spLocks noChangeArrowheads="1"/>
          </p:cNvSpPr>
          <p:nvPr/>
        </p:nvSpPr>
        <p:spPr bwMode="auto">
          <a:xfrm>
            <a:off x="1548871" y="5377935"/>
            <a:ext cx="2362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pPr algn="r">
              <a:buClr>
                <a:srgbClr val="008080"/>
              </a:buClr>
              <a:buFontTx/>
              <a:buNone/>
            </a:pPr>
            <a:r>
              <a:rPr lang="en-US" altLang="en-US" sz="18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setnzb</a:t>
            </a:r>
            <a:r>
              <a:rPr lang="en-US" altLang="en-US" sz="1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-61(%</a:t>
            </a:r>
            <a:r>
              <a:rPr lang="en-US" altLang="en-US" sz="18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altLang="en-US" sz="1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194301" y="3237469"/>
            <a:ext cx="2362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pPr algn="l">
              <a:buClr>
                <a:srgbClr val="008080"/>
              </a:buClr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add %dh, %</a:t>
            </a:r>
            <a:r>
              <a:rPr lang="en-US" altLang="en-US" sz="18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bh</a:t>
            </a:r>
            <a:endParaRPr lang="en-US" altLang="en-US" sz="18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194301" y="4355068"/>
            <a:ext cx="3352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pPr algn="l">
              <a:buClr>
                <a:srgbClr val="008080"/>
              </a:buClr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altLang="en-US" sz="1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$0x0F000000, (%</a:t>
            </a:r>
            <a:r>
              <a:rPr lang="en-US" altLang="en-US" sz="18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edi</a:t>
            </a:r>
            <a:r>
              <a:rPr lang="en-US" altLang="en-US" sz="1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194301" y="5257800"/>
            <a:ext cx="2362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pPr algn="l">
              <a:buClr>
                <a:srgbClr val="008080"/>
              </a:buClr>
              <a:buFontTx/>
              <a:buNone/>
            </a:pPr>
            <a:r>
              <a:rPr lang="en-US" altLang="en-US" sz="18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xchg</a:t>
            </a:r>
            <a:r>
              <a:rPr lang="en-US" altLang="en-US" sz="1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%</a:t>
            </a:r>
            <a:r>
              <a:rPr lang="en-US" altLang="en-US" sz="18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altLang="en-US" sz="1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, %</a:t>
            </a:r>
            <a:r>
              <a:rPr lang="en-US" altLang="en-US" sz="18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altLang="en-US" sz="18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>
              <a:buClr>
                <a:srgbClr val="008080"/>
              </a:buClr>
              <a:buFontTx/>
              <a:buNone/>
            </a:pPr>
            <a:r>
              <a:rPr lang="en-US" altLang="en-US" sz="18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inc</a:t>
            </a:r>
            <a:r>
              <a:rPr lang="en-US" altLang="en-US" sz="1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%</a:t>
            </a:r>
            <a:r>
              <a:rPr lang="en-US" altLang="en-US" sz="18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altLang="en-US" sz="18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>
              <a:buClr>
                <a:srgbClr val="008080"/>
              </a:buClr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ret</a:t>
            </a:r>
          </a:p>
        </p:txBody>
      </p:sp>
      <p:sp>
        <p:nvSpPr>
          <p:cNvPr id="25" name="Left Brace 24"/>
          <p:cNvSpPr/>
          <p:nvPr/>
        </p:nvSpPr>
        <p:spPr>
          <a:xfrm>
            <a:off x="4048125" y="1514523"/>
            <a:ext cx="246592" cy="1770544"/>
          </a:xfrm>
          <a:prstGeom prst="leftBrace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e 25"/>
          <p:cNvSpPr/>
          <p:nvPr/>
        </p:nvSpPr>
        <p:spPr>
          <a:xfrm>
            <a:off x="3989917" y="3474006"/>
            <a:ext cx="304800" cy="1428195"/>
          </a:xfrm>
          <a:prstGeom prst="leftBrac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/>
          <p:cNvSpPr/>
          <p:nvPr/>
        </p:nvSpPr>
        <p:spPr>
          <a:xfrm>
            <a:off x="3945202" y="5093731"/>
            <a:ext cx="349515" cy="1002269"/>
          </a:xfrm>
          <a:prstGeom prst="leftBrac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Brace 27"/>
          <p:cNvSpPr/>
          <p:nvPr/>
        </p:nvSpPr>
        <p:spPr>
          <a:xfrm flipH="1">
            <a:off x="4797060" y="5410200"/>
            <a:ext cx="308339" cy="620800"/>
          </a:xfrm>
          <a:prstGeom prst="leftBrace">
            <a:avLst/>
          </a:prstGeom>
          <a:ln>
            <a:solidFill>
              <a:schemeClr val="tx2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e 28"/>
          <p:cNvSpPr/>
          <p:nvPr/>
        </p:nvSpPr>
        <p:spPr>
          <a:xfrm flipH="1">
            <a:off x="4797060" y="3750017"/>
            <a:ext cx="282940" cy="1507783"/>
          </a:xfrm>
          <a:prstGeom prst="leftBrace">
            <a:avLst/>
          </a:prstGeom>
          <a:ln>
            <a:solidFill>
              <a:schemeClr val="tx2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Brace 29"/>
          <p:cNvSpPr/>
          <p:nvPr/>
        </p:nvSpPr>
        <p:spPr>
          <a:xfrm flipH="1">
            <a:off x="4797060" y="3270367"/>
            <a:ext cx="282940" cy="311033"/>
          </a:xfrm>
          <a:prstGeom prst="leftBrace">
            <a:avLst/>
          </a:prstGeom>
          <a:ln>
            <a:solidFill>
              <a:schemeClr val="tx2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51844" y="6506605"/>
            <a:ext cx="4894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credit: </a:t>
            </a:r>
            <a:r>
              <a:rPr lang="en-US" dirty="0" err="1"/>
              <a:t>Hovav</a:t>
            </a:r>
            <a:r>
              <a:rPr lang="en-US" dirty="0"/>
              <a:t> </a:t>
            </a:r>
            <a:r>
              <a:rPr lang="en-US" dirty="0" err="1"/>
              <a:t>Shacham</a:t>
            </a:r>
            <a:r>
              <a:rPr lang="en-US" dirty="0"/>
              <a:t> </a:t>
            </a:r>
            <a:r>
              <a:rPr lang="en-US" dirty="0" err="1"/>
              <a:t>Blackhat</a:t>
            </a:r>
            <a:r>
              <a:rPr lang="en-US" dirty="0"/>
              <a:t> 2008 Talk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361705" y="1146112"/>
            <a:ext cx="17683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/>
              <a:t>Intended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00492" y="1146112"/>
            <a:ext cx="2244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/>
              <a:t>Unintended</a:t>
            </a:r>
          </a:p>
        </p:txBody>
      </p:sp>
    </p:spTree>
    <p:extLst>
      <p:ext uri="{BB962C8B-B14F-4D97-AF65-F5344CB8AC3E}">
        <p14:creationId xmlns:p14="http://schemas.microsoft.com/office/powerpoint/2010/main" val="1994854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ROP Programming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28850" y="1751891"/>
            <a:ext cx="4686300" cy="47545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Disassemble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</a:t>
            </a:r>
            <a:r>
              <a:rPr lang="en-US" i="1" u="sng" dirty="0"/>
              <a:t>useful</a:t>
            </a:r>
            <a:r>
              <a:rPr lang="en-US" dirty="0"/>
              <a:t> code sequences as gadgets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Assemble gadgets into desired shellcode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96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 04-exercises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62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ROPing</a:t>
            </a:r>
            <a:r>
              <a:rPr lang="en-US" dirty="0"/>
              <a:t>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2514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BOOL WINAPI </a:t>
            </a:r>
            <a:r>
              <a:rPr lang="en-US" sz="2000" dirty="0" err="1">
                <a:latin typeface="Consolas"/>
                <a:cs typeface="Consolas"/>
              </a:rPr>
              <a:t>VirtualProtect</a:t>
            </a:r>
            <a:r>
              <a:rPr lang="en-US" sz="2000" dirty="0"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LPVOID </a:t>
            </a:r>
            <a:r>
              <a:rPr lang="en-US" sz="2000" dirty="0" err="1">
                <a:latin typeface="Consolas"/>
                <a:cs typeface="Consolas"/>
              </a:rPr>
              <a:t>lpAddress</a:t>
            </a:r>
            <a:r>
              <a:rPr lang="en-US" sz="2000" dirty="0">
                <a:latin typeface="Consolas"/>
                <a:cs typeface="Consolas"/>
              </a:rPr>
              <a:t>, // </a:t>
            </a:r>
            <a:r>
              <a:rPr lang="en-US" sz="2000" b="1" dirty="0">
                <a:latin typeface="Consolas"/>
                <a:cs typeface="Consolas"/>
              </a:rPr>
              <a:t>dynamically</a:t>
            </a:r>
            <a:r>
              <a:rPr lang="en-US" sz="2000" dirty="0">
                <a:latin typeface="Consolas"/>
                <a:cs typeface="Consolas"/>
              </a:rPr>
              <a:t> determined base </a:t>
            </a:r>
            <a:r>
              <a:rPr lang="en-US" sz="2000" dirty="0" err="1">
                <a:latin typeface="Consolas"/>
                <a:cs typeface="Consolas"/>
              </a:rPr>
              <a:t>addr</a:t>
            </a:r>
            <a:r>
              <a:rPr lang="en-US" sz="2000" dirty="0">
                <a:latin typeface="Consolas"/>
                <a:cs typeface="Consolas"/>
              </a:rPr>
              <a:t> to pages to change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SIZE_T </a:t>
            </a:r>
            <a:r>
              <a:rPr lang="en-US" sz="2000" dirty="0" err="1">
                <a:latin typeface="Consolas"/>
                <a:cs typeface="Consolas"/>
              </a:rPr>
              <a:t>dwSize</a:t>
            </a:r>
            <a:r>
              <a:rPr lang="en-US" sz="2000" dirty="0">
                <a:latin typeface="Consolas"/>
                <a:cs typeface="Consolas"/>
              </a:rPr>
              <a:t>, // size of the region in bytes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DWORD </a:t>
            </a:r>
            <a:r>
              <a:rPr lang="en-US" sz="2000" dirty="0" err="1">
                <a:latin typeface="Consolas"/>
                <a:cs typeface="Consolas"/>
              </a:rPr>
              <a:t>flNewProtect</a:t>
            </a:r>
            <a:r>
              <a:rPr lang="en-US" sz="2000" dirty="0">
                <a:latin typeface="Consolas"/>
                <a:cs typeface="Consolas"/>
              </a:rPr>
              <a:t>, // 0x40 = EXECUTE_READWRITE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PDWORD </a:t>
            </a:r>
            <a:r>
              <a:rPr lang="en-US" sz="2000" dirty="0" err="1">
                <a:latin typeface="Consolas"/>
                <a:cs typeface="Consolas"/>
              </a:rPr>
              <a:t>flProtect</a:t>
            </a:r>
            <a:r>
              <a:rPr lang="en-US" sz="2000" dirty="0">
                <a:latin typeface="Consolas"/>
                <a:cs typeface="Consolas"/>
              </a:rPr>
              <a:t> // A </a:t>
            </a:r>
            <a:r>
              <a:rPr lang="en-US" sz="2000" dirty="0" err="1">
                <a:latin typeface="Consolas"/>
                <a:cs typeface="Consolas"/>
              </a:rPr>
              <a:t>ptr</a:t>
            </a:r>
            <a:r>
              <a:rPr lang="en-US" sz="2000" dirty="0">
                <a:latin typeface="Consolas"/>
                <a:cs typeface="Consolas"/>
              </a:rPr>
              <a:t> to a variable for prev. </a:t>
            </a:r>
            <a:r>
              <a:rPr lang="en-US" sz="2000" dirty="0" err="1">
                <a:latin typeface="Consolas"/>
                <a:cs typeface="Consolas"/>
              </a:rPr>
              <a:t>arg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25842" y="4191000"/>
            <a:ext cx="7492316" cy="914400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sz="2800" dirty="0" err="1"/>
              <a:t>VirtualProtect</a:t>
            </a:r>
            <a:r>
              <a:rPr lang="en-US" sz="2800" dirty="0"/>
              <a:t>() can un-DEP a memory region</a:t>
            </a:r>
          </a:p>
        </p:txBody>
      </p:sp>
    </p:spTree>
    <p:extLst>
      <p:ext uri="{BB962C8B-B14F-4D97-AF65-F5344CB8AC3E}">
        <p14:creationId xmlns:p14="http://schemas.microsoft.com/office/powerpoint/2010/main" val="28328394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VirtualProtect</a:t>
            </a:r>
            <a:r>
              <a:rPr lang="en-US" dirty="0"/>
              <a:t>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803494"/>
              </p:ext>
            </p:extLst>
          </p:nvPr>
        </p:nvGraphicFramePr>
        <p:xfrm>
          <a:off x="6400800" y="1219200"/>
          <a:ext cx="2311400" cy="4449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367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flProtect</a:t>
                      </a:r>
                      <a:endParaRPr lang="en-US" sz="1800" dirty="0"/>
                    </a:p>
                    <a:p>
                      <a:pPr algn="ctr"/>
                      <a:r>
                        <a:rPr lang="en-US" sz="1800" dirty="0"/>
                        <a:t>(a </a:t>
                      </a:r>
                      <a:r>
                        <a:rPr lang="en-US" sz="1800" dirty="0" err="1"/>
                        <a:t>ptr</a:t>
                      </a:r>
                      <a:r>
                        <a:rPr lang="en-US" sz="1800" baseline="0" dirty="0"/>
                        <a:t> to </a:t>
                      </a:r>
                      <a:r>
                        <a:rPr lang="en-US" sz="1800" baseline="0" dirty="0" err="1"/>
                        <a:t>mem</a:t>
                      </a:r>
                      <a:r>
                        <a:rPr lang="en-US" sz="1800" baseline="0" dirty="0"/>
                        <a:t>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67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flNewProtect</a:t>
                      </a:r>
                      <a:endParaRPr lang="en-US" sz="1800" dirty="0"/>
                    </a:p>
                    <a:p>
                      <a:pPr algn="ctr"/>
                      <a:r>
                        <a:rPr lang="en-US" sz="1800" dirty="0"/>
                        <a:t>(static)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67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dwSize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(dynamic)</a:t>
                      </a:r>
                      <a:endParaRPr lang="en-US" sz="1800" baseline="-25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67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lpAddress</a:t>
                      </a:r>
                      <a:endParaRPr lang="en-US" sz="1800" dirty="0"/>
                    </a:p>
                    <a:p>
                      <a:pPr algn="ctr"/>
                      <a:r>
                        <a:rPr lang="en-US" sz="1800" dirty="0"/>
                        <a:t>(dynamic)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367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&amp;</a:t>
                      </a:r>
                      <a:r>
                        <a:rPr lang="en-US" sz="1800" dirty="0" err="1"/>
                        <a:t>VirtualProtect</a:t>
                      </a:r>
                      <a:endParaRPr lang="en-US" sz="1800" baseline="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770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Craft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lpAddress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367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Craft </a:t>
                      </a:r>
                      <a:r>
                        <a:rPr lang="en-US" sz="1800" dirty="0" err="1"/>
                        <a:t>dwSize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26323" y="2133600"/>
            <a:ext cx="5669677" cy="2514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92100" indent="-2921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635000" indent="-2921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2pPr>
            <a:lvl3pPr marL="914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3pPr>
            <a:lvl4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4pPr>
            <a:lvl5pPr marL="1320800" indent="-1778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>
                <a:latin typeface="Consolas"/>
                <a:cs typeface="Consolas"/>
              </a:rPr>
              <a:t>LPVOID WINAPI </a:t>
            </a:r>
            <a:r>
              <a:rPr lang="en-US" sz="2000" dirty="0" err="1">
                <a:latin typeface="Consolas"/>
                <a:cs typeface="Consolas"/>
              </a:rPr>
              <a:t>VirtualProtect</a:t>
            </a:r>
            <a:r>
              <a:rPr lang="en-US" sz="2000" dirty="0">
                <a:latin typeface="Consolas"/>
                <a:cs typeface="Consolas"/>
              </a:rPr>
              <a:t>(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latin typeface="Consolas"/>
                <a:cs typeface="Consolas"/>
              </a:rPr>
              <a:t>	LPVOID </a:t>
            </a:r>
            <a:r>
              <a:rPr lang="en-US" sz="2000" dirty="0" err="1">
                <a:latin typeface="Consolas"/>
                <a:cs typeface="Consolas"/>
              </a:rPr>
              <a:t>lpAddress</a:t>
            </a:r>
            <a:r>
              <a:rPr lang="en-US" sz="2000" dirty="0">
                <a:latin typeface="Consolas"/>
                <a:cs typeface="Consolas"/>
              </a:rPr>
              <a:t>, 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latin typeface="Consolas"/>
                <a:cs typeface="Consolas"/>
              </a:rPr>
              <a:t>	SIZE_T </a:t>
            </a:r>
            <a:r>
              <a:rPr lang="en-US" sz="2000" dirty="0" err="1">
                <a:latin typeface="Consolas"/>
                <a:cs typeface="Consolas"/>
              </a:rPr>
              <a:t>dwSize</a:t>
            </a:r>
            <a:r>
              <a:rPr lang="en-US" sz="2000" dirty="0">
                <a:latin typeface="Consolas"/>
                <a:cs typeface="Consolas"/>
              </a:rPr>
              <a:t>, 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latin typeface="Consolas"/>
                <a:cs typeface="Consolas"/>
              </a:rPr>
              <a:t>	DWORD DWORD </a:t>
            </a:r>
            <a:r>
              <a:rPr lang="en-US" sz="2000" dirty="0" err="1">
                <a:latin typeface="Consolas"/>
                <a:cs typeface="Consolas"/>
              </a:rPr>
              <a:t>flNewProtect</a:t>
            </a:r>
            <a:r>
              <a:rPr lang="en-US" sz="2000" dirty="0">
                <a:latin typeface="Consolas"/>
                <a:cs typeface="Consolas"/>
              </a:rPr>
              <a:t>, 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latin typeface="Consolas"/>
                <a:cs typeface="Consolas"/>
              </a:rPr>
              <a:t>	DWORD </a:t>
            </a:r>
            <a:r>
              <a:rPr lang="en-US" sz="2000" dirty="0" err="1">
                <a:latin typeface="Consolas"/>
                <a:cs typeface="Consolas"/>
              </a:rPr>
              <a:t>flProtect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r>
              <a:rPr lang="en-US" sz="2000" dirty="0"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883576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ROPing</a:t>
            </a:r>
            <a:r>
              <a:rPr lang="en-US" sz="3200" dirty="0"/>
              <a:t> Windows: An Example Exploit 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(pre-Win 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758260"/>
              </p:ext>
            </p:extLst>
          </p:nvPr>
        </p:nvGraphicFramePr>
        <p:xfrm>
          <a:off x="1752600" y="1066800"/>
          <a:ext cx="6096000" cy="55118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</a:pPr>
                      <a:r>
                        <a:rPr lang="en-US" b="0" dirty="0"/>
                        <a:t>2. gadgets to get stack pointer and save</a:t>
                      </a:r>
                      <a:r>
                        <a:rPr lang="en-US" b="0" baseline="0" dirty="0"/>
                        <a:t> it to a register </a:t>
                      </a:r>
                      <a:br>
                        <a:rPr lang="en-US" b="0" baseline="0" dirty="0"/>
                      </a:br>
                      <a:r>
                        <a:rPr lang="en-US" b="0" baseline="0" dirty="0"/>
                        <a:t>(push %</a:t>
                      </a:r>
                      <a:r>
                        <a:rPr lang="en-US" b="0" baseline="0" dirty="0" err="1"/>
                        <a:t>esp</a:t>
                      </a:r>
                      <a:r>
                        <a:rPr lang="en-US" b="0" baseline="0" dirty="0"/>
                        <a:t>; pop %</a:t>
                      </a:r>
                      <a:r>
                        <a:rPr lang="en-US" b="0" baseline="0" dirty="0" err="1"/>
                        <a:t>eax</a:t>
                      </a:r>
                      <a:r>
                        <a:rPr lang="en-US" b="0" baseline="0" dirty="0"/>
                        <a:t>; ret) &amp; jump below the parameters </a:t>
                      </a:r>
                      <a:br>
                        <a:rPr lang="en-US" b="0" baseline="0" dirty="0"/>
                      </a:br>
                      <a:r>
                        <a:rPr lang="en-US" b="0" baseline="0" dirty="0"/>
                        <a:t>(add </a:t>
                      </a:r>
                      <a:r>
                        <a:rPr lang="en-US" b="0" baseline="0" dirty="0" err="1"/>
                        <a:t>esp</a:t>
                      </a:r>
                      <a:r>
                        <a:rPr lang="en-US" b="0" baseline="0" dirty="0"/>
                        <a:t>, offset; ret)</a:t>
                      </a:r>
                      <a:endParaRPr lang="en-US" b="0" dirty="0"/>
                    </a:p>
                  </a:txBody>
                  <a:tcPr marL="18288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dirty="0"/>
                        <a:t>(data) Pointer</a:t>
                      </a:r>
                      <a:r>
                        <a:rPr lang="en-US" baseline="0" dirty="0"/>
                        <a:t> to </a:t>
                      </a:r>
                      <a:r>
                        <a:rPr lang="en-US" baseline="0" dirty="0" err="1"/>
                        <a:t>VirtualProtect</a:t>
                      </a:r>
                      <a:r>
                        <a:rPr lang="en-US" baseline="0" dirty="0"/>
                        <a:t> (static)</a:t>
                      </a:r>
                    </a:p>
                    <a:p>
                      <a:pPr marL="285750" indent="-285750">
                        <a:spcBef>
                          <a:spcPts val="0"/>
                        </a:spcBef>
                        <a:buFont typeface="Arial"/>
                        <a:buChar char="•"/>
                      </a:pPr>
                      <a:r>
                        <a:rPr lang="en-US" sz="1800" dirty="0" err="1">
                          <a:latin typeface="Consolas"/>
                          <a:cs typeface="Consolas"/>
                        </a:rPr>
                        <a:t>lpAddres</a:t>
                      </a:r>
                      <a:r>
                        <a:rPr lang="en-US" sz="1800" baseline="0" dirty="0" err="1">
                          <a:latin typeface="Consolas"/>
                          <a:cs typeface="Consolas"/>
                        </a:rPr>
                        <a:t>s</a:t>
                      </a:r>
                      <a:r>
                        <a:rPr lang="en-US" sz="1800" baseline="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US" sz="1800" baseline="0" dirty="0">
                          <a:latin typeface="Cambria"/>
                          <a:cs typeface="Cambria"/>
                        </a:rPr>
                        <a:t>placeholder: </a:t>
                      </a:r>
                      <a:r>
                        <a:rPr lang="en-US" sz="1800" dirty="0">
                          <a:latin typeface="Cambria"/>
                          <a:cs typeface="Cambria"/>
                        </a:rPr>
                        <a:t>base </a:t>
                      </a:r>
                      <a:r>
                        <a:rPr lang="en-US" sz="1800" dirty="0" err="1">
                          <a:latin typeface="Cambria"/>
                          <a:cs typeface="Cambria"/>
                        </a:rPr>
                        <a:t>addr</a:t>
                      </a:r>
                      <a:r>
                        <a:rPr lang="en-US" sz="1800" dirty="0">
                          <a:latin typeface="Cambria"/>
                          <a:cs typeface="Cambria"/>
                        </a:rPr>
                        <a:t> to pages to change</a:t>
                      </a:r>
                      <a:endParaRPr lang="en-US" sz="1800" baseline="0" dirty="0">
                        <a:latin typeface="+mn-lt"/>
                        <a:cs typeface="+mn-cs"/>
                      </a:endParaRPr>
                    </a:p>
                    <a:p>
                      <a:pPr marL="285750" indent="-285750">
                        <a:spcBef>
                          <a:spcPts val="0"/>
                        </a:spcBef>
                        <a:buFont typeface="Arial"/>
                        <a:buChar char="•"/>
                      </a:pPr>
                      <a:r>
                        <a:rPr lang="en-US" sz="1800" dirty="0" err="1">
                          <a:latin typeface="Consolas"/>
                          <a:cs typeface="Consolas"/>
                        </a:rPr>
                        <a:t>dwSize</a:t>
                      </a:r>
                      <a:r>
                        <a:rPr lang="en-US" sz="1800" baseline="0" dirty="0">
                          <a:latin typeface="Cambria"/>
                          <a:cs typeface="Cambria"/>
                        </a:rPr>
                        <a:t> placeholder: </a:t>
                      </a:r>
                      <a:r>
                        <a:rPr lang="en-US" sz="1800" dirty="0">
                          <a:latin typeface="Cambria"/>
                          <a:cs typeface="Cambria"/>
                        </a:rPr>
                        <a:t>size of the region in bytes</a:t>
                      </a:r>
                    </a:p>
                    <a:p>
                      <a:pPr marL="285750" indent="-285750">
                        <a:spcBef>
                          <a:spcPts val="0"/>
                        </a:spcBef>
                        <a:buFont typeface="Arial"/>
                        <a:buChar char="•"/>
                      </a:pPr>
                      <a:r>
                        <a:rPr lang="en-US" sz="1800" dirty="0" err="1">
                          <a:latin typeface="Consolas"/>
                          <a:cs typeface="Consolas"/>
                        </a:rPr>
                        <a:t>flNewProtect</a:t>
                      </a:r>
                      <a:r>
                        <a:rPr lang="en-US" sz="1800" baseline="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US" sz="1800" baseline="0" dirty="0">
                          <a:latin typeface="Cambria"/>
                          <a:cs typeface="Cambria"/>
                        </a:rPr>
                        <a:t>placeholder: </a:t>
                      </a:r>
                      <a:r>
                        <a:rPr lang="en-US" sz="1800" dirty="0">
                          <a:latin typeface="Cambria"/>
                          <a:cs typeface="Cambria"/>
                        </a:rPr>
                        <a:t>EXECUTE_READWRITE</a:t>
                      </a:r>
                    </a:p>
                    <a:p>
                      <a:pPr marL="285750" indent="-285750">
                        <a:spcBef>
                          <a:spcPts val="0"/>
                        </a:spcBef>
                        <a:buFont typeface="Arial"/>
                        <a:buChar char="•"/>
                      </a:pPr>
                      <a:r>
                        <a:rPr lang="en-US" sz="1800" dirty="0" err="1">
                          <a:latin typeface="Consolas"/>
                          <a:cs typeface="Consolas"/>
                        </a:rPr>
                        <a:t>flProtect</a:t>
                      </a:r>
                      <a:r>
                        <a:rPr lang="en-US" sz="1800" dirty="0">
                          <a:latin typeface="Cambria"/>
                          <a:cs typeface="Cambria"/>
                        </a:rPr>
                        <a:t>: A </a:t>
                      </a:r>
                      <a:r>
                        <a:rPr lang="en-US" sz="1800" dirty="0" err="1">
                          <a:latin typeface="Cambria"/>
                          <a:cs typeface="Cambria"/>
                        </a:rPr>
                        <a:t>ptr</a:t>
                      </a:r>
                      <a:r>
                        <a:rPr lang="en-US" sz="1800" dirty="0">
                          <a:latin typeface="Cambria"/>
                          <a:cs typeface="Cambria"/>
                        </a:rPr>
                        <a:t> to a variable for prev. </a:t>
                      </a:r>
                      <a:r>
                        <a:rPr lang="en-US" sz="1800" dirty="0" err="1">
                          <a:latin typeface="Cambria"/>
                          <a:cs typeface="Cambria"/>
                        </a:rPr>
                        <a:t>arg</a:t>
                      </a:r>
                      <a:endParaRPr lang="en-US" baseline="0" dirty="0">
                        <a:latin typeface="Cambria"/>
                        <a:cs typeface="Cambria"/>
                      </a:endParaRPr>
                    </a:p>
                  </a:txBody>
                  <a:tcPr marL="182880">
                    <a:solidFill>
                      <a:srgbClr val="F4C9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dirty="0"/>
                        <a:t>3. Gadget to overwrite placeholder for </a:t>
                      </a:r>
                      <a:r>
                        <a:rPr lang="en-US" dirty="0" err="1"/>
                        <a:t>Param</a:t>
                      </a:r>
                      <a:r>
                        <a:rPr lang="en-US" dirty="0"/>
                        <a:t> 1 with value </a:t>
                      </a:r>
                      <a:r>
                        <a:rPr lang="en-US" baseline="0" dirty="0"/>
                        <a:t>(Pointer to shellcode = saved ESP + offset)</a:t>
                      </a:r>
                      <a:endParaRPr lang="en-US" dirty="0"/>
                    </a:p>
                  </a:txBody>
                  <a:tcPr marL="182880">
                    <a:solidFill>
                      <a:srgbClr val="FA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dirty="0"/>
                        <a:t>4. Gadget to overwrite</a:t>
                      </a:r>
                      <a:r>
                        <a:rPr lang="en-US" baseline="0" dirty="0"/>
                        <a:t> placeholder for </a:t>
                      </a:r>
                      <a:r>
                        <a:rPr lang="en-US" baseline="0" dirty="0" err="1"/>
                        <a:t>Param</a:t>
                      </a:r>
                      <a:r>
                        <a:rPr lang="en-US" baseline="0" dirty="0"/>
                        <a:t> 2 with value</a:t>
                      </a:r>
                      <a:endParaRPr lang="en-US" dirty="0"/>
                    </a:p>
                  </a:txBody>
                  <a:tcPr marL="182880">
                    <a:solidFill>
                      <a:srgbClr val="FA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dirty="0"/>
                        <a:t>5. Gadget to overwrite placeholder for </a:t>
                      </a:r>
                      <a:r>
                        <a:rPr lang="en-US" dirty="0" err="1"/>
                        <a:t>Param</a:t>
                      </a:r>
                      <a:r>
                        <a:rPr lang="en-US" dirty="0"/>
                        <a:t> 3 with value</a:t>
                      </a:r>
                    </a:p>
                  </a:txBody>
                  <a:tcPr marL="182880">
                    <a:solidFill>
                      <a:srgbClr val="FA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dirty="0"/>
                        <a:t>6. Gadget to overwrite placeholder</a:t>
                      </a:r>
                      <a:r>
                        <a:rPr lang="en-US" baseline="0" dirty="0"/>
                        <a:t> for </a:t>
                      </a:r>
                      <a:r>
                        <a:rPr lang="en-US" baseline="0" dirty="0" err="1"/>
                        <a:t>Param</a:t>
                      </a:r>
                      <a:r>
                        <a:rPr lang="en-US" baseline="0" dirty="0"/>
                        <a:t> 4</a:t>
                      </a:r>
                      <a:endParaRPr lang="en-US" dirty="0"/>
                    </a:p>
                  </a:txBody>
                  <a:tcPr marL="182880">
                    <a:solidFill>
                      <a:srgbClr val="FA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dirty="0"/>
                        <a:t>7. Change value of ESP back to where pointer to </a:t>
                      </a:r>
                      <a:r>
                        <a:rPr lang="en-US" dirty="0" err="1"/>
                        <a:t>VirtualProtect</a:t>
                      </a:r>
                      <a:r>
                        <a:rPr lang="en-US" dirty="0"/>
                        <a:t> is,</a:t>
                      </a:r>
                      <a:r>
                        <a:rPr lang="en-US" baseline="0" dirty="0"/>
                        <a:t> then ret</a:t>
                      </a:r>
                      <a:endParaRPr lang="en-US" dirty="0"/>
                    </a:p>
                  </a:txBody>
                  <a:tcPr marL="182880">
                    <a:solidFill>
                      <a:srgbClr val="FA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dirty="0"/>
                        <a:t>Padding</a:t>
                      </a:r>
                      <a:r>
                        <a:rPr lang="en-US" baseline="0" dirty="0"/>
                        <a:t>/NOPS</a:t>
                      </a:r>
                      <a:endParaRPr lang="en-US" dirty="0"/>
                    </a:p>
                  </a:txBody>
                  <a:tcPr marL="182880">
                    <a:solidFill>
                      <a:srgbClr val="F4C9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dirty="0"/>
                        <a:t>Shellcode</a:t>
                      </a:r>
                    </a:p>
                  </a:txBody>
                  <a:tcPr marL="18288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6604084"/>
            <a:ext cx="77804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From https://</a:t>
            </a:r>
            <a:r>
              <a:rPr lang="en-US" sz="1050" dirty="0" err="1"/>
              <a:t>www.corelan.be</a:t>
            </a:r>
            <a:r>
              <a:rPr lang="en-US" sz="1050" dirty="0"/>
              <a:t>/</a:t>
            </a:r>
            <a:r>
              <a:rPr lang="en-US" sz="1050" dirty="0" err="1"/>
              <a:t>index.php</a:t>
            </a:r>
            <a:r>
              <a:rPr lang="en-US" sz="1050" dirty="0"/>
              <a:t>/2010/06/16/exploit-writing-tutorial-part-10-chaining-dep-with-rop-the-rubikstm-cube/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" y="1905000"/>
            <a:ext cx="838200" cy="381000"/>
          </a:xfrm>
          <a:prstGeom prst="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esp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152400" y="1230868"/>
            <a:ext cx="1600200" cy="674132"/>
            <a:chOff x="152400" y="1230868"/>
            <a:chExt cx="1600200" cy="674132"/>
          </a:xfrm>
        </p:grpSpPr>
        <p:sp>
          <p:nvSpPr>
            <p:cNvPr id="10" name="TextBox 9"/>
            <p:cNvSpPr txBox="1"/>
            <p:nvPr/>
          </p:nvSpPr>
          <p:spPr>
            <a:xfrm>
              <a:off x="152400" y="1230868"/>
              <a:ext cx="1505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 Stack Pivot</a:t>
              </a:r>
            </a:p>
          </p:txBody>
        </p:sp>
        <p:cxnSp>
          <p:nvCxnSpPr>
            <p:cNvPr id="12" name="Elbow Connector 11"/>
            <p:cNvCxnSpPr>
              <a:endCxn id="7" idx="0"/>
            </p:cNvCxnSpPr>
            <p:nvPr/>
          </p:nvCxnSpPr>
          <p:spPr>
            <a:xfrm rot="10800000" flipV="1">
              <a:off x="495300" y="1600200"/>
              <a:ext cx="1257300" cy="304800"/>
            </a:xfrm>
            <a:prstGeom prst="bentConnector2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233176" y="4495800"/>
            <a:ext cx="1161460" cy="1219200"/>
            <a:chOff x="228600" y="2895600"/>
            <a:chExt cx="1161460" cy="1219200"/>
          </a:xfrm>
        </p:grpSpPr>
        <p:grpSp>
          <p:nvGrpSpPr>
            <p:cNvPr id="20" name="Group 19"/>
            <p:cNvGrpSpPr/>
            <p:nvPr/>
          </p:nvGrpSpPr>
          <p:grpSpPr>
            <a:xfrm>
              <a:off x="314030" y="2976033"/>
              <a:ext cx="990600" cy="1058334"/>
              <a:chOff x="399460" y="2895600"/>
              <a:chExt cx="990600" cy="1058334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99460" y="3276600"/>
                <a:ext cx="990600" cy="304800"/>
              </a:xfrm>
              <a:prstGeom prst="rect">
                <a:avLst/>
              </a:prstGeom>
              <a:solidFill>
                <a:srgbClr val="F4C9AD"/>
              </a:solidFill>
              <a:ln w="28575" cap="flat" cmpd="sng">
                <a:noFill/>
                <a:miter lim="800000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sz="2000" dirty="0">
                    <a:solidFill>
                      <a:srgbClr val="3A3737"/>
                    </a:solidFill>
                  </a:rPr>
                  <a:t>Data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99460" y="3649134"/>
                <a:ext cx="990600" cy="3048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ap="flat" cmpd="sng">
                <a:noFill/>
                <a:miter lim="800000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sz="2000" dirty="0">
                    <a:solidFill>
                      <a:srgbClr val="3A3737"/>
                    </a:solidFill>
                  </a:rPr>
                  <a:t>Code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97243" y="2895600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Key</a:t>
                </a:r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228600" y="2895600"/>
              <a:ext cx="1161460" cy="1219200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miter lim="800000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Freeform 30"/>
          <p:cNvSpPr/>
          <p:nvPr/>
        </p:nvSpPr>
        <p:spPr>
          <a:xfrm>
            <a:off x="7845778" y="1439333"/>
            <a:ext cx="451555" cy="2300111"/>
          </a:xfrm>
          <a:custGeom>
            <a:avLst/>
            <a:gdLst>
              <a:gd name="connsiteX0" fmla="*/ 0 w 451555"/>
              <a:gd name="connsiteY0" fmla="*/ 0 h 2300111"/>
              <a:gd name="connsiteX1" fmla="*/ 451555 w 451555"/>
              <a:gd name="connsiteY1" fmla="*/ 0 h 2300111"/>
              <a:gd name="connsiteX2" fmla="*/ 437444 w 451555"/>
              <a:gd name="connsiteY2" fmla="*/ 2300111 h 2300111"/>
              <a:gd name="connsiteX3" fmla="*/ 0 w 451555"/>
              <a:gd name="connsiteY3" fmla="*/ 2300111 h 2300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555" h="2300111">
                <a:moveTo>
                  <a:pt x="0" y="0"/>
                </a:moveTo>
                <a:lnTo>
                  <a:pt x="451555" y="0"/>
                </a:lnTo>
                <a:cubicBezTo>
                  <a:pt x="446851" y="766704"/>
                  <a:pt x="442148" y="1533407"/>
                  <a:pt x="437444" y="2300111"/>
                </a:cubicBezTo>
                <a:lnTo>
                  <a:pt x="0" y="2300111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7859889" y="3838222"/>
            <a:ext cx="508000" cy="360409"/>
          </a:xfrm>
          <a:custGeom>
            <a:avLst/>
            <a:gdLst>
              <a:gd name="connsiteX0" fmla="*/ 0 w 508000"/>
              <a:gd name="connsiteY0" fmla="*/ 0 h 352778"/>
              <a:gd name="connsiteX1" fmla="*/ 508000 w 508000"/>
              <a:gd name="connsiteY1" fmla="*/ 0 h 352778"/>
              <a:gd name="connsiteX2" fmla="*/ 508000 w 508000"/>
              <a:gd name="connsiteY2" fmla="*/ 352778 h 352778"/>
              <a:gd name="connsiteX3" fmla="*/ 0 w 508000"/>
              <a:gd name="connsiteY3" fmla="*/ 338667 h 352778"/>
              <a:gd name="connsiteX0" fmla="*/ 0 w 508000"/>
              <a:gd name="connsiteY0" fmla="*/ 0 h 366889"/>
              <a:gd name="connsiteX1" fmla="*/ 508000 w 508000"/>
              <a:gd name="connsiteY1" fmla="*/ 0 h 366889"/>
              <a:gd name="connsiteX2" fmla="*/ 508000 w 508000"/>
              <a:gd name="connsiteY2" fmla="*/ 352778 h 366889"/>
              <a:gd name="connsiteX3" fmla="*/ 0 w 508000"/>
              <a:gd name="connsiteY3" fmla="*/ 366889 h 366889"/>
              <a:gd name="connsiteX0" fmla="*/ 0 w 508000"/>
              <a:gd name="connsiteY0" fmla="*/ 0 h 352778"/>
              <a:gd name="connsiteX1" fmla="*/ 508000 w 508000"/>
              <a:gd name="connsiteY1" fmla="*/ 0 h 352778"/>
              <a:gd name="connsiteX2" fmla="*/ 508000 w 508000"/>
              <a:gd name="connsiteY2" fmla="*/ 352778 h 352778"/>
              <a:gd name="connsiteX3" fmla="*/ 0 w 508000"/>
              <a:gd name="connsiteY3" fmla="*/ 347449 h 352778"/>
              <a:gd name="connsiteX0" fmla="*/ 0 w 508000"/>
              <a:gd name="connsiteY0" fmla="*/ 0 h 366889"/>
              <a:gd name="connsiteX1" fmla="*/ 508000 w 508000"/>
              <a:gd name="connsiteY1" fmla="*/ 0 h 366889"/>
              <a:gd name="connsiteX2" fmla="*/ 508000 w 508000"/>
              <a:gd name="connsiteY2" fmla="*/ 352778 h 366889"/>
              <a:gd name="connsiteX3" fmla="*/ 12959 w 508000"/>
              <a:gd name="connsiteY3" fmla="*/ 366889 h 366889"/>
              <a:gd name="connsiteX0" fmla="*/ 0 w 508000"/>
              <a:gd name="connsiteY0" fmla="*/ 0 h 352778"/>
              <a:gd name="connsiteX1" fmla="*/ 508000 w 508000"/>
              <a:gd name="connsiteY1" fmla="*/ 0 h 352778"/>
              <a:gd name="connsiteX2" fmla="*/ 508000 w 508000"/>
              <a:gd name="connsiteY2" fmla="*/ 352778 h 352778"/>
              <a:gd name="connsiteX3" fmla="*/ 19439 w 508000"/>
              <a:gd name="connsiteY3" fmla="*/ 347450 h 352778"/>
              <a:gd name="connsiteX0" fmla="*/ 0 w 508000"/>
              <a:gd name="connsiteY0" fmla="*/ 0 h 360409"/>
              <a:gd name="connsiteX1" fmla="*/ 508000 w 508000"/>
              <a:gd name="connsiteY1" fmla="*/ 0 h 360409"/>
              <a:gd name="connsiteX2" fmla="*/ 508000 w 508000"/>
              <a:gd name="connsiteY2" fmla="*/ 352778 h 360409"/>
              <a:gd name="connsiteX3" fmla="*/ 19439 w 508000"/>
              <a:gd name="connsiteY3" fmla="*/ 360409 h 360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000" h="360409">
                <a:moveTo>
                  <a:pt x="0" y="0"/>
                </a:moveTo>
                <a:lnTo>
                  <a:pt x="508000" y="0"/>
                </a:lnTo>
                <a:lnTo>
                  <a:pt x="508000" y="352778"/>
                </a:lnTo>
                <a:lnTo>
                  <a:pt x="19439" y="360409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A3737"/>
              </a:solidFill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7874728" y="4267200"/>
            <a:ext cx="508000" cy="360409"/>
          </a:xfrm>
          <a:custGeom>
            <a:avLst/>
            <a:gdLst>
              <a:gd name="connsiteX0" fmla="*/ 0 w 508000"/>
              <a:gd name="connsiteY0" fmla="*/ 0 h 352778"/>
              <a:gd name="connsiteX1" fmla="*/ 508000 w 508000"/>
              <a:gd name="connsiteY1" fmla="*/ 0 h 352778"/>
              <a:gd name="connsiteX2" fmla="*/ 508000 w 508000"/>
              <a:gd name="connsiteY2" fmla="*/ 352778 h 352778"/>
              <a:gd name="connsiteX3" fmla="*/ 0 w 508000"/>
              <a:gd name="connsiteY3" fmla="*/ 338667 h 352778"/>
              <a:gd name="connsiteX0" fmla="*/ 0 w 508000"/>
              <a:gd name="connsiteY0" fmla="*/ 0 h 366889"/>
              <a:gd name="connsiteX1" fmla="*/ 508000 w 508000"/>
              <a:gd name="connsiteY1" fmla="*/ 0 h 366889"/>
              <a:gd name="connsiteX2" fmla="*/ 508000 w 508000"/>
              <a:gd name="connsiteY2" fmla="*/ 352778 h 366889"/>
              <a:gd name="connsiteX3" fmla="*/ 0 w 508000"/>
              <a:gd name="connsiteY3" fmla="*/ 366889 h 366889"/>
              <a:gd name="connsiteX0" fmla="*/ 0 w 508000"/>
              <a:gd name="connsiteY0" fmla="*/ 0 h 352778"/>
              <a:gd name="connsiteX1" fmla="*/ 508000 w 508000"/>
              <a:gd name="connsiteY1" fmla="*/ 0 h 352778"/>
              <a:gd name="connsiteX2" fmla="*/ 508000 w 508000"/>
              <a:gd name="connsiteY2" fmla="*/ 352778 h 352778"/>
              <a:gd name="connsiteX3" fmla="*/ 0 w 508000"/>
              <a:gd name="connsiteY3" fmla="*/ 347449 h 352778"/>
              <a:gd name="connsiteX0" fmla="*/ 0 w 508000"/>
              <a:gd name="connsiteY0" fmla="*/ 0 h 366889"/>
              <a:gd name="connsiteX1" fmla="*/ 508000 w 508000"/>
              <a:gd name="connsiteY1" fmla="*/ 0 h 366889"/>
              <a:gd name="connsiteX2" fmla="*/ 508000 w 508000"/>
              <a:gd name="connsiteY2" fmla="*/ 352778 h 366889"/>
              <a:gd name="connsiteX3" fmla="*/ 12959 w 508000"/>
              <a:gd name="connsiteY3" fmla="*/ 366889 h 366889"/>
              <a:gd name="connsiteX0" fmla="*/ 0 w 508000"/>
              <a:gd name="connsiteY0" fmla="*/ 0 h 352778"/>
              <a:gd name="connsiteX1" fmla="*/ 508000 w 508000"/>
              <a:gd name="connsiteY1" fmla="*/ 0 h 352778"/>
              <a:gd name="connsiteX2" fmla="*/ 508000 w 508000"/>
              <a:gd name="connsiteY2" fmla="*/ 352778 h 352778"/>
              <a:gd name="connsiteX3" fmla="*/ 19439 w 508000"/>
              <a:gd name="connsiteY3" fmla="*/ 347450 h 352778"/>
              <a:gd name="connsiteX0" fmla="*/ 0 w 508000"/>
              <a:gd name="connsiteY0" fmla="*/ 0 h 360409"/>
              <a:gd name="connsiteX1" fmla="*/ 508000 w 508000"/>
              <a:gd name="connsiteY1" fmla="*/ 0 h 360409"/>
              <a:gd name="connsiteX2" fmla="*/ 508000 w 508000"/>
              <a:gd name="connsiteY2" fmla="*/ 352778 h 360409"/>
              <a:gd name="connsiteX3" fmla="*/ 19439 w 508000"/>
              <a:gd name="connsiteY3" fmla="*/ 360409 h 360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000" h="360409">
                <a:moveTo>
                  <a:pt x="0" y="0"/>
                </a:moveTo>
                <a:lnTo>
                  <a:pt x="508000" y="0"/>
                </a:lnTo>
                <a:lnTo>
                  <a:pt x="508000" y="352778"/>
                </a:lnTo>
                <a:lnTo>
                  <a:pt x="19439" y="360409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A3737"/>
              </a:solidFill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7844211" y="5004879"/>
            <a:ext cx="508000" cy="360409"/>
          </a:xfrm>
          <a:custGeom>
            <a:avLst/>
            <a:gdLst>
              <a:gd name="connsiteX0" fmla="*/ 0 w 508000"/>
              <a:gd name="connsiteY0" fmla="*/ 0 h 352778"/>
              <a:gd name="connsiteX1" fmla="*/ 508000 w 508000"/>
              <a:gd name="connsiteY1" fmla="*/ 0 h 352778"/>
              <a:gd name="connsiteX2" fmla="*/ 508000 w 508000"/>
              <a:gd name="connsiteY2" fmla="*/ 352778 h 352778"/>
              <a:gd name="connsiteX3" fmla="*/ 0 w 508000"/>
              <a:gd name="connsiteY3" fmla="*/ 338667 h 352778"/>
              <a:gd name="connsiteX0" fmla="*/ 0 w 508000"/>
              <a:gd name="connsiteY0" fmla="*/ 0 h 366889"/>
              <a:gd name="connsiteX1" fmla="*/ 508000 w 508000"/>
              <a:gd name="connsiteY1" fmla="*/ 0 h 366889"/>
              <a:gd name="connsiteX2" fmla="*/ 508000 w 508000"/>
              <a:gd name="connsiteY2" fmla="*/ 352778 h 366889"/>
              <a:gd name="connsiteX3" fmla="*/ 0 w 508000"/>
              <a:gd name="connsiteY3" fmla="*/ 366889 h 366889"/>
              <a:gd name="connsiteX0" fmla="*/ 0 w 508000"/>
              <a:gd name="connsiteY0" fmla="*/ 0 h 352778"/>
              <a:gd name="connsiteX1" fmla="*/ 508000 w 508000"/>
              <a:gd name="connsiteY1" fmla="*/ 0 h 352778"/>
              <a:gd name="connsiteX2" fmla="*/ 508000 w 508000"/>
              <a:gd name="connsiteY2" fmla="*/ 352778 h 352778"/>
              <a:gd name="connsiteX3" fmla="*/ 0 w 508000"/>
              <a:gd name="connsiteY3" fmla="*/ 347449 h 352778"/>
              <a:gd name="connsiteX0" fmla="*/ 0 w 508000"/>
              <a:gd name="connsiteY0" fmla="*/ 0 h 366889"/>
              <a:gd name="connsiteX1" fmla="*/ 508000 w 508000"/>
              <a:gd name="connsiteY1" fmla="*/ 0 h 366889"/>
              <a:gd name="connsiteX2" fmla="*/ 508000 w 508000"/>
              <a:gd name="connsiteY2" fmla="*/ 352778 h 366889"/>
              <a:gd name="connsiteX3" fmla="*/ 12959 w 508000"/>
              <a:gd name="connsiteY3" fmla="*/ 366889 h 366889"/>
              <a:gd name="connsiteX0" fmla="*/ 0 w 508000"/>
              <a:gd name="connsiteY0" fmla="*/ 0 h 352778"/>
              <a:gd name="connsiteX1" fmla="*/ 508000 w 508000"/>
              <a:gd name="connsiteY1" fmla="*/ 0 h 352778"/>
              <a:gd name="connsiteX2" fmla="*/ 508000 w 508000"/>
              <a:gd name="connsiteY2" fmla="*/ 352778 h 352778"/>
              <a:gd name="connsiteX3" fmla="*/ 19439 w 508000"/>
              <a:gd name="connsiteY3" fmla="*/ 347450 h 352778"/>
              <a:gd name="connsiteX0" fmla="*/ 0 w 508000"/>
              <a:gd name="connsiteY0" fmla="*/ 0 h 360409"/>
              <a:gd name="connsiteX1" fmla="*/ 508000 w 508000"/>
              <a:gd name="connsiteY1" fmla="*/ 0 h 360409"/>
              <a:gd name="connsiteX2" fmla="*/ 508000 w 508000"/>
              <a:gd name="connsiteY2" fmla="*/ 352778 h 360409"/>
              <a:gd name="connsiteX3" fmla="*/ 19439 w 508000"/>
              <a:gd name="connsiteY3" fmla="*/ 360409 h 360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000" h="360409">
                <a:moveTo>
                  <a:pt x="0" y="0"/>
                </a:moveTo>
                <a:lnTo>
                  <a:pt x="508000" y="0"/>
                </a:lnTo>
                <a:lnTo>
                  <a:pt x="508000" y="352778"/>
                </a:lnTo>
                <a:lnTo>
                  <a:pt x="19439" y="360409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A3737"/>
              </a:solidFill>
            </a:endParaRPr>
          </a:p>
        </p:txBody>
      </p:sp>
      <p:sp>
        <p:nvSpPr>
          <p:cNvPr id="38" name="Freeform 37"/>
          <p:cNvSpPr/>
          <p:nvPr/>
        </p:nvSpPr>
        <p:spPr>
          <a:xfrm>
            <a:off x="7858369" y="2540210"/>
            <a:ext cx="782435" cy="3050520"/>
          </a:xfrm>
          <a:custGeom>
            <a:avLst/>
            <a:gdLst>
              <a:gd name="connsiteX0" fmla="*/ 0 w 782435"/>
              <a:gd name="connsiteY0" fmla="*/ 3050520 h 3050520"/>
              <a:gd name="connsiteX1" fmla="*/ 759755 w 782435"/>
              <a:gd name="connsiteY1" fmla="*/ 3050520 h 3050520"/>
              <a:gd name="connsiteX2" fmla="*/ 782435 w 782435"/>
              <a:gd name="connsiteY2" fmla="*/ 0 h 3050520"/>
              <a:gd name="connsiteX3" fmla="*/ 11339 w 782435"/>
              <a:gd name="connsiteY3" fmla="*/ 0 h 3050520"/>
              <a:gd name="connsiteX4" fmla="*/ 11339 w 782435"/>
              <a:gd name="connsiteY4" fmla="*/ 0 h 30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2435" h="3050520">
                <a:moveTo>
                  <a:pt x="0" y="3050520"/>
                </a:moveTo>
                <a:lnTo>
                  <a:pt x="759755" y="3050520"/>
                </a:lnTo>
                <a:lnTo>
                  <a:pt x="782435" y="0"/>
                </a:lnTo>
                <a:lnTo>
                  <a:pt x="11339" y="0"/>
                </a:lnTo>
                <a:lnTo>
                  <a:pt x="11339" y="0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152400" y="2505670"/>
            <a:ext cx="1518364" cy="923330"/>
            <a:chOff x="152400" y="2505670"/>
            <a:chExt cx="1518364" cy="923330"/>
          </a:xfrm>
        </p:grpSpPr>
        <p:cxnSp>
          <p:nvCxnSpPr>
            <p:cNvPr id="40" name="Straight Arrow Connector 39"/>
            <p:cNvCxnSpPr/>
            <p:nvPr/>
          </p:nvCxnSpPr>
          <p:spPr>
            <a:xfrm flipH="1">
              <a:off x="233176" y="3429000"/>
              <a:ext cx="14247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52400" y="2505670"/>
              <a:ext cx="151836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Gadgets to </a:t>
              </a:r>
              <a:br>
                <a:rPr lang="en-US" dirty="0"/>
              </a:br>
              <a:r>
                <a:rPr lang="en-US" dirty="0"/>
                <a:t>run shellcode </a:t>
              </a:r>
              <a:br>
                <a:rPr lang="en-US" dirty="0"/>
              </a:br>
              <a:r>
                <a:rPr lang="en-US" dirty="0"/>
                <a:t>(not shown)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59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5" grpId="0" animBg="1"/>
      <p:bldP spid="3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err="1"/>
              <a:t>ROPing</a:t>
            </a:r>
            <a:r>
              <a:rPr lang="en-US" sz="3200" dirty="0"/>
              <a:t> Windows: An Example Exploit 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(pre-Win 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064415"/>
              </p:ext>
            </p:extLst>
          </p:nvPr>
        </p:nvGraphicFramePr>
        <p:xfrm>
          <a:off x="1752600" y="914400"/>
          <a:ext cx="6096000" cy="55118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Shellcode</a:t>
                      </a:r>
                    </a:p>
                  </a:txBody>
                  <a:tcPr marL="18288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Padding</a:t>
                      </a:r>
                      <a:r>
                        <a:rPr lang="en-US" baseline="0" dirty="0"/>
                        <a:t>/NOPS</a:t>
                      </a:r>
                      <a:endParaRPr lang="en-US" dirty="0"/>
                    </a:p>
                  </a:txBody>
                  <a:tcPr marL="18288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7. Change value of ESP back to where pointer to </a:t>
                      </a:r>
                      <a:r>
                        <a:rPr lang="en-US" dirty="0" err="1"/>
                        <a:t>VirtualProtect</a:t>
                      </a:r>
                      <a:r>
                        <a:rPr lang="en-US" dirty="0"/>
                        <a:t> is,</a:t>
                      </a:r>
                      <a:r>
                        <a:rPr lang="en-US" baseline="0" dirty="0"/>
                        <a:t> then ret</a:t>
                      </a:r>
                      <a:endParaRPr lang="en-US" dirty="0"/>
                    </a:p>
                  </a:txBody>
                  <a:tcPr marL="18288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6. Gadget to overwrite placeholder</a:t>
                      </a:r>
                      <a:r>
                        <a:rPr lang="en-US" baseline="0" dirty="0"/>
                        <a:t> for </a:t>
                      </a:r>
                      <a:r>
                        <a:rPr lang="en-US" baseline="0" dirty="0" err="1"/>
                        <a:t>Param</a:t>
                      </a:r>
                      <a:r>
                        <a:rPr lang="en-US" baseline="0" dirty="0"/>
                        <a:t> 4</a:t>
                      </a:r>
                      <a:endParaRPr lang="en-US" dirty="0"/>
                    </a:p>
                  </a:txBody>
                  <a:tcPr marL="18288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5. Gadget to overwrite placeholder for </a:t>
                      </a:r>
                      <a:r>
                        <a:rPr lang="en-US" dirty="0" err="1"/>
                        <a:t>Param</a:t>
                      </a:r>
                      <a:r>
                        <a:rPr lang="en-US" dirty="0"/>
                        <a:t> 3 with value</a:t>
                      </a:r>
                    </a:p>
                  </a:txBody>
                  <a:tcPr marL="18288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4. Gadget to overwrite</a:t>
                      </a:r>
                      <a:r>
                        <a:rPr lang="en-US" baseline="0" dirty="0"/>
                        <a:t> placeholder for </a:t>
                      </a:r>
                      <a:r>
                        <a:rPr lang="en-US" baseline="0" dirty="0" err="1"/>
                        <a:t>Param</a:t>
                      </a:r>
                      <a:r>
                        <a:rPr lang="en-US" baseline="0" dirty="0"/>
                        <a:t> 2 with value</a:t>
                      </a:r>
                      <a:endParaRPr lang="en-US" dirty="0"/>
                    </a:p>
                  </a:txBody>
                  <a:tcPr marL="18288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dirty="0"/>
                        <a:t>3. Gadget to overwrite placeholder for </a:t>
                      </a:r>
                      <a:r>
                        <a:rPr lang="en-US" dirty="0" err="1"/>
                        <a:t>Param</a:t>
                      </a:r>
                      <a:r>
                        <a:rPr lang="en-US" dirty="0"/>
                        <a:t> 1 with value </a:t>
                      </a:r>
                      <a:r>
                        <a:rPr lang="en-US" baseline="0" dirty="0"/>
                        <a:t>(Pointer to shellcode = saved ESP + offset)</a:t>
                      </a:r>
                      <a:endParaRPr lang="en-US" dirty="0"/>
                    </a:p>
                  </a:txBody>
                  <a:tcPr marL="18288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spcBef>
                          <a:spcPts val="0"/>
                        </a:spcBef>
                        <a:buFont typeface="+mj-lt"/>
                        <a:buAutoNum type="arabicPeriod"/>
                      </a:pPr>
                      <a:r>
                        <a:rPr lang="en-US" sz="1800" dirty="0" err="1">
                          <a:latin typeface="Consolas"/>
                          <a:cs typeface="Consolas"/>
                        </a:rPr>
                        <a:t>flProtect</a:t>
                      </a:r>
                      <a:r>
                        <a:rPr lang="en-US" sz="1800" dirty="0">
                          <a:latin typeface="+mn-lt"/>
                          <a:cs typeface="Cambria"/>
                        </a:rPr>
                        <a:t>: A </a:t>
                      </a:r>
                      <a:r>
                        <a:rPr lang="en-US" sz="1800" dirty="0" err="1">
                          <a:latin typeface="+mn-lt"/>
                          <a:cs typeface="Cambria"/>
                        </a:rPr>
                        <a:t>ptr</a:t>
                      </a:r>
                      <a:r>
                        <a:rPr lang="en-US" sz="1800" dirty="0">
                          <a:latin typeface="+mn-lt"/>
                          <a:cs typeface="Cambria"/>
                        </a:rPr>
                        <a:t> to a variable for prev. </a:t>
                      </a:r>
                      <a:r>
                        <a:rPr lang="en-US" sz="1800" dirty="0" err="1">
                          <a:latin typeface="+mn-lt"/>
                          <a:cs typeface="Cambria"/>
                        </a:rPr>
                        <a:t>arg</a:t>
                      </a:r>
                      <a:endParaRPr lang="en-US" sz="1800" dirty="0">
                        <a:latin typeface="+mn-lt"/>
                        <a:cs typeface="Cambria"/>
                      </a:endParaRPr>
                    </a:p>
                    <a:p>
                      <a:pPr marL="342900" marR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dirty="0" err="1">
                          <a:latin typeface="Consolas"/>
                          <a:cs typeface="Consolas"/>
                        </a:rPr>
                        <a:t>flNewProtect</a:t>
                      </a:r>
                      <a:r>
                        <a:rPr lang="en-US" sz="1800" baseline="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US" sz="1800" baseline="0" dirty="0">
                          <a:latin typeface="+mn-lt"/>
                          <a:cs typeface="Cambria"/>
                        </a:rPr>
                        <a:t>placeholder: </a:t>
                      </a:r>
                      <a:r>
                        <a:rPr lang="en-US" sz="1800" dirty="0">
                          <a:latin typeface="+mn-lt"/>
                          <a:cs typeface="Cambria"/>
                        </a:rPr>
                        <a:t>EXECUTE_READWRITE</a:t>
                      </a:r>
                      <a:endParaRPr lang="en-US" sz="1800" dirty="0">
                        <a:latin typeface="Consolas"/>
                        <a:cs typeface="Consolas"/>
                      </a:endParaRPr>
                    </a:p>
                    <a:p>
                      <a:pPr marL="342900" marR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dirty="0" err="1">
                          <a:latin typeface="Consolas"/>
                          <a:cs typeface="Consolas"/>
                        </a:rPr>
                        <a:t>dwSize</a:t>
                      </a:r>
                      <a:r>
                        <a:rPr lang="en-US" sz="1800" baseline="0" dirty="0">
                          <a:latin typeface="+mn-lt"/>
                          <a:cs typeface="Cambria"/>
                        </a:rPr>
                        <a:t> placeholder: </a:t>
                      </a:r>
                      <a:r>
                        <a:rPr lang="en-US" sz="1800" dirty="0">
                          <a:latin typeface="+mn-lt"/>
                          <a:cs typeface="Cambria"/>
                        </a:rPr>
                        <a:t>size of the region in bytes</a:t>
                      </a:r>
                      <a:endParaRPr lang="en-US" sz="1800" dirty="0">
                        <a:latin typeface="Consolas"/>
                        <a:cs typeface="Consolas"/>
                      </a:endParaRPr>
                    </a:p>
                    <a:p>
                      <a:pPr marL="342900" marR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dirty="0" err="1">
                          <a:latin typeface="Consolas"/>
                          <a:cs typeface="Consolas"/>
                        </a:rPr>
                        <a:t>lpAddres</a:t>
                      </a:r>
                      <a:r>
                        <a:rPr lang="en-US" sz="1800" baseline="0" dirty="0" err="1">
                          <a:latin typeface="Consolas"/>
                          <a:cs typeface="Consolas"/>
                        </a:rPr>
                        <a:t>s</a:t>
                      </a:r>
                      <a:r>
                        <a:rPr lang="en-US" sz="1800" baseline="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US" sz="1800" baseline="0" dirty="0">
                          <a:latin typeface="+mn-lt"/>
                          <a:cs typeface="Cambria"/>
                        </a:rPr>
                        <a:t>placeholder: </a:t>
                      </a:r>
                      <a:r>
                        <a:rPr lang="en-US" sz="1800" dirty="0">
                          <a:latin typeface="+mn-lt"/>
                          <a:cs typeface="Cambria"/>
                        </a:rPr>
                        <a:t>base </a:t>
                      </a:r>
                      <a:r>
                        <a:rPr lang="en-US" sz="1800" dirty="0" err="1">
                          <a:latin typeface="+mn-lt"/>
                          <a:cs typeface="Cambria"/>
                        </a:rPr>
                        <a:t>addr</a:t>
                      </a:r>
                      <a:r>
                        <a:rPr lang="en-US" sz="1800" dirty="0">
                          <a:latin typeface="+mn-lt"/>
                          <a:cs typeface="Cambria"/>
                        </a:rPr>
                        <a:t> to pages to change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Pointer</a:t>
                      </a:r>
                      <a:r>
                        <a:rPr lang="en-US" baseline="0" dirty="0"/>
                        <a:t> to </a:t>
                      </a:r>
                      <a:r>
                        <a:rPr lang="en-US" baseline="0" dirty="0" err="1"/>
                        <a:t>VirtualProtect</a:t>
                      </a:r>
                      <a:r>
                        <a:rPr lang="en-US" baseline="0" dirty="0"/>
                        <a:t> (static) and space for </a:t>
                      </a:r>
                      <a:r>
                        <a:rPr lang="en-US" baseline="0" dirty="0" err="1"/>
                        <a:t>params</a:t>
                      </a:r>
                      <a:r>
                        <a:rPr lang="en-US" baseline="0" dirty="0"/>
                        <a:t>:</a:t>
                      </a:r>
                    </a:p>
                  </a:txBody>
                  <a:tcPr marL="18288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2. gadgets to get stack pointer and save</a:t>
                      </a:r>
                      <a:r>
                        <a:rPr lang="en-US" b="0" baseline="0" dirty="0"/>
                        <a:t> it to a register </a:t>
                      </a:r>
                      <a:br>
                        <a:rPr lang="en-US" b="0" baseline="0" dirty="0"/>
                      </a:br>
                      <a:r>
                        <a:rPr lang="en-US" b="0" baseline="0" dirty="0"/>
                        <a:t>(push %</a:t>
                      </a:r>
                      <a:r>
                        <a:rPr lang="en-US" b="0" baseline="0" dirty="0" err="1"/>
                        <a:t>esp</a:t>
                      </a:r>
                      <a:r>
                        <a:rPr lang="en-US" b="0" baseline="0" dirty="0"/>
                        <a:t>; pop %</a:t>
                      </a:r>
                      <a:r>
                        <a:rPr lang="en-US" b="0" baseline="0" dirty="0" err="1"/>
                        <a:t>eax</a:t>
                      </a:r>
                      <a:r>
                        <a:rPr lang="en-US" b="0" baseline="0" dirty="0"/>
                        <a:t>; ret) &amp; adjust </a:t>
                      </a:r>
                      <a:r>
                        <a:rPr lang="en-US" b="0" baseline="0" dirty="0" err="1"/>
                        <a:t>esp</a:t>
                      </a:r>
                      <a:r>
                        <a:rPr lang="en-US" b="0" baseline="0" dirty="0"/>
                        <a:t> </a:t>
                      </a:r>
                      <a:br>
                        <a:rPr lang="en-US" b="0" baseline="0" dirty="0"/>
                      </a:br>
                      <a:r>
                        <a:rPr lang="en-US" b="0" baseline="0" dirty="0"/>
                        <a:t>(add </a:t>
                      </a:r>
                      <a:r>
                        <a:rPr lang="en-US" b="0" baseline="0" dirty="0" err="1"/>
                        <a:t>esp</a:t>
                      </a:r>
                      <a:r>
                        <a:rPr lang="en-US" b="0" baseline="0" dirty="0"/>
                        <a:t>, offset; ret)</a:t>
                      </a:r>
                      <a:endParaRPr lang="en-US" dirty="0"/>
                    </a:p>
                  </a:txBody>
                  <a:tcPr marL="18288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6604084"/>
            <a:ext cx="77804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From https://</a:t>
            </a:r>
            <a:r>
              <a:rPr lang="en-US" sz="1050" dirty="0" err="1"/>
              <a:t>www.corelan.be</a:t>
            </a:r>
            <a:r>
              <a:rPr lang="en-US" sz="1050" dirty="0"/>
              <a:t>/</a:t>
            </a:r>
            <a:r>
              <a:rPr lang="en-US" sz="1050" dirty="0" err="1"/>
              <a:t>index.php</a:t>
            </a:r>
            <a:r>
              <a:rPr lang="en-US" sz="1050" dirty="0"/>
              <a:t>/2010/06/16/exploit-writing-tutorial-part-10-chaining-dep-with-rop-the-rubikstm-cube/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152400" y="2505670"/>
            <a:ext cx="1518364" cy="923330"/>
            <a:chOff x="152400" y="2505670"/>
            <a:chExt cx="1518364" cy="923330"/>
          </a:xfrm>
        </p:grpSpPr>
        <p:cxnSp>
          <p:nvCxnSpPr>
            <p:cNvPr id="40" name="Straight Arrow Connector 39"/>
            <p:cNvCxnSpPr/>
            <p:nvPr/>
          </p:nvCxnSpPr>
          <p:spPr>
            <a:xfrm flipH="1">
              <a:off x="233176" y="3429000"/>
              <a:ext cx="14247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52400" y="2505670"/>
              <a:ext cx="151836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Gadgets to </a:t>
              </a:r>
              <a:br>
                <a:rPr lang="en-US" dirty="0"/>
              </a:br>
              <a:r>
                <a:rPr lang="en-US" dirty="0"/>
                <a:t>run shellcode </a:t>
              </a:r>
              <a:br>
                <a:rPr lang="en-US" dirty="0"/>
              </a:br>
              <a:r>
                <a:rPr lang="en-US" dirty="0"/>
                <a:t>(not shown)</a:t>
              </a:r>
            </a:p>
          </p:txBody>
        </p:sp>
      </p:grpSp>
      <p:sp>
        <p:nvSpPr>
          <p:cNvPr id="25" name="Rectangle 24"/>
          <p:cNvSpPr/>
          <p:nvPr/>
        </p:nvSpPr>
        <p:spPr>
          <a:xfrm>
            <a:off x="76200" y="5738469"/>
            <a:ext cx="838200" cy="381000"/>
          </a:xfrm>
          <a:prstGeom prst="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esp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92418" y="5221398"/>
            <a:ext cx="1660186" cy="1103205"/>
            <a:chOff x="92418" y="4817814"/>
            <a:chExt cx="1660186" cy="1103205"/>
          </a:xfrm>
        </p:grpSpPr>
        <p:sp>
          <p:nvSpPr>
            <p:cNvPr id="27" name="TextBox 26"/>
            <p:cNvSpPr txBox="1"/>
            <p:nvPr/>
          </p:nvSpPr>
          <p:spPr>
            <a:xfrm>
              <a:off x="92418" y="4817814"/>
              <a:ext cx="1505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 Stack Pivot</a:t>
              </a:r>
            </a:p>
          </p:txBody>
        </p:sp>
        <p:cxnSp>
          <p:nvCxnSpPr>
            <p:cNvPr id="28" name="Elbow Connector 27"/>
            <p:cNvCxnSpPr>
              <a:endCxn id="25" idx="3"/>
            </p:cNvCxnSpPr>
            <p:nvPr/>
          </p:nvCxnSpPr>
          <p:spPr>
            <a:xfrm rot="10800000">
              <a:off x="914401" y="5525386"/>
              <a:ext cx="838203" cy="39563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Freeform 23"/>
          <p:cNvSpPr/>
          <p:nvPr/>
        </p:nvSpPr>
        <p:spPr>
          <a:xfrm>
            <a:off x="7920066" y="3743386"/>
            <a:ext cx="835450" cy="2526377"/>
          </a:xfrm>
          <a:custGeom>
            <a:avLst/>
            <a:gdLst>
              <a:gd name="connsiteX0" fmla="*/ 0 w 835450"/>
              <a:gd name="connsiteY0" fmla="*/ 2523443 h 2526377"/>
              <a:gd name="connsiteX1" fmla="*/ 835450 w 835450"/>
              <a:gd name="connsiteY1" fmla="*/ 2122366 h 2526377"/>
              <a:gd name="connsiteX2" fmla="*/ 0 w 835450"/>
              <a:gd name="connsiteY2" fmla="*/ 0 h 2526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5450" h="2526377">
                <a:moveTo>
                  <a:pt x="0" y="2523443"/>
                </a:moveTo>
                <a:cubicBezTo>
                  <a:pt x="417725" y="2533191"/>
                  <a:pt x="835450" y="2542940"/>
                  <a:pt x="835450" y="2122366"/>
                </a:cubicBezTo>
                <a:cubicBezTo>
                  <a:pt x="835450" y="1701792"/>
                  <a:pt x="0" y="0"/>
                  <a:pt x="0" y="0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7920066" y="3230438"/>
            <a:ext cx="568817" cy="557973"/>
          </a:xfrm>
          <a:custGeom>
            <a:avLst/>
            <a:gdLst>
              <a:gd name="connsiteX0" fmla="*/ 66836 w 568817"/>
              <a:gd name="connsiteY0" fmla="*/ 512948 h 557973"/>
              <a:gd name="connsiteX1" fmla="*/ 116963 w 568817"/>
              <a:gd name="connsiteY1" fmla="*/ 512948 h 557973"/>
              <a:gd name="connsiteX2" fmla="*/ 568106 w 568817"/>
              <a:gd name="connsiteY2" fmla="*/ 45025 h 557973"/>
              <a:gd name="connsiteX3" fmla="*/ 0 w 568817"/>
              <a:gd name="connsiteY3" fmla="*/ 45025 h 55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8817" h="557973">
                <a:moveTo>
                  <a:pt x="66836" y="512948"/>
                </a:moveTo>
                <a:cubicBezTo>
                  <a:pt x="50127" y="551941"/>
                  <a:pt x="33418" y="590935"/>
                  <a:pt x="116963" y="512948"/>
                </a:cubicBezTo>
                <a:cubicBezTo>
                  <a:pt x="200508" y="434961"/>
                  <a:pt x="587600" y="123012"/>
                  <a:pt x="568106" y="45025"/>
                </a:cubicBezTo>
                <a:cubicBezTo>
                  <a:pt x="548612" y="-32962"/>
                  <a:pt x="274306" y="6031"/>
                  <a:pt x="0" y="45025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7869939" y="2857674"/>
            <a:ext cx="551758" cy="284096"/>
          </a:xfrm>
          <a:custGeom>
            <a:avLst/>
            <a:gdLst>
              <a:gd name="connsiteX0" fmla="*/ 66836 w 551758"/>
              <a:gd name="connsiteY0" fmla="*/ 284096 h 284096"/>
              <a:gd name="connsiteX1" fmla="*/ 551397 w 551758"/>
              <a:gd name="connsiteY1" fmla="*/ 83558 h 284096"/>
              <a:gd name="connsiteX2" fmla="*/ 0 w 551758"/>
              <a:gd name="connsiteY2" fmla="*/ 0 h 28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1758" h="284096">
                <a:moveTo>
                  <a:pt x="66836" y="284096"/>
                </a:moveTo>
                <a:cubicBezTo>
                  <a:pt x="314686" y="207501"/>
                  <a:pt x="562536" y="130907"/>
                  <a:pt x="551397" y="83558"/>
                </a:cubicBezTo>
                <a:cubicBezTo>
                  <a:pt x="540258" y="36209"/>
                  <a:pt x="0" y="0"/>
                  <a:pt x="0" y="0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7903357" y="2490020"/>
            <a:ext cx="668431" cy="317519"/>
          </a:xfrm>
          <a:custGeom>
            <a:avLst/>
            <a:gdLst>
              <a:gd name="connsiteX0" fmla="*/ 33418 w 668431"/>
              <a:gd name="connsiteY0" fmla="*/ 317519 h 317519"/>
              <a:gd name="connsiteX1" fmla="*/ 668360 w 668431"/>
              <a:gd name="connsiteY1" fmla="*/ 83558 h 317519"/>
              <a:gd name="connsiteX2" fmla="*/ 0 w 668431"/>
              <a:gd name="connsiteY2" fmla="*/ 0 h 317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8431" h="317519">
                <a:moveTo>
                  <a:pt x="33418" y="317519"/>
                </a:moveTo>
                <a:cubicBezTo>
                  <a:pt x="353674" y="226998"/>
                  <a:pt x="673930" y="136478"/>
                  <a:pt x="668360" y="83558"/>
                </a:cubicBezTo>
                <a:cubicBezTo>
                  <a:pt x="662790" y="30638"/>
                  <a:pt x="0" y="0"/>
                  <a:pt x="0" y="0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7936775" y="1972433"/>
            <a:ext cx="217506" cy="383895"/>
          </a:xfrm>
          <a:custGeom>
            <a:avLst/>
            <a:gdLst>
              <a:gd name="connsiteX0" fmla="*/ 0 w 217506"/>
              <a:gd name="connsiteY0" fmla="*/ 383895 h 383895"/>
              <a:gd name="connsiteX1" fmla="*/ 183799 w 217506"/>
              <a:gd name="connsiteY1" fmla="*/ 300337 h 383895"/>
              <a:gd name="connsiteX2" fmla="*/ 200508 w 217506"/>
              <a:gd name="connsiteY2" fmla="*/ 16241 h 383895"/>
              <a:gd name="connsiteX3" fmla="*/ 0 w 217506"/>
              <a:gd name="connsiteY3" fmla="*/ 32952 h 38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506" h="383895">
                <a:moveTo>
                  <a:pt x="0" y="383895"/>
                </a:moveTo>
                <a:cubicBezTo>
                  <a:pt x="75190" y="372754"/>
                  <a:pt x="150381" y="361613"/>
                  <a:pt x="183799" y="300337"/>
                </a:cubicBezTo>
                <a:cubicBezTo>
                  <a:pt x="217217" y="239061"/>
                  <a:pt x="231141" y="60805"/>
                  <a:pt x="200508" y="16241"/>
                </a:cubicBezTo>
                <a:cubicBezTo>
                  <a:pt x="169875" y="-28323"/>
                  <a:pt x="0" y="32952"/>
                  <a:pt x="0" y="32952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7920066" y="1683830"/>
            <a:ext cx="975274" cy="3866475"/>
          </a:xfrm>
          <a:custGeom>
            <a:avLst/>
            <a:gdLst>
              <a:gd name="connsiteX0" fmla="*/ 0 w 975274"/>
              <a:gd name="connsiteY0" fmla="*/ 137728 h 3866475"/>
              <a:gd name="connsiteX1" fmla="*/ 852159 w 975274"/>
              <a:gd name="connsiteY1" fmla="*/ 388401 h 3866475"/>
              <a:gd name="connsiteX2" fmla="*/ 885577 w 975274"/>
              <a:gd name="connsiteY2" fmla="*/ 3429903 h 3866475"/>
              <a:gd name="connsiteX3" fmla="*/ 50127 w 975274"/>
              <a:gd name="connsiteY3" fmla="*/ 3780845 h 3866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5274" h="3866475">
                <a:moveTo>
                  <a:pt x="0" y="137728"/>
                </a:moveTo>
                <a:cubicBezTo>
                  <a:pt x="352281" y="-11284"/>
                  <a:pt x="704563" y="-160295"/>
                  <a:pt x="852159" y="388401"/>
                </a:cubicBezTo>
                <a:cubicBezTo>
                  <a:pt x="999755" y="937097"/>
                  <a:pt x="1019249" y="2864496"/>
                  <a:pt x="885577" y="3429903"/>
                </a:cubicBezTo>
                <a:cubicBezTo>
                  <a:pt x="751905" y="3995310"/>
                  <a:pt x="401016" y="3888077"/>
                  <a:pt x="50127" y="3780845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7953484" y="1272456"/>
            <a:ext cx="930801" cy="3824565"/>
          </a:xfrm>
          <a:custGeom>
            <a:avLst/>
            <a:gdLst>
              <a:gd name="connsiteX0" fmla="*/ 0 w 930801"/>
              <a:gd name="connsiteY0" fmla="*/ 3824565 h 3824565"/>
              <a:gd name="connsiteX1" fmla="*/ 835450 w 930801"/>
              <a:gd name="connsiteY1" fmla="*/ 2704892 h 3824565"/>
              <a:gd name="connsiteX2" fmla="*/ 818741 w 930801"/>
              <a:gd name="connsiteY2" fmla="*/ 181448 h 3824565"/>
              <a:gd name="connsiteX3" fmla="*/ 0 w 930801"/>
              <a:gd name="connsiteY3" fmla="*/ 198160 h 3824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0801" h="3824565">
                <a:moveTo>
                  <a:pt x="0" y="3824565"/>
                </a:moveTo>
                <a:cubicBezTo>
                  <a:pt x="349496" y="3568321"/>
                  <a:pt x="698993" y="3312078"/>
                  <a:pt x="835450" y="2704892"/>
                </a:cubicBezTo>
                <a:cubicBezTo>
                  <a:pt x="971907" y="2097706"/>
                  <a:pt x="957983" y="599237"/>
                  <a:pt x="818741" y="181448"/>
                </a:cubicBezTo>
                <a:cubicBezTo>
                  <a:pt x="679499" y="-236341"/>
                  <a:pt x="0" y="198160"/>
                  <a:pt x="0" y="198160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6200" y="4303818"/>
            <a:ext cx="16693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(initially</a:t>
            </a:r>
          </a:p>
          <a:p>
            <a:r>
              <a:rPr lang="en-US" i="1" dirty="0"/>
              <a:t>placeholder </a:t>
            </a:r>
          </a:p>
          <a:p>
            <a:r>
              <a:rPr lang="en-US" dirty="0"/>
              <a:t>Values. </a:t>
            </a:r>
            <a:r>
              <a:rPr lang="en-US" dirty="0" err="1"/>
              <a:t>ROPed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2782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9" grpId="0" animBg="1"/>
      <p:bldP spid="30" grpId="0" animBg="1"/>
      <p:bldP spid="36" grpId="0" animBg="1"/>
      <p:bldP spid="43" grpId="0" animBg="1"/>
      <p:bldP spid="45" grpId="0" animBg="1"/>
      <p:bldP spid="4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 Pivots</a:t>
            </a:r>
            <a:br>
              <a:rPr lang="en-US" dirty="0"/>
            </a:br>
            <a:r>
              <a:rPr lang="en-US" dirty="0"/>
              <a:t>Pointing </a:t>
            </a:r>
            <a:r>
              <a:rPr lang="en-US" dirty="0" err="1">
                <a:latin typeface="Consolas"/>
                <a:cs typeface="Consolas"/>
              </a:rPr>
              <a:t>esp</a:t>
            </a:r>
            <a:r>
              <a:rPr lang="en-US" dirty="0"/>
              <a:t> to controlled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i="1" u="sng" dirty="0">
                <a:solidFill>
                  <a:srgbClr val="990000"/>
                </a:solidFill>
              </a:rPr>
              <a:t>Fact:</a:t>
            </a:r>
            <a:r>
              <a:rPr lang="en-US" dirty="0"/>
              <a:t> Functions often access arguments with respect to </a:t>
            </a:r>
            <a:r>
              <a:rPr lang="en-US" dirty="0" err="1"/>
              <a:t>esp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u="sng" dirty="0" err="1">
                <a:solidFill>
                  <a:schemeClr val="tx2"/>
                </a:solidFill>
              </a:rPr>
              <a:t>Defn</a:t>
            </a:r>
            <a:r>
              <a:rPr lang="en-US" b="1" i="1" u="sng" dirty="0">
                <a:solidFill>
                  <a:schemeClr val="tx2"/>
                </a:solidFill>
              </a:rPr>
              <a:t>:</a:t>
            </a:r>
            <a:r>
              <a:rPr lang="en-US" dirty="0"/>
              <a:t> A stack pivot redirects </a:t>
            </a:r>
            <a:r>
              <a:rPr lang="en-US" dirty="0" err="1"/>
              <a:t>esp</a:t>
            </a:r>
            <a:r>
              <a:rPr lang="en-US" dirty="0"/>
              <a:t> at attacker-controlled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u="sng" dirty="0">
                <a:solidFill>
                  <a:srgbClr val="990000"/>
                </a:solidFill>
              </a:rPr>
              <a:t>Example: </a:t>
            </a:r>
            <a:r>
              <a:rPr lang="en-US" dirty="0"/>
              <a:t>Attacker controls heap data pointed to be </a:t>
            </a:r>
            <a:r>
              <a:rPr lang="en-US" dirty="0">
                <a:latin typeface="Consolas"/>
                <a:cs typeface="Consolas"/>
              </a:rPr>
              <a:t>ESI</a:t>
            </a:r>
            <a:r>
              <a:rPr lang="en-US" dirty="0"/>
              <a:t>. One stack pivot may be: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xchg</a:t>
            </a:r>
            <a:r>
              <a:rPr lang="en-US" dirty="0"/>
              <a:t> </a:t>
            </a:r>
            <a:r>
              <a:rPr lang="en-US" dirty="0" err="1"/>
              <a:t>esi</a:t>
            </a:r>
            <a:r>
              <a:rPr lang="en-US" dirty="0"/>
              <a:t>, </a:t>
            </a:r>
            <a:r>
              <a:rPr lang="en-US" dirty="0" err="1"/>
              <a:t>esp</a:t>
            </a:r>
            <a:r>
              <a:rPr lang="en-US" dirty="0"/>
              <a:t>; ret</a:t>
            </a:r>
            <a:br>
              <a:rPr lang="en-US" dirty="0"/>
            </a:br>
            <a:r>
              <a:rPr lang="en-US" dirty="0"/>
              <a:t>Now </a:t>
            </a:r>
            <a:r>
              <a:rPr lang="en-US" dirty="0" err="1">
                <a:latin typeface="Consolas"/>
                <a:cs typeface="Consolas"/>
              </a:rPr>
              <a:t>esp</a:t>
            </a:r>
            <a:r>
              <a:rPr lang="en-US" dirty="0"/>
              <a:t> points to the attacker-controlled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45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但是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693" y="1143000"/>
            <a:ext cx="8981440" cy="5224517"/>
          </a:xfrm>
        </p:spPr>
        <p:txBody>
          <a:bodyPr/>
          <a:lstStyle/>
          <a:p>
            <a:r>
              <a:rPr kumimoji="1" lang="en-US" altLang="zh-CN" dirty="0"/>
              <a:t>Compile</a:t>
            </a:r>
          </a:p>
          <a:p>
            <a:pPr lvl="1"/>
            <a:r>
              <a:rPr kumimoji="1" lang="en-US" altLang="zh-CN" dirty="0" err="1"/>
              <a:t>gcc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test.c</a:t>
            </a:r>
            <a:r>
              <a:rPr kumimoji="1" lang="en-US" altLang="zh-CN" dirty="0"/>
              <a:t> -m32 -</a:t>
            </a:r>
            <a:r>
              <a:rPr kumimoji="1" lang="en-US" altLang="zh-CN" dirty="0" err="1"/>
              <a:t>fno</a:t>
            </a:r>
            <a:r>
              <a:rPr kumimoji="1" lang="en-US" altLang="zh-CN" dirty="0"/>
              <a:t>-stack-protector -o </a:t>
            </a:r>
            <a:r>
              <a:rPr kumimoji="1" lang="en-US" altLang="zh-CN" dirty="0" err="1"/>
              <a:t>test.dep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-m32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-</a:t>
            </a:r>
            <a:r>
              <a:rPr kumimoji="1" lang="en-US" altLang="zh-CN" dirty="0" err="1">
                <a:solidFill>
                  <a:srgbClr val="FF0000"/>
                </a:solidFill>
              </a:rPr>
              <a:t>fno</a:t>
            </a:r>
            <a:r>
              <a:rPr kumimoji="1" lang="en-US" altLang="zh-CN" dirty="0">
                <a:solidFill>
                  <a:srgbClr val="FF0000"/>
                </a:solidFill>
              </a:rPr>
              <a:t>-stack-protector</a:t>
            </a:r>
          </a:p>
          <a:p>
            <a:pPr lvl="1"/>
            <a:r>
              <a:rPr kumimoji="1" lang="en-US" altLang="zh-CN" strike="sngStrike" dirty="0">
                <a:solidFill>
                  <a:srgbClr val="FF0000"/>
                </a:solidFill>
              </a:rPr>
              <a:t>-z</a:t>
            </a:r>
            <a:r>
              <a:rPr kumimoji="1" lang="zh-CN" altLang="en-US" strike="sngStrike" dirty="0">
                <a:solidFill>
                  <a:srgbClr val="FF0000"/>
                </a:solidFill>
              </a:rPr>
              <a:t> </a:t>
            </a:r>
            <a:r>
              <a:rPr kumimoji="1" lang="en-US" altLang="zh-CN" strike="sngStrike" dirty="0" err="1">
                <a:solidFill>
                  <a:srgbClr val="FF0000"/>
                </a:solidFill>
              </a:rPr>
              <a:t>execstack</a:t>
            </a:r>
            <a:endParaRPr kumimoji="1" lang="en-US" altLang="zh-CN" strike="sngStrike" dirty="0"/>
          </a:p>
          <a:p>
            <a:r>
              <a:rPr kumimoji="1" lang="en-US" altLang="zh-CN" dirty="0"/>
              <a:t>Test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858000" y="6553202"/>
            <a:ext cx="2133600" cy="212725"/>
          </a:xfrm>
          <a:prstGeom prst="rect">
            <a:avLst/>
          </a:prstGeom>
        </p:spPr>
        <p:txBody>
          <a:bodyPr/>
          <a:lstStyle/>
          <a:p>
            <a:fld id="{409B0DB6-FE60-6640-9ADF-6917FC3B4E1F}" type="slidenum">
              <a:rPr lang="en-US" smtClean="0"/>
              <a:t>5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20" y="4724400"/>
            <a:ext cx="7294880" cy="192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6955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endParaRPr lang="en-US" dirty="0"/>
          </a:p>
          <a:p>
            <a:pPr marL="0" indent="0">
              <a:buNone/>
            </a:pPr>
            <a:r>
              <a:rPr lang="en-US" b="1" i="1" u="sng" dirty="0">
                <a:solidFill>
                  <a:srgbClr val="990000"/>
                </a:solidFill>
              </a:rPr>
              <a:t>Thorough introduction:</a:t>
            </a:r>
            <a:br>
              <a:rPr lang="en-US" b="1" i="1" u="sng" dirty="0">
                <a:solidFill>
                  <a:srgbClr val="990000"/>
                </a:solidFill>
              </a:rPr>
            </a:br>
            <a:r>
              <a:rPr lang="en-US" dirty="0"/>
              <a:t>https://</a:t>
            </a:r>
            <a:r>
              <a:rPr lang="en-US" dirty="0" err="1"/>
              <a:t>www.corelan.be</a:t>
            </a:r>
            <a:r>
              <a:rPr lang="en-US" dirty="0"/>
              <a:t>/</a:t>
            </a:r>
            <a:r>
              <a:rPr lang="en-US" dirty="0" err="1"/>
              <a:t>index.php</a:t>
            </a:r>
            <a:r>
              <a:rPr lang="en-US" dirty="0"/>
              <a:t>/2010/06/16/exploit-writing-tutorial-part-10-chaining-dep-with-rop-the-rubikstm-cube/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u="sng" dirty="0">
                <a:solidFill>
                  <a:schemeClr val="tx2"/>
                </a:solidFill>
              </a:rPr>
              <a:t>Adopting to Win8:</a:t>
            </a:r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vulnfactory.org</a:t>
            </a:r>
            <a:r>
              <a:rPr lang="en-US" dirty="0"/>
              <a:t>/blog/2011/09/21/defeating-windows-8-rop-mitigation/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925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ROP Programming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866900" y="1751891"/>
            <a:ext cx="5410200" cy="47545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Disassemble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</a:t>
            </a:r>
            <a:r>
              <a:rPr lang="en-US" i="1" u="sng" dirty="0"/>
              <a:t>useful</a:t>
            </a:r>
            <a:r>
              <a:rPr lang="en-US" dirty="0"/>
              <a:t> code sequences ending in ret as gadgets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Assemble gadgets into desired shellcode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51</a:t>
            </a:fld>
            <a:endParaRPr lang="en-US"/>
          </a:p>
        </p:txBody>
      </p:sp>
      <p:sp>
        <p:nvSpPr>
          <p:cNvPr id="2" name="Rounded Rectangular Callout 1"/>
          <p:cNvSpPr/>
          <p:nvPr/>
        </p:nvSpPr>
        <p:spPr>
          <a:xfrm>
            <a:off x="6398126" y="1143000"/>
            <a:ext cx="2667000" cy="1447800"/>
          </a:xfrm>
          <a:prstGeom prst="wedgeRoundRectCallout">
            <a:avLst>
              <a:gd name="adj1" fmla="val -79992"/>
              <a:gd name="adj2" fmla="val 8757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Disassemble all sequences ending in </a:t>
            </a:r>
            <a:r>
              <a:rPr lang="en-US" sz="2800" dirty="0">
                <a:solidFill>
                  <a:schemeClr val="bg1"/>
                </a:solidFill>
                <a:latin typeface="Consolas"/>
                <a:cs typeface="Consolas"/>
              </a:rPr>
              <a:t>ret</a:t>
            </a:r>
          </a:p>
        </p:txBody>
      </p:sp>
    </p:spTree>
    <p:extLst>
      <p:ext uri="{BB962C8B-B14F-4D97-AF65-F5344CB8AC3E}">
        <p14:creationId xmlns:p14="http://schemas.microsoft.com/office/powerpoint/2010/main" val="13676660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ROP: </a:t>
            </a:r>
            <a:r>
              <a:rPr lang="en-US" dirty="0" err="1"/>
              <a:t>Shacham</a:t>
            </a:r>
            <a:r>
              <a:rPr lang="en-US" dirty="0"/>
              <a:t> et al.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866900" y="1751891"/>
            <a:ext cx="5410200" cy="47545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Disassemble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</a:t>
            </a:r>
            <a:r>
              <a:rPr lang="en-US" i="1" u="sng" dirty="0"/>
              <a:t>useful</a:t>
            </a:r>
            <a:r>
              <a:rPr lang="en-US" dirty="0"/>
              <a:t> code sequences as gadgets </a:t>
            </a:r>
            <a:r>
              <a:rPr lang="en-US" u="sng" dirty="0"/>
              <a:t>ending in ret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Assemble gadgets into desired shellcode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52</a:t>
            </a:fld>
            <a:endParaRPr lang="en-US"/>
          </a:p>
        </p:txBody>
      </p:sp>
      <p:sp>
        <p:nvSpPr>
          <p:cNvPr id="2" name="Rounded Rectangular Callout 1"/>
          <p:cNvSpPr/>
          <p:nvPr/>
        </p:nvSpPr>
        <p:spPr>
          <a:xfrm>
            <a:off x="5990782" y="1600200"/>
            <a:ext cx="2719716" cy="572209"/>
          </a:xfrm>
          <a:prstGeom prst="wedgeRoundRectCallout">
            <a:avLst>
              <a:gd name="adj1" fmla="val -62409"/>
              <a:gd name="adj2" fmla="val 25600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Automatic</a:t>
            </a:r>
            <a:endParaRPr lang="en-US" sz="28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6968958" y="5105400"/>
            <a:ext cx="2124242" cy="572209"/>
          </a:xfrm>
          <a:prstGeom prst="wedgeRoundRectCallout">
            <a:avLst>
              <a:gd name="adj1" fmla="val -33298"/>
              <a:gd name="adj2" fmla="val -264099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Hard work*</a:t>
            </a:r>
            <a:endParaRPr lang="en-US" sz="28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6934200" y="2819400"/>
            <a:ext cx="342900" cy="2057400"/>
          </a:xfrm>
          <a:prstGeom prst="rightBrac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52550" y="5983234"/>
            <a:ext cx="6438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 There is research like Q (a CMU ROP compiler) that automates this</a:t>
            </a:r>
          </a:p>
        </p:txBody>
      </p:sp>
    </p:spTree>
    <p:extLst>
      <p:ext uri="{BB962C8B-B14F-4D97-AF65-F5344CB8AC3E}">
        <p14:creationId xmlns:p14="http://schemas.microsoft.com/office/powerpoint/2010/main" val="12208754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0" y="3768804"/>
            <a:ext cx="44550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Questions?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57948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25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DEP:</a:t>
            </a:r>
            <a:r>
              <a:rPr lang="zh-CN" altLang="en-US" dirty="0"/>
              <a:t> </a:t>
            </a:r>
            <a:r>
              <a:rPr lang="en-US" dirty="0"/>
              <a:t>Data Execution Prevention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028700" y="2515059"/>
          <a:ext cx="70866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2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solidFill>
                            <a:schemeClr val="bg1"/>
                          </a:solidFill>
                          <a:latin typeface="+mn-lt"/>
                          <a:cs typeface="Consolas"/>
                        </a:rPr>
                        <a:t>shellcode</a:t>
                      </a:r>
                      <a:endParaRPr lang="en-US" sz="2800" dirty="0">
                        <a:solidFill>
                          <a:schemeClr val="bg1"/>
                        </a:solidFill>
                        <a:latin typeface="+mn-lt"/>
                        <a:cs typeface="Consola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latin typeface="+mn-lt"/>
                          <a:cs typeface="Consolas"/>
                        </a:rPr>
                        <a:t>padding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latin typeface="+mn-lt"/>
                          <a:cs typeface="Consolas"/>
                        </a:rPr>
                        <a:t>&amp;</a:t>
                      </a:r>
                      <a:r>
                        <a:rPr lang="en-US" sz="2800" dirty="0" err="1">
                          <a:solidFill>
                            <a:schemeClr val="bg1"/>
                          </a:solidFill>
                          <a:latin typeface="+mn-lt"/>
                          <a:cs typeface="Consolas"/>
                        </a:rPr>
                        <a:t>buf</a:t>
                      </a:r>
                      <a:endParaRPr lang="en-US" sz="2800" dirty="0">
                        <a:solidFill>
                          <a:schemeClr val="bg1"/>
                        </a:solidFill>
                        <a:latin typeface="+mn-lt"/>
                        <a:cs typeface="Consola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Arc 7"/>
          <p:cNvSpPr/>
          <p:nvPr/>
        </p:nvSpPr>
        <p:spPr>
          <a:xfrm flipV="1">
            <a:off x="1028700" y="2085471"/>
            <a:ext cx="6591300" cy="883604"/>
          </a:xfrm>
          <a:prstGeom prst="arc">
            <a:avLst>
              <a:gd name="adj1" fmla="val 7758"/>
              <a:gd name="adj2" fmla="val 10784512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801824" y="5577518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 defTabSz="457200">
              <a:spcBef>
                <a:spcPct val="20000"/>
              </a:spcBef>
            </a:pPr>
            <a:r>
              <a:rPr lang="zh-CN" altLang="en-US" sz="3200" dirty="0">
                <a:solidFill>
                  <a:srgbClr val="000000"/>
                </a:solidFill>
                <a:cs typeface="Calibri"/>
              </a:rPr>
              <a:t>其实增加了拒绝服务攻击</a:t>
            </a:r>
            <a:endParaRPr lang="en-US" sz="3200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11" name="Explosion 1 10"/>
          <p:cNvSpPr/>
          <p:nvPr/>
        </p:nvSpPr>
        <p:spPr>
          <a:xfrm>
            <a:off x="1066800" y="2743200"/>
            <a:ext cx="2590800" cy="2057400"/>
          </a:xfrm>
          <a:prstGeom prst="irregularSeal1">
            <a:avLst/>
          </a:prstGeom>
          <a:solidFill>
            <a:srgbClr val="990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CRASH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37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 Scorecard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415161"/>
              </p:ext>
            </p:extLst>
          </p:nvPr>
        </p:nvGraphicFramePr>
        <p:xfrm>
          <a:off x="457200" y="1737360"/>
          <a:ext cx="8229600" cy="33832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Aspect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数据执行保护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性能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zh-CN" altLang="en-US" sz="2400" baseline="0" dirty="0"/>
                        <a:t>硬件支持</a:t>
                      </a:r>
                      <a:endParaRPr lang="en-US" sz="2400" baseline="0" dirty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zh-CN" altLang="en-US" sz="2400" dirty="0"/>
                        <a:t>性能损耗：</a:t>
                      </a:r>
                      <a:r>
                        <a:rPr lang="en-US" altLang="zh-CN" sz="2400" dirty="0"/>
                        <a:t>&lt;1%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能力范围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zh-CN" altLang="en-US" sz="2400" baseline="0" dirty="0"/>
                        <a:t>特定的程序不适应</a:t>
                      </a:r>
                      <a:endParaRPr lang="en-US" sz="2400" baseline="0" dirty="0"/>
                    </a:p>
                    <a:p>
                      <a:pPr marL="800100" lvl="1" indent="-342900">
                        <a:buFont typeface="Lucida Grande"/>
                        <a:buChar char="-"/>
                      </a:pPr>
                      <a:r>
                        <a:rPr lang="en-US" sz="2400" baseline="0" dirty="0"/>
                        <a:t>JIT</a:t>
                      </a:r>
                    </a:p>
                    <a:p>
                      <a:pPr marL="800100" lvl="1" indent="-342900">
                        <a:buFont typeface="Lucida Grande"/>
                        <a:buChar char="-"/>
                      </a:pPr>
                      <a:r>
                        <a:rPr lang="zh-CN" altLang="en-US" sz="2400" baseline="0" dirty="0"/>
                        <a:t>加壳</a:t>
                      </a:r>
                      <a:endParaRPr lang="en-US" sz="2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/>
                        <a:buChar char="•"/>
                      </a:pPr>
                      <a:endParaRPr lang="en-US" sz="2400" i="1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354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ROP</a:t>
            </a:r>
            <a:r>
              <a:rPr lang="en-US" altLang="zh-CN" dirty="0"/>
              <a:t>-2</a:t>
            </a:r>
            <a:r>
              <a:rPr lang="en-US" dirty="0"/>
              <a:t>: return-to-</a:t>
            </a:r>
            <a:r>
              <a:rPr lang="en-US" dirty="0" err="1"/>
              <a:t>libc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52483"/>
            <a:ext cx="8991600" cy="522451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覆盖</a:t>
            </a:r>
            <a:r>
              <a:rPr lang="en-US" altLang="zh-CN" sz="2400" dirty="0"/>
              <a:t>RET</a:t>
            </a:r>
            <a:r>
              <a:rPr lang="zh-CN" altLang="en-US" sz="2400" dirty="0"/>
              <a:t>变为内存中已有的代码</a:t>
            </a:r>
            <a:r>
              <a:rPr lang="en-US" altLang="zh-CN" sz="2400" dirty="0"/>
              <a:t>.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695342"/>
              </p:ext>
            </p:extLst>
          </p:nvPr>
        </p:nvGraphicFramePr>
        <p:xfrm>
          <a:off x="1120568" y="2182927"/>
          <a:ext cx="2418868" cy="372344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{D7AC3CCA-C797-4891-BE02-D94E43425B78}</a:tableStyleId>
              </a:tblPr>
              <a:tblGrid>
                <a:gridCol w="2418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3601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62982" marR="62982" marT="31491" marB="31491" anchor="ctr">
                    <a:lnL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lumMod val="20000"/>
                            <a:lumOff val="80000"/>
                            <a:alpha val="50000"/>
                          </a:schemeClr>
                        </a:gs>
                      </a:gsLst>
                      <a:lin ang="16200000" scaled="0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0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chemeClr val="bg2"/>
                          </a:solidFill>
                        </a:rPr>
                        <a:t>临时变量</a:t>
                      </a:r>
                      <a:endParaRPr 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 marL="62982" marR="62982" marT="31491" marB="31491" anchor="ctr">
                    <a:lnL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</a:rPr>
                        <a:t>ret</a:t>
                      </a:r>
                      <a:endParaRPr 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 marL="62982" marR="62982" marT="31491" marB="31491" anchor="ctr">
                    <a:lnL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9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chemeClr val="bg2"/>
                          </a:solidFill>
                        </a:rPr>
                        <a:t>栈帧</a:t>
                      </a:r>
                      <a:endParaRPr 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 marL="62982" marR="62982" marT="31491" marB="31491" anchor="ctr">
                    <a:lnL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802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bg2"/>
                        </a:solidFill>
                      </a:endParaRPr>
                    </a:p>
                  </a:txBody>
                  <a:tcPr marL="62982" marR="62982" marT="31491" marB="31491" anchor="ctr">
                    <a:lnL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/>
                          </a:solidFill>
                        </a:rPr>
                        <a:t>buffer</a:t>
                      </a:r>
                    </a:p>
                  </a:txBody>
                  <a:tcPr marL="62982" marR="62982" marT="31491" marB="31491" anchor="ctr">
                    <a:lnL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924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L="62982" marR="62982" marT="31491" marB="31491" anchor="ctr">
                    <a:lnL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2004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62982" marR="62982" marT="31491" marB="31491" anchor="ctr">
                    <a:lnL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lumMod val="20000"/>
                            <a:lumOff val="80000"/>
                            <a:alpha val="5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07846" y="2367073"/>
            <a:ext cx="805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92934"/>
                </a:solidFill>
              </a:rPr>
              <a:t>(stack)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281539" y="2736405"/>
          <a:ext cx="1152922" cy="282742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{D7AC3CCA-C797-4891-BE02-D94E43425B78}</a:tableStyleId>
              </a:tblPr>
              <a:tblGrid>
                <a:gridCol w="1152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3601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62982" marR="62982" marT="31491" marB="31491" anchor="ctr">
                    <a:lnL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67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exec()</a:t>
                      </a:r>
                    </a:p>
                  </a:txBody>
                  <a:tcPr marL="62982" marR="62982" marT="31491" marB="31491" anchor="ctr">
                    <a:lnL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92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rgbClr val="000000"/>
                          </a:solidFill>
                        </a:rPr>
                        <a:t>printf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()</a:t>
                      </a:r>
                    </a:p>
                  </a:txBody>
                  <a:tcPr marL="62982" marR="62982" marT="31491" marB="31491" anchor="ctr">
                    <a:lnL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802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L="62982" marR="62982" marT="31491" marB="31491" anchor="ctr">
                    <a:lnL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"/bin/shell"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L="62982" marR="62982" marT="31491" marB="31491" anchor="ctr">
                    <a:lnL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2004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62982" marR="62982" marT="31491" marB="31491" anchor="ctr">
                    <a:lnL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3641518" y="3630991"/>
            <a:ext cx="2556477" cy="668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626828" y="3198487"/>
            <a:ext cx="2604585" cy="14519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61771" y="2551739"/>
            <a:ext cx="919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92934"/>
                </a:solidFill>
              </a:rPr>
              <a:t>(</a:t>
            </a:r>
            <a:r>
              <a:rPr lang="en-US" dirty="0" err="1">
                <a:solidFill>
                  <a:srgbClr val="292934"/>
                </a:solidFill>
              </a:rPr>
              <a:t>libc.so</a:t>
            </a:r>
            <a:r>
              <a:rPr lang="en-US" dirty="0">
                <a:solidFill>
                  <a:srgbClr val="292934"/>
                </a:solidFill>
              </a:rPr>
              <a:t>)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6858000" y="6553202"/>
            <a:ext cx="2133600" cy="212725"/>
          </a:xfrm>
          <a:prstGeom prst="rect">
            <a:avLst/>
          </a:prstGeom>
        </p:spPr>
        <p:txBody>
          <a:bodyPr/>
          <a:lstStyle/>
          <a:p>
            <a:fld id="{409B0DB6-FE60-6640-9ADF-6917FC3B4E1F}" type="slidenum">
              <a:rPr lang="en-US" smtClean="0">
                <a:solidFill>
                  <a:srgbClr val="292934">
                    <a:tint val="75000"/>
                  </a:srgbClr>
                </a:solidFill>
              </a:rPr>
              <a:pPr/>
              <a:t>8</a:t>
            </a:fld>
            <a:endParaRPr lang="en-US">
              <a:solidFill>
                <a:srgbClr val="292934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425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Return-to-</a:t>
            </a:r>
            <a:r>
              <a:rPr lang="en-US" dirty="0" err="1"/>
              <a:t>libc</a:t>
            </a:r>
            <a:r>
              <a:rPr lang="en-US" dirty="0"/>
              <a:t> </a:t>
            </a:r>
            <a:r>
              <a:rPr lang="zh-CN" altLang="en-US" dirty="0"/>
              <a:t>攻击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562600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通过覆盖返回地址为一个</a:t>
            </a:r>
            <a:r>
              <a:rPr lang="en-US" altLang="zh-CN" dirty="0" err="1"/>
              <a:t>libc</a:t>
            </a:r>
            <a:r>
              <a:rPr lang="zh-CN" altLang="en-US" dirty="0"/>
              <a:t>中的函数比如</a:t>
            </a:r>
            <a:r>
              <a:rPr lang="en-US" altLang="zh-CN" dirty="0"/>
              <a:t>system</a:t>
            </a:r>
            <a:endParaRPr lang="en-US" dirty="0"/>
          </a:p>
          <a:p>
            <a:r>
              <a:rPr lang="zh-CN" altLang="en-US" dirty="0"/>
              <a:t>在栈上布局参数和函数地址</a:t>
            </a:r>
            <a:endParaRPr lang="en-US" dirty="0"/>
          </a:p>
          <a:p>
            <a:r>
              <a:rPr lang="zh-CN" altLang="en-US" dirty="0">
                <a:latin typeface="Consolas"/>
                <a:cs typeface="Consolas"/>
              </a:rPr>
              <a:t>通过调用</a:t>
            </a:r>
            <a:r>
              <a:rPr lang="en-US" altLang="zh-CN" dirty="0">
                <a:latin typeface="Consolas"/>
                <a:cs typeface="Consolas"/>
              </a:rPr>
              <a:t>ret</a:t>
            </a:r>
            <a:r>
              <a:rPr lang="zh-CN" altLang="en-US" dirty="0">
                <a:latin typeface="Consolas"/>
                <a:cs typeface="Consolas"/>
              </a:rPr>
              <a:t>来调用函数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无代码注入</a:t>
            </a:r>
            <a:r>
              <a:rPr lang="en-US" b="1" dirty="0">
                <a:solidFill>
                  <a:srgbClr val="FF0000"/>
                </a:solidFill>
              </a:rPr>
              <a:t>!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525590" y="2107360"/>
          <a:ext cx="1461558" cy="3715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Cambria"/>
                          <a:cs typeface="Cambria"/>
                        </a:rPr>
                        <a:t>fake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1"/>
                          </a:solidFill>
                          <a:latin typeface="Cambria"/>
                          <a:cs typeface="Cambria"/>
                        </a:rPr>
                        <a:t>arg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  <a:latin typeface="Cambria"/>
                          <a:cs typeface="Cambria"/>
                        </a:rPr>
                        <a:t> 1</a:t>
                      </a:r>
                      <a:endParaRPr lang="en-US" sz="1800" dirty="0">
                        <a:solidFill>
                          <a:schemeClr val="bg1"/>
                        </a:solidFill>
                        <a:latin typeface="Cambria"/>
                        <a:cs typeface="Cambria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Cambria"/>
                          <a:cs typeface="Cambria"/>
                        </a:rPr>
                        <a:t>fake ret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Cambria"/>
                          <a:cs typeface="Cambria"/>
                        </a:rPr>
                        <a:t>addr</a:t>
                      </a:r>
                      <a:endParaRPr lang="en-US" sz="1800" dirty="0">
                        <a:solidFill>
                          <a:schemeClr val="bg1"/>
                        </a:solidFill>
                        <a:latin typeface="Cambria"/>
                        <a:cs typeface="Cambria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solidFill>
                            <a:schemeClr val="bg1"/>
                          </a:solidFill>
                          <a:latin typeface="+mn-lt"/>
                          <a:cs typeface="+mn-cs"/>
                        </a:rPr>
                        <a:t>&amp;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system()</a:t>
                      </a:r>
                      <a:endParaRPr lang="en-US" sz="1800" dirty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strike="sngStrike" dirty="0">
                          <a:solidFill>
                            <a:schemeClr val="bg1"/>
                          </a:solidFill>
                        </a:rPr>
                        <a:t>caller’s </a:t>
                      </a:r>
                      <a:r>
                        <a:rPr lang="en-US" sz="1800" strike="sngStrike" dirty="0" err="1">
                          <a:solidFill>
                            <a:schemeClr val="bg1"/>
                          </a:solidFill>
                        </a:rPr>
                        <a:t>ebp</a:t>
                      </a:r>
                      <a:endParaRPr lang="en-US" sz="1800" strike="sngStrik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6822">
                <a:tc>
                  <a:txBody>
                    <a:bodyPr/>
                    <a:lstStyle/>
                    <a:p>
                      <a:pPr algn="ctr"/>
                      <a:r>
                        <a:rPr lang="en-US" sz="1800" strike="sngStrike" dirty="0" err="1">
                          <a:solidFill>
                            <a:schemeClr val="bg1"/>
                          </a:solidFill>
                        </a:rPr>
                        <a:t>buf</a:t>
                      </a:r>
                      <a:br>
                        <a:rPr lang="en-US" sz="1800" strike="sngStrike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800" strike="sngStrike" dirty="0">
                          <a:solidFill>
                            <a:schemeClr val="bg1"/>
                          </a:solidFill>
                        </a:rPr>
                        <a:t>(64</a:t>
                      </a:r>
                      <a:r>
                        <a:rPr lang="en-US" sz="1800" strike="sngStrike" baseline="0" dirty="0">
                          <a:solidFill>
                            <a:schemeClr val="bg1"/>
                          </a:solidFill>
                        </a:rPr>
                        <a:t> bytes)</a:t>
                      </a:r>
                      <a:endParaRPr lang="en-US" sz="1800" strike="sngStrike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298164" y="1276290"/>
            <a:ext cx="1236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“/bin/</a:t>
            </a:r>
            <a:r>
              <a:rPr lang="en-US" sz="2000" dirty="0" err="1"/>
              <a:t>sh</a:t>
            </a:r>
            <a:r>
              <a:rPr lang="en-US" sz="2000" dirty="0"/>
              <a:t>”</a:t>
            </a:r>
          </a:p>
        </p:txBody>
      </p:sp>
      <p:cxnSp>
        <p:nvCxnSpPr>
          <p:cNvPr id="8" name="Curved Connector 7"/>
          <p:cNvCxnSpPr/>
          <p:nvPr/>
        </p:nvCxnSpPr>
        <p:spPr>
          <a:xfrm rot="5400000" flipH="1" flipV="1">
            <a:off x="7877446" y="1665201"/>
            <a:ext cx="718066" cy="471052"/>
          </a:xfrm>
          <a:prstGeom prst="curvedConnector4">
            <a:avLst>
              <a:gd name="adj1" fmla="val 611"/>
              <a:gd name="adj2" fmla="val 14853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87729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EgROsvYJr9WlM1wRei0f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R6xg7Dt6H5Yz7z7DT3FGn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P2pIhzqOomffMJobGx7WB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Zh0mnJPcxXhtguRpmTGS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kSMneHn7yrNI37IUbHZbP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YisUkgadgIqnX8zZu7Ppp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FyrKHrIYTvM1UtVkn7Xkb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iF9AlbcRmpT8DUszyJvh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BWe54aJHs4EAfMB75wL1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8LQ0RNyeOUgm4dmg727FX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t2EGYrDYvMNeOse3jW8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o2HWuJV9V0smEon833pS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jTHnLPpJTtpjhOmaO7APo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oT13JbwJyJILYBGNzMS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PuaqH871DqlPjSYRNl0I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Ly5AbdqNgCBf0UJBmA3u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nSs6CO0dMam9JBk6XUBQ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e3R47cZpEszDac84BBM3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TRa7ggC9TgYEEpfxHOdmv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6r8XTiZ36SNaZT0VJNvz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vyJO4UYPuVYh4G8iJQUc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aDbSJvOQYWtWxGbyfln2P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qvo4Ium2FZAvgeaSXL2Av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dmHq0BQ1hpzXQZzFl9NZ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T3wRDPQI7iQcqObivc0XF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mzPbYz0efPNzsEU8Y1bzh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7EzKt2EAZdYPGW2rQgHT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oQmxoneZL6N5saCe5YAE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DXY5xaURne6gJoWDgm0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2BtRPCaIjobNfIzphGOR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mUTP9kjiP9IBlueIyK9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VstFmeZFbADCK7WVM1n0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Ew7eV3Yf65l1rspaM6kC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Y7C9JbeBmvHCbxp1qMTk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4ZAniMMJL3JzNWx8jWGWt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gJGtwBehFtG5s8EyLctmk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hREtCENoVH5wIQHOgavto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TIuptKbut6eYrOP3ZAuhy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ZVqNQWWiRQT1YWYca2dr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hJpSYcbVZ7HUIyZGTeyaf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5pQS4Mpr36K1EGnYXJ7W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k4dpdt8ZS4JTEZ268ovx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9HUjiVgO3ixj5MFEzWj4d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hL2oWRBIriIJUwvUadJ4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879Xa5DQyah1pW5lDQq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llUgrtPzeZmtp9hUZodl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AmR89EL5l9FQpGuGq7SR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mq6mDfekQFA6KxoijaO8D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NzJAqiX5sYaQ0q1N1vR0j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giWWh8NI3U59CxC3PVnKd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WTxXgw8ihDTNirDu1PiJV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LQOtaYFWDyNEm2okRhzLD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fPebplUxstGG8G9MlaCk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E4A5GY0a9CjBYfZzk25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YGUHa4Vo8jrTPA6Ofdzri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ZyBZkxJBNCN0cZvZL09Xw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3O5axlBhiUfGFoGnvT5L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SH9ETK5OwD1sC6C0wzNQ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E9VI8RHFmxuKWn0TsQcto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FdLAKvmvXail30JaCd7Qh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XR9fZD7XEx72tHWx6cjRz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sAj0ahdYmykbgTqvvJoZw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0V1Wiyq8TI2mgrCoimzh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5wif0Q2wfUwWj2sLplz8mm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M12EhRCdglDgUl7Z1JILz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FMyphlxoDB05bTDTgDFO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xl98tW482U5y9yxXQxUeK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xXQT1QY38SretfPbHcU4w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27DPhINVcCe8ymPK7GsTpp"/>
  <p:tag name="TIMING" val="|10.7|35.3|37.8|0.5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3yLQNzf2Ue1FxAqKCTnPN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i5Kb460FfVkwiBp9taSvw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vPwUSmSk7Ho7RlSU13o2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nxdgQRzxcCCSzVEadDNUN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8aJ3hz8P7t4hrZGCw0Kzv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uZLXgRPKfqqKo3wMA0pnv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D0nLvgH7m8WbqM2Rwnlp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8kANPGUMKJmF3Aejea32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t1cXzmRPhqG21gPc4NxFz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8MS2gBQXCEpWuSDu3vXPz"/>
  <p:tag name="TIMING" val="|0.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8MS2gBQXCEpWuSDu3vXPz"/>
  <p:tag name="TIMING" val="|0.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AGEoAvjVPqRiXvySsAiw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rIEdv18DG593JvVXcctEip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UDQWsNaB3icYR7VvmIgcD"/>
</p:tagLst>
</file>

<file path=ppt/theme/theme1.xml><?xml version="1.0" encoding="utf-8"?>
<a:theme xmlns:a="http://schemas.openxmlformats.org/drawingml/2006/main" name="template">
  <a:themeElements>
    <a:clrScheme name="DBrumley201205 1">
      <a:dk1>
        <a:srgbClr val="000000"/>
      </a:dk1>
      <a:lt1>
        <a:srgbClr val="FFFFFF"/>
      </a:lt1>
      <a:dk2>
        <a:srgbClr val="990000"/>
      </a:dk2>
      <a:lt2>
        <a:srgbClr val="E3E1E1"/>
      </a:lt2>
      <a:accent1>
        <a:srgbClr val="990000"/>
      </a:accent1>
      <a:accent2>
        <a:srgbClr val="E47932"/>
      </a:accent2>
      <a:accent3>
        <a:srgbClr val="00709E"/>
      </a:accent3>
      <a:accent4>
        <a:srgbClr val="595A5A"/>
      </a:accent4>
      <a:accent5>
        <a:srgbClr val="009446"/>
      </a:accent5>
      <a:accent6>
        <a:srgbClr val="936241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 cap="flat" cmpd="sng">
          <a:miter lim="800000"/>
        </a:ln>
      </a:spPr>
      <a:bodyPr wrap="square" rtlCol="0" anchor="ctr" anchorCtr="1">
        <a:noAutofit/>
      </a:bodyPr>
      <a:lstStyle>
        <a:defPPr algn="ctr">
          <a:defRPr sz="2800" dirty="0" smtClean="0">
            <a:solidFill>
              <a:schemeClr val="bg1"/>
            </a:solidFill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8086</TotalTime>
  <Words>2733</Words>
  <Application>Microsoft Macintosh PowerPoint</Application>
  <PresentationFormat>全屏显示(4:3)</PresentationFormat>
  <Paragraphs>742</Paragraphs>
  <Slides>54</Slides>
  <Notes>17</Notes>
  <HiddenSlides>4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3" baseType="lpstr">
      <vt:lpstr>黑体</vt:lpstr>
      <vt:lpstr>宋体</vt:lpstr>
      <vt:lpstr>Arial</vt:lpstr>
      <vt:lpstr>Calibri</vt:lpstr>
      <vt:lpstr>Cambria</vt:lpstr>
      <vt:lpstr>Consolas</vt:lpstr>
      <vt:lpstr>Courier</vt:lpstr>
      <vt:lpstr>Lucida Grande</vt:lpstr>
      <vt:lpstr>template</vt:lpstr>
      <vt:lpstr>PWN-栈溢出 </vt:lpstr>
      <vt:lpstr>举个栗子</vt:lpstr>
      <vt:lpstr>编译</vt:lpstr>
      <vt:lpstr>Ret2shellcode</vt:lpstr>
      <vt:lpstr>但是</vt:lpstr>
      <vt:lpstr>DEP: Data Execution Prevention</vt:lpstr>
      <vt:lpstr>DEP Scorecard</vt:lpstr>
      <vt:lpstr>ROP-2: return-to-libc</vt:lpstr>
      <vt:lpstr>Return-to-libc 攻击</vt:lpstr>
      <vt:lpstr>ASLR on Linux</vt:lpstr>
      <vt:lpstr>ret2text</vt:lpstr>
      <vt:lpstr>Question</vt:lpstr>
      <vt:lpstr>PowerPoint 演示文稿</vt:lpstr>
      <vt:lpstr>Return Oriented Programming Techniques</vt:lpstr>
      <vt:lpstr>Return Chaining</vt:lpstr>
      <vt:lpstr>Return Chaining</vt:lpstr>
      <vt:lpstr>There are many  semantically equivalent  ways to achieve the same net shellcode effect</vt:lpstr>
      <vt:lpstr>An example operation</vt:lpstr>
      <vt:lpstr>implementing with gadgets</vt:lpstr>
      <vt:lpstr>implementing with gadgets</vt:lpstr>
      <vt:lpstr>implementing with gadgets</vt:lpstr>
      <vt:lpstr>implementing with gadgets</vt:lpstr>
      <vt:lpstr>implementing with gadgets</vt:lpstr>
      <vt:lpstr>Equivalence</vt:lpstr>
      <vt:lpstr>Return-Oriented Programming (ROP)</vt:lpstr>
      <vt:lpstr>Return-Oriented Programming (ROP)</vt:lpstr>
      <vt:lpstr>Equivalence</vt:lpstr>
      <vt:lpstr>Gadgets</vt:lpstr>
      <vt:lpstr>PowerPoint 演示文稿</vt:lpstr>
      <vt:lpstr>Quiz</vt:lpstr>
      <vt:lpstr>Quiz</vt:lpstr>
      <vt:lpstr>RO(P?) Programming</vt:lpstr>
      <vt:lpstr>Disassembling Code</vt:lpstr>
      <vt:lpstr>Recall: Execution Model</vt:lpstr>
      <vt:lpstr>Disassembly</vt:lpstr>
      <vt:lpstr>Linear-Sweep Disassembly</vt:lpstr>
      <vt:lpstr>Linear-Sweep Disassembly</vt:lpstr>
      <vt:lpstr>Linear-Sweep Disassembly</vt:lpstr>
      <vt:lpstr>Disassemble from any address</vt:lpstr>
      <vt:lpstr>Recursive Descent</vt:lpstr>
      <vt:lpstr>ROP and Disassembly</vt:lpstr>
      <vt:lpstr>Example: ecb_crypt()</vt:lpstr>
      <vt:lpstr>ROP Programming</vt:lpstr>
      <vt:lpstr>Example in 04-exercises</vt:lpstr>
      <vt:lpstr>ROPing Windows</vt:lpstr>
      <vt:lpstr>VirtualProtect Diagram</vt:lpstr>
      <vt:lpstr>ROPing Windows: An Example Exploit (pre-Win 8)</vt:lpstr>
      <vt:lpstr>ROPing Windows: An Example Exploit (pre-Win 8)</vt:lpstr>
      <vt:lpstr>Stack Pivots Pointing esp to controlled data</vt:lpstr>
      <vt:lpstr>Other References</vt:lpstr>
      <vt:lpstr>ROP Programming</vt:lpstr>
      <vt:lpstr>ROP: Shacham et al.</vt:lpstr>
      <vt:lpstr>PowerPoint 演示文稿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Darpa Presentation</dc:title>
  <dc:creator>ed</dc:creator>
  <cp:lastModifiedBy>Microsoft Office User</cp:lastModifiedBy>
  <cp:revision>1444</cp:revision>
  <cp:lastPrinted>2013-09-16T17:30:22Z</cp:lastPrinted>
  <dcterms:created xsi:type="dcterms:W3CDTF">2011-11-02T18:57:24Z</dcterms:created>
  <dcterms:modified xsi:type="dcterms:W3CDTF">2019-02-25T05:46:22Z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false</vt:lpwstr>
  </property>
  <property fmtid="{D5CDD505-2E9C-101B-9397-08002B2CF9AE}" pid="3" name="Google.Documents.DocumentId">
    <vt:lpwstr>11L1CS3lWunNfTuci5gPLtht4ZjOn7gyfIKyZn-f7p20</vt:lpwstr>
  </property>
  <property fmtid="{D5CDD505-2E9C-101B-9397-08002B2CF9AE}" pid="4" name="Google.Documents.RevisionId">
    <vt:lpwstr>13701622749194124332</vt:lpwstr>
  </property>
  <property fmtid="{D5CDD505-2E9C-101B-9397-08002B2CF9AE}" pid="5" name="Google.Documents.PreviousRevisionId">
    <vt:lpwstr>17594234182614114890</vt:lpwstr>
  </property>
  <property fmtid="{D5CDD505-2E9C-101B-9397-08002B2CF9AE}" pid="6" name="Google.Documents.PluginVersion">
    <vt:lpwstr>2.0.2424.7283</vt:lpwstr>
  </property>
  <property fmtid="{D5CDD505-2E9C-101B-9397-08002B2CF9AE}" pid="7" name="Google.Documents.MergeIncapabilityFlags">
    <vt:i4>0</vt:i4>
  </property>
</Properties>
</file>