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60" r:id="rId1"/>
  </p:sldMasterIdLst>
  <p:notesMasterIdLst>
    <p:notesMasterId r:id="rId21"/>
  </p:notesMasterIdLst>
  <p:sldIdLst>
    <p:sldId id="256" r:id="rId2"/>
    <p:sldId id="257" r:id="rId3"/>
    <p:sldId id="258" r:id="rId4"/>
    <p:sldId id="279" r:id="rId5"/>
    <p:sldId id="259" r:id="rId6"/>
    <p:sldId id="281" r:id="rId7"/>
    <p:sldId id="282" r:id="rId8"/>
    <p:sldId id="275" r:id="rId9"/>
    <p:sldId id="276" r:id="rId10"/>
    <p:sldId id="266" r:id="rId11"/>
    <p:sldId id="267" r:id="rId12"/>
    <p:sldId id="278" r:id="rId13"/>
    <p:sldId id="280" r:id="rId14"/>
    <p:sldId id="268" r:id="rId15"/>
    <p:sldId id="265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75444" autoAdjust="0"/>
  </p:normalViewPr>
  <p:slideViewPr>
    <p:cSldViewPr snapToGrid="0" snapToObjects="1">
      <p:cViewPr varScale="1">
        <p:scale>
          <a:sx n="82" d="100"/>
          <a:sy n="82" d="100"/>
        </p:scale>
        <p:origin x="-24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69053-8775-444E-AF42-1846A4D4A066}" type="datetimeFigureOut">
              <a:rPr lang="en-US" smtClean="0"/>
              <a:t>12/05/16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C41E4-19C1-D041-BDC6-60EDD60C2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02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Práce</a:t>
            </a:r>
            <a:r>
              <a:rPr lang="en-US" dirty="0" smtClean="0"/>
              <a:t> je </a:t>
            </a:r>
            <a:r>
              <a:rPr lang="en-US" dirty="0" err="1" smtClean="0"/>
              <a:t>věnována</a:t>
            </a:r>
            <a:r>
              <a:rPr lang="en-US" dirty="0" smtClean="0"/>
              <a:t> </a:t>
            </a:r>
            <a:r>
              <a:rPr lang="en-US" dirty="0" err="1" smtClean="0"/>
              <a:t>problematice</a:t>
            </a:r>
            <a:r>
              <a:rPr lang="en-US" dirty="0" smtClean="0"/>
              <a:t> </a:t>
            </a:r>
            <a:r>
              <a:rPr lang="en-US" dirty="0" err="1" smtClean="0"/>
              <a:t>tzv</a:t>
            </a:r>
            <a:r>
              <a:rPr lang="en-US" dirty="0" smtClean="0"/>
              <a:t>. </a:t>
            </a:r>
            <a:r>
              <a:rPr lang="en-US" dirty="0" err="1" smtClean="0"/>
              <a:t>proteovských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objektů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tedy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objektů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které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mohou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měnit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svůj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stav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svůj</a:t>
            </a:r>
            <a:r>
              <a:rPr lang="en-US" baseline="0" dirty="0" smtClean="0"/>
              <a:t> typ.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Proteus – v </a:t>
            </a:r>
            <a:r>
              <a:rPr lang="en-US" baseline="0" dirty="0" err="1" smtClean="0"/>
              <a:t>antické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mytologii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mořský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bůh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který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děsil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námořníky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svými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mistrnými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proměnami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Příklady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vývoj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embrya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motýla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různé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sociální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ekonomické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jevy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krize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Hlavní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motivací</a:t>
            </a:r>
            <a:r>
              <a:rPr lang="en-US" baseline="0" dirty="0" smtClean="0"/>
              <a:t> pro </a:t>
            </a:r>
            <a:r>
              <a:rPr lang="en-US" baseline="0" dirty="0" err="1" smtClean="0"/>
              <a:t>tuto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práci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fakt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že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stávající</a:t>
            </a:r>
            <a:r>
              <a:rPr lang="en-US" baseline="0" dirty="0" smtClean="0"/>
              <a:t> OO </a:t>
            </a:r>
            <a:r>
              <a:rPr lang="en-US" baseline="0" dirty="0" err="1" smtClean="0"/>
              <a:t>jazyky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neposkytují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dostačující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aparát</a:t>
            </a:r>
            <a:r>
              <a:rPr lang="en-US" baseline="0" dirty="0" smtClean="0"/>
              <a:t> pro </a:t>
            </a:r>
            <a:r>
              <a:rPr lang="en-US" baseline="0" dirty="0" err="1" smtClean="0"/>
              <a:t>modelování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proteovských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objetktů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C41E4-19C1-D041-BDC6-60EDD60C22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07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Vytvořit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prototyp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aplikační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platformy</a:t>
            </a:r>
            <a:r>
              <a:rPr lang="en-US" baseline="0" dirty="0" smtClean="0"/>
              <a:t> pro </a:t>
            </a:r>
            <a:r>
              <a:rPr lang="en-US" baseline="0" dirty="0" err="1" smtClean="0"/>
              <a:t>vývoj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proteovských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aplikací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C41E4-19C1-D041-BDC6-60EDD60C22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36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Řešenou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problematiku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rád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ilustroval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jednoduchém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příkladu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který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jsem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vypůjčil</a:t>
            </a:r>
            <a:r>
              <a:rPr lang="en-US" baseline="0" dirty="0" smtClean="0"/>
              <a:t> z </a:t>
            </a:r>
            <a:r>
              <a:rPr lang="en-US" baseline="0" dirty="0" err="1" smtClean="0"/>
              <a:t>publikace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věnované</a:t>
            </a:r>
            <a:r>
              <a:rPr lang="en-US" baseline="0" dirty="0" smtClean="0"/>
              <a:t> OntoUML.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C41E4-19C1-D041-BDC6-60EDD60C22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25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Jedná</a:t>
            </a:r>
            <a:r>
              <a:rPr lang="en-US" dirty="0" smtClean="0"/>
              <a:t> se o model </a:t>
            </a:r>
            <a:r>
              <a:rPr lang="en-US" dirty="0" err="1" smtClean="0"/>
              <a:t>osoby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která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může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nabývat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různých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forem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typů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Některé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speciální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jsou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pevně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svázány</a:t>
            </a:r>
            <a:r>
              <a:rPr lang="en-US" baseline="0" dirty="0" smtClean="0"/>
              <a:t> s </a:t>
            </a:r>
            <a:r>
              <a:rPr lang="en-US" baseline="0" dirty="0" err="1" smtClean="0"/>
              <a:t>ústřední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entitou</a:t>
            </a:r>
            <a:r>
              <a:rPr lang="en-US" baseline="0" dirty="0" smtClean="0"/>
              <a:t> Person, </a:t>
            </a:r>
            <a:r>
              <a:rPr lang="en-US" baseline="0" dirty="0" err="1" smtClean="0"/>
              <a:t>jako</a:t>
            </a:r>
            <a:r>
              <a:rPr lang="en-US" baseline="0" dirty="0" smtClean="0"/>
              <a:t> Man a Woman, </a:t>
            </a:r>
            <a:r>
              <a:rPr lang="en-US" baseline="0" dirty="0" err="1" smtClean="0"/>
              <a:t>zatímco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ostatní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může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osoba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nabýt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pozbýt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Role je </a:t>
            </a:r>
            <a:r>
              <a:rPr lang="en-US" baseline="0" dirty="0" err="1" smtClean="0"/>
              <a:t>speciální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který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nabýt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typicky</a:t>
            </a:r>
            <a:r>
              <a:rPr lang="en-US" baseline="0" dirty="0" smtClean="0"/>
              <a:t> v </a:t>
            </a:r>
            <a:r>
              <a:rPr lang="en-US" baseline="0" dirty="0" err="1" smtClean="0"/>
              <a:t>rámci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nějaké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interakce</a:t>
            </a:r>
            <a:r>
              <a:rPr lang="en-US" baseline="0" dirty="0" smtClean="0"/>
              <a:t> s </a:t>
            </a:r>
            <a:r>
              <a:rPr lang="en-US" baseline="0" dirty="0" err="1" smtClean="0"/>
              <a:t>jinými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entitami</a:t>
            </a:r>
            <a:r>
              <a:rPr lang="en-US" baseline="0" dirty="0" smtClean="0"/>
              <a:t> v </a:t>
            </a:r>
            <a:r>
              <a:rPr lang="en-US" baseline="0" dirty="0" err="1" smtClean="0"/>
              <a:t>rámci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nějakého</a:t>
            </a:r>
            <a:r>
              <a:rPr lang="en-US" baseline="0" dirty="0" smtClean="0"/>
              <a:t> use case.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Takovýto</a:t>
            </a:r>
            <a:r>
              <a:rPr lang="en-US" baseline="0" dirty="0" smtClean="0"/>
              <a:t> model </a:t>
            </a:r>
            <a:r>
              <a:rPr lang="en-US" baseline="0" dirty="0" err="1" smtClean="0"/>
              <a:t>věrně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zachycuje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osoby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její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přidružené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formy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Problém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nastává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chceme</a:t>
            </a:r>
            <a:r>
              <a:rPr lang="en-US" baseline="0" dirty="0" smtClean="0"/>
              <a:t>-li </a:t>
            </a:r>
            <a:r>
              <a:rPr lang="en-US" baseline="0" dirty="0" err="1" smtClean="0"/>
              <a:t>tento</a:t>
            </a:r>
            <a:r>
              <a:rPr lang="en-US" baseline="0" dirty="0" smtClean="0"/>
              <a:t> model </a:t>
            </a:r>
            <a:r>
              <a:rPr lang="en-US" baseline="0" dirty="0" err="1" smtClean="0"/>
              <a:t>vyjádřit</a:t>
            </a:r>
            <a:r>
              <a:rPr lang="en-US" baseline="0" dirty="0" smtClean="0"/>
              <a:t> v </a:t>
            </a:r>
            <a:r>
              <a:rPr lang="en-US" baseline="0" dirty="0" err="1" smtClean="0"/>
              <a:t>nějakém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oop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jazyce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C41E4-19C1-D041-BDC6-60EDD60C22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38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Zeleně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zafajfkované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nám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podaří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hladce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přenést</a:t>
            </a:r>
            <a:r>
              <a:rPr lang="en-US" baseline="0" dirty="0" smtClean="0"/>
              <a:t> do p. </a:t>
            </a:r>
            <a:r>
              <a:rPr lang="en-US" baseline="0" dirty="0" err="1" smtClean="0"/>
              <a:t>jazyka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Červeně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označené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však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způsobí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těžkosti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C41E4-19C1-D041-BDC6-60EDD60C22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20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Schizofrenii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objektů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stručně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popsat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situaci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kdy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jedinečný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modelován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objekty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typicky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dekorace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delegování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adaptování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Identita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tak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rozdělena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mezi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jedinečných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objektů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což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může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vést</a:t>
            </a:r>
            <a:r>
              <a:rPr lang="en-US" baseline="0" dirty="0" smtClean="0"/>
              <a:t> k </a:t>
            </a:r>
            <a:r>
              <a:rPr lang="en-US" baseline="0" dirty="0" err="1" smtClean="0"/>
              <a:t>těžko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řešitelným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problémům</a:t>
            </a:r>
            <a:r>
              <a:rPr lang="en-US" baseline="0" dirty="0" smtClean="0"/>
              <a:t> v </a:t>
            </a:r>
            <a:r>
              <a:rPr lang="en-US" baseline="0" dirty="0" err="1" smtClean="0"/>
              <a:t>návrhu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aplikací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C41E4-19C1-D041-BDC6-60EDD60C22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89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Řešení</a:t>
            </a:r>
            <a:r>
              <a:rPr lang="en-US" dirty="0" smtClean="0"/>
              <a:t> 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založeno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dirty="0" err="1" smtClean="0"/>
              <a:t>modelování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proměnlivosti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objektů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pomocí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tzv</a:t>
            </a:r>
            <a:r>
              <a:rPr lang="en-US" baseline="0" dirty="0" smtClean="0"/>
              <a:t>. morph-</a:t>
            </a:r>
            <a:r>
              <a:rPr lang="en-US" baseline="0" dirty="0" err="1" smtClean="0"/>
              <a:t>modelů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dirty="0" smtClean="0"/>
              <a:t>Morph-model je </a:t>
            </a:r>
            <a:r>
              <a:rPr lang="en-US" dirty="0" err="1" smtClean="0"/>
              <a:t>speciální</a:t>
            </a:r>
            <a:r>
              <a:rPr lang="en-US" dirty="0" smtClean="0"/>
              <a:t> </a:t>
            </a:r>
            <a:r>
              <a:rPr lang="en-US" dirty="0" err="1" smtClean="0"/>
              <a:t>datový</a:t>
            </a:r>
            <a:r>
              <a:rPr lang="en-US" dirty="0" smtClean="0"/>
              <a:t> </a:t>
            </a:r>
            <a:r>
              <a:rPr lang="en-US" dirty="0" err="1" smtClean="0"/>
              <a:t>typ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který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modeluje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všechny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možné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formy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proteovského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objektu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Morph-model je </a:t>
            </a:r>
            <a:r>
              <a:rPr lang="en-US" baseline="0" dirty="0" err="1" smtClean="0"/>
              <a:t>vyjádřen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výraz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tzv</a:t>
            </a:r>
            <a:r>
              <a:rPr lang="en-US" baseline="0" dirty="0" smtClean="0"/>
              <a:t>. R-</a:t>
            </a:r>
            <a:r>
              <a:rPr lang="en-US" baseline="0" dirty="0" err="1" smtClean="0"/>
              <a:t>Algebry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která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rozvinuta</a:t>
            </a:r>
            <a:r>
              <a:rPr lang="en-US" baseline="0" dirty="0" smtClean="0"/>
              <a:t> v </a:t>
            </a:r>
            <a:r>
              <a:rPr lang="en-US" baseline="0" dirty="0" err="1" smtClean="0"/>
              <a:t>teoretické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části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práce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C41E4-19C1-D041-BDC6-60EDD60C22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51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Zápis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Scala a </a:t>
            </a:r>
            <a:r>
              <a:rPr lang="en-US" baseline="0" dirty="0" err="1" smtClean="0"/>
              <a:t>Morpheovi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Model je </a:t>
            </a:r>
            <a:r>
              <a:rPr lang="en-US" baseline="0" dirty="0" err="1" smtClean="0"/>
              <a:t>vyjádřen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výraz</a:t>
            </a:r>
            <a:r>
              <a:rPr lang="en-US" baseline="0" dirty="0" smtClean="0"/>
              <a:t> R-</a:t>
            </a:r>
            <a:r>
              <a:rPr lang="en-US" baseline="0" dirty="0" err="1" smtClean="0"/>
              <a:t>Algebry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vyvinuté</a:t>
            </a:r>
            <a:r>
              <a:rPr lang="en-US" baseline="0" dirty="0" smtClean="0"/>
              <a:t> v </a:t>
            </a:r>
            <a:r>
              <a:rPr lang="en-US" baseline="0" dirty="0" err="1" smtClean="0"/>
              <a:t>teoretické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části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dizertace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Celé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schéma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vyjádřeno</a:t>
            </a:r>
            <a:r>
              <a:rPr lang="en-US" baseline="0" dirty="0" smtClean="0"/>
              <a:t> morph </a:t>
            </a:r>
            <a:r>
              <a:rPr lang="en-US" baseline="0" dirty="0" err="1" smtClean="0"/>
              <a:t>modelem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C41E4-19C1-D041-BDC6-60EDD60C22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36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cs-CZ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15/05/16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cs-CZ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cs-CZ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15/05/16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12/05/16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12/05/16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12/05/16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12/05/16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1" r:id="rId1"/>
    <p:sldLayoutId id="2147484562" r:id="rId2"/>
    <p:sldLayoutId id="2147484563" r:id="rId3"/>
    <p:sldLayoutId id="2147484564" r:id="rId4"/>
    <p:sldLayoutId id="2147484565" r:id="rId5"/>
    <p:sldLayoutId id="2147484566" r:id="rId6"/>
    <p:sldLayoutId id="2147484567" r:id="rId7"/>
    <p:sldLayoutId id="2147484568" r:id="rId8"/>
    <p:sldLayoutId id="2147484569" r:id="rId9"/>
    <p:sldLayoutId id="2147484570" r:id="rId10"/>
    <p:sldLayoutId id="21474845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zslajchrt/morpheus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Protean 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Metamorphic Enhancement of Object-Oriented Programming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124" y="6075794"/>
            <a:ext cx="2087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Zbyněk </a:t>
            </a:r>
            <a:r>
              <a:rPr lang="en-US" dirty="0" smtClean="0"/>
              <a:t>Šlajchrt</a:t>
            </a:r>
          </a:p>
          <a:p>
            <a:r>
              <a:rPr lang="en-US" dirty="0" err="1" smtClean="0"/>
              <a:t>zslajchrt@gmail.com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427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 of Protean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71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Morph Models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smtClean="0"/>
              <a:t>generalized data type</a:t>
            </a:r>
            <a:endParaRPr lang="en-US" dirty="0"/>
          </a:p>
          <a:p>
            <a:r>
              <a:rPr lang="en-US" dirty="0" smtClean="0"/>
              <a:t>A morph model models </a:t>
            </a:r>
            <a:r>
              <a:rPr lang="en-US" b="1" dirty="0" smtClean="0"/>
              <a:t>all possible forms (alternatives) </a:t>
            </a:r>
            <a:r>
              <a:rPr lang="en-US" dirty="0" smtClean="0"/>
              <a:t>of a protean object</a:t>
            </a:r>
            <a:endParaRPr lang="en-US" b="1" dirty="0" smtClean="0"/>
          </a:p>
          <a:p>
            <a:r>
              <a:rPr lang="en-US" dirty="0"/>
              <a:t>A replacement for classes</a:t>
            </a:r>
          </a:p>
          <a:p>
            <a:pPr lvl="1"/>
            <a:r>
              <a:rPr lang="en-US" dirty="0"/>
              <a:t>The class is a special case of a morph model with one alternative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730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Person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701800"/>
            <a:ext cx="8902700" cy="503715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cs-CZ" b="1" dirty="0" smtClean="0">
                <a:latin typeface="Andale Mono"/>
                <a:cs typeface="Andale Mono"/>
              </a:rPr>
              <a:t>type </a:t>
            </a:r>
            <a:r>
              <a:rPr lang="cs-CZ" dirty="0" err="1" smtClean="0">
                <a:latin typeface="Andale Mono"/>
                <a:cs typeface="Andale Mono"/>
              </a:rPr>
              <a:t>PersonModel</a:t>
            </a:r>
            <a:r>
              <a:rPr lang="cs-CZ" dirty="0" smtClean="0">
                <a:latin typeface="Andale Mono"/>
                <a:cs typeface="Andale Mono"/>
              </a:rPr>
              <a:t> = </a:t>
            </a:r>
            <a:r>
              <a:rPr lang="cs-CZ" dirty="0" smtClean="0">
                <a:latin typeface="Andale Mono"/>
                <a:cs typeface="Andale Mono"/>
              </a:rPr>
              <a:t>Person * (</a:t>
            </a:r>
            <a:r>
              <a:rPr lang="cs-CZ" dirty="0" smtClean="0">
                <a:latin typeface="Andale Mono"/>
                <a:cs typeface="Andale Mono"/>
              </a:rPr>
              <a:t>Man | </a:t>
            </a:r>
            <a:r>
              <a:rPr lang="cs-CZ" dirty="0" err="1" smtClean="0">
                <a:latin typeface="Andale Mono"/>
                <a:cs typeface="Andale Mono"/>
              </a:rPr>
              <a:t>Woman</a:t>
            </a:r>
            <a:r>
              <a:rPr lang="cs-CZ" dirty="0" smtClean="0">
                <a:latin typeface="Andale Mono"/>
                <a:cs typeface="Andale Mono"/>
              </a:rPr>
              <a:t>) *</a:t>
            </a:r>
            <a:br>
              <a:rPr lang="cs-CZ" dirty="0" smtClean="0">
                <a:latin typeface="Andale Mono"/>
                <a:cs typeface="Andale Mono"/>
              </a:rPr>
            </a:br>
            <a:r>
              <a:rPr lang="cs-CZ" dirty="0" smtClean="0">
                <a:latin typeface="Andale Mono"/>
                <a:cs typeface="Andale Mono"/>
              </a:rPr>
              <a:t>                   (</a:t>
            </a:r>
            <a:r>
              <a:rPr lang="cs-CZ" dirty="0" err="1" smtClean="0">
                <a:latin typeface="Andale Mono"/>
                <a:cs typeface="Andale Mono"/>
              </a:rPr>
              <a:t>Child</a:t>
            </a:r>
            <a:r>
              <a:rPr lang="cs-CZ" dirty="0" smtClean="0">
                <a:latin typeface="Andale Mono"/>
                <a:cs typeface="Andale Mono"/>
              </a:rPr>
              <a:t> | Teenager | </a:t>
            </a:r>
            <a:r>
              <a:rPr lang="cs-CZ" dirty="0" err="1" smtClean="0">
                <a:latin typeface="Andale Mono"/>
                <a:cs typeface="Andale Mono"/>
              </a:rPr>
              <a:t>Adult</a:t>
            </a:r>
            <a:r>
              <a:rPr lang="cs-CZ" dirty="0" smtClean="0">
                <a:latin typeface="Andale Mono"/>
                <a:cs typeface="Andale Mono"/>
              </a:rPr>
              <a:t>) *</a:t>
            </a:r>
            <a:br>
              <a:rPr lang="cs-CZ" dirty="0" smtClean="0">
                <a:latin typeface="Andale Mono"/>
                <a:cs typeface="Andale Mono"/>
              </a:rPr>
            </a:br>
            <a:r>
              <a:rPr lang="cs-CZ" dirty="0" smtClean="0">
                <a:latin typeface="Andale Mono"/>
                <a:cs typeface="Andale Mono"/>
              </a:rPr>
              <a:t>                   /</a:t>
            </a:r>
            <a:r>
              <a:rPr lang="cs-CZ" dirty="0" smtClean="0">
                <a:latin typeface="Andale Mono"/>
                <a:cs typeface="Andale Mono"/>
              </a:rPr>
              <a:t>?[Student] *</a:t>
            </a:r>
            <a:br>
              <a:rPr lang="cs-CZ" dirty="0" smtClean="0">
                <a:latin typeface="Andale Mono"/>
                <a:cs typeface="Andale Mono"/>
              </a:rPr>
            </a:br>
            <a:r>
              <a:rPr lang="cs-CZ" dirty="0" smtClean="0">
                <a:latin typeface="Andale Mono"/>
                <a:cs typeface="Andale Mono"/>
              </a:rPr>
              <a:t>                   /</a:t>
            </a:r>
            <a:r>
              <a:rPr lang="cs-CZ" dirty="0" smtClean="0">
                <a:latin typeface="Andale Mono"/>
                <a:cs typeface="Andale Mono"/>
              </a:rPr>
              <a:t>?[</a:t>
            </a:r>
            <a:r>
              <a:rPr lang="cs-CZ" dirty="0" err="1" smtClean="0">
                <a:latin typeface="Andale Mono"/>
                <a:cs typeface="Andale Mono"/>
              </a:rPr>
              <a:t>Employee</a:t>
            </a:r>
            <a:r>
              <a:rPr lang="cs-CZ" dirty="0" smtClean="0">
                <a:latin typeface="Andale Mono"/>
                <a:cs typeface="Andale Mono"/>
              </a:rPr>
              <a:t>]</a:t>
            </a:r>
          </a:p>
          <a:p>
            <a:pPr marL="0" indent="0">
              <a:buNone/>
            </a:pPr>
            <a:endParaRPr lang="cs-CZ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cs-CZ" dirty="0" smtClean="0">
                <a:latin typeface="+mj-lt"/>
                <a:cs typeface="Andale Mono"/>
              </a:rPr>
              <a:t>24 </a:t>
            </a:r>
            <a:r>
              <a:rPr lang="cs-CZ" dirty="0" err="1" smtClean="0">
                <a:latin typeface="+mj-lt"/>
                <a:cs typeface="Andale Mono"/>
              </a:rPr>
              <a:t>alternatives</a:t>
            </a:r>
            <a:r>
              <a:rPr lang="cs-CZ" dirty="0" smtClean="0">
                <a:latin typeface="+mj-lt"/>
                <a:cs typeface="Andale Mono"/>
              </a:rPr>
              <a:t> (de-facto </a:t>
            </a:r>
            <a:r>
              <a:rPr lang="cs-CZ" dirty="0" err="1" smtClean="0">
                <a:latin typeface="+mj-lt"/>
                <a:cs typeface="Andale Mono"/>
              </a:rPr>
              <a:t>the</a:t>
            </a:r>
            <a:r>
              <a:rPr lang="cs-CZ" dirty="0" smtClean="0">
                <a:latin typeface="+mj-lt"/>
                <a:cs typeface="Andale Mono"/>
              </a:rPr>
              <a:t> </a:t>
            </a:r>
            <a:r>
              <a:rPr lang="cs-CZ" dirty="0" err="1" smtClean="0">
                <a:latin typeface="+mj-lt"/>
                <a:cs typeface="Andale Mono"/>
              </a:rPr>
              <a:t>combinatorial</a:t>
            </a:r>
            <a:r>
              <a:rPr lang="cs-CZ" dirty="0" smtClean="0">
                <a:latin typeface="+mj-lt"/>
                <a:cs typeface="Andale Mono"/>
              </a:rPr>
              <a:t> </a:t>
            </a:r>
            <a:r>
              <a:rPr lang="cs-CZ" dirty="0" err="1" smtClean="0">
                <a:latin typeface="+mj-lt"/>
                <a:cs typeface="Andale Mono"/>
              </a:rPr>
              <a:t>explosion</a:t>
            </a:r>
            <a:r>
              <a:rPr lang="cs-CZ" dirty="0" smtClean="0">
                <a:latin typeface="+mj-lt"/>
                <a:cs typeface="Andale Mono"/>
              </a:rPr>
              <a:t>)</a:t>
            </a:r>
            <a:endParaRPr lang="cs-CZ" dirty="0" smtClean="0">
              <a:latin typeface="+mj-lt"/>
              <a:cs typeface="Andale Mono"/>
            </a:endParaRPr>
          </a:p>
          <a:p>
            <a:pPr marL="0" indent="0">
              <a:buNone/>
            </a:pPr>
            <a:endParaRPr lang="en-US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cs-CZ" sz="2200" dirty="0" smtClean="0">
                <a:latin typeface="Andale Mono"/>
                <a:cs typeface="Andale Mono"/>
              </a:rPr>
              <a:t>1</a:t>
            </a:r>
            <a:r>
              <a:rPr lang="cs-CZ" sz="2200" dirty="0">
                <a:latin typeface="Andale Mono"/>
                <a:cs typeface="Andale Mono"/>
              </a:rPr>
              <a:t>. </a:t>
            </a:r>
            <a:r>
              <a:rPr lang="cs-CZ" sz="2200" dirty="0" smtClean="0">
                <a:latin typeface="Andale Mono"/>
                <a:cs typeface="Andale Mono"/>
              </a:rPr>
              <a:t>Person </a:t>
            </a:r>
            <a:r>
              <a:rPr lang="cs-CZ" sz="2200" dirty="0" err="1" smtClean="0">
                <a:latin typeface="Andale Mono"/>
                <a:cs typeface="Andale Mono"/>
              </a:rPr>
              <a:t>with</a:t>
            </a:r>
            <a:r>
              <a:rPr lang="cs-CZ" sz="2200" dirty="0" smtClean="0">
                <a:latin typeface="Andale Mono"/>
                <a:cs typeface="Andale Mono"/>
              </a:rPr>
              <a:t> Man </a:t>
            </a:r>
            <a:r>
              <a:rPr lang="cs-CZ" sz="2200" dirty="0" err="1" smtClean="0">
                <a:latin typeface="Andale Mono"/>
                <a:cs typeface="Andale Mono"/>
              </a:rPr>
              <a:t>with</a:t>
            </a:r>
            <a:r>
              <a:rPr lang="cs-CZ" sz="2200" dirty="0" smtClean="0">
                <a:latin typeface="Andale Mono"/>
                <a:cs typeface="Andale Mono"/>
              </a:rPr>
              <a:t> </a:t>
            </a:r>
            <a:r>
              <a:rPr lang="cs-CZ" sz="2200" dirty="0" err="1" smtClean="0">
                <a:latin typeface="Andale Mono"/>
                <a:cs typeface="Andale Mono"/>
              </a:rPr>
              <a:t>Child</a:t>
            </a:r>
            <a:endParaRPr lang="cs-CZ" sz="22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cs-CZ" sz="2200" dirty="0">
                <a:latin typeface="Andale Mono"/>
                <a:cs typeface="Andale Mono"/>
              </a:rPr>
              <a:t>2. Person </a:t>
            </a:r>
            <a:r>
              <a:rPr lang="cs-CZ" sz="2200" dirty="0" err="1">
                <a:latin typeface="Andale Mono"/>
                <a:cs typeface="Andale Mono"/>
              </a:rPr>
              <a:t>with</a:t>
            </a:r>
            <a:r>
              <a:rPr lang="cs-CZ" sz="2200" dirty="0">
                <a:latin typeface="Andale Mono"/>
                <a:cs typeface="Andale Mono"/>
              </a:rPr>
              <a:t> Man </a:t>
            </a:r>
            <a:r>
              <a:rPr lang="cs-CZ" sz="2200" dirty="0" err="1">
                <a:latin typeface="Andale Mono"/>
                <a:cs typeface="Andale Mono"/>
              </a:rPr>
              <a:t>with</a:t>
            </a:r>
            <a:r>
              <a:rPr lang="cs-CZ" sz="2200" dirty="0">
                <a:latin typeface="Andale Mono"/>
                <a:cs typeface="Andale Mono"/>
              </a:rPr>
              <a:t> </a:t>
            </a:r>
            <a:r>
              <a:rPr lang="cs-CZ" sz="2200" dirty="0" err="1" smtClean="0">
                <a:latin typeface="Andale Mono"/>
                <a:cs typeface="Andale Mono"/>
              </a:rPr>
              <a:t>Child</a:t>
            </a:r>
            <a:r>
              <a:rPr lang="cs-CZ" sz="2200" dirty="0" smtClean="0">
                <a:latin typeface="Andale Mono"/>
                <a:cs typeface="Andale Mono"/>
              </a:rPr>
              <a:t> </a:t>
            </a:r>
            <a:r>
              <a:rPr lang="cs-CZ" sz="2200" dirty="0" err="1" smtClean="0">
                <a:latin typeface="Andale Mono"/>
                <a:cs typeface="Andale Mono"/>
              </a:rPr>
              <a:t>with</a:t>
            </a:r>
            <a:r>
              <a:rPr lang="cs-CZ" sz="2200" dirty="0" smtClean="0">
                <a:latin typeface="Andale Mono"/>
                <a:cs typeface="Andale Mono"/>
              </a:rPr>
              <a:t> Student</a:t>
            </a:r>
            <a:endParaRPr lang="cs-CZ" sz="22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cs-CZ" sz="2200" dirty="0">
                <a:latin typeface="Andale Mono"/>
                <a:cs typeface="Andale Mono"/>
              </a:rPr>
              <a:t>3. </a:t>
            </a:r>
            <a:r>
              <a:rPr lang="cs-CZ" sz="2200" dirty="0" smtClean="0">
                <a:latin typeface="Andale Mono"/>
                <a:cs typeface="Andale Mono"/>
              </a:rPr>
              <a:t>Person </a:t>
            </a:r>
            <a:r>
              <a:rPr lang="cs-CZ" sz="2200" dirty="0" err="1">
                <a:latin typeface="Andale Mono"/>
                <a:cs typeface="Andale Mono"/>
              </a:rPr>
              <a:t>with</a:t>
            </a:r>
            <a:r>
              <a:rPr lang="cs-CZ" sz="2200" dirty="0">
                <a:latin typeface="Andale Mono"/>
                <a:cs typeface="Andale Mono"/>
              </a:rPr>
              <a:t> Man </a:t>
            </a:r>
            <a:r>
              <a:rPr lang="cs-CZ" sz="2200" dirty="0" err="1">
                <a:latin typeface="Andale Mono"/>
                <a:cs typeface="Andale Mono"/>
              </a:rPr>
              <a:t>with</a:t>
            </a:r>
            <a:r>
              <a:rPr lang="cs-CZ" sz="2200" dirty="0">
                <a:latin typeface="Andale Mono"/>
                <a:cs typeface="Andale Mono"/>
              </a:rPr>
              <a:t> </a:t>
            </a:r>
            <a:r>
              <a:rPr lang="cs-CZ" sz="2200" dirty="0" err="1">
                <a:latin typeface="Andale Mono"/>
                <a:cs typeface="Andale Mono"/>
              </a:rPr>
              <a:t>Child</a:t>
            </a:r>
            <a:r>
              <a:rPr lang="cs-CZ" sz="2200" dirty="0">
                <a:latin typeface="Andale Mono"/>
                <a:cs typeface="Andale Mono"/>
              </a:rPr>
              <a:t> </a:t>
            </a:r>
            <a:r>
              <a:rPr lang="cs-CZ" sz="2200" dirty="0" err="1">
                <a:latin typeface="Andale Mono"/>
                <a:cs typeface="Andale Mono"/>
              </a:rPr>
              <a:t>with</a:t>
            </a:r>
            <a:r>
              <a:rPr lang="cs-CZ" sz="2200" dirty="0">
                <a:latin typeface="Andale Mono"/>
                <a:cs typeface="Andale Mono"/>
              </a:rPr>
              <a:t> </a:t>
            </a:r>
            <a:r>
              <a:rPr lang="cs-CZ" sz="2200" dirty="0" err="1" smtClean="0">
                <a:latin typeface="Andale Mono"/>
                <a:cs typeface="Andale Mono"/>
              </a:rPr>
              <a:t>Employee</a:t>
            </a:r>
            <a:endParaRPr lang="cs-CZ" sz="22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cs-CZ" sz="2200" dirty="0" smtClean="0">
                <a:latin typeface="Andale Mono"/>
                <a:cs typeface="Andale Mono"/>
              </a:rPr>
              <a:t>4</a:t>
            </a:r>
            <a:r>
              <a:rPr lang="cs-CZ" sz="2200" dirty="0">
                <a:latin typeface="Andale Mono"/>
                <a:cs typeface="Andale Mono"/>
              </a:rPr>
              <a:t>. Person </a:t>
            </a:r>
            <a:r>
              <a:rPr lang="cs-CZ" sz="2200" dirty="0" err="1">
                <a:latin typeface="Andale Mono"/>
                <a:cs typeface="Andale Mono"/>
              </a:rPr>
              <a:t>with</a:t>
            </a:r>
            <a:r>
              <a:rPr lang="cs-CZ" sz="2200" dirty="0">
                <a:latin typeface="Andale Mono"/>
                <a:cs typeface="Andale Mono"/>
              </a:rPr>
              <a:t> Man </a:t>
            </a:r>
            <a:r>
              <a:rPr lang="cs-CZ" sz="2200" dirty="0" err="1">
                <a:latin typeface="Andale Mono"/>
                <a:cs typeface="Andale Mono"/>
              </a:rPr>
              <a:t>with</a:t>
            </a:r>
            <a:r>
              <a:rPr lang="cs-CZ" sz="2200" dirty="0">
                <a:latin typeface="Andale Mono"/>
                <a:cs typeface="Andale Mono"/>
              </a:rPr>
              <a:t> </a:t>
            </a:r>
            <a:r>
              <a:rPr lang="cs-CZ" sz="2200" dirty="0" err="1">
                <a:latin typeface="Andale Mono"/>
                <a:cs typeface="Andale Mono"/>
              </a:rPr>
              <a:t>Child</a:t>
            </a:r>
            <a:r>
              <a:rPr lang="cs-CZ" sz="2200" dirty="0">
                <a:latin typeface="Andale Mono"/>
                <a:cs typeface="Andale Mono"/>
              </a:rPr>
              <a:t> </a:t>
            </a:r>
            <a:r>
              <a:rPr lang="cs-CZ" sz="2200" dirty="0" err="1">
                <a:latin typeface="Andale Mono"/>
                <a:cs typeface="Andale Mono"/>
              </a:rPr>
              <a:t>with</a:t>
            </a:r>
            <a:r>
              <a:rPr lang="cs-CZ" sz="2200" dirty="0">
                <a:latin typeface="Andale Mono"/>
                <a:cs typeface="Andale Mono"/>
              </a:rPr>
              <a:t> </a:t>
            </a:r>
            <a:r>
              <a:rPr lang="cs-CZ" sz="2200" dirty="0" smtClean="0">
                <a:latin typeface="Andale Mono"/>
                <a:cs typeface="Andale Mono"/>
              </a:rPr>
              <a:t>Student </a:t>
            </a:r>
            <a:r>
              <a:rPr lang="cs-CZ" sz="2200" dirty="0" err="1" smtClean="0">
                <a:latin typeface="Andale Mono"/>
                <a:cs typeface="Andale Mono"/>
              </a:rPr>
              <a:t>with</a:t>
            </a:r>
            <a:r>
              <a:rPr lang="cs-CZ" sz="2200" dirty="0" smtClean="0">
                <a:latin typeface="Andale Mono"/>
                <a:cs typeface="Andale Mono"/>
              </a:rPr>
              <a:t> </a:t>
            </a:r>
            <a:r>
              <a:rPr lang="cs-CZ" sz="2200" dirty="0" err="1" smtClean="0">
                <a:latin typeface="Andale Mono"/>
                <a:cs typeface="Andale Mono"/>
              </a:rPr>
              <a:t>Employee</a:t>
            </a:r>
            <a:endParaRPr lang="cs-CZ" sz="22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cs-CZ" sz="2200" dirty="0" smtClean="0">
                <a:latin typeface="Andale Mono"/>
                <a:cs typeface="Andale Mono"/>
              </a:rPr>
              <a:t>5. </a:t>
            </a:r>
            <a:r>
              <a:rPr lang="cs-CZ" sz="2200" dirty="0">
                <a:latin typeface="Andale Mono"/>
                <a:cs typeface="Andale Mono"/>
              </a:rPr>
              <a:t>Person </a:t>
            </a:r>
            <a:r>
              <a:rPr lang="cs-CZ" sz="2200" dirty="0" err="1">
                <a:latin typeface="Andale Mono"/>
                <a:cs typeface="Andale Mono"/>
              </a:rPr>
              <a:t>with</a:t>
            </a:r>
            <a:r>
              <a:rPr lang="cs-CZ" sz="2200" dirty="0">
                <a:latin typeface="Andale Mono"/>
                <a:cs typeface="Andale Mono"/>
              </a:rPr>
              <a:t> Man </a:t>
            </a:r>
            <a:r>
              <a:rPr lang="cs-CZ" sz="2200" dirty="0" err="1">
                <a:latin typeface="Andale Mono"/>
                <a:cs typeface="Andale Mono"/>
              </a:rPr>
              <a:t>with</a:t>
            </a:r>
            <a:r>
              <a:rPr lang="cs-CZ" sz="2200" dirty="0">
                <a:latin typeface="Andale Mono"/>
                <a:cs typeface="Andale Mono"/>
              </a:rPr>
              <a:t> </a:t>
            </a:r>
            <a:r>
              <a:rPr lang="cs-CZ" sz="2200" dirty="0" smtClean="0">
                <a:latin typeface="Andale Mono"/>
                <a:cs typeface="Andale Mono"/>
              </a:rPr>
              <a:t>Teenager</a:t>
            </a:r>
          </a:p>
          <a:p>
            <a:pPr marL="0" indent="0">
              <a:buNone/>
            </a:pPr>
            <a:r>
              <a:rPr lang="cs-CZ" sz="2200" dirty="0" smtClean="0">
                <a:latin typeface="Andale Mono"/>
                <a:cs typeface="Andale Mono"/>
              </a:rPr>
              <a:t>6. ...</a:t>
            </a:r>
            <a:endParaRPr lang="cs-CZ" sz="2200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cs-CZ" sz="2200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801234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Review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Theoretical Foundations</a:t>
            </a:r>
          </a:p>
          <a:p>
            <a:r>
              <a:rPr lang="en-US" dirty="0" smtClean="0"/>
              <a:t>Protean Analysis</a:t>
            </a:r>
          </a:p>
          <a:p>
            <a:r>
              <a:rPr lang="en-US" dirty="0" smtClean="0"/>
              <a:t>Morpheus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729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Theoretical </a:t>
            </a:r>
            <a:r>
              <a:rPr lang="en-US" dirty="0" smtClean="0"/>
              <a:t>Foundations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888" y="1600200"/>
            <a:ext cx="8265307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The concept of </a:t>
            </a:r>
            <a:r>
              <a:rPr lang="en-US" b="1" dirty="0" smtClean="0"/>
              <a:t>Abstract Recognizer</a:t>
            </a:r>
            <a:endParaRPr lang="en-US" dirty="0"/>
          </a:p>
          <a:p>
            <a:pPr lvl="1"/>
            <a:r>
              <a:rPr lang="en-US" dirty="0" smtClean="0"/>
              <a:t>A virtual cognitive subject</a:t>
            </a:r>
          </a:p>
          <a:p>
            <a:pPr lvl="1"/>
            <a:r>
              <a:rPr lang="en-US" dirty="0" smtClean="0"/>
              <a:t>It </a:t>
            </a:r>
            <a:r>
              <a:rPr lang="en-US" dirty="0" smtClean="0"/>
              <a:t>“</a:t>
            </a:r>
            <a:r>
              <a:rPr lang="en-US" dirty="0" smtClean="0"/>
              <a:t>perceives” </a:t>
            </a:r>
            <a:r>
              <a:rPr lang="en-US" dirty="0" smtClean="0"/>
              <a:t>a </a:t>
            </a:r>
            <a:r>
              <a:rPr lang="en-US" dirty="0" smtClean="0"/>
              <a:t>phenomenon, classifies </a:t>
            </a:r>
            <a:r>
              <a:rPr lang="en-US" dirty="0" smtClean="0"/>
              <a:t>it using the built-in morph </a:t>
            </a:r>
            <a:r>
              <a:rPr lang="en-US" dirty="0" smtClean="0"/>
              <a:t>model and produces its representation (morph)</a:t>
            </a:r>
            <a:endParaRPr lang="en-US" dirty="0" smtClean="0"/>
          </a:p>
          <a:p>
            <a:r>
              <a:rPr lang="en-US" dirty="0" smtClean="0"/>
              <a:t>R</a:t>
            </a:r>
            <a:r>
              <a:rPr lang="en-US" dirty="0"/>
              <a:t>-</a:t>
            </a:r>
            <a:r>
              <a:rPr lang="en-US" dirty="0" smtClean="0"/>
              <a:t>Algebra</a:t>
            </a:r>
          </a:p>
          <a:p>
            <a:pPr lvl="1"/>
            <a:r>
              <a:rPr lang="en-US" dirty="0" smtClean="0"/>
              <a:t>A mathematical formalism used to define morph models</a:t>
            </a:r>
          </a:p>
          <a:p>
            <a:r>
              <a:rPr lang="en-US" dirty="0" smtClean="0"/>
              <a:t>Generalized Liskov Substitution Principle</a:t>
            </a:r>
            <a:endParaRPr lang="en-US" dirty="0"/>
          </a:p>
          <a:p>
            <a:pPr lvl="1"/>
            <a:r>
              <a:rPr lang="en-US" dirty="0"/>
              <a:t>Analyses when one </a:t>
            </a:r>
            <a:r>
              <a:rPr lang="en-US" dirty="0" smtClean="0"/>
              <a:t>morph </a:t>
            </a:r>
            <a:r>
              <a:rPr lang="en-US" dirty="0"/>
              <a:t>model may </a:t>
            </a:r>
            <a:r>
              <a:rPr lang="en-US" dirty="0" smtClean="0"/>
              <a:t>substitute </a:t>
            </a:r>
            <a:r>
              <a:rPr lang="en-US" dirty="0" smtClean="0"/>
              <a:t>another</a:t>
            </a:r>
          </a:p>
          <a:p>
            <a:r>
              <a:rPr lang="en-US" dirty="0" smtClean="0"/>
              <a:t>UML Extension</a:t>
            </a:r>
          </a:p>
          <a:p>
            <a:pPr lvl="1"/>
            <a:r>
              <a:rPr lang="en-US" dirty="0" smtClean="0"/>
              <a:t>New elements and stereotypes introduced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677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Protean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4898810"/>
          </a:xfrm>
        </p:spPr>
        <p:txBody>
          <a:bodyPr>
            <a:normAutofit/>
          </a:bodyPr>
          <a:lstStyle/>
          <a:p>
            <a:r>
              <a:rPr lang="en-US" dirty="0" smtClean="0"/>
              <a:t>Inspired by Prototype Theory, </a:t>
            </a:r>
            <a:r>
              <a:rPr lang="en-US" dirty="0" smtClean="0"/>
              <a:t>Eleanor </a:t>
            </a:r>
            <a:r>
              <a:rPr lang="en-US" dirty="0" err="1" smtClean="0"/>
              <a:t>Rosch</a:t>
            </a:r>
            <a:r>
              <a:rPr lang="en-US" dirty="0" smtClean="0"/>
              <a:t> (*1938)</a:t>
            </a:r>
          </a:p>
          <a:p>
            <a:r>
              <a:rPr lang="en-US" dirty="0" smtClean="0"/>
              <a:t>Experiment</a:t>
            </a:r>
            <a:r>
              <a:rPr lang="en-US" dirty="0"/>
              <a:t>: She asked students to rate various items as a good example of furniture</a:t>
            </a:r>
          </a:p>
          <a:p>
            <a:r>
              <a:rPr lang="en-US" dirty="0"/>
              <a:t>Graded </a:t>
            </a:r>
            <a:r>
              <a:rPr lang="en-US" dirty="0" smtClean="0"/>
              <a:t>categorization</a:t>
            </a:r>
            <a:r>
              <a:rPr lang="en-US" dirty="0"/>
              <a:t>: Some items are “more” furniture than others</a:t>
            </a:r>
          </a:p>
          <a:p>
            <a:r>
              <a:rPr lang="en-US" dirty="0"/>
              <a:t>The grade: the distance of the item to the imaginary </a:t>
            </a:r>
            <a:r>
              <a:rPr lang="en-US" b="1" dirty="0"/>
              <a:t>“furniture prototype”</a:t>
            </a:r>
          </a:p>
          <a:p>
            <a:r>
              <a:rPr lang="en-US" dirty="0"/>
              <a:t>prototype = attractor</a:t>
            </a:r>
          </a:p>
          <a:p>
            <a:r>
              <a:rPr lang="en-US" b="1" dirty="0"/>
              <a:t>Departs from Aristotelian conceptual framework</a:t>
            </a:r>
          </a:p>
          <a:p>
            <a:r>
              <a:rPr lang="en-US" dirty="0"/>
              <a:t>A concept may have more disconnected prototypes (games, colors perception of some tribes)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62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Protean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100" dirty="0" smtClean="0"/>
              <a:t>Understanding </a:t>
            </a:r>
            <a:r>
              <a:rPr lang="en-US" sz="3100" dirty="0"/>
              <a:t>Phenomena</a:t>
            </a:r>
            <a:endParaRPr lang="en-US" sz="5700" dirty="0"/>
          </a:p>
          <a:p>
            <a:r>
              <a:rPr lang="en-US" sz="3100" dirty="0"/>
              <a:t>Identifying Prototypes</a:t>
            </a:r>
            <a:endParaRPr lang="en-US" sz="5700" dirty="0"/>
          </a:p>
          <a:p>
            <a:r>
              <a:rPr lang="en-US" sz="3100" dirty="0"/>
              <a:t>Property Analysis</a:t>
            </a:r>
            <a:endParaRPr lang="en-US" sz="5700" dirty="0"/>
          </a:p>
          <a:p>
            <a:r>
              <a:rPr lang="en-US" sz="3100" dirty="0"/>
              <a:t>Morph Model Construction</a:t>
            </a:r>
            <a:endParaRPr lang="en-US" sz="5700" dirty="0"/>
          </a:p>
          <a:p>
            <a:r>
              <a:rPr lang="en-US" sz="3100" dirty="0"/>
              <a:t>Binding Properties To Context</a:t>
            </a:r>
            <a:endParaRPr lang="en-US" sz="5700" dirty="0"/>
          </a:p>
          <a:p>
            <a:r>
              <a:rPr lang="en-US" sz="3100" dirty="0"/>
              <a:t>Morphing Strategy Construction</a:t>
            </a:r>
            <a:endParaRPr lang="en-US" sz="5700" dirty="0"/>
          </a:p>
          <a:p>
            <a:r>
              <a:rPr lang="en-US" sz="3100" dirty="0"/>
              <a:t>Creating Recognizer</a:t>
            </a:r>
            <a:endParaRPr lang="en-US" sz="57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932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Morpheus: Proof-of-Concept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Written as an extension of Scala </a:t>
            </a:r>
            <a:r>
              <a:rPr lang="en-US" dirty="0" smtClean="0"/>
              <a:t>compiler</a:t>
            </a:r>
          </a:p>
          <a:p>
            <a:r>
              <a:rPr lang="en-US" dirty="0"/>
              <a:t>Available on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https://github.com/zslajchrt/</a:t>
            </a:r>
            <a:r>
              <a:rPr lang="en-US" dirty="0" smtClean="0">
                <a:hlinkClick r:id="rId2"/>
              </a:rPr>
              <a:t>morpheus</a:t>
            </a:r>
            <a:endParaRPr lang="en-US" dirty="0"/>
          </a:p>
          <a:p>
            <a:r>
              <a:rPr lang="en-US" dirty="0" smtClean="0"/>
              <a:t>Case Studies</a:t>
            </a:r>
          </a:p>
          <a:p>
            <a:pPr lvl="1"/>
            <a:r>
              <a:rPr lang="en-US" dirty="0" smtClean="0"/>
              <a:t>Mapping OntoUML to Morpheus, School enrollment</a:t>
            </a:r>
          </a:p>
          <a:p>
            <a:pPr lvl="1"/>
            <a:r>
              <a:rPr lang="en-US" dirty="0" smtClean="0"/>
              <a:t>Solution to Square-Rectangle problem (article in AIP)</a:t>
            </a:r>
          </a:p>
          <a:p>
            <a:pPr lvl="1"/>
            <a:r>
              <a:rPr lang="en-US" dirty="0" smtClean="0"/>
              <a:t>Implementing DCI on top of Morpheus (article in SI)</a:t>
            </a:r>
          </a:p>
          <a:p>
            <a:pPr lvl="1"/>
            <a:r>
              <a:rPr lang="en-US" dirty="0" smtClean="0"/>
              <a:t>Modeling facial expressions on humans (SDOT 2015)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2450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199"/>
            <a:ext cx="8153400" cy="5013229"/>
          </a:xfrm>
        </p:spPr>
        <p:txBody>
          <a:bodyPr>
            <a:normAutofit/>
          </a:bodyPr>
          <a:lstStyle/>
          <a:p>
            <a:r>
              <a:rPr lang="en-US" dirty="0" smtClean="0"/>
              <a:t>Achievements</a:t>
            </a:r>
            <a:endParaRPr lang="en-US" dirty="0" smtClean="0"/>
          </a:p>
          <a:p>
            <a:pPr lvl="1"/>
            <a:r>
              <a:rPr lang="en-US" dirty="0" smtClean="0"/>
              <a:t>Case </a:t>
            </a:r>
            <a:r>
              <a:rPr lang="en-US" dirty="0"/>
              <a:t>studies</a:t>
            </a:r>
          </a:p>
          <a:p>
            <a:pPr lvl="1"/>
            <a:r>
              <a:rPr lang="en-US" b="1" dirty="0"/>
              <a:t>R-Algebra</a:t>
            </a:r>
            <a:endParaRPr lang="en-US" dirty="0"/>
          </a:p>
          <a:p>
            <a:pPr lvl="1"/>
            <a:r>
              <a:rPr lang="en-US" dirty="0"/>
              <a:t>UML extension</a:t>
            </a:r>
          </a:p>
          <a:p>
            <a:pPr lvl="1"/>
            <a:r>
              <a:rPr lang="en-US" b="1" dirty="0"/>
              <a:t>LSP Generalization</a:t>
            </a:r>
          </a:p>
          <a:p>
            <a:pPr lvl="1"/>
            <a:r>
              <a:rPr lang="en-US" dirty="0"/>
              <a:t>Prototypical analysis</a:t>
            </a:r>
          </a:p>
          <a:p>
            <a:pPr lvl="1"/>
            <a:r>
              <a:rPr lang="en-US" b="1" dirty="0" smtClean="0"/>
              <a:t>Morpheus</a:t>
            </a:r>
            <a:endParaRPr lang="en-US" dirty="0" smtClean="0"/>
          </a:p>
          <a:p>
            <a:r>
              <a:rPr lang="en-US" dirty="0" smtClean="0"/>
              <a:t>To Do:</a:t>
            </a:r>
          </a:p>
          <a:p>
            <a:pPr lvl="1"/>
            <a:r>
              <a:rPr lang="en-US" dirty="0" smtClean="0"/>
              <a:t>To clean up the terminology</a:t>
            </a:r>
          </a:p>
          <a:p>
            <a:pPr lvl="1"/>
            <a:r>
              <a:rPr lang="en-US" dirty="0" smtClean="0"/>
              <a:t>Final fixes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903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for your attention!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243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57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Inability of </a:t>
            </a:r>
            <a:r>
              <a:rPr lang="en-US" b="1" dirty="0"/>
              <a:t>OOP </a:t>
            </a:r>
            <a:r>
              <a:rPr lang="en-US" b="1" dirty="0" smtClean="0"/>
              <a:t>languages </a:t>
            </a:r>
            <a:r>
              <a:rPr lang="en-US" dirty="0" smtClean="0"/>
              <a:t>to model </a:t>
            </a:r>
            <a:r>
              <a:rPr lang="en-US" b="1" dirty="0" smtClean="0"/>
              <a:t>satisfactorily</a:t>
            </a:r>
            <a:r>
              <a:rPr lang="en-US" dirty="0" smtClean="0"/>
              <a:t> real-world </a:t>
            </a:r>
            <a:r>
              <a:rPr lang="en-US" i="1" dirty="0" smtClean="0"/>
              <a:t>protean </a:t>
            </a:r>
            <a:r>
              <a:rPr lang="en-US" i="1" dirty="0" smtClean="0"/>
              <a:t>objects</a:t>
            </a:r>
          </a:p>
          <a:p>
            <a:pPr>
              <a:lnSpc>
                <a:spcPct val="150000"/>
              </a:lnSpc>
            </a:pPr>
            <a:endParaRPr lang="en-US" b="1" i="1" dirty="0" smtClean="0"/>
          </a:p>
          <a:p>
            <a:pPr marL="0" indent="0">
              <a:lnSpc>
                <a:spcPct val="150000"/>
              </a:lnSpc>
              <a:buNone/>
            </a:pPr>
            <a:endParaRPr lang="en-US" b="1" i="1" dirty="0" smtClean="0"/>
          </a:p>
          <a:p>
            <a:pPr>
              <a:lnSpc>
                <a:spcPct val="150000"/>
              </a:lnSpc>
            </a:pPr>
            <a:r>
              <a:rPr lang="en-US" i="1" dirty="0"/>
              <a:t>Protean: capable of assuming many </a:t>
            </a:r>
            <a:r>
              <a:rPr lang="en-US" i="1" dirty="0" smtClean="0"/>
              <a:t>forms</a:t>
            </a:r>
            <a:endParaRPr lang="en-US" i="1" dirty="0" smtClean="0"/>
          </a:p>
          <a:p>
            <a:pPr>
              <a:lnSpc>
                <a:spcPct val="150000"/>
              </a:lnSpc>
            </a:pPr>
            <a:r>
              <a:rPr lang="en-US" i="1" dirty="0" smtClean="0"/>
              <a:t>Protean </a:t>
            </a:r>
            <a:r>
              <a:rPr lang="en-US" i="1" dirty="0" smtClean="0"/>
              <a:t>objects = mutable </a:t>
            </a:r>
            <a:r>
              <a:rPr lang="en-US" i="1" dirty="0" err="1" smtClean="0"/>
              <a:t>w.r.t</a:t>
            </a:r>
            <a:r>
              <a:rPr lang="en-US" i="1" dirty="0" smtClean="0"/>
              <a:t>. their type and/or </a:t>
            </a:r>
            <a:r>
              <a:rPr lang="en-US" i="1" dirty="0" smtClean="0"/>
              <a:t>state</a:t>
            </a:r>
          </a:p>
          <a:p>
            <a:pPr>
              <a:lnSpc>
                <a:spcPct val="150000"/>
              </a:lnSpc>
            </a:pPr>
            <a:r>
              <a:rPr lang="en-US" i="1" dirty="0" smtClean="0"/>
              <a:t>Proteus: a sea-god famous of his metamorphic feats</a:t>
            </a:r>
          </a:p>
        </p:txBody>
      </p:sp>
    </p:spTree>
    <p:extLst>
      <p:ext uri="{BB962C8B-B14F-4D97-AF65-F5344CB8AC3E}">
        <p14:creationId xmlns:p14="http://schemas.microsoft.com/office/powerpoint/2010/main" val="2169307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Establishing </a:t>
            </a:r>
            <a:r>
              <a:rPr lang="en-US" b="1" dirty="0" smtClean="0"/>
              <a:t>theoretical </a:t>
            </a:r>
            <a:r>
              <a:rPr lang="en-US" b="1" dirty="0"/>
              <a:t>foundations</a:t>
            </a:r>
            <a:r>
              <a:rPr lang="en-US" dirty="0"/>
              <a:t> of </a:t>
            </a:r>
            <a:r>
              <a:rPr lang="en-US" dirty="0" smtClean="0"/>
              <a:t>the </a:t>
            </a:r>
            <a:r>
              <a:rPr lang="en-US" b="1" dirty="0" smtClean="0"/>
              <a:t>Protean Objects paradigm</a:t>
            </a:r>
            <a:r>
              <a:rPr lang="en-US" dirty="0" smtClean="0"/>
              <a:t> </a:t>
            </a:r>
            <a:r>
              <a:rPr lang="en-US" dirty="0" smtClean="0"/>
              <a:t>(PO)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Formulating</a:t>
            </a:r>
            <a:r>
              <a:rPr lang="en-US" dirty="0" smtClean="0"/>
              <a:t> </a:t>
            </a:r>
            <a:r>
              <a:rPr lang="en-US" dirty="0"/>
              <a:t>basic tenets of </a:t>
            </a:r>
            <a:r>
              <a:rPr lang="en-US" b="1" dirty="0" smtClean="0"/>
              <a:t>protean </a:t>
            </a:r>
            <a:r>
              <a:rPr lang="en-US" b="1" dirty="0" smtClean="0"/>
              <a:t>analysis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dirty="0" smtClean="0"/>
              <a:t>Implementing </a:t>
            </a:r>
            <a:r>
              <a:rPr lang="en-US" dirty="0"/>
              <a:t>a </a:t>
            </a:r>
            <a:r>
              <a:rPr lang="en-US" b="1" dirty="0"/>
              <a:t>proof-of-concept</a:t>
            </a:r>
            <a:r>
              <a:rPr lang="en-US" dirty="0"/>
              <a:t> </a:t>
            </a:r>
            <a:r>
              <a:rPr lang="en-US" dirty="0" smtClean="0"/>
              <a:t>application </a:t>
            </a:r>
            <a:r>
              <a:rPr lang="en-US" dirty="0"/>
              <a:t>platform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12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75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Chosen methods reflect the character of the problem, which lies on the border between basic and applied science:</a:t>
            </a:r>
          </a:p>
          <a:p>
            <a:pPr lvl="1"/>
            <a:r>
              <a:rPr lang="en-US" dirty="0" smtClean="0"/>
              <a:t>Case studies (one structural, one behavioral)</a:t>
            </a:r>
          </a:p>
          <a:p>
            <a:pPr lvl="1"/>
            <a:r>
              <a:rPr lang="en-US" dirty="0" smtClean="0"/>
              <a:t>Evaluation of three OOP languages (Java, Scala, Groovy)</a:t>
            </a:r>
            <a:endParaRPr lang="en-US" dirty="0"/>
          </a:p>
          <a:p>
            <a:pPr lvl="1"/>
            <a:r>
              <a:rPr lang="en-US" dirty="0" smtClean="0"/>
              <a:t>Analysis of problematic aspects identified in the case studies</a:t>
            </a:r>
          </a:p>
          <a:p>
            <a:pPr lvl="1"/>
            <a:r>
              <a:rPr lang="en-US" dirty="0" smtClean="0"/>
              <a:t>Generalization of the existing paradigms and methods (OOP, UML, Liskov principle)</a:t>
            </a:r>
          </a:p>
          <a:p>
            <a:pPr lvl="1"/>
            <a:r>
              <a:rPr lang="en-US" dirty="0" smtClean="0"/>
              <a:t>Verification through development of P-o-C and its application on a set of problematic scenarios (discussed further)</a:t>
            </a:r>
          </a:p>
        </p:txBody>
      </p:sp>
    </p:spTree>
    <p:extLst>
      <p:ext uri="{BB962C8B-B14F-4D97-AF65-F5344CB8AC3E}">
        <p14:creationId xmlns:p14="http://schemas.microsoft.com/office/powerpoint/2010/main" val="3940841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Real</a:t>
            </a:r>
            <a:r>
              <a:rPr lang="en-US" dirty="0" smtClean="0"/>
              <a:t>-world </a:t>
            </a:r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18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 Model (Using OntoUML)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27" y="1638298"/>
            <a:ext cx="8884972" cy="495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29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 Model (</a:t>
            </a:r>
            <a:r>
              <a:rPr lang="en-US" dirty="0"/>
              <a:t>Using OntoUML)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27" y="1638298"/>
            <a:ext cx="8884972" cy="4959054"/>
          </a:xfrm>
          <a:prstGeom prst="rect">
            <a:avLst/>
          </a:prstGeom>
        </p:spPr>
      </p:pic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6215601"/>
            <a:ext cx="642399" cy="642399"/>
          </a:xfrm>
          <a:prstGeom prst="rect">
            <a:avLst/>
          </a:prstGeom>
        </p:spPr>
      </p:pic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948" y="6215601"/>
            <a:ext cx="642399" cy="642399"/>
          </a:xfrm>
          <a:prstGeom prst="rect">
            <a:avLst/>
          </a:prstGeom>
        </p:spPr>
      </p:pic>
      <p:pic>
        <p:nvPicPr>
          <p:cNvPr id="7" name="Picture 6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248" y="6215601"/>
            <a:ext cx="642399" cy="642399"/>
          </a:xfrm>
          <a:prstGeom prst="rect">
            <a:avLst/>
          </a:prstGeom>
        </p:spPr>
      </p:pic>
      <p:pic>
        <p:nvPicPr>
          <p:cNvPr id="8" name="Picture 7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648" y="4971001"/>
            <a:ext cx="642399" cy="642399"/>
          </a:xfrm>
          <a:prstGeom prst="rect">
            <a:avLst/>
          </a:prstGeom>
        </p:spPr>
      </p:pic>
      <p:pic>
        <p:nvPicPr>
          <p:cNvPr id="9" name="Picture 8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448" y="2354801"/>
            <a:ext cx="642399" cy="642399"/>
          </a:xfrm>
          <a:prstGeom prst="rect">
            <a:avLst/>
          </a:prstGeom>
        </p:spPr>
      </p:pic>
      <p:pic>
        <p:nvPicPr>
          <p:cNvPr id="10" name="Picture 9" descr="imgr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00" y="2058782"/>
            <a:ext cx="638632" cy="592037"/>
          </a:xfrm>
          <a:prstGeom prst="rect">
            <a:avLst/>
          </a:prstGeom>
        </p:spPr>
      </p:pic>
      <p:pic>
        <p:nvPicPr>
          <p:cNvPr id="12" name="Picture 11" descr="imgr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000" y="3836782"/>
            <a:ext cx="638632" cy="592037"/>
          </a:xfrm>
          <a:prstGeom prst="rect">
            <a:avLst/>
          </a:prstGeom>
        </p:spPr>
      </p:pic>
      <p:pic>
        <p:nvPicPr>
          <p:cNvPr id="13" name="Picture 12" descr="imgr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700" y="2106101"/>
            <a:ext cx="638632" cy="59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971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Modeling Options in OO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Easily modeled elements </a:t>
            </a:r>
          </a:p>
          <a:p>
            <a:pPr lvl="1"/>
            <a:r>
              <a:rPr lang="en-US" dirty="0" smtClean="0"/>
              <a:t>Modeled by </a:t>
            </a:r>
            <a:r>
              <a:rPr lang="en-US" dirty="0" smtClean="0"/>
              <a:t>classical data types</a:t>
            </a:r>
          </a:p>
          <a:p>
            <a:pPr lvl="2"/>
            <a:r>
              <a:rPr lang="en-US" dirty="0" smtClean="0"/>
              <a:t>Classes</a:t>
            </a:r>
            <a:r>
              <a:rPr lang="en-US" dirty="0" smtClean="0"/>
              <a:t>, interfaces, static traits (Scala</a:t>
            </a:r>
            <a:r>
              <a:rPr lang="en-US" dirty="0" smtClean="0"/>
              <a:t>), 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Meaningfully used inheritance (as specialization)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Problematic elements</a:t>
            </a:r>
          </a:p>
          <a:p>
            <a:pPr lvl="1"/>
            <a:r>
              <a:rPr lang="en-US" dirty="0" smtClean="0"/>
              <a:t>Approximately modeled </a:t>
            </a:r>
            <a:r>
              <a:rPr lang="en-US" dirty="0" smtClean="0"/>
              <a:t>by dynamic traits, mixins (Groovy, Ruby), </a:t>
            </a:r>
            <a:r>
              <a:rPr lang="en-US" dirty="0" smtClean="0"/>
              <a:t>prototypes </a:t>
            </a:r>
            <a:r>
              <a:rPr lang="en-US" dirty="0" smtClean="0"/>
              <a:t>(JavaScript</a:t>
            </a:r>
            <a:r>
              <a:rPr lang="en-US" dirty="0" smtClean="0"/>
              <a:t>), 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Using dynamic composition of traits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img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08" y="1660719"/>
            <a:ext cx="543460" cy="503809"/>
          </a:xfrm>
          <a:prstGeom prst="rect">
            <a:avLst/>
          </a:prstGeom>
        </p:spPr>
      </p:pic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3" y="3838764"/>
            <a:ext cx="614731" cy="61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78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Modeling In Java, Scala and Groovy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</a:t>
            </a:r>
          </a:p>
          <a:p>
            <a:pPr lvl="1"/>
            <a:r>
              <a:rPr lang="en-US" dirty="0"/>
              <a:t>Poor modeling </a:t>
            </a:r>
            <a:r>
              <a:rPr lang="en-US" dirty="0" smtClean="0"/>
              <a:t>capabilities (delegation </a:t>
            </a:r>
            <a:r>
              <a:rPr lang="en-US" dirty="0"/>
              <a:t>and </a:t>
            </a:r>
            <a:r>
              <a:rPr lang="en-US" dirty="0" smtClean="0"/>
              <a:t>composition)</a:t>
            </a:r>
          </a:p>
          <a:p>
            <a:pPr lvl="1"/>
            <a:r>
              <a:rPr lang="en-US" dirty="0"/>
              <a:t>Scattered object identity, i.e. </a:t>
            </a:r>
            <a:r>
              <a:rPr lang="en-US" i="1" dirty="0"/>
              <a:t>object </a:t>
            </a:r>
            <a:r>
              <a:rPr lang="en-US" i="1" dirty="0" smtClean="0"/>
              <a:t>schizophrenia</a:t>
            </a:r>
          </a:p>
          <a:p>
            <a:r>
              <a:rPr lang="en-US" dirty="0" smtClean="0"/>
              <a:t>Scala</a:t>
            </a:r>
            <a:endParaRPr lang="en-US" dirty="0"/>
          </a:p>
          <a:p>
            <a:pPr lvl="1"/>
            <a:r>
              <a:rPr lang="en-US" dirty="0" smtClean="0"/>
              <a:t>Traits, no </a:t>
            </a:r>
            <a:r>
              <a:rPr lang="en-US" dirty="0"/>
              <a:t>delegation, no composition, no </a:t>
            </a:r>
            <a:r>
              <a:rPr lang="en-US" dirty="0" smtClean="0"/>
              <a:t>schizophrenia</a:t>
            </a:r>
          </a:p>
          <a:p>
            <a:pPr lvl="1"/>
            <a:r>
              <a:rPr lang="en-US" i="1" dirty="0" smtClean="0"/>
              <a:t>Combinatorial </a:t>
            </a:r>
            <a:r>
              <a:rPr lang="en-US" i="1" dirty="0"/>
              <a:t>explosion</a:t>
            </a:r>
            <a:r>
              <a:rPr lang="en-US" dirty="0"/>
              <a:t> of classes </a:t>
            </a:r>
            <a:r>
              <a:rPr lang="en-US" dirty="0" smtClean="0"/>
              <a:t>declarations</a:t>
            </a:r>
          </a:p>
          <a:p>
            <a:r>
              <a:rPr lang="en-US" dirty="0" smtClean="0"/>
              <a:t>Groovy</a:t>
            </a:r>
          </a:p>
          <a:p>
            <a:pPr lvl="1"/>
            <a:r>
              <a:rPr lang="en-US" dirty="0"/>
              <a:t>Dynamic traits resolve the explosion </a:t>
            </a:r>
            <a:r>
              <a:rPr lang="en-US" dirty="0" smtClean="0"/>
              <a:t>issue</a:t>
            </a:r>
          </a:p>
          <a:p>
            <a:pPr lvl="1"/>
            <a:r>
              <a:rPr lang="en-US" dirty="0" smtClean="0"/>
              <a:t>Unmaintainable (error-prone) </a:t>
            </a:r>
            <a:r>
              <a:rPr lang="en-US" dirty="0" smtClean="0"/>
              <a:t>code in complex scenarios (e.g. trait dependency management)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144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26509</TotalTime>
  <Words>966</Words>
  <Application>Microsoft Macintosh PowerPoint</Application>
  <PresentationFormat>On-screen Show (4:3)</PresentationFormat>
  <Paragraphs>151</Paragraphs>
  <Slides>19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Clarity</vt:lpstr>
      <vt:lpstr>Protean Objects</vt:lpstr>
      <vt:lpstr>Motivation</vt:lpstr>
      <vt:lpstr>Goals</vt:lpstr>
      <vt:lpstr>Methods</vt:lpstr>
      <vt:lpstr>Introduction</vt:lpstr>
      <vt:lpstr>Person Model (Using OntoUML)</vt:lpstr>
      <vt:lpstr>Person Model (Using OntoUML)</vt:lpstr>
      <vt:lpstr>Modeling Options in OO Languages</vt:lpstr>
      <vt:lpstr>Modeling In Java, Scala and Groovy</vt:lpstr>
      <vt:lpstr>Solution</vt:lpstr>
      <vt:lpstr>Morph Models</vt:lpstr>
      <vt:lpstr>Example: Person Model</vt:lpstr>
      <vt:lpstr>Goals Review</vt:lpstr>
      <vt:lpstr>Theoretical Foundations</vt:lpstr>
      <vt:lpstr>Protean Analysis</vt:lpstr>
      <vt:lpstr>Protean Analysis</vt:lpstr>
      <vt:lpstr>Morpheus: Proof-of-Concept</vt:lpstr>
      <vt:lpstr>Conclusion</vt:lpstr>
      <vt:lpstr>The End</vt:lpstr>
    </vt:vector>
  </TitlesOfParts>
  <Company>Iquality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Morphology</dc:title>
  <dc:creator>Zbyněk Šlajchrt</dc:creator>
  <cp:lastModifiedBy>Zbyněk Šlajchrt</cp:lastModifiedBy>
  <cp:revision>260</cp:revision>
  <dcterms:created xsi:type="dcterms:W3CDTF">2016-02-21T18:39:04Z</dcterms:created>
  <dcterms:modified xsi:type="dcterms:W3CDTF">2016-05-16T05:35:02Z</dcterms:modified>
</cp:coreProperties>
</file>