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70" r:id="rId12"/>
    <p:sldId id="273" r:id="rId13"/>
    <p:sldId id="267" r:id="rId14"/>
    <p:sldId id="269" r:id="rId15"/>
    <p:sldId id="268" r:id="rId16"/>
    <p:sldId id="271" r:id="rId17"/>
    <p:sldId id="272" r:id="rId18"/>
    <p:sldId id="274" r:id="rId19"/>
    <p:sldId id="276" r:id="rId20"/>
    <p:sldId id="277" r:id="rId21"/>
    <p:sldId id="275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09" autoAdjust="0"/>
  </p:normalViewPr>
  <p:slideViewPr>
    <p:cSldViewPr snapToGrid="0" snapToObjects="1">
      <p:cViewPr varScale="1">
        <p:scale>
          <a:sx n="95" d="100"/>
          <a:sy n="95" d="100"/>
        </p:scale>
        <p:origin x="-20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A1769-DD2B-594B-860D-8BE1E76F7C98}" type="datetimeFigureOut">
              <a:rPr lang="en-US" smtClean="0"/>
              <a:t>18/11/15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58CD7-5E9C-3C4B-932D-50A00EA50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77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58CD7-5E9C-3C4B-932D-50A00EA502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33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58CD7-5E9C-3C4B-932D-50A00EA502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71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58CD7-5E9C-3C4B-932D-50A00EA502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75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58CD7-5E9C-3C4B-932D-50A00EA502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0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58CD7-5E9C-3C4B-932D-50A00EA502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48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58CD7-5E9C-3C4B-932D-50A00EA502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34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58CD7-5E9C-3C4B-932D-50A00EA502B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22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58CD7-5E9C-3C4B-932D-50A00EA502B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43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58CD7-5E9C-3C4B-932D-50A00EA502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66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58CD7-5E9C-3C4B-932D-50A00EA502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84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58CD7-5E9C-3C4B-932D-50A00EA502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32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58CD7-5E9C-3C4B-932D-50A00EA502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95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58CD7-5E9C-3C4B-932D-50A00EA502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08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58CD7-5E9C-3C4B-932D-50A00EA502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05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58CD7-5E9C-3C4B-932D-50A00EA502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66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58CD7-5E9C-3C4B-932D-50A00EA502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2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cs-CZ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17/11/15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Click to edit Master text styles</a:t>
            </a:r>
          </a:p>
          <a:p>
            <a:pPr lvl="1" eaLnBrk="1" latinLnBrk="0" hangingPunct="1"/>
            <a:r>
              <a:rPr lang="cs-CZ" smtClean="0"/>
              <a:t>Second level</a:t>
            </a:r>
          </a:p>
          <a:p>
            <a:pPr lvl="2" eaLnBrk="1" latinLnBrk="0" hangingPunct="1"/>
            <a:r>
              <a:rPr lang="cs-CZ" smtClean="0"/>
              <a:t>Third level</a:t>
            </a:r>
          </a:p>
          <a:p>
            <a:pPr lvl="3" eaLnBrk="1" latinLnBrk="0" hangingPunct="1"/>
            <a:r>
              <a:rPr lang="cs-CZ" smtClean="0"/>
              <a:t>Fourth level</a:t>
            </a:r>
          </a:p>
          <a:p>
            <a:pPr lvl="4" eaLnBrk="1" latinLnBrk="0" hangingPunct="1"/>
            <a:r>
              <a:rPr lang="cs-CZ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cs-CZ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Click to edit Master text styles</a:t>
            </a:r>
          </a:p>
          <a:p>
            <a:pPr lvl="1" eaLnBrk="1" latinLnBrk="0" hangingPunct="1"/>
            <a:r>
              <a:rPr lang="cs-CZ" smtClean="0"/>
              <a:t>Second level</a:t>
            </a:r>
          </a:p>
          <a:p>
            <a:pPr lvl="2" eaLnBrk="1" latinLnBrk="0" hangingPunct="1"/>
            <a:r>
              <a:rPr lang="cs-CZ" smtClean="0"/>
              <a:t>Third level</a:t>
            </a:r>
          </a:p>
          <a:p>
            <a:pPr lvl="3" eaLnBrk="1" latinLnBrk="0" hangingPunct="1"/>
            <a:r>
              <a:rPr lang="cs-CZ" smtClean="0"/>
              <a:t>Fourth level</a:t>
            </a:r>
          </a:p>
          <a:p>
            <a:pPr lvl="4" eaLnBrk="1" latinLnBrk="0" hangingPunct="1"/>
            <a:r>
              <a:rPr lang="cs-CZ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17/11/15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cs-CZ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17/11/15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Click to edit Master text styles</a:t>
            </a:r>
          </a:p>
          <a:p>
            <a:pPr lvl="1" eaLnBrk="1" latinLnBrk="0" hangingPunct="1"/>
            <a:r>
              <a:rPr lang="cs-CZ" smtClean="0"/>
              <a:t>Second level</a:t>
            </a:r>
          </a:p>
          <a:p>
            <a:pPr lvl="2" eaLnBrk="1" latinLnBrk="0" hangingPunct="1"/>
            <a:r>
              <a:rPr lang="cs-CZ" smtClean="0"/>
              <a:t>Third level</a:t>
            </a:r>
          </a:p>
          <a:p>
            <a:pPr lvl="3" eaLnBrk="1" latinLnBrk="0" hangingPunct="1"/>
            <a:r>
              <a:rPr lang="cs-CZ" smtClean="0"/>
              <a:t>Fourth level</a:t>
            </a:r>
          </a:p>
          <a:p>
            <a:pPr lvl="4" eaLnBrk="1" latinLnBrk="0" hangingPunct="1"/>
            <a:r>
              <a:rPr lang="cs-CZ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cs-CZ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17/11/15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Click to edit Master text styles</a:t>
            </a:r>
          </a:p>
          <a:p>
            <a:pPr lvl="1" eaLnBrk="1" latinLnBrk="0" hangingPunct="1"/>
            <a:r>
              <a:rPr lang="cs-CZ" smtClean="0"/>
              <a:t>Second level</a:t>
            </a:r>
          </a:p>
          <a:p>
            <a:pPr lvl="2" eaLnBrk="1" latinLnBrk="0" hangingPunct="1"/>
            <a:r>
              <a:rPr lang="cs-CZ" smtClean="0"/>
              <a:t>Third level</a:t>
            </a:r>
          </a:p>
          <a:p>
            <a:pPr lvl="3" eaLnBrk="1" latinLnBrk="0" hangingPunct="1"/>
            <a:r>
              <a:rPr lang="cs-CZ" smtClean="0"/>
              <a:t>Fourth level</a:t>
            </a:r>
          </a:p>
          <a:p>
            <a:pPr lvl="4" eaLnBrk="1" latinLnBrk="0" hangingPunct="1"/>
            <a:r>
              <a:rPr lang="cs-CZ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Click to edit Master text styles</a:t>
            </a:r>
          </a:p>
          <a:p>
            <a:pPr lvl="1" eaLnBrk="1" latinLnBrk="0" hangingPunct="1"/>
            <a:r>
              <a:rPr lang="cs-CZ" smtClean="0"/>
              <a:t>Second level</a:t>
            </a:r>
          </a:p>
          <a:p>
            <a:pPr lvl="2" eaLnBrk="1" latinLnBrk="0" hangingPunct="1"/>
            <a:r>
              <a:rPr lang="cs-CZ" smtClean="0"/>
              <a:t>Third level</a:t>
            </a:r>
          </a:p>
          <a:p>
            <a:pPr lvl="3" eaLnBrk="1" latinLnBrk="0" hangingPunct="1"/>
            <a:r>
              <a:rPr lang="cs-CZ" smtClean="0"/>
              <a:t>Fourth level</a:t>
            </a:r>
          </a:p>
          <a:p>
            <a:pPr lvl="4" eaLnBrk="1" latinLnBrk="0" hangingPunct="1"/>
            <a:r>
              <a:rPr lang="cs-CZ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17/11/15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Click to edit Master text styles</a:t>
            </a:r>
          </a:p>
          <a:p>
            <a:pPr lvl="1" eaLnBrk="1" latinLnBrk="0" hangingPunct="1"/>
            <a:r>
              <a:rPr lang="cs-CZ" smtClean="0"/>
              <a:t>Second level</a:t>
            </a:r>
          </a:p>
          <a:p>
            <a:pPr lvl="2" eaLnBrk="1" latinLnBrk="0" hangingPunct="1"/>
            <a:r>
              <a:rPr lang="cs-CZ" smtClean="0"/>
              <a:t>Third level</a:t>
            </a:r>
          </a:p>
          <a:p>
            <a:pPr lvl="3" eaLnBrk="1" latinLnBrk="0" hangingPunct="1"/>
            <a:r>
              <a:rPr lang="cs-CZ" smtClean="0"/>
              <a:t>Fourth level</a:t>
            </a:r>
          </a:p>
          <a:p>
            <a:pPr lvl="4" eaLnBrk="1" latinLnBrk="0" hangingPunct="1"/>
            <a:r>
              <a:rPr lang="cs-CZ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Click to edit Master text styles</a:t>
            </a:r>
          </a:p>
          <a:p>
            <a:pPr lvl="1" eaLnBrk="1" latinLnBrk="0" hangingPunct="1"/>
            <a:r>
              <a:rPr lang="cs-CZ" smtClean="0"/>
              <a:t>Second level</a:t>
            </a:r>
          </a:p>
          <a:p>
            <a:pPr lvl="2" eaLnBrk="1" latinLnBrk="0" hangingPunct="1"/>
            <a:r>
              <a:rPr lang="cs-CZ" smtClean="0"/>
              <a:t>Third level</a:t>
            </a:r>
          </a:p>
          <a:p>
            <a:pPr lvl="3" eaLnBrk="1" latinLnBrk="0" hangingPunct="1"/>
            <a:r>
              <a:rPr lang="cs-CZ" smtClean="0"/>
              <a:t>Fourth level</a:t>
            </a:r>
          </a:p>
          <a:p>
            <a:pPr lvl="4" eaLnBrk="1" latinLnBrk="0" hangingPunct="1"/>
            <a:r>
              <a:rPr lang="cs-CZ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17/11/15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17/11/15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17/11/15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cs-CZ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Click to edit Master text styles</a:t>
            </a:r>
          </a:p>
          <a:p>
            <a:pPr lvl="1" eaLnBrk="1" latinLnBrk="0" hangingPunct="1"/>
            <a:r>
              <a:rPr lang="cs-CZ" smtClean="0"/>
              <a:t>Second level</a:t>
            </a:r>
          </a:p>
          <a:p>
            <a:pPr lvl="2" eaLnBrk="1" latinLnBrk="0" hangingPunct="1"/>
            <a:r>
              <a:rPr lang="cs-CZ" smtClean="0"/>
              <a:t>Third level</a:t>
            </a:r>
          </a:p>
          <a:p>
            <a:pPr lvl="3" eaLnBrk="1" latinLnBrk="0" hangingPunct="1"/>
            <a:r>
              <a:rPr lang="cs-CZ" smtClean="0"/>
              <a:t>Fourth level</a:t>
            </a:r>
          </a:p>
          <a:p>
            <a:pPr lvl="4" eaLnBrk="1" latinLnBrk="0" hangingPunct="1"/>
            <a:r>
              <a:rPr lang="cs-CZ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cs-CZ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17/11/15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Click to edit Master text styles</a:t>
            </a:r>
          </a:p>
          <a:p>
            <a:pPr lvl="1" eaLnBrk="1" latinLnBrk="0" hangingPunct="1"/>
            <a:r>
              <a:rPr kumimoji="0" lang="cs-CZ" smtClean="0"/>
              <a:t>Second level</a:t>
            </a:r>
          </a:p>
          <a:p>
            <a:pPr lvl="2" eaLnBrk="1" latinLnBrk="0" hangingPunct="1"/>
            <a:r>
              <a:rPr kumimoji="0" lang="cs-CZ" smtClean="0"/>
              <a:t>Third level</a:t>
            </a:r>
          </a:p>
          <a:p>
            <a:pPr lvl="3" eaLnBrk="1" latinLnBrk="0" hangingPunct="1"/>
            <a:r>
              <a:rPr kumimoji="0" lang="cs-CZ" smtClean="0"/>
              <a:t>Fourth level</a:t>
            </a:r>
          </a:p>
          <a:p>
            <a:pPr lvl="4" eaLnBrk="1" latinLnBrk="0" hangingPunct="1"/>
            <a:r>
              <a:rPr kumimoji="0" lang="cs-CZ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17/11/15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4.png"/><Relationship Id="rId24" Type="http://schemas.openxmlformats.org/officeDocument/2006/relationships/image" Target="../media/image25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Metamorphism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Type-safe Modeling of Protean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208" y="6194560"/>
            <a:ext cx="2071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Zbyněk </a:t>
            </a:r>
            <a:r>
              <a:rPr lang="en-US" sz="2400" dirty="0" smtClean="0"/>
              <a:t>Šlajchrt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7541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28209"/>
          </a:xfrm>
        </p:spPr>
        <p:txBody>
          <a:bodyPr>
            <a:normAutofit/>
          </a:bodyPr>
          <a:lstStyle/>
          <a:p>
            <a:r>
              <a:rPr lang="en-US" dirty="0"/>
              <a:t>Joy, Surprise, Fear, Sadness, Disgust, </a:t>
            </a:r>
            <a:r>
              <a:rPr lang="en-US" dirty="0" smtClean="0"/>
              <a:t>Anger</a:t>
            </a:r>
          </a:p>
          <a:p>
            <a:r>
              <a:rPr lang="en-US" dirty="0" smtClean="0"/>
              <a:t>No more than 2 simultaneous emotions</a:t>
            </a:r>
          </a:p>
          <a:p>
            <a:r>
              <a:rPr lang="en-US" dirty="0" smtClean="0"/>
              <a:t>6 simple + 15 combined = 21 alternatives</a:t>
            </a:r>
            <a:endParaRPr lang="en-US" dirty="0"/>
          </a:p>
        </p:txBody>
      </p:sp>
      <p:pic>
        <p:nvPicPr>
          <p:cNvPr id="7" name="Picture 6" descr="Screen Shot 2015-11-18 at 12.24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555" y="3351293"/>
            <a:ext cx="823732" cy="956757"/>
          </a:xfrm>
          <a:prstGeom prst="rect">
            <a:avLst/>
          </a:prstGeom>
        </p:spPr>
      </p:pic>
      <p:pic>
        <p:nvPicPr>
          <p:cNvPr id="8" name="Picture 7" descr="Screen Shot 2015-11-18 at 12.24.2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287" y="3339851"/>
            <a:ext cx="828884" cy="1001569"/>
          </a:xfrm>
          <a:prstGeom prst="rect">
            <a:avLst/>
          </a:prstGeom>
        </p:spPr>
      </p:pic>
      <p:pic>
        <p:nvPicPr>
          <p:cNvPr id="9" name="Picture 8" descr="Screen Shot 2015-11-18 at 12.24.3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171" y="3351293"/>
            <a:ext cx="869635" cy="990127"/>
          </a:xfrm>
          <a:prstGeom prst="rect">
            <a:avLst/>
          </a:prstGeom>
        </p:spPr>
      </p:pic>
      <p:pic>
        <p:nvPicPr>
          <p:cNvPr id="10" name="Picture 9" descr="Screen Shot 2015-11-18 at 12.24.47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806" y="3339851"/>
            <a:ext cx="861037" cy="1018577"/>
          </a:xfrm>
          <a:prstGeom prst="rect">
            <a:avLst/>
          </a:prstGeom>
        </p:spPr>
      </p:pic>
      <p:pic>
        <p:nvPicPr>
          <p:cNvPr id="11" name="Picture 10" descr="Screen Shot 2015-11-18 at 12.25.0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257" y="3339851"/>
            <a:ext cx="849735" cy="1001569"/>
          </a:xfrm>
          <a:prstGeom prst="rect">
            <a:avLst/>
          </a:prstGeom>
        </p:spPr>
      </p:pic>
      <p:pic>
        <p:nvPicPr>
          <p:cNvPr id="12" name="Picture 11" descr="Screen Shot 2015-11-18 at 12.25.3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992" y="3339851"/>
            <a:ext cx="820376" cy="1004487"/>
          </a:xfrm>
          <a:prstGeom prst="rect">
            <a:avLst/>
          </a:prstGeom>
        </p:spPr>
      </p:pic>
      <p:pic>
        <p:nvPicPr>
          <p:cNvPr id="14" name="Picture 13" descr="Screen Shot 2015-11-18 at 15.15.06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456" y="3328409"/>
            <a:ext cx="901887" cy="1068903"/>
          </a:xfrm>
          <a:prstGeom prst="rect">
            <a:avLst/>
          </a:prstGeom>
        </p:spPr>
      </p:pic>
      <p:pic>
        <p:nvPicPr>
          <p:cNvPr id="15" name="Picture 14" descr="Screen Shot 2015-11-18 at 15.16.07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178" y="4285530"/>
            <a:ext cx="906244" cy="1068903"/>
          </a:xfrm>
          <a:prstGeom prst="rect">
            <a:avLst/>
          </a:prstGeom>
        </p:spPr>
      </p:pic>
      <p:pic>
        <p:nvPicPr>
          <p:cNvPr id="16" name="Picture 15" descr="Screen Shot 2015-11-18 at 15.16.21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100" y="4288257"/>
            <a:ext cx="922872" cy="1066176"/>
          </a:xfrm>
          <a:prstGeom prst="rect">
            <a:avLst/>
          </a:prstGeom>
        </p:spPr>
      </p:pic>
      <p:pic>
        <p:nvPicPr>
          <p:cNvPr id="17" name="Picture 16" descr="Screen Shot 2015-11-18 at 15.16.32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444" y="4299699"/>
            <a:ext cx="877800" cy="1051677"/>
          </a:xfrm>
          <a:prstGeom prst="rect">
            <a:avLst/>
          </a:prstGeom>
        </p:spPr>
      </p:pic>
      <p:pic>
        <p:nvPicPr>
          <p:cNvPr id="19" name="Picture 18" descr="Screen Shot 2015-11-18 at 15.16.42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542" y="4295030"/>
            <a:ext cx="875282" cy="1059403"/>
          </a:xfrm>
          <a:prstGeom prst="rect">
            <a:avLst/>
          </a:prstGeom>
        </p:spPr>
      </p:pic>
      <p:pic>
        <p:nvPicPr>
          <p:cNvPr id="20" name="Picture 19" descr="Screen Shot 2015-11-18 at 15.16.56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824" y="4295030"/>
            <a:ext cx="881067" cy="1036883"/>
          </a:xfrm>
          <a:prstGeom prst="rect">
            <a:avLst/>
          </a:prstGeom>
        </p:spPr>
      </p:pic>
      <p:pic>
        <p:nvPicPr>
          <p:cNvPr id="21" name="Picture 20" descr="Screen Shot 2015-11-18 at 15.17.06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891" y="4314338"/>
            <a:ext cx="882465" cy="1037038"/>
          </a:xfrm>
          <a:prstGeom prst="rect">
            <a:avLst/>
          </a:prstGeom>
        </p:spPr>
      </p:pic>
      <p:pic>
        <p:nvPicPr>
          <p:cNvPr id="22" name="Picture 21" descr="Screen Shot 2015-11-18 at 15.17.15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739" y="4308050"/>
            <a:ext cx="912604" cy="1070443"/>
          </a:xfrm>
          <a:prstGeom prst="rect">
            <a:avLst/>
          </a:prstGeom>
        </p:spPr>
      </p:pic>
      <p:pic>
        <p:nvPicPr>
          <p:cNvPr id="23" name="Picture 22" descr="Screen Shot 2015-11-18 at 15.17.27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199" y="5387838"/>
            <a:ext cx="884645" cy="1056502"/>
          </a:xfrm>
          <a:prstGeom prst="rect">
            <a:avLst/>
          </a:prstGeom>
        </p:spPr>
      </p:pic>
      <p:pic>
        <p:nvPicPr>
          <p:cNvPr id="24" name="Picture 23" descr="Screen Shot 2015-11-18 at 15.17.45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16" y="5388735"/>
            <a:ext cx="888559" cy="1101930"/>
          </a:xfrm>
          <a:prstGeom prst="rect">
            <a:avLst/>
          </a:prstGeom>
        </p:spPr>
      </p:pic>
      <p:pic>
        <p:nvPicPr>
          <p:cNvPr id="25" name="Picture 24" descr="Screen Shot 2015-11-18 at 15.18.26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43" y="5407621"/>
            <a:ext cx="866240" cy="1043490"/>
          </a:xfrm>
          <a:prstGeom prst="rect">
            <a:avLst/>
          </a:prstGeom>
        </p:spPr>
      </p:pic>
      <p:pic>
        <p:nvPicPr>
          <p:cNvPr id="26" name="Picture 25" descr="Screen Shot 2015-11-18 at 15.18.41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082" y="5364352"/>
            <a:ext cx="925704" cy="1079988"/>
          </a:xfrm>
          <a:prstGeom prst="rect">
            <a:avLst/>
          </a:prstGeom>
        </p:spPr>
      </p:pic>
      <p:pic>
        <p:nvPicPr>
          <p:cNvPr id="27" name="Picture 26" descr="Screen Shot 2015-11-18 at 15.18.53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456" y="5319186"/>
            <a:ext cx="998461" cy="1125154"/>
          </a:xfrm>
          <a:prstGeom prst="rect">
            <a:avLst/>
          </a:prstGeom>
        </p:spPr>
      </p:pic>
      <p:pic>
        <p:nvPicPr>
          <p:cNvPr id="29" name="Picture 28" descr="Screen Shot 2015-11-18 at 15.18.00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745" y="5400894"/>
            <a:ext cx="902499" cy="1066329"/>
          </a:xfrm>
          <a:prstGeom prst="rect">
            <a:avLst/>
          </a:prstGeom>
        </p:spPr>
      </p:pic>
      <p:pic>
        <p:nvPicPr>
          <p:cNvPr id="30" name="Picture 29" descr="Screen Shot 2015-11-18 at 12.23.15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" y="3351292"/>
            <a:ext cx="2654249" cy="3155051"/>
          </a:xfrm>
          <a:prstGeom prst="rect">
            <a:avLst/>
          </a:prstGeom>
        </p:spPr>
      </p:pic>
      <p:pic>
        <p:nvPicPr>
          <p:cNvPr id="31" name="Picture 30" descr="Screen Shot 2015-11-18 at 15.18.09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542" y="5399776"/>
            <a:ext cx="943472" cy="109088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400631" y="6506343"/>
            <a:ext cx="2544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www.grimace-project.net</a:t>
            </a:r>
            <a:r>
              <a:rPr lang="en-US" sz="1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157803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Emotions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2478" y="1491383"/>
            <a:ext cx="8153400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/>
                <a:cs typeface="Consolas"/>
              </a:rPr>
              <a:t>type</a:t>
            </a:r>
            <a:r>
              <a:rPr lang="en-US" dirty="0" smtClean="0">
                <a:latin typeface="Consolas"/>
                <a:cs typeface="Consolas"/>
              </a:rPr>
              <a:t> Emotions1D = Joy </a:t>
            </a:r>
            <a:r>
              <a:rPr lang="en-US" b="1" dirty="0" smtClean="0">
                <a:latin typeface="Consolas"/>
                <a:cs typeface="Consolas"/>
              </a:rPr>
              <a:t>or</a:t>
            </a:r>
            <a:r>
              <a:rPr lang="en-US" dirty="0" smtClean="0">
                <a:latin typeface="Consolas"/>
                <a:cs typeface="Consolas"/>
              </a:rPr>
              <a:t> Surprise </a:t>
            </a:r>
            <a:r>
              <a:rPr lang="en-US" b="1" dirty="0" smtClean="0">
                <a:latin typeface="Consolas"/>
                <a:cs typeface="Consolas"/>
              </a:rPr>
              <a:t>or</a:t>
            </a:r>
            <a:r>
              <a:rPr lang="en-US" dirty="0" smtClean="0">
                <a:latin typeface="Consolas"/>
                <a:cs typeface="Consolas"/>
              </a:rPr>
              <a:t> Fear </a:t>
            </a:r>
            <a:r>
              <a:rPr lang="en-US" b="1" dirty="0" smtClean="0">
                <a:latin typeface="Consolas"/>
                <a:cs typeface="Consolas"/>
              </a:rPr>
              <a:t>or</a:t>
            </a:r>
            <a:r>
              <a:rPr lang="en-US" dirty="0" smtClean="0">
                <a:latin typeface="Consolas"/>
                <a:cs typeface="Consolas"/>
              </a:rPr>
              <a:t> Sadness </a:t>
            </a:r>
            <a:r>
              <a:rPr lang="en-US" b="1" dirty="0" smtClean="0">
                <a:latin typeface="Consolas"/>
                <a:cs typeface="Consolas"/>
              </a:rPr>
              <a:t>or</a:t>
            </a:r>
            <a:r>
              <a:rPr lang="en-US" dirty="0" smtClean="0">
                <a:latin typeface="Consolas"/>
                <a:cs typeface="Consolas"/>
              </a:rPr>
              <a:t/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Disgust </a:t>
            </a:r>
            <a:r>
              <a:rPr lang="en-US" b="1" dirty="0" smtClean="0">
                <a:latin typeface="Consolas"/>
                <a:cs typeface="Consolas"/>
              </a:rPr>
              <a:t>or</a:t>
            </a:r>
            <a:r>
              <a:rPr lang="en-US" dirty="0" smtClean="0">
                <a:latin typeface="Consolas"/>
                <a:cs typeface="Consolas"/>
              </a:rPr>
              <a:t> Anger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b="1" dirty="0" smtClean="0">
                <a:latin typeface="Consolas"/>
                <a:cs typeface="Consolas"/>
              </a:rPr>
              <a:t>type</a:t>
            </a:r>
            <a:r>
              <a:rPr lang="en-US" dirty="0" smtClean="0">
                <a:latin typeface="Consolas"/>
                <a:cs typeface="Consolas"/>
              </a:rPr>
              <a:t> Emotions2D = Emotions1D </a:t>
            </a:r>
            <a:r>
              <a:rPr lang="en-US" b="1" dirty="0">
                <a:latin typeface="Consolas"/>
                <a:cs typeface="Consolas"/>
              </a:rPr>
              <a:t>with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BasicEmotions1D</a:t>
            </a:r>
          </a:p>
          <a:p>
            <a:endParaRPr lang="en-US" b="1" dirty="0" smtClean="0">
              <a:latin typeface="Consolas"/>
              <a:cs typeface="Consolas"/>
            </a:endParaRPr>
          </a:p>
          <a:p>
            <a:r>
              <a:rPr lang="en-US" b="1" dirty="0" smtClean="0">
                <a:latin typeface="Consolas"/>
                <a:cs typeface="Consolas"/>
              </a:rPr>
              <a:t>type</a:t>
            </a:r>
            <a:r>
              <a:rPr lang="en-US" dirty="0" smtClean="0">
                <a:latin typeface="Consolas"/>
                <a:cs typeface="Consolas"/>
              </a:rPr>
              <a:t> Emotions = </a:t>
            </a:r>
            <a:r>
              <a:rPr lang="en-US" dirty="0" err="1" smtClean="0">
                <a:latin typeface="Consolas"/>
                <a:cs typeface="Consolas"/>
              </a:rPr>
              <a:t>EmotionBase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with </a:t>
            </a:r>
            <a:r>
              <a:rPr lang="en-US" dirty="0" err="1" smtClean="0">
                <a:latin typeface="Consolas"/>
                <a:cs typeface="Consolas"/>
              </a:rPr>
              <a:t>TensionCalculator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with</a:t>
            </a:r>
            <a:br>
              <a:rPr lang="en-US" b="1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Emotions2D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b="1" dirty="0" smtClean="0">
                <a:latin typeface="Consolas"/>
                <a:cs typeface="Consolas"/>
              </a:rPr>
              <a:t>@fragment</a:t>
            </a:r>
          </a:p>
          <a:p>
            <a:r>
              <a:rPr lang="en-US" b="1" dirty="0" smtClean="0">
                <a:latin typeface="Consolas"/>
                <a:cs typeface="Consolas"/>
              </a:rPr>
              <a:t>trait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EmotionBase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r>
              <a:rPr lang="en-US" dirty="0" smtClean="0">
                <a:latin typeface="Consolas"/>
                <a:cs typeface="Consolas"/>
              </a:rPr>
              <a:t>  // Keeps the selection and intensity of one or two emotions</a:t>
            </a:r>
          </a:p>
          <a:p>
            <a:r>
              <a:rPr lang="en-US" b="1" dirty="0" smtClean="0">
                <a:latin typeface="Consolas"/>
                <a:cs typeface="Consolas"/>
              </a:rPr>
              <a:t>  </a:t>
            </a:r>
            <a:r>
              <a:rPr lang="en-US" b="1" dirty="0" err="1" smtClean="0">
                <a:latin typeface="Consolas"/>
                <a:cs typeface="Consolas"/>
              </a:rPr>
              <a:t>def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setEmoLevel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emoId</a:t>
            </a:r>
            <a:r>
              <a:rPr lang="en-US" dirty="0">
                <a:latin typeface="Consolas"/>
                <a:cs typeface="Consolas"/>
              </a:rPr>
              <a:t>: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, intensity: Float) = …</a:t>
            </a:r>
          </a:p>
          <a:p>
            <a:r>
              <a:rPr lang="en-US" b="1" dirty="0" smtClean="0">
                <a:latin typeface="Consolas"/>
                <a:cs typeface="Consolas"/>
              </a:rPr>
              <a:t>  </a:t>
            </a:r>
            <a:r>
              <a:rPr lang="en-US" b="1" dirty="0" err="1" smtClean="0">
                <a:latin typeface="Consolas"/>
                <a:cs typeface="Consolas"/>
              </a:rPr>
              <a:t>def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getEmoLevel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emoId</a:t>
            </a:r>
            <a:r>
              <a:rPr lang="en-US" dirty="0" smtClean="0">
                <a:latin typeface="Consolas"/>
                <a:cs typeface="Consolas"/>
              </a:rPr>
              <a:t>: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): Float = …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def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getFirstEmotion</a:t>
            </a:r>
            <a:r>
              <a:rPr lang="en-US" dirty="0" smtClean="0">
                <a:latin typeface="Consolas"/>
                <a:cs typeface="Consolas"/>
              </a:rPr>
              <a:t>(): Option[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]</a:t>
            </a:r>
          </a:p>
          <a:p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def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getSecondEmotion</a:t>
            </a:r>
            <a:r>
              <a:rPr lang="en-US" dirty="0">
                <a:latin typeface="Consolas"/>
                <a:cs typeface="Consolas"/>
              </a:rPr>
              <a:t>(): </a:t>
            </a:r>
            <a:r>
              <a:rPr lang="en-US" dirty="0" smtClean="0">
                <a:latin typeface="Consolas"/>
                <a:cs typeface="Consolas"/>
              </a:rPr>
              <a:t>Option[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]</a:t>
            </a:r>
            <a:br>
              <a:rPr lang="en-US" dirty="0" smtClean="0">
                <a:latin typeface="Consolas"/>
                <a:cs typeface="Consolas"/>
              </a:rPr>
            </a:b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// Propagate the emotions to the muscles</a:t>
            </a:r>
          </a:p>
          <a:p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err="1" smtClean="0">
                <a:latin typeface="Consolas"/>
                <a:cs typeface="Consolas"/>
              </a:rPr>
              <a:t>def</a:t>
            </a:r>
            <a:r>
              <a:rPr lang="en-US" dirty="0" smtClean="0">
                <a:latin typeface="Consolas"/>
                <a:cs typeface="Consolas"/>
              </a:rPr>
              <a:t> stimulate(): Unit = {}</a:t>
            </a: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1642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 Sample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985" y="1750614"/>
            <a:ext cx="8203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/>
                <a:cs typeface="Consolas"/>
              </a:rPr>
              <a:t>@</a:t>
            </a:r>
            <a:r>
              <a:rPr lang="en-US" b="1" dirty="0" smtClean="0">
                <a:latin typeface="Consolas"/>
                <a:cs typeface="Consolas"/>
              </a:rPr>
              <a:t>fragment @</a:t>
            </a:r>
            <a:r>
              <a:rPr lang="en-US" b="1" dirty="0">
                <a:latin typeface="Consolas"/>
                <a:cs typeface="Consolas"/>
              </a:rPr>
              <a:t>wrapper</a:t>
            </a:r>
          </a:p>
          <a:p>
            <a:r>
              <a:rPr lang="en-US" b="1" dirty="0">
                <a:latin typeface="Consolas"/>
                <a:cs typeface="Consolas"/>
              </a:rPr>
              <a:t>trait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Joy </a:t>
            </a:r>
            <a:r>
              <a:rPr lang="en-US" b="1" dirty="0">
                <a:latin typeface="Consolas"/>
                <a:cs typeface="Consolas"/>
              </a:rPr>
              <a:t>extends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Emotion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b="1" dirty="0">
                <a:latin typeface="Consolas"/>
                <a:cs typeface="Consolas"/>
              </a:rPr>
              <a:t>this</a:t>
            </a:r>
            <a:r>
              <a:rPr lang="en-US" dirty="0">
                <a:latin typeface="Consolas"/>
                <a:cs typeface="Consolas"/>
              </a:rPr>
              <a:t>: </a:t>
            </a:r>
            <a:r>
              <a:rPr lang="en-US" dirty="0" err="1" smtClean="0">
                <a:latin typeface="Consolas"/>
                <a:cs typeface="Consolas"/>
              </a:rPr>
              <a:t>MuscleBase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with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TensionCalculator</a:t>
            </a:r>
            <a:r>
              <a:rPr lang="en-US" dirty="0">
                <a:latin typeface="Consolas"/>
                <a:cs typeface="Consolas"/>
              </a:rPr>
              <a:t> =&gt;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b="1" dirty="0">
                <a:latin typeface="Consolas"/>
                <a:cs typeface="Consolas"/>
              </a:rPr>
              <a:t>private lazy </a:t>
            </a:r>
            <a:r>
              <a:rPr lang="en-US" b="1" dirty="0" err="1"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tcalc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tensionCalc</a:t>
            </a:r>
            <a:r>
              <a:rPr lang="en-US" dirty="0">
                <a:latin typeface="Consolas"/>
                <a:cs typeface="Consolas"/>
              </a:rPr>
              <a:t>("joy")(_)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b="1" dirty="0">
                <a:latin typeface="Consolas"/>
                <a:cs typeface="Consolas"/>
              </a:rPr>
              <a:t>override </a:t>
            </a:r>
            <a:r>
              <a:rPr lang="en-US" b="1" dirty="0" err="1">
                <a:latin typeface="Consolas"/>
                <a:cs typeface="Consolas"/>
              </a:rPr>
              <a:t>def</a:t>
            </a:r>
            <a:r>
              <a:rPr lang="en-US" dirty="0">
                <a:latin typeface="Consolas"/>
                <a:cs typeface="Consolas"/>
              </a:rPr>
              <a:t> influence() = </a:t>
            </a: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 smtClean="0">
                <a:latin typeface="Consolas"/>
                <a:cs typeface="Consolas"/>
              </a:rPr>
              <a:t>    /</a:t>
            </a:r>
            <a:r>
              <a:rPr lang="en-US" dirty="0">
                <a:latin typeface="Consolas"/>
                <a:cs typeface="Consolas"/>
              </a:rPr>
              <a:t>/ Propagate the joy intensity </a:t>
            </a:r>
            <a:r>
              <a:rPr lang="en-US" dirty="0" smtClean="0">
                <a:latin typeface="Consolas"/>
                <a:cs typeface="Consolas"/>
              </a:rPr>
              <a:t>through the stack of muscles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// using </a:t>
            </a:r>
            <a:r>
              <a:rPr lang="en-US" dirty="0" err="1" smtClean="0">
                <a:latin typeface="Consolas"/>
                <a:cs typeface="Consolas"/>
              </a:rPr>
              <a:t>applyTension</a:t>
            </a:r>
            <a:r>
              <a:rPr lang="en-US" dirty="0" smtClean="0">
                <a:latin typeface="Consolas"/>
                <a:cs typeface="Consolas"/>
              </a:rPr>
              <a:t>() defined in </a:t>
            </a:r>
            <a:r>
              <a:rPr lang="en-US" dirty="0" err="1" smtClean="0">
                <a:latin typeface="Consolas"/>
                <a:cs typeface="Consolas"/>
              </a:rPr>
              <a:t>MuscleBase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b="1" dirty="0" smtClean="0">
                <a:latin typeface="Consolas"/>
                <a:cs typeface="Consolas"/>
              </a:rPr>
              <a:t>    </a:t>
            </a:r>
            <a:r>
              <a:rPr lang="en-US" b="1" dirty="0" err="1" smtClean="0">
                <a:latin typeface="Consolas"/>
                <a:cs typeface="Consolas"/>
              </a:rPr>
              <a:t>this</a:t>
            </a:r>
            <a:r>
              <a:rPr lang="en-US" dirty="0" err="1" smtClean="0">
                <a:latin typeface="Consolas"/>
                <a:cs typeface="Consolas"/>
              </a:rPr>
              <a:t>.applyTension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tcalc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joyLevel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// Invoke the other emotion, if any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err="1" smtClean="0">
                <a:latin typeface="Consolas"/>
                <a:cs typeface="Consolas"/>
              </a:rPr>
              <a:t>super</a:t>
            </a:r>
            <a:r>
              <a:rPr lang="en-US" dirty="0" err="1" smtClean="0">
                <a:latin typeface="Consolas"/>
                <a:cs typeface="Consolas"/>
              </a:rPr>
              <a:t>.influence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latin typeface="Consolas"/>
                <a:cs typeface="Consolas"/>
              </a:rPr>
              <a:t>  }</a:t>
            </a: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9693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Musculature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6274669" cy="471720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26 muscles (M0, M1, M2 …)</a:t>
            </a:r>
          </a:p>
          <a:p>
            <a:r>
              <a:rPr lang="en-US" dirty="0" smtClean="0"/>
              <a:t>The simplest approximation model assumes that all muscles may be stimulated simultaneously; i.e. there are no mutually exclusive muscles</a:t>
            </a:r>
          </a:p>
          <a:p>
            <a:r>
              <a:rPr lang="en-US" dirty="0" smtClean="0"/>
              <a:t>The model consists of only one alternative</a:t>
            </a:r>
          </a:p>
          <a:p>
            <a:r>
              <a:rPr lang="en-US" dirty="0" smtClean="0"/>
              <a:t>Splines used to model the muscle contractions</a:t>
            </a:r>
          </a:p>
          <a:p>
            <a:pPr lvl="1"/>
            <a:r>
              <a:rPr lang="en-US" dirty="0" smtClean="0"/>
              <a:t>Segments, quadratic and cubic Bezier curves</a:t>
            </a:r>
            <a:endParaRPr lang="en-US" dirty="0"/>
          </a:p>
        </p:txBody>
      </p:sp>
      <p:pic>
        <p:nvPicPr>
          <p:cNvPr id="5" name="Picture 4" descr="Screen Shot 2015-11-18 at 18.09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761" y="1600200"/>
            <a:ext cx="2098239" cy="420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6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Musculature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532811"/>
            <a:ext cx="7860392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/>
                <a:cs typeface="Consolas"/>
              </a:rPr>
              <a:t>type</a:t>
            </a:r>
            <a:r>
              <a:rPr lang="en-US" dirty="0" smtClean="0">
                <a:latin typeface="Consolas"/>
                <a:cs typeface="Consolas"/>
              </a:rPr>
              <a:t> Musculature = </a:t>
            </a:r>
            <a:r>
              <a:rPr lang="en-US" dirty="0" err="1" smtClean="0">
                <a:latin typeface="Consolas"/>
                <a:cs typeface="Consolas"/>
              </a:rPr>
              <a:t>MuscleBase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with</a:t>
            </a:r>
            <a:r>
              <a:rPr lang="en-US" dirty="0" smtClean="0">
                <a:latin typeface="Consolas"/>
                <a:cs typeface="Consolas"/>
              </a:rPr>
              <a:t> M0 </a:t>
            </a:r>
            <a:r>
              <a:rPr lang="en-US" b="1" dirty="0" smtClean="0">
                <a:latin typeface="Consolas"/>
                <a:cs typeface="Consolas"/>
              </a:rPr>
              <a:t>with</a:t>
            </a:r>
            <a:r>
              <a:rPr lang="en-US" dirty="0" smtClean="0">
                <a:latin typeface="Consolas"/>
                <a:cs typeface="Consolas"/>
              </a:rPr>
              <a:t> M1 </a:t>
            </a:r>
            <a:r>
              <a:rPr lang="en-US" b="1" dirty="0" smtClean="0">
                <a:latin typeface="Consolas"/>
                <a:cs typeface="Consolas"/>
              </a:rPr>
              <a:t>with</a:t>
            </a:r>
            <a:r>
              <a:rPr lang="en-US" dirty="0" smtClean="0">
                <a:latin typeface="Consolas"/>
                <a:cs typeface="Consolas"/>
              </a:rPr>
              <a:t> M2 </a:t>
            </a:r>
            <a:r>
              <a:rPr lang="en-US" b="1" dirty="0" smtClean="0">
                <a:latin typeface="Consolas"/>
                <a:cs typeface="Consolas"/>
              </a:rPr>
              <a:t>with</a:t>
            </a:r>
            <a:r>
              <a:rPr lang="en-US" dirty="0" smtClean="0">
                <a:latin typeface="Consolas"/>
                <a:cs typeface="Consolas"/>
              </a:rPr>
              <a:t> …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b="1" dirty="0" smtClean="0">
                <a:latin typeface="Consolas"/>
                <a:cs typeface="Consolas"/>
              </a:rPr>
              <a:t>@fragment</a:t>
            </a:r>
          </a:p>
          <a:p>
            <a:r>
              <a:rPr lang="en-US" b="1" dirty="0" smtClean="0">
                <a:latin typeface="Consolas"/>
                <a:cs typeface="Consolas"/>
              </a:rPr>
              <a:t>trait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MuscleBase</a:t>
            </a:r>
            <a:r>
              <a:rPr lang="en-US" dirty="0" smtClean="0">
                <a:latin typeface="Consolas"/>
                <a:cs typeface="Consolas"/>
              </a:rPr>
              <a:t> {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b="1" dirty="0" err="1" smtClean="0">
                <a:latin typeface="Consolas"/>
                <a:cs typeface="Consolas"/>
              </a:rPr>
              <a:t>def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applyTension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tensFn</a:t>
            </a:r>
            <a:r>
              <a:rPr lang="en-US" dirty="0" smtClean="0">
                <a:latin typeface="Consolas"/>
                <a:cs typeface="Consolas"/>
              </a:rPr>
              <a:t>: </a:t>
            </a:r>
            <a:r>
              <a:rPr lang="en-US" dirty="0" err="1" smtClean="0">
                <a:latin typeface="Consolas"/>
                <a:cs typeface="Consolas"/>
              </a:rPr>
              <a:t>TensionFn</a:t>
            </a:r>
            <a:r>
              <a:rPr lang="en-US" dirty="0" smtClean="0">
                <a:latin typeface="Consolas"/>
                <a:cs typeface="Consolas"/>
              </a:rPr>
              <a:t>, tension: Float) {}</a:t>
            </a: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b="1" dirty="0" smtClean="0">
                <a:latin typeface="Consolas"/>
                <a:cs typeface="Consolas"/>
              </a:rPr>
              <a:t>@fragment @wrapper</a:t>
            </a:r>
          </a:p>
          <a:p>
            <a:r>
              <a:rPr lang="en-US" b="1" dirty="0" smtClean="0">
                <a:latin typeface="Consolas"/>
                <a:cs typeface="Consolas"/>
              </a:rPr>
              <a:t>trait</a:t>
            </a:r>
            <a:r>
              <a:rPr lang="en-US" dirty="0" smtClean="0">
                <a:latin typeface="Consolas"/>
                <a:cs typeface="Consolas"/>
              </a:rPr>
              <a:t> M0 </a:t>
            </a:r>
            <a:r>
              <a:rPr lang="en-US" b="1" dirty="0" smtClean="0">
                <a:latin typeface="Consolas"/>
                <a:cs typeface="Consolas"/>
              </a:rPr>
              <a:t>extends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MuscleBase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r>
              <a:rPr lang="en-US" b="1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m0 = </a:t>
            </a:r>
            <a:r>
              <a:rPr lang="en-US" b="1" dirty="0">
                <a:latin typeface="Consolas"/>
                <a:cs typeface="Consolas"/>
              </a:rPr>
              <a:t>new</a:t>
            </a:r>
            <a:r>
              <a:rPr lang="en-US" dirty="0">
                <a:latin typeface="Consolas"/>
                <a:cs typeface="Consolas"/>
              </a:rPr>
              <a:t> Muscle(Line("m0", (136f, 144f), (140f, 140f)))</a:t>
            </a:r>
          </a:p>
          <a:p>
            <a:r>
              <a:rPr lang="en-US" dirty="0" smtClean="0">
                <a:latin typeface="Consolas"/>
                <a:cs typeface="Consolas"/>
              </a:rPr>
              <a:t> </a:t>
            </a:r>
          </a:p>
          <a:p>
            <a:r>
              <a:rPr lang="en-US" b="1" dirty="0" smtClean="0">
                <a:latin typeface="Consolas"/>
                <a:cs typeface="Consolas"/>
              </a:rPr>
              <a:t>override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def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applyTension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tensFn</a:t>
            </a:r>
            <a:r>
              <a:rPr lang="en-US" dirty="0" smtClean="0">
                <a:latin typeface="Consolas"/>
                <a:cs typeface="Consolas"/>
              </a:rPr>
              <a:t>: </a:t>
            </a:r>
            <a:r>
              <a:rPr lang="en-US" dirty="0" err="1" smtClean="0">
                <a:latin typeface="Consolas"/>
                <a:cs typeface="Consolas"/>
              </a:rPr>
              <a:t>TensionFn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>
                <a:latin typeface="Consolas"/>
                <a:cs typeface="Consolas"/>
              </a:rPr>
              <a:t>tension: </a:t>
            </a:r>
            <a:r>
              <a:rPr lang="en-US" dirty="0" smtClean="0">
                <a:latin typeface="Consolas"/>
                <a:cs typeface="Consolas"/>
              </a:rPr>
              <a:t>Float){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  m0.updateTension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tensFn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>
                <a:latin typeface="Consolas"/>
                <a:cs typeface="Consolas"/>
              </a:rPr>
              <a:t>"m0"</a:t>
            </a:r>
            <a:r>
              <a:rPr lang="en-US" dirty="0" smtClean="0">
                <a:latin typeface="Consolas"/>
                <a:cs typeface="Consolas"/>
              </a:rPr>
              <a:t>)(tension))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err="1" smtClean="0">
                <a:latin typeface="Consolas"/>
                <a:cs typeface="Consolas"/>
              </a:rPr>
              <a:t>super</a:t>
            </a:r>
            <a:r>
              <a:rPr lang="en-US" dirty="0" err="1" smtClean="0">
                <a:latin typeface="Consolas"/>
                <a:cs typeface="Consolas"/>
              </a:rPr>
              <a:t>.applyTension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tensFn</a:t>
            </a:r>
            <a:r>
              <a:rPr lang="en-US" dirty="0">
                <a:latin typeface="Consolas"/>
                <a:cs typeface="Consolas"/>
              </a:rPr>
              <a:t>, tension)</a:t>
            </a:r>
          </a:p>
          <a:p>
            <a:r>
              <a:rPr lang="en-US" dirty="0" smtClean="0">
                <a:latin typeface="Consolas"/>
                <a:cs typeface="Consolas"/>
              </a:rPr>
              <a:t> }</a:t>
            </a: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3750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Features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7" y="1600199"/>
            <a:ext cx="6160296" cy="495601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7 most basic features</a:t>
            </a:r>
          </a:p>
          <a:p>
            <a:pPr lvl="1"/>
            <a:r>
              <a:rPr lang="en-US" dirty="0" smtClean="0"/>
              <a:t>Eyebrow, Upper Lid, Lower Lid, Upper Lip, Upper Lip Joiner, Lower Lip, Lower Lip Joiner</a:t>
            </a:r>
          </a:p>
          <a:p>
            <a:r>
              <a:rPr lang="en-US" dirty="0" smtClean="0"/>
              <a:t>Any combination is possible</a:t>
            </a:r>
          </a:p>
          <a:p>
            <a:pPr lvl="1"/>
            <a:r>
              <a:rPr lang="en-US" dirty="0" smtClean="0"/>
              <a:t>2^7 = 128 alternatives</a:t>
            </a:r>
          </a:p>
          <a:p>
            <a:r>
              <a:rPr lang="en-US" dirty="0" smtClean="0"/>
              <a:t>Each feature depends on a certain subset of muscles</a:t>
            </a:r>
          </a:p>
          <a:p>
            <a:r>
              <a:rPr lang="en-US" dirty="0" smtClean="0"/>
              <a:t>Selected features depend on the set of activated muscles</a:t>
            </a:r>
          </a:p>
          <a:p>
            <a:pPr lvl="1"/>
            <a:r>
              <a:rPr lang="en-US" dirty="0" smtClean="0"/>
              <a:t>There is only one set with all muscles</a:t>
            </a:r>
          </a:p>
          <a:p>
            <a:pPr lvl="1"/>
            <a:r>
              <a:rPr lang="en-US" dirty="0" smtClean="0"/>
              <a:t>This is why all features are activated</a:t>
            </a:r>
            <a:endParaRPr lang="en-US" dirty="0"/>
          </a:p>
        </p:txBody>
      </p:sp>
      <p:pic>
        <p:nvPicPr>
          <p:cNvPr id="4" name="Picture 3" descr="Screen Shot 2015-11-18 at 18.37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43" y="1520106"/>
            <a:ext cx="2127947" cy="467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32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Features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6273" y="1842149"/>
            <a:ext cx="7825456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/>
                <a:cs typeface="Consolas"/>
              </a:rPr>
              <a:t>type</a:t>
            </a:r>
            <a:r>
              <a:rPr lang="en-US" dirty="0" smtClean="0">
                <a:latin typeface="Consolas"/>
                <a:cs typeface="Consolas"/>
              </a:rPr>
              <a:t> /?[T] = T </a:t>
            </a:r>
            <a:r>
              <a:rPr lang="en-US" b="1" dirty="0" smtClean="0">
                <a:latin typeface="Consolas"/>
                <a:cs typeface="Consolas"/>
              </a:rPr>
              <a:t>or</a:t>
            </a:r>
            <a:r>
              <a:rPr lang="en-US" dirty="0" smtClean="0">
                <a:latin typeface="Consolas"/>
                <a:cs typeface="Consolas"/>
              </a:rPr>
              <a:t> Unit</a:t>
            </a:r>
            <a:endParaRPr lang="en-US" b="1" dirty="0" smtClean="0">
              <a:latin typeface="Consolas"/>
              <a:cs typeface="Consolas"/>
            </a:endParaRPr>
          </a:p>
          <a:p>
            <a:r>
              <a:rPr lang="en-US" b="1" dirty="0" smtClean="0">
                <a:latin typeface="Consolas"/>
                <a:cs typeface="Consolas"/>
              </a:rPr>
              <a:t>type</a:t>
            </a:r>
            <a:r>
              <a:rPr lang="en-US" dirty="0" smtClean="0">
                <a:latin typeface="Consolas"/>
                <a:cs typeface="Consolas"/>
              </a:rPr>
              <a:t> Features </a:t>
            </a:r>
            <a:r>
              <a:rPr lang="en-US" dirty="0">
                <a:latin typeface="Consolas"/>
                <a:cs typeface="Consolas"/>
              </a:rPr>
              <a:t>= Feature </a:t>
            </a:r>
            <a:r>
              <a:rPr lang="en-US" b="1" dirty="0">
                <a:latin typeface="Consolas"/>
                <a:cs typeface="Consolas"/>
              </a:rPr>
              <a:t>with</a:t>
            </a:r>
            <a:r>
              <a:rPr lang="en-US" dirty="0">
                <a:latin typeface="Consolas"/>
                <a:cs typeface="Consolas"/>
              </a:rPr>
              <a:t> /?[Eyebrow] </a:t>
            </a:r>
            <a:r>
              <a:rPr lang="en-US" b="1" dirty="0">
                <a:latin typeface="Consolas"/>
                <a:cs typeface="Consolas"/>
              </a:rPr>
              <a:t>with</a:t>
            </a:r>
          </a:p>
          <a:p>
            <a:r>
              <a:rPr lang="en-US" dirty="0">
                <a:latin typeface="Consolas"/>
                <a:cs typeface="Consolas"/>
              </a:rPr>
              <a:t>    /?[</a:t>
            </a:r>
            <a:r>
              <a:rPr lang="en-US" dirty="0" err="1">
                <a:latin typeface="Consolas"/>
                <a:cs typeface="Consolas"/>
              </a:rPr>
              <a:t>UpperLidFragment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with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UpperLid</a:t>
            </a:r>
            <a:r>
              <a:rPr lang="en-US" dirty="0">
                <a:latin typeface="Consolas"/>
                <a:cs typeface="Consolas"/>
              </a:rPr>
              <a:t>] </a:t>
            </a:r>
            <a:r>
              <a:rPr lang="en-US" b="1" dirty="0">
                <a:latin typeface="Consolas"/>
                <a:cs typeface="Consolas"/>
              </a:rPr>
              <a:t>with</a:t>
            </a:r>
          </a:p>
          <a:p>
            <a:r>
              <a:rPr lang="en-US" dirty="0">
                <a:latin typeface="Consolas"/>
                <a:cs typeface="Consolas"/>
              </a:rPr>
              <a:t>    /?[</a:t>
            </a:r>
            <a:r>
              <a:rPr lang="en-US" dirty="0" err="1">
                <a:latin typeface="Consolas"/>
                <a:cs typeface="Consolas"/>
              </a:rPr>
              <a:t>LowerLid</a:t>
            </a:r>
            <a:r>
              <a:rPr lang="en-US" dirty="0">
                <a:latin typeface="Consolas"/>
                <a:cs typeface="Consolas"/>
              </a:rPr>
              <a:t>] </a:t>
            </a:r>
            <a:r>
              <a:rPr lang="en-US" b="1" dirty="0">
                <a:latin typeface="Consolas"/>
                <a:cs typeface="Consolas"/>
              </a:rPr>
              <a:t>with</a:t>
            </a:r>
          </a:p>
          <a:p>
            <a:r>
              <a:rPr lang="en-US" dirty="0">
                <a:latin typeface="Consolas"/>
                <a:cs typeface="Consolas"/>
              </a:rPr>
              <a:t>    /?[</a:t>
            </a:r>
            <a:r>
              <a:rPr lang="en-US" dirty="0" err="1">
                <a:latin typeface="Consolas"/>
                <a:cs typeface="Consolas"/>
              </a:rPr>
              <a:t>LowerLipJoiner</a:t>
            </a:r>
            <a:r>
              <a:rPr lang="en-US" dirty="0">
                <a:latin typeface="Consolas"/>
                <a:cs typeface="Consolas"/>
              </a:rPr>
              <a:t>] </a:t>
            </a:r>
            <a:r>
              <a:rPr lang="en-US" b="1" dirty="0">
                <a:latin typeface="Consolas"/>
                <a:cs typeface="Consolas"/>
              </a:rPr>
              <a:t>with</a:t>
            </a:r>
          </a:p>
          <a:p>
            <a:r>
              <a:rPr lang="en-US" dirty="0">
                <a:latin typeface="Consolas"/>
                <a:cs typeface="Consolas"/>
              </a:rPr>
              <a:t>    /?[</a:t>
            </a:r>
            <a:r>
              <a:rPr lang="en-US" dirty="0" err="1">
                <a:latin typeface="Consolas"/>
                <a:cs typeface="Consolas"/>
              </a:rPr>
              <a:t>LowerLipFragment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with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LowerLip</a:t>
            </a:r>
            <a:r>
              <a:rPr lang="en-US" dirty="0">
                <a:latin typeface="Consolas"/>
                <a:cs typeface="Consolas"/>
              </a:rPr>
              <a:t>] </a:t>
            </a:r>
            <a:r>
              <a:rPr lang="en-US" b="1" dirty="0">
                <a:latin typeface="Consolas"/>
                <a:cs typeface="Consolas"/>
              </a:rPr>
              <a:t>with</a:t>
            </a:r>
          </a:p>
          <a:p>
            <a:r>
              <a:rPr lang="en-US" dirty="0">
                <a:latin typeface="Consolas"/>
                <a:cs typeface="Consolas"/>
              </a:rPr>
              <a:t>    /?[</a:t>
            </a:r>
            <a:r>
              <a:rPr lang="en-US" dirty="0" err="1">
                <a:latin typeface="Consolas"/>
                <a:cs typeface="Consolas"/>
              </a:rPr>
              <a:t>UpperLipFragment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with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UpperLip</a:t>
            </a:r>
            <a:r>
              <a:rPr lang="en-US" dirty="0">
                <a:latin typeface="Consolas"/>
                <a:cs typeface="Consolas"/>
              </a:rPr>
              <a:t>] </a:t>
            </a:r>
            <a:r>
              <a:rPr lang="en-US" b="1" dirty="0">
                <a:latin typeface="Consolas"/>
                <a:cs typeface="Consolas"/>
              </a:rPr>
              <a:t>with</a:t>
            </a:r>
          </a:p>
          <a:p>
            <a:r>
              <a:rPr lang="en-US" dirty="0">
                <a:latin typeface="Consolas"/>
                <a:cs typeface="Consolas"/>
              </a:rPr>
              <a:t>    /?[</a:t>
            </a:r>
            <a:r>
              <a:rPr lang="en-US" dirty="0" err="1">
                <a:latin typeface="Consolas"/>
                <a:cs typeface="Consolas"/>
              </a:rPr>
              <a:t>UpperLipJoinerFragment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with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UpperLipJoiner</a:t>
            </a:r>
            <a:r>
              <a:rPr lang="en-US" dirty="0" smtClean="0">
                <a:latin typeface="Consolas"/>
                <a:cs typeface="Consolas"/>
              </a:rPr>
              <a:t>]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b="1" dirty="0">
                <a:latin typeface="Consolas"/>
                <a:cs typeface="Consolas"/>
              </a:rPr>
              <a:t>@fragment</a:t>
            </a:r>
          </a:p>
          <a:p>
            <a:r>
              <a:rPr lang="en-US" b="1" dirty="0">
                <a:latin typeface="Consolas"/>
                <a:cs typeface="Consolas"/>
              </a:rPr>
              <a:t>trait</a:t>
            </a:r>
            <a:r>
              <a:rPr lang="en-US" dirty="0">
                <a:latin typeface="Consolas"/>
                <a:cs typeface="Consolas"/>
              </a:rPr>
              <a:t> Feature {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b="1" dirty="0" err="1">
                <a:latin typeface="Consolas"/>
                <a:cs typeface="Consolas"/>
              </a:rPr>
              <a:t>def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render(</a:t>
            </a:r>
            <a:r>
              <a:rPr lang="en-US" dirty="0">
                <a:latin typeface="Consolas"/>
                <a:cs typeface="Consolas"/>
              </a:rPr>
              <a:t>): List[Spline] = Nil</a:t>
            </a: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61678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477" y="1481919"/>
            <a:ext cx="9449297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/>
                <a:cs typeface="Consolas"/>
              </a:rPr>
              <a:t>@</a:t>
            </a:r>
            <a:r>
              <a:rPr lang="en-US" b="1" dirty="0" smtClean="0">
                <a:latin typeface="Consolas"/>
                <a:cs typeface="Consolas"/>
              </a:rPr>
              <a:t>fragment @</a:t>
            </a:r>
            <a:r>
              <a:rPr lang="en-US" b="1" dirty="0">
                <a:latin typeface="Consolas"/>
                <a:cs typeface="Consolas"/>
              </a:rPr>
              <a:t>wrapper</a:t>
            </a:r>
          </a:p>
          <a:p>
            <a:r>
              <a:rPr lang="en-US" b="1" dirty="0">
                <a:latin typeface="Consolas"/>
                <a:cs typeface="Consolas"/>
              </a:rPr>
              <a:t>trait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LowerLipJoiner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extends</a:t>
            </a:r>
            <a:r>
              <a:rPr lang="en-US" dirty="0">
                <a:latin typeface="Consolas"/>
                <a:cs typeface="Consolas"/>
              </a:rPr>
              <a:t> Feature {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b="1" dirty="0">
                <a:latin typeface="Consolas"/>
                <a:cs typeface="Consolas"/>
              </a:rPr>
              <a:t>this</a:t>
            </a:r>
            <a:r>
              <a:rPr lang="en-US" dirty="0">
                <a:latin typeface="Consolas"/>
                <a:cs typeface="Consolas"/>
              </a:rPr>
              <a:t>: </a:t>
            </a:r>
            <a:r>
              <a:rPr lang="en-US" dirty="0" err="1">
                <a:latin typeface="Consolas"/>
                <a:cs typeface="Consolas"/>
              </a:rPr>
              <a:t>LowerLipFragment</a:t>
            </a:r>
            <a:r>
              <a:rPr lang="en-US" dirty="0">
                <a:latin typeface="Consolas"/>
                <a:cs typeface="Consolas"/>
              </a:rPr>
              <a:t> with M15 with H_Mli11 =&gt;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b="1" dirty="0">
                <a:latin typeface="Consolas"/>
                <a:cs typeface="Consolas"/>
              </a:rPr>
              <a:t>private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 spline = </a:t>
            </a:r>
            <a:r>
              <a:rPr lang="pl-PL" dirty="0" err="1" smtClean="0">
                <a:latin typeface="Consolas"/>
                <a:cs typeface="Consolas"/>
              </a:rPr>
              <a:t>CBezier</a:t>
            </a:r>
            <a:r>
              <a:rPr lang="pl-PL" dirty="0" smtClean="0">
                <a:latin typeface="Consolas"/>
                <a:cs typeface="Consolas"/>
              </a:rPr>
              <a:t>((0,0),(</a:t>
            </a:r>
            <a:r>
              <a:rPr lang="pl-PL" dirty="0">
                <a:latin typeface="Consolas"/>
                <a:cs typeface="Consolas"/>
              </a:rPr>
              <a:t>12f</a:t>
            </a:r>
            <a:r>
              <a:rPr lang="pl-PL" dirty="0" smtClean="0">
                <a:latin typeface="Consolas"/>
                <a:cs typeface="Consolas"/>
              </a:rPr>
              <a:t>,400f</a:t>
            </a:r>
            <a:r>
              <a:rPr lang="pl-PL" dirty="0">
                <a:latin typeface="Consolas"/>
                <a:cs typeface="Consolas"/>
              </a:rPr>
              <a:t>)</a:t>
            </a:r>
            <a:r>
              <a:rPr lang="pl-PL" dirty="0" smtClean="0">
                <a:latin typeface="Consolas"/>
                <a:cs typeface="Consolas"/>
              </a:rPr>
              <a:t>,(</a:t>
            </a:r>
            <a:r>
              <a:rPr lang="pl-PL" dirty="0">
                <a:latin typeface="Consolas"/>
                <a:cs typeface="Consolas"/>
              </a:rPr>
              <a:t>0f</a:t>
            </a:r>
            <a:r>
              <a:rPr lang="pl-PL" dirty="0" smtClean="0">
                <a:latin typeface="Consolas"/>
                <a:cs typeface="Consolas"/>
              </a:rPr>
              <a:t>,400f</a:t>
            </a:r>
            <a:r>
              <a:rPr lang="pl-PL" dirty="0">
                <a:latin typeface="Consolas"/>
                <a:cs typeface="Consolas"/>
              </a:rPr>
              <a:t>)</a:t>
            </a:r>
            <a:r>
              <a:rPr lang="pl-PL" dirty="0" smtClean="0">
                <a:latin typeface="Consolas"/>
                <a:cs typeface="Consolas"/>
              </a:rPr>
              <a:t>,(-10f,401f</a:t>
            </a:r>
            <a:r>
              <a:rPr lang="pl-PL" dirty="0">
                <a:latin typeface="Consolas"/>
                <a:cs typeface="Consolas"/>
              </a:rPr>
              <a:t>)))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b="1" dirty="0">
                <a:latin typeface="Consolas"/>
                <a:cs typeface="Consolas"/>
              </a:rPr>
              <a:t>private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lazy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muscleBindings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= </a:t>
            </a:r>
            <a:r>
              <a:rPr lang="en-US" dirty="0">
                <a:latin typeface="Consolas"/>
                <a:cs typeface="Consolas"/>
              </a:rPr>
              <a:t>List(</a:t>
            </a:r>
          </a:p>
          <a:p>
            <a:r>
              <a:rPr lang="en-US" dirty="0">
                <a:latin typeface="Consolas"/>
                <a:cs typeface="Consolas"/>
              </a:rPr>
              <a:t>    (3, m15, 1f),</a:t>
            </a:r>
          </a:p>
          <a:p>
            <a:r>
              <a:rPr lang="en-US" dirty="0">
                <a:latin typeface="Consolas"/>
                <a:cs typeface="Consolas"/>
              </a:rPr>
              <a:t>    (2, m15, 1f),</a:t>
            </a:r>
          </a:p>
          <a:p>
            <a:r>
              <a:rPr lang="en-US" dirty="0">
                <a:latin typeface="Consolas"/>
                <a:cs typeface="Consolas"/>
              </a:rPr>
              <a:t>    (1, m15, 1f),</a:t>
            </a:r>
          </a:p>
          <a:p>
            <a:r>
              <a:rPr lang="en-US" dirty="0">
                <a:latin typeface="Consolas"/>
                <a:cs typeface="Consolas"/>
              </a:rPr>
              <a:t>    (3, h_Mli11, 1f),</a:t>
            </a:r>
          </a:p>
          <a:p>
            <a:r>
              <a:rPr lang="en-US" dirty="0" smtClean="0">
                <a:latin typeface="Consolas"/>
                <a:cs typeface="Consolas"/>
              </a:rPr>
              <a:t>    (2, h_Mli11, 1f),</a:t>
            </a:r>
          </a:p>
          <a:p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(1, h_Mli11, 1f)</a:t>
            </a:r>
          </a:p>
          <a:p>
            <a:r>
              <a:rPr lang="en-US" dirty="0">
                <a:latin typeface="Consolas"/>
                <a:cs typeface="Consolas"/>
              </a:rPr>
              <a:t>  ).</a:t>
            </a:r>
            <a:r>
              <a:rPr lang="en-US" dirty="0" err="1">
                <a:latin typeface="Consolas"/>
                <a:cs typeface="Consolas"/>
              </a:rPr>
              <a:t>groupBy</a:t>
            </a:r>
            <a:r>
              <a:rPr lang="en-US" dirty="0">
                <a:latin typeface="Consolas"/>
                <a:cs typeface="Consolas"/>
              </a:rPr>
              <a:t>(_._1)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b="1" dirty="0">
                <a:latin typeface="Consolas"/>
                <a:cs typeface="Consolas"/>
              </a:rPr>
              <a:t>override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def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render(</a:t>
            </a:r>
            <a:r>
              <a:rPr lang="en-US" dirty="0">
                <a:latin typeface="Consolas"/>
                <a:cs typeface="Consolas"/>
              </a:rPr>
              <a:t>): List[Spline] = {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b="1" dirty="0" err="1"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lowerLipSpline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transformLowerLip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b="1" dirty="0" err="1"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lowerLipJoinerSpline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err="1" smtClean="0">
                <a:latin typeface="Consolas"/>
                <a:cs typeface="Consolas"/>
              </a:rPr>
              <a:t>spline.copy</a:t>
            </a:r>
            <a:r>
              <a:rPr lang="en-US" dirty="0">
                <a:latin typeface="Consolas"/>
                <a:cs typeface="Consolas"/>
              </a:rPr>
              <a:t>(p1 = newLowerLipSpline.p4)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lowerLipJoinerSpline</a:t>
            </a:r>
            <a:r>
              <a:rPr lang="en-US" dirty="0" err="1" smtClean="0">
                <a:latin typeface="Consolas"/>
                <a:cs typeface="Consolas"/>
              </a:rPr>
              <a:t>.transform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muscleBindings</a:t>
            </a:r>
            <a:r>
              <a:rPr lang="en-US" dirty="0">
                <a:latin typeface="Consolas"/>
                <a:cs typeface="Consolas"/>
              </a:rPr>
              <a:t>) :: </a:t>
            </a:r>
            <a:r>
              <a:rPr lang="en-US" b="1" dirty="0" err="1" smtClean="0">
                <a:latin typeface="Consolas"/>
                <a:cs typeface="Consolas"/>
              </a:rPr>
              <a:t>super</a:t>
            </a:r>
            <a:r>
              <a:rPr lang="en-US" dirty="0" err="1" smtClean="0">
                <a:latin typeface="Consolas"/>
                <a:cs typeface="Consolas"/>
              </a:rPr>
              <a:t>.render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85271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All Together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2053" y="1533218"/>
            <a:ext cx="8560907" cy="5909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// Parse and validate the model at compile-time</a:t>
            </a:r>
          </a:p>
          <a:p>
            <a:r>
              <a:rPr lang="en-US" b="1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emotionsModel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b="1" dirty="0" smtClean="0">
                <a:latin typeface="Consolas"/>
                <a:cs typeface="Consolas"/>
              </a:rPr>
              <a:t>parse</a:t>
            </a:r>
            <a:r>
              <a:rPr lang="en-US" dirty="0" smtClean="0">
                <a:latin typeface="Consolas"/>
                <a:cs typeface="Consolas"/>
              </a:rPr>
              <a:t>[Emotions </a:t>
            </a:r>
            <a:r>
              <a:rPr lang="en-US" b="1" dirty="0" smtClean="0">
                <a:latin typeface="Consolas"/>
                <a:cs typeface="Consolas"/>
              </a:rPr>
              <a:t>with</a:t>
            </a:r>
            <a:r>
              <a:rPr lang="en-US" dirty="0" smtClean="0">
                <a:latin typeface="Consolas"/>
                <a:cs typeface="Consolas"/>
              </a:rPr>
              <a:t> Musculature </a:t>
            </a:r>
            <a:r>
              <a:rPr lang="en-US" b="1" dirty="0" smtClean="0">
                <a:latin typeface="Consolas"/>
                <a:cs typeface="Consolas"/>
              </a:rPr>
              <a:t>with </a:t>
            </a:r>
            <a:r>
              <a:rPr lang="en-US" dirty="0" smtClean="0">
                <a:latin typeface="Consolas"/>
                <a:cs typeface="Consolas"/>
              </a:rPr>
              <a:t>Features]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// Instantiate the morph</a:t>
            </a:r>
            <a:endParaRPr lang="en-US" dirty="0">
              <a:latin typeface="Consolas"/>
              <a:cs typeface="Consolas"/>
            </a:endParaRPr>
          </a:p>
          <a:p>
            <a:r>
              <a:rPr lang="en-US" b="1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emotionsMorph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b="1" dirty="0" smtClean="0">
                <a:latin typeface="Consolas"/>
                <a:cs typeface="Consolas"/>
              </a:rPr>
              <a:t>singleton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emotionsModel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b="1" dirty="0" smtClean="0">
                <a:latin typeface="Consolas"/>
                <a:cs typeface="Consolas"/>
              </a:rPr>
              <a:t>new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EmoStrategy</a:t>
            </a:r>
            <a:r>
              <a:rPr lang="en-US" dirty="0" smtClean="0">
                <a:latin typeface="Consolas"/>
                <a:cs typeface="Consolas"/>
              </a:rPr>
              <a:t>()).~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// Select Joy and Surprise and their intensities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emotionsMorph.setEmoLevel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JoyId</a:t>
            </a:r>
            <a:r>
              <a:rPr lang="en-US" dirty="0" smtClean="0">
                <a:latin typeface="Consolas"/>
                <a:cs typeface="Consolas"/>
              </a:rPr>
              <a:t>, 0.9f)</a:t>
            </a:r>
          </a:p>
          <a:p>
            <a:r>
              <a:rPr lang="en-US" dirty="0" err="1">
                <a:latin typeface="Consolas"/>
                <a:cs typeface="Consolas"/>
              </a:rPr>
              <a:t>emotionsMorph.setEmoLevel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SurpriseId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smtClean="0">
                <a:latin typeface="Consolas"/>
                <a:cs typeface="Consolas"/>
              </a:rPr>
              <a:t>0.7f)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// </a:t>
            </a:r>
            <a:r>
              <a:rPr lang="en-US" dirty="0" err="1" smtClean="0">
                <a:latin typeface="Consolas"/>
                <a:cs typeface="Consolas"/>
              </a:rPr>
              <a:t>Remorph</a:t>
            </a:r>
            <a:r>
              <a:rPr lang="en-US" dirty="0" smtClean="0">
                <a:latin typeface="Consolas"/>
                <a:cs typeface="Consolas"/>
              </a:rPr>
              <a:t> the morph</a:t>
            </a:r>
          </a:p>
          <a:p>
            <a:r>
              <a:rPr lang="en-US" dirty="0" err="1" smtClean="0">
                <a:latin typeface="Consolas"/>
                <a:cs typeface="Consolas"/>
              </a:rPr>
              <a:t>emotionsMorph.</a:t>
            </a:r>
            <a:r>
              <a:rPr lang="en-US" b="1" dirty="0" err="1" smtClean="0">
                <a:latin typeface="Consolas"/>
                <a:cs typeface="Consolas"/>
              </a:rPr>
              <a:t>remorph</a:t>
            </a:r>
            <a:endParaRPr lang="en-US" b="1" dirty="0" smtClean="0"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// Stimulate the muscles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emotionsMorph.stimulate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// Render the face</a:t>
            </a:r>
          </a:p>
          <a:p>
            <a:r>
              <a:rPr lang="en-US" dirty="0" smtClean="0">
                <a:latin typeface="Consolas"/>
                <a:cs typeface="Consolas"/>
              </a:rPr>
              <a:t>print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emotionsMorph.render</a:t>
            </a:r>
            <a:r>
              <a:rPr lang="en-US" dirty="0" smtClean="0">
                <a:latin typeface="Consolas"/>
                <a:cs typeface="Consolas"/>
              </a:rPr>
              <a:t>())</a:t>
            </a: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52127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03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Protean object may be modeled in current OOP languages only with difficulties</a:t>
            </a:r>
          </a:p>
          <a:p>
            <a:r>
              <a:rPr lang="en-US" dirty="0" smtClean="0"/>
              <a:t>There is a gap between dynamic and static languages; a need for a hybrid approach</a:t>
            </a:r>
          </a:p>
          <a:p>
            <a:r>
              <a:rPr lang="en-US" dirty="0" smtClean="0"/>
              <a:t>Object Metamorphism addresses this gap</a:t>
            </a:r>
          </a:p>
          <a:p>
            <a:pPr lvl="1"/>
            <a:r>
              <a:rPr lang="en-US" dirty="0" smtClean="0"/>
              <a:t>Checking the behavioral model at compile-time</a:t>
            </a:r>
          </a:p>
          <a:p>
            <a:pPr lvl="1"/>
            <a:r>
              <a:rPr lang="en-US" dirty="0" smtClean="0"/>
              <a:t>Controlled dynamism at run-time</a:t>
            </a:r>
          </a:p>
          <a:p>
            <a:r>
              <a:rPr lang="en-US" dirty="0" smtClean="0"/>
              <a:t>Downsides and future work: </a:t>
            </a:r>
          </a:p>
          <a:p>
            <a:pPr lvl="1"/>
            <a:r>
              <a:rPr lang="en-US" dirty="0" smtClean="0"/>
              <a:t>Compilation time, 10.000 alts ~ 2 minute</a:t>
            </a:r>
          </a:p>
          <a:p>
            <a:pPr lvl="1"/>
            <a:r>
              <a:rPr lang="en-US" dirty="0" smtClean="0"/>
              <a:t>To tackle the performance issues</a:t>
            </a:r>
          </a:p>
          <a:p>
            <a:pPr lvl="1"/>
            <a:r>
              <a:rPr lang="en-US" dirty="0" smtClean="0"/>
              <a:t>Intelligent elimination of alternatives to speed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83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Protean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“Able </a:t>
            </a:r>
            <a:r>
              <a:rPr lang="en-US" i="1" dirty="0"/>
              <a:t>to change into many different forms or able to do many different </a:t>
            </a:r>
            <a:r>
              <a:rPr lang="en-US" i="1" dirty="0" smtClean="0"/>
              <a:t>things”</a:t>
            </a:r>
          </a:p>
          <a:p>
            <a:r>
              <a:rPr lang="en-US" i="1" dirty="0" smtClean="0"/>
              <a:t>“Displaying </a:t>
            </a:r>
            <a:r>
              <a:rPr lang="en-US" i="1" dirty="0"/>
              <a:t>great diversity or </a:t>
            </a:r>
            <a:r>
              <a:rPr lang="en-US" i="1" dirty="0" smtClean="0"/>
              <a:t>variety”</a:t>
            </a:r>
          </a:p>
          <a:p>
            <a:r>
              <a:rPr lang="en-US" dirty="0" smtClean="0"/>
              <a:t>Adaptive: chemical reactions, mimicry, adaptive services</a:t>
            </a:r>
          </a:p>
          <a:p>
            <a:r>
              <a:rPr lang="en-US" dirty="0" smtClean="0"/>
              <a:t>Evolutionary: fetal development, tutorials</a:t>
            </a:r>
          </a:p>
          <a:p>
            <a:r>
              <a:rPr lang="en-US" dirty="0" smtClean="0"/>
              <a:t>How much is OOP capable of modeling such object?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72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Thanks To: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Oliver </a:t>
            </a:r>
            <a:r>
              <a:rPr lang="en-US" dirty="0" err="1" smtClean="0"/>
              <a:t>Spindler</a:t>
            </a:r>
            <a:r>
              <a:rPr lang="en-US" dirty="0" smtClean="0"/>
              <a:t> and Thomas </a:t>
            </a:r>
            <a:r>
              <a:rPr lang="en-US" dirty="0" err="1" smtClean="0"/>
              <a:t>Fadrus</a:t>
            </a:r>
            <a:endParaRPr lang="en-US" dirty="0" smtClean="0"/>
          </a:p>
          <a:p>
            <a:r>
              <a:rPr lang="en-US" dirty="0" smtClean="0"/>
              <a:t>Authors of project Grimace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www.grimace-</a:t>
            </a:r>
            <a:r>
              <a:rPr lang="en-US" dirty="0" err="1" smtClean="0"/>
              <a:t>project.net</a:t>
            </a:r>
            <a:endParaRPr lang="en-US" dirty="0" smtClean="0"/>
          </a:p>
          <a:p>
            <a:r>
              <a:rPr lang="en-US" dirty="0" smtClean="0"/>
              <a:t>This presentation uses Grimace’s pictures and data published in Oliver’s thesis</a:t>
            </a:r>
          </a:p>
          <a:p>
            <a:pPr lvl="1"/>
            <a:r>
              <a:rPr lang="en-US" dirty="0" err="1" smtClean="0"/>
              <a:t>Spindler</a:t>
            </a:r>
            <a:r>
              <a:rPr lang="en-US" dirty="0" smtClean="0"/>
              <a:t> O.: Affective space interfaces, </a:t>
            </a:r>
            <a:r>
              <a:rPr lang="en-US" dirty="0" err="1" smtClean="0"/>
              <a:t>Technische</a:t>
            </a:r>
            <a:r>
              <a:rPr lang="en-US" dirty="0" smtClean="0"/>
              <a:t> </a:t>
            </a:r>
            <a:r>
              <a:rPr lang="en-US" dirty="0" err="1" smtClean="0"/>
              <a:t>Universitat</a:t>
            </a:r>
            <a:r>
              <a:rPr lang="en-US" dirty="0" smtClean="0"/>
              <a:t> Wien, 2009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www.grimace-project.net</a:t>
            </a:r>
            <a:r>
              <a:rPr lang="en-US" dirty="0"/>
              <a:t>/assets/</a:t>
            </a:r>
            <a:r>
              <a:rPr lang="en-US" dirty="0" err="1"/>
              <a:t>affectivespaceinterfaces.pdf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7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Appendix1: Emotion Model Strategy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1367" y="1724882"/>
            <a:ext cx="805325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emoStrategy1 = mask[Unit or </a:t>
            </a:r>
            <a:r>
              <a:rPr lang="en-US" dirty="0" err="1" smtClean="0">
                <a:latin typeface="Consolas"/>
                <a:cs typeface="Consolas"/>
              </a:rPr>
              <a:t>BasicEmotions</a:t>
            </a:r>
            <a:r>
              <a:rPr lang="en-US" dirty="0" smtClean="0">
                <a:latin typeface="Consolas"/>
                <a:cs typeface="Consolas"/>
              </a:rPr>
              <a:t>]({</a:t>
            </a:r>
          </a:p>
          <a:p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case</a:t>
            </a:r>
            <a:r>
              <a:rPr lang="en-US" dirty="0" smtClean="0">
                <a:latin typeface="Consolas"/>
                <a:cs typeface="Consolas"/>
              </a:rPr>
              <a:t> None =&gt; None</a:t>
            </a:r>
          </a:p>
          <a:p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case</a:t>
            </a:r>
            <a:r>
              <a:rPr lang="en-US" dirty="0" smtClean="0">
                <a:latin typeface="Consolas"/>
                <a:cs typeface="Consolas"/>
              </a:rPr>
              <a:t> Some(morph) =&gt; </a:t>
            </a:r>
            <a:r>
              <a:rPr lang="en-US" dirty="0" err="1" smtClean="0">
                <a:latin typeface="Consolas"/>
                <a:cs typeface="Consolas"/>
              </a:rPr>
              <a:t>morph.getFirstEmotion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})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b="1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emoStrategy2 = mask[Unit or </a:t>
            </a:r>
            <a:r>
              <a:rPr lang="en-US" dirty="0" err="1" smtClean="0">
                <a:latin typeface="Consolas"/>
                <a:cs typeface="Consolas"/>
              </a:rPr>
              <a:t>BasicEmotions</a:t>
            </a:r>
            <a:r>
              <a:rPr lang="en-US" dirty="0" smtClean="0">
                <a:latin typeface="Consolas"/>
                <a:cs typeface="Consolas"/>
              </a:rPr>
              <a:t>](emoStrategy1, {</a:t>
            </a:r>
          </a:p>
          <a:p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case</a:t>
            </a:r>
            <a:r>
              <a:rPr lang="en-US" dirty="0" smtClean="0">
                <a:latin typeface="Consolas"/>
                <a:cs typeface="Consolas"/>
              </a:rPr>
              <a:t> None =&gt; None</a:t>
            </a:r>
          </a:p>
          <a:p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case</a:t>
            </a:r>
            <a:r>
              <a:rPr lang="en-US" dirty="0" smtClean="0">
                <a:latin typeface="Consolas"/>
                <a:cs typeface="Consolas"/>
              </a:rPr>
              <a:t> Some(morph) =&gt; </a:t>
            </a:r>
            <a:r>
              <a:rPr lang="en-US" dirty="0" err="1" smtClean="0">
                <a:latin typeface="Consolas"/>
                <a:cs typeface="Consolas"/>
              </a:rPr>
              <a:t>morph.getSecondEmotion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511027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2: Muscle Stimulation</a:t>
            </a:r>
            <a:endParaRPr lang="en-US" dirty="0"/>
          </a:p>
        </p:txBody>
      </p:sp>
      <p:pic>
        <p:nvPicPr>
          <p:cNvPr id="5" name="Picture 4" descr="Screen Shot 2015-11-18 at 21.09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99" y="1692134"/>
            <a:ext cx="6299200" cy="4876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1486" y="6427566"/>
            <a:ext cx="6482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/>
              <a:t>http://</a:t>
            </a:r>
            <a:r>
              <a:rPr lang="en-US" dirty="0" err="1"/>
              <a:t>www.grimace-project.net</a:t>
            </a:r>
            <a:r>
              <a:rPr lang="en-US" dirty="0"/>
              <a:t>/assets/</a:t>
            </a:r>
            <a:r>
              <a:rPr lang="en-US" dirty="0" err="1"/>
              <a:t>affectivespaceinterfaces.pdf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9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3: Morpheus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Project Morpheus: a proof-of-concept of OM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zslajchrt</a:t>
            </a:r>
            <a:r>
              <a:rPr lang="en-US" dirty="0"/>
              <a:t>/</a:t>
            </a:r>
            <a:r>
              <a:rPr lang="en-US" dirty="0" err="1"/>
              <a:t>morpheus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0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Airport Scanner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can recognize objects in baggage</a:t>
            </a:r>
          </a:p>
          <a:p>
            <a:r>
              <a:rPr lang="en-US" dirty="0" smtClean="0"/>
              <a:t>Two aspects: Material and Shape</a:t>
            </a:r>
          </a:p>
          <a:p>
            <a:r>
              <a:rPr lang="en-US" dirty="0" smtClean="0"/>
              <a:t>AS outputs a JSON record for each recognized item</a:t>
            </a:r>
          </a:p>
          <a:p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   "id": 0,</a:t>
            </a:r>
            <a:br>
              <a:rPr lang="en-US" sz="1800" dirty="0"/>
            </a:br>
            <a:r>
              <a:rPr lang="en-US" sz="1800" dirty="0"/>
              <a:t>   "shape": "cylinder",</a:t>
            </a:r>
            <a:br>
              <a:rPr lang="en-US" sz="1800" dirty="0"/>
            </a:br>
            <a:r>
              <a:rPr lang="en-US" sz="1800" dirty="0"/>
              <a:t>   "material": "metal",</a:t>
            </a:r>
            <a:br>
              <a:rPr lang="en-US" sz="1800" dirty="0"/>
            </a:br>
            <a:r>
              <a:rPr lang="en-US" sz="1800" dirty="0"/>
              <a:t>   "x": 234.87,</a:t>
            </a:r>
            <a:br>
              <a:rPr lang="en-US" sz="1800" dirty="0"/>
            </a:br>
            <a:r>
              <a:rPr lang="en-US" sz="1800" dirty="0"/>
              <a:t>   "y": 133.4,</a:t>
            </a:r>
            <a:br>
              <a:rPr lang="en-US" sz="1800" dirty="0"/>
            </a:br>
            <a:r>
              <a:rPr lang="en-US" sz="1800" dirty="0"/>
              <a:t>   "z": 12.94,</a:t>
            </a:r>
            <a:br>
              <a:rPr lang="en-US" sz="1800" dirty="0"/>
            </a:br>
            <a:r>
              <a:rPr lang="en-US" sz="1800" dirty="0"/>
              <a:t>   "radius": 13.45,</a:t>
            </a:r>
            <a:br>
              <a:rPr lang="en-US" sz="1800" dirty="0"/>
            </a:br>
            <a:r>
              <a:rPr lang="en-US" sz="1800" dirty="0"/>
              <a:t>   "height": 0.45,</a:t>
            </a:r>
            <a:br>
              <a:rPr lang="en-US" sz="1800" dirty="0"/>
            </a:br>
            <a:r>
              <a:rPr lang="en-US" sz="1800" dirty="0"/>
              <a:t>   "density": 3.8</a:t>
            </a:r>
            <a:br>
              <a:rPr lang="en-US" sz="1800" dirty="0"/>
            </a:br>
            <a:r>
              <a:rPr lang="en-US" sz="18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35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PO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4124" y="1600200"/>
            <a:ext cx="8153400" cy="4495800"/>
          </a:xfrm>
        </p:spPr>
        <p:txBody>
          <a:bodyPr/>
          <a:lstStyle/>
          <a:p>
            <a:r>
              <a:rPr lang="en-US" dirty="0" smtClean="0"/>
              <a:t>Poor modeling capabilities</a:t>
            </a:r>
          </a:p>
          <a:p>
            <a:r>
              <a:rPr lang="en-US" dirty="0" smtClean="0"/>
              <a:t>Using mainly delegation and composition</a:t>
            </a:r>
          </a:p>
          <a:p>
            <a:r>
              <a:rPr lang="en-US" i="1" dirty="0" smtClean="0"/>
              <a:t>“Has-A/Is-A”</a:t>
            </a:r>
            <a:r>
              <a:rPr lang="en-US" dirty="0" smtClean="0"/>
              <a:t> dilemma: </a:t>
            </a:r>
            <a:r>
              <a:rPr lang="en-US" i="1" dirty="0" smtClean="0"/>
              <a:t>“</a:t>
            </a:r>
            <a:r>
              <a:rPr lang="en-US" i="1" dirty="0"/>
              <a:t>A wine bottle box or a wine bottle in a box”</a:t>
            </a:r>
          </a:p>
          <a:p>
            <a:pPr lvl="1"/>
            <a:r>
              <a:rPr lang="en-US" dirty="0" smtClean="0"/>
              <a:t>Good at “Has-A” relationships</a:t>
            </a:r>
          </a:p>
          <a:p>
            <a:pPr lvl="1"/>
            <a:r>
              <a:rPr lang="en-US" dirty="0" smtClean="0"/>
              <a:t>Poor at “Is-A” relationship</a:t>
            </a:r>
          </a:p>
          <a:p>
            <a:r>
              <a:rPr lang="en-US" dirty="0" smtClean="0"/>
              <a:t>Loosing type information, </a:t>
            </a:r>
            <a:r>
              <a:rPr lang="en-US" dirty="0" err="1" smtClean="0">
                <a:latin typeface="Consolas"/>
                <a:cs typeface="Consolas"/>
              </a:rPr>
              <a:t>instanceof</a:t>
            </a:r>
            <a:r>
              <a:rPr lang="en-US" dirty="0" smtClean="0"/>
              <a:t> is useless</a:t>
            </a:r>
          </a:p>
          <a:p>
            <a:r>
              <a:rPr lang="en-US" dirty="0" smtClean="0"/>
              <a:t>Scattered object identity, i.e. </a:t>
            </a:r>
            <a:r>
              <a:rPr lang="en-US" i="1" dirty="0" smtClean="0"/>
              <a:t>object schizophrenia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18186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PO In 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traits to compose items</a:t>
            </a:r>
          </a:p>
          <a:p>
            <a:r>
              <a:rPr lang="en-US" dirty="0" smtClean="0"/>
              <a:t>No delegation, no composition, no schizophrenia</a:t>
            </a:r>
          </a:p>
          <a:p>
            <a:r>
              <a:rPr lang="en-US" dirty="0" smtClean="0"/>
              <a:t>No loss of type information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item.isInstanceOf</a:t>
            </a:r>
            <a:r>
              <a:rPr lang="en-US" dirty="0" smtClean="0">
                <a:latin typeface="Consolas"/>
                <a:cs typeface="Consolas"/>
              </a:rPr>
              <a:t>[Rectangle with Paper]</a:t>
            </a:r>
          </a:p>
          <a:p>
            <a:r>
              <a:rPr lang="en-US" b="1" dirty="0" smtClean="0"/>
              <a:t>Problem: Exponential explosion of classes declarations</a:t>
            </a:r>
          </a:p>
          <a:p>
            <a:r>
              <a:rPr lang="en-US" dirty="0" smtClean="0"/>
              <a:t>Proportional to the Cartesian product of all dimensions used to describe the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17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PO In Groovy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Dynamic traits resolve the explosion issue</a:t>
            </a:r>
          </a:p>
          <a:p>
            <a:r>
              <a:rPr lang="en-US" dirty="0" smtClean="0"/>
              <a:t>No schizophrenia, types are preserved</a:t>
            </a:r>
          </a:p>
          <a:p>
            <a:r>
              <a:rPr lang="en-US" dirty="0" smtClean="0"/>
              <a:t>The composition is done step-by-step (imperatively)</a:t>
            </a:r>
          </a:p>
          <a:p>
            <a:r>
              <a:rPr lang="en-US" dirty="0" smtClean="0"/>
              <a:t>However, this “manual” approach </a:t>
            </a:r>
            <a:r>
              <a:rPr lang="en-US" b="1" dirty="0" smtClean="0"/>
              <a:t>is prone to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Incompleteness</a:t>
            </a:r>
            <a:r>
              <a:rPr lang="en-US" dirty="0" smtClean="0"/>
              <a:t>; i.e. forgetting some dimension</a:t>
            </a:r>
          </a:p>
          <a:p>
            <a:pPr lvl="1"/>
            <a:r>
              <a:rPr lang="en-US" b="1" dirty="0" smtClean="0"/>
              <a:t>Redundancy</a:t>
            </a:r>
            <a:r>
              <a:rPr lang="en-US" dirty="0" smtClean="0"/>
              <a:t>; i.e. adding two mutually exclusive parts</a:t>
            </a:r>
          </a:p>
          <a:p>
            <a:pPr lvl="1"/>
            <a:r>
              <a:rPr lang="en-US" b="1" dirty="0" smtClean="0"/>
              <a:t>Missing</a:t>
            </a:r>
            <a:r>
              <a:rPr lang="en-US" dirty="0" smtClean="0"/>
              <a:t> or </a:t>
            </a:r>
            <a:r>
              <a:rPr lang="en-US" b="1" dirty="0" smtClean="0"/>
              <a:t>ambiguous</a:t>
            </a:r>
            <a:r>
              <a:rPr lang="en-US" dirty="0" smtClean="0"/>
              <a:t> dependencies between parts</a:t>
            </a:r>
          </a:p>
        </p:txBody>
      </p:sp>
    </p:spTree>
    <p:extLst>
      <p:ext uri="{BB962C8B-B14F-4D97-AF65-F5344CB8AC3E}">
        <p14:creationId xmlns:p14="http://schemas.microsoft.com/office/powerpoint/2010/main" val="2982122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Object Metamorphism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2411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capability of an object to assume one or more forms </a:t>
            </a:r>
            <a:r>
              <a:rPr lang="en-US" b="1" dirty="0" smtClean="0"/>
              <a:t>specified</a:t>
            </a:r>
            <a:r>
              <a:rPr lang="en-US" dirty="0" smtClean="0"/>
              <a:t> </a:t>
            </a:r>
            <a:r>
              <a:rPr lang="en-US" dirty="0"/>
              <a:t>by the object's </a:t>
            </a:r>
            <a:r>
              <a:rPr lang="en-US" b="1" dirty="0"/>
              <a:t>morph </a:t>
            </a:r>
            <a:r>
              <a:rPr lang="en-US" b="1" dirty="0" smtClean="0"/>
              <a:t>model</a:t>
            </a:r>
          </a:p>
          <a:p>
            <a:r>
              <a:rPr lang="en-US" b="1" dirty="0" smtClean="0"/>
              <a:t>Morph Model</a:t>
            </a:r>
          </a:p>
          <a:p>
            <a:pPr lvl="1"/>
            <a:r>
              <a:rPr lang="en-US" dirty="0" smtClean="0"/>
              <a:t>Describes all possible alternative “shapes” of the object</a:t>
            </a:r>
          </a:p>
          <a:p>
            <a:pPr lvl="1"/>
            <a:r>
              <a:rPr lang="en-US" dirty="0" smtClean="0"/>
              <a:t>Each alternative consists of a list of traits</a:t>
            </a:r>
          </a:p>
          <a:p>
            <a:pPr lvl="1"/>
            <a:r>
              <a:rPr lang="en-US" b="1" dirty="0" smtClean="0"/>
              <a:t>Verified at compile-time</a:t>
            </a:r>
          </a:p>
          <a:p>
            <a:r>
              <a:rPr lang="en-US" b="1" dirty="0" smtClean="0"/>
              <a:t>Morph</a:t>
            </a:r>
          </a:p>
          <a:p>
            <a:pPr lvl="1"/>
            <a:r>
              <a:rPr lang="en-US" dirty="0" smtClean="0"/>
              <a:t>An </a:t>
            </a:r>
            <a:r>
              <a:rPr lang="en-US" b="1" dirty="0" smtClean="0"/>
              <a:t>instance</a:t>
            </a:r>
            <a:r>
              <a:rPr lang="en-US" dirty="0" smtClean="0"/>
              <a:t> of one alternative from the morph model</a:t>
            </a:r>
          </a:p>
          <a:p>
            <a:pPr lvl="1"/>
            <a:r>
              <a:rPr lang="en-US" dirty="0" smtClean="0"/>
              <a:t>May</a:t>
            </a:r>
            <a:r>
              <a:rPr lang="en-US" b="1" dirty="0" smtClean="0"/>
              <a:t> mutate</a:t>
            </a:r>
            <a:r>
              <a:rPr lang="en-US" dirty="0" smtClean="0"/>
              <a:t> to another alternative to change behavior</a:t>
            </a:r>
          </a:p>
          <a:p>
            <a:r>
              <a:rPr lang="en-US" b="1" dirty="0" smtClean="0"/>
              <a:t>Morph Strategy</a:t>
            </a:r>
            <a:r>
              <a:rPr lang="en-US" dirty="0" smtClean="0"/>
              <a:t>: governs the mutation of the morph</a:t>
            </a:r>
          </a:p>
          <a:p>
            <a:r>
              <a:rPr lang="en-US" b="1" dirty="0" smtClean="0"/>
              <a:t>Morpheus</a:t>
            </a:r>
            <a:r>
              <a:rPr lang="en-US" dirty="0" smtClean="0"/>
              <a:t>: A P-o-C implementation of OM in 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27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Emotions In 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215278" cy="4979976"/>
          </a:xfrm>
        </p:spPr>
        <p:txBody>
          <a:bodyPr/>
          <a:lstStyle/>
          <a:p>
            <a:r>
              <a:rPr lang="en-US" dirty="0" smtClean="0"/>
              <a:t>Human face as a protean object</a:t>
            </a:r>
          </a:p>
          <a:p>
            <a:r>
              <a:rPr lang="en-US" dirty="0" smtClean="0"/>
              <a:t>Emotions cause electric stimulation of muscles, which are responsible for facial expressions</a:t>
            </a:r>
          </a:p>
          <a:p>
            <a:r>
              <a:rPr lang="en-US" dirty="0" smtClean="0"/>
              <a:t>Studied by Ch. Darwin and G. </a:t>
            </a:r>
            <a:r>
              <a:rPr lang="en-US" dirty="0" err="1" smtClean="0"/>
              <a:t>Duchenne</a:t>
            </a:r>
            <a:endParaRPr lang="en-US" dirty="0"/>
          </a:p>
        </p:txBody>
      </p:sp>
      <p:pic>
        <p:nvPicPr>
          <p:cNvPr id="4" name="Picture 3" descr="300px-Duchenne-FacialExpression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926" y="1600673"/>
            <a:ext cx="4135186" cy="49346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34440" y="6514479"/>
            <a:ext cx="3656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Facial_expression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38320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Emotional Expressions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12923" y="2113104"/>
            <a:ext cx="4554210" cy="6788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Emotions</a:t>
            </a:r>
          </a:p>
          <a:p>
            <a:pPr algn="ctr"/>
            <a:r>
              <a:rPr lang="en-US" dirty="0" smtClean="0"/>
              <a:t>(Joy, Surprise, Fear, Sadness, Disgust, Anger)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12923" y="3283733"/>
            <a:ext cx="4554210" cy="6788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Facial Musculature</a:t>
            </a:r>
          </a:p>
          <a:p>
            <a:pPr algn="ctr"/>
            <a:r>
              <a:rPr lang="en-US" dirty="0" smtClean="0"/>
              <a:t>(</a:t>
            </a:r>
            <a:r>
              <a:rPr lang="en-US" dirty="0"/>
              <a:t>Depressor </a:t>
            </a:r>
            <a:r>
              <a:rPr lang="en-US" dirty="0" err="1" smtClean="0"/>
              <a:t>Labii</a:t>
            </a:r>
            <a:r>
              <a:rPr lang="en-US" dirty="0" smtClean="0"/>
              <a:t>, </a:t>
            </a:r>
            <a:r>
              <a:rPr lang="en-US" dirty="0" err="1" smtClean="0"/>
              <a:t>Levator</a:t>
            </a:r>
            <a:r>
              <a:rPr lang="en-US" dirty="0" smtClean="0"/>
              <a:t> </a:t>
            </a:r>
            <a:r>
              <a:rPr lang="en-US" dirty="0" err="1" smtClean="0"/>
              <a:t>Palpebrae</a:t>
            </a:r>
            <a:r>
              <a:rPr lang="en-US" dirty="0" smtClean="0"/>
              <a:t>, etc.)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12923" y="4399622"/>
            <a:ext cx="4554210" cy="6788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Facial Features</a:t>
            </a:r>
          </a:p>
          <a:p>
            <a:pPr algn="ctr"/>
            <a:r>
              <a:rPr lang="en-US" dirty="0" smtClean="0"/>
              <a:t>(Eyebrows, Upper Lid, Lower Lid, Upper Lip etc.)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4390028" y="2791925"/>
            <a:ext cx="0" cy="4918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4390028" y="3962554"/>
            <a:ext cx="0" cy="437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2797" y="5423147"/>
            <a:ext cx="873829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Each morph model actually represents one view on the human being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The emotions influence the facial musculature, which influences </a:t>
            </a:r>
            <a:br>
              <a:rPr lang="en-US" sz="2400" dirty="0" smtClean="0"/>
            </a:br>
            <a:r>
              <a:rPr lang="en-US" sz="2400" dirty="0" smtClean="0"/>
              <a:t>the facial features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179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2662</TotalTime>
  <Words>1294</Words>
  <Application>Microsoft Macintosh PowerPoint</Application>
  <PresentationFormat>On-screen Show (4:3)</PresentationFormat>
  <Paragraphs>232</Paragraphs>
  <Slides>23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Median</vt:lpstr>
      <vt:lpstr>Object Metamorphism</vt:lpstr>
      <vt:lpstr>Protean Objects</vt:lpstr>
      <vt:lpstr>Airport Scanner Case Study</vt:lpstr>
      <vt:lpstr>Modeling PO In Java</vt:lpstr>
      <vt:lpstr>Modeling PO In Scala</vt:lpstr>
      <vt:lpstr>Modeling PO In Groovy</vt:lpstr>
      <vt:lpstr>Solution: Object Metamorphism</vt:lpstr>
      <vt:lpstr>Emotions In Face</vt:lpstr>
      <vt:lpstr>Modeling Emotional Expressions</vt:lpstr>
      <vt:lpstr>Emotions Model</vt:lpstr>
      <vt:lpstr>Emotions Model</vt:lpstr>
      <vt:lpstr>Emotion Sample</vt:lpstr>
      <vt:lpstr>Facial Musculature Model</vt:lpstr>
      <vt:lpstr>Facial Musculature Code</vt:lpstr>
      <vt:lpstr>Facial Features Model</vt:lpstr>
      <vt:lpstr>Facial Features Code</vt:lpstr>
      <vt:lpstr>Feature Sample</vt:lpstr>
      <vt:lpstr>Putting All Together</vt:lpstr>
      <vt:lpstr>Conclusion</vt:lpstr>
      <vt:lpstr>Special Thanks To:</vt:lpstr>
      <vt:lpstr>Appendix1: Emotion Model Strategy</vt:lpstr>
      <vt:lpstr>Appendix 2: Muscle Stimulation</vt:lpstr>
      <vt:lpstr>Appendix 3: Morpheus</vt:lpstr>
    </vt:vector>
  </TitlesOfParts>
  <Company>Iquality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Metamorphism</dc:title>
  <dc:creator>Zbyněk Šlajchrt</dc:creator>
  <cp:lastModifiedBy>Zbyněk Šlajchrt</cp:lastModifiedBy>
  <cp:revision>336</cp:revision>
  <dcterms:created xsi:type="dcterms:W3CDTF">2015-11-17T18:05:22Z</dcterms:created>
  <dcterms:modified xsi:type="dcterms:W3CDTF">2015-11-19T14:27:33Z</dcterms:modified>
</cp:coreProperties>
</file>