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76" r:id="rId9"/>
    <p:sldId id="266" r:id="rId10"/>
    <p:sldId id="265" r:id="rId11"/>
    <p:sldId id="267" r:id="rId12"/>
    <p:sldId id="277" r:id="rId13"/>
    <p:sldId id="278" r:id="rId14"/>
    <p:sldId id="268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652" autoAdjust="0"/>
  </p:normalViewPr>
  <p:slideViewPr>
    <p:cSldViewPr snapToGrid="0" snapToObjects="1">
      <p:cViewPr varScale="1">
        <p:scale>
          <a:sx n="159" d="100"/>
          <a:sy n="159" d="100"/>
        </p:scale>
        <p:origin x="-124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cs-CZ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11/05/16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Click to edit Master text styles</a:t>
            </a:r>
          </a:p>
          <a:p>
            <a:pPr lvl="1" eaLnBrk="1" latinLnBrk="0" hangingPunct="1"/>
            <a:r>
              <a:rPr lang="cs-CZ" smtClean="0"/>
              <a:t>Second level</a:t>
            </a:r>
          </a:p>
          <a:p>
            <a:pPr lvl="2" eaLnBrk="1" latinLnBrk="0" hangingPunct="1"/>
            <a:r>
              <a:rPr lang="cs-CZ" smtClean="0"/>
              <a:t>Third level</a:t>
            </a:r>
          </a:p>
          <a:p>
            <a:pPr lvl="3" eaLnBrk="1" latinLnBrk="0" hangingPunct="1"/>
            <a:r>
              <a:rPr lang="cs-CZ" smtClean="0"/>
              <a:t>Fourth level</a:t>
            </a:r>
          </a:p>
          <a:p>
            <a:pPr lvl="4" eaLnBrk="1" latinLnBrk="0" hangingPunct="1"/>
            <a:r>
              <a:rPr lang="cs-CZ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cs-CZ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Click to edit Master text styles</a:t>
            </a:r>
          </a:p>
          <a:p>
            <a:pPr lvl="1" eaLnBrk="1" latinLnBrk="0" hangingPunct="1"/>
            <a:r>
              <a:rPr lang="cs-CZ" smtClean="0"/>
              <a:t>Second level</a:t>
            </a:r>
          </a:p>
          <a:p>
            <a:pPr lvl="2" eaLnBrk="1" latinLnBrk="0" hangingPunct="1"/>
            <a:r>
              <a:rPr lang="cs-CZ" smtClean="0"/>
              <a:t>Third level</a:t>
            </a:r>
          </a:p>
          <a:p>
            <a:pPr lvl="3" eaLnBrk="1" latinLnBrk="0" hangingPunct="1"/>
            <a:r>
              <a:rPr lang="cs-CZ" smtClean="0"/>
              <a:t>Fourth level</a:t>
            </a:r>
          </a:p>
          <a:p>
            <a:pPr lvl="4" eaLnBrk="1" latinLnBrk="0" hangingPunct="1"/>
            <a:r>
              <a:rPr lang="cs-CZ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cs-CZ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Click to edit Master text styles</a:t>
            </a:r>
          </a:p>
          <a:p>
            <a:pPr lvl="1" eaLnBrk="1" latinLnBrk="0" hangingPunct="1"/>
            <a:r>
              <a:rPr lang="cs-CZ" smtClean="0"/>
              <a:t>Second level</a:t>
            </a:r>
          </a:p>
          <a:p>
            <a:pPr lvl="2" eaLnBrk="1" latinLnBrk="0" hangingPunct="1"/>
            <a:r>
              <a:rPr lang="cs-CZ" smtClean="0"/>
              <a:t>Third level</a:t>
            </a:r>
          </a:p>
          <a:p>
            <a:pPr lvl="3" eaLnBrk="1" latinLnBrk="0" hangingPunct="1"/>
            <a:r>
              <a:rPr lang="cs-CZ" smtClean="0"/>
              <a:t>Fourth level</a:t>
            </a:r>
          </a:p>
          <a:p>
            <a:pPr lvl="4" eaLnBrk="1" latinLnBrk="0" hangingPunct="1"/>
            <a:r>
              <a:rPr lang="cs-CZ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cs-CZ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11/05/16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Click to edit Master text styles</a:t>
            </a:r>
          </a:p>
          <a:p>
            <a:pPr lvl="1" eaLnBrk="1" latinLnBrk="0" hangingPunct="1"/>
            <a:r>
              <a:rPr lang="cs-CZ" smtClean="0"/>
              <a:t>Second level</a:t>
            </a:r>
          </a:p>
          <a:p>
            <a:pPr lvl="2" eaLnBrk="1" latinLnBrk="0" hangingPunct="1"/>
            <a:r>
              <a:rPr lang="cs-CZ" smtClean="0"/>
              <a:t>Third level</a:t>
            </a:r>
          </a:p>
          <a:p>
            <a:pPr lvl="3" eaLnBrk="1" latinLnBrk="0" hangingPunct="1"/>
            <a:r>
              <a:rPr lang="cs-CZ" smtClean="0"/>
              <a:t>Fourth level</a:t>
            </a:r>
          </a:p>
          <a:p>
            <a:pPr lvl="4" eaLnBrk="1" latinLnBrk="0" hangingPunct="1"/>
            <a:r>
              <a:rPr lang="cs-CZ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Click to edit Master text styles</a:t>
            </a:r>
          </a:p>
          <a:p>
            <a:pPr lvl="1" eaLnBrk="1" latinLnBrk="0" hangingPunct="1"/>
            <a:r>
              <a:rPr lang="cs-CZ" smtClean="0"/>
              <a:t>Second level</a:t>
            </a:r>
          </a:p>
          <a:p>
            <a:pPr lvl="2" eaLnBrk="1" latinLnBrk="0" hangingPunct="1"/>
            <a:r>
              <a:rPr lang="cs-CZ" smtClean="0"/>
              <a:t>Third level</a:t>
            </a:r>
          </a:p>
          <a:p>
            <a:pPr lvl="3" eaLnBrk="1" latinLnBrk="0" hangingPunct="1"/>
            <a:r>
              <a:rPr lang="cs-CZ" smtClean="0"/>
              <a:t>Fourth level</a:t>
            </a:r>
          </a:p>
          <a:p>
            <a:pPr lvl="4" eaLnBrk="1" latinLnBrk="0" hangingPunct="1"/>
            <a:r>
              <a:rPr lang="cs-CZ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11/05/16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cs-CZ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Click to edit Master text styles</a:t>
            </a:r>
          </a:p>
          <a:p>
            <a:pPr lvl="1" eaLnBrk="1" latinLnBrk="0" hangingPunct="1"/>
            <a:r>
              <a:rPr lang="cs-CZ" smtClean="0"/>
              <a:t>Second level</a:t>
            </a:r>
          </a:p>
          <a:p>
            <a:pPr lvl="2" eaLnBrk="1" latinLnBrk="0" hangingPunct="1"/>
            <a:r>
              <a:rPr lang="cs-CZ" smtClean="0"/>
              <a:t>Third level</a:t>
            </a:r>
          </a:p>
          <a:p>
            <a:pPr lvl="3" eaLnBrk="1" latinLnBrk="0" hangingPunct="1"/>
            <a:r>
              <a:rPr lang="cs-CZ" smtClean="0"/>
              <a:t>Fourth level</a:t>
            </a:r>
          </a:p>
          <a:p>
            <a:pPr lvl="4" eaLnBrk="1" latinLnBrk="0" hangingPunct="1"/>
            <a:r>
              <a:rPr lang="cs-CZ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Click to edit Master text styles</a:t>
            </a:r>
          </a:p>
          <a:p>
            <a:pPr lvl="1" eaLnBrk="1" latinLnBrk="0" hangingPunct="1"/>
            <a:r>
              <a:rPr lang="cs-CZ" smtClean="0"/>
              <a:t>Second level</a:t>
            </a:r>
          </a:p>
          <a:p>
            <a:pPr lvl="2" eaLnBrk="1" latinLnBrk="0" hangingPunct="1"/>
            <a:r>
              <a:rPr lang="cs-CZ" smtClean="0"/>
              <a:t>Third level</a:t>
            </a:r>
          </a:p>
          <a:p>
            <a:pPr lvl="3" eaLnBrk="1" latinLnBrk="0" hangingPunct="1"/>
            <a:r>
              <a:rPr lang="cs-CZ" smtClean="0"/>
              <a:t>Fourth level</a:t>
            </a:r>
          </a:p>
          <a:p>
            <a:pPr lvl="4" eaLnBrk="1" latinLnBrk="0" hangingPunct="1"/>
            <a:r>
              <a:rPr lang="cs-CZ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11/05/16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cs-CZ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Click to edit Master text styles</a:t>
            </a:r>
          </a:p>
          <a:p>
            <a:pPr lvl="1" eaLnBrk="1" latinLnBrk="0" hangingPunct="1"/>
            <a:r>
              <a:rPr lang="cs-CZ" smtClean="0"/>
              <a:t>Second level</a:t>
            </a:r>
          </a:p>
          <a:p>
            <a:pPr lvl="2" eaLnBrk="1" latinLnBrk="0" hangingPunct="1"/>
            <a:r>
              <a:rPr lang="cs-CZ" smtClean="0"/>
              <a:t>Third level</a:t>
            </a:r>
          </a:p>
          <a:p>
            <a:pPr lvl="3" eaLnBrk="1" latinLnBrk="0" hangingPunct="1"/>
            <a:r>
              <a:rPr lang="cs-CZ" smtClean="0"/>
              <a:t>Fourth level</a:t>
            </a:r>
          </a:p>
          <a:p>
            <a:pPr lvl="4" eaLnBrk="1" latinLnBrk="0" hangingPunct="1"/>
            <a:r>
              <a:rPr lang="cs-CZ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cs-CZ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11/05/16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Click to edit Master text styles</a:t>
            </a:r>
          </a:p>
          <a:p>
            <a:pPr lvl="1" eaLnBrk="1" latinLnBrk="0" hangingPunct="1"/>
            <a:r>
              <a:rPr kumimoji="0" lang="cs-CZ" smtClean="0"/>
              <a:t>Second level</a:t>
            </a:r>
          </a:p>
          <a:p>
            <a:pPr lvl="2" eaLnBrk="1" latinLnBrk="0" hangingPunct="1"/>
            <a:r>
              <a:rPr kumimoji="0" lang="cs-CZ" smtClean="0"/>
              <a:t>Third level</a:t>
            </a:r>
          </a:p>
          <a:p>
            <a:pPr lvl="3" eaLnBrk="1" latinLnBrk="0" hangingPunct="1"/>
            <a:r>
              <a:rPr kumimoji="0" lang="cs-CZ" smtClean="0"/>
              <a:t>Fourth level</a:t>
            </a:r>
          </a:p>
          <a:p>
            <a:pPr lvl="4" eaLnBrk="1" latinLnBrk="0" hangingPunct="1"/>
            <a:r>
              <a:rPr kumimoji="0" lang="cs-CZ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11/05/16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zslajchrt/morpheu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f.ufes.br/~gguizzardi/benevides-et-al-2009.pdf" TargetMode="External"/><Relationship Id="rId3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f.ufes.br/~gguizzardi/benevides-et-al-2009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Morphology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Mgr. Zbyněk Šlajchrt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427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Prototype </a:t>
            </a:r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9881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Eleanor </a:t>
            </a:r>
            <a:r>
              <a:rPr lang="en-US" dirty="0" err="1" smtClean="0"/>
              <a:t>Rosch</a:t>
            </a:r>
            <a:r>
              <a:rPr lang="en-US" dirty="0" smtClean="0"/>
              <a:t> (*1938)</a:t>
            </a:r>
          </a:p>
          <a:p>
            <a:r>
              <a:rPr lang="en-US" dirty="0" smtClean="0"/>
              <a:t>Experiment</a:t>
            </a:r>
            <a:r>
              <a:rPr lang="en-US" dirty="0"/>
              <a:t>: She asked students to rate various items as a good example of furniture</a:t>
            </a:r>
          </a:p>
          <a:p>
            <a:r>
              <a:rPr lang="en-US" dirty="0"/>
              <a:t>Graded </a:t>
            </a:r>
            <a:r>
              <a:rPr lang="en-US" dirty="0" smtClean="0"/>
              <a:t>categorization</a:t>
            </a:r>
            <a:r>
              <a:rPr lang="en-US" dirty="0"/>
              <a:t>: Some items are “more” furniture than others</a:t>
            </a:r>
          </a:p>
          <a:p>
            <a:r>
              <a:rPr lang="en-US" dirty="0"/>
              <a:t>The grade: the distance of the item to the imaginary </a:t>
            </a:r>
            <a:r>
              <a:rPr lang="en-US" b="1" dirty="0"/>
              <a:t>“furniture prototype”</a:t>
            </a:r>
          </a:p>
          <a:p>
            <a:r>
              <a:rPr lang="en-US" dirty="0"/>
              <a:t>prototype = attractor</a:t>
            </a:r>
          </a:p>
          <a:p>
            <a:r>
              <a:rPr lang="en-US" dirty="0"/>
              <a:t>Departs from Aristotelian conceptual framework</a:t>
            </a:r>
          </a:p>
          <a:p>
            <a:r>
              <a:rPr lang="en-US" dirty="0"/>
              <a:t>A concept may have more disconnected prototypes (games, colors perception of some tribes)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62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 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Replacing </a:t>
            </a:r>
            <a:r>
              <a:rPr lang="en-US" dirty="0" smtClean="0"/>
              <a:t>Classes </a:t>
            </a:r>
            <a:r>
              <a:rPr lang="en-US" dirty="0"/>
              <a:t>By </a:t>
            </a:r>
            <a:r>
              <a:rPr lang="en-US" b="1" dirty="0"/>
              <a:t>Morph Models</a:t>
            </a:r>
          </a:p>
          <a:p>
            <a:r>
              <a:rPr lang="en-US" dirty="0" smtClean="0"/>
              <a:t>A morph model all </a:t>
            </a:r>
            <a:r>
              <a:rPr lang="en-US" dirty="0"/>
              <a:t>possible forms </a:t>
            </a:r>
            <a:r>
              <a:rPr lang="en-US" dirty="0" smtClean="0"/>
              <a:t>of the phenomena</a:t>
            </a:r>
            <a:endParaRPr lang="en-US" dirty="0"/>
          </a:p>
          <a:p>
            <a:r>
              <a:rPr lang="en-US" dirty="0"/>
              <a:t>Constructed through </a:t>
            </a:r>
            <a:r>
              <a:rPr lang="en-US" b="1" dirty="0"/>
              <a:t>prototypical analysis</a:t>
            </a:r>
            <a:r>
              <a:rPr lang="en-US" dirty="0"/>
              <a:t> of the phenomena</a:t>
            </a:r>
          </a:p>
          <a:p>
            <a:r>
              <a:rPr lang="en-US" dirty="0"/>
              <a:t>Class is a special case of a morph model with one alternative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730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Organization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1" dirty="0">
                <a:latin typeface="Andale Mono"/>
                <a:cs typeface="Andale Mono"/>
              </a:rPr>
              <a:t>type </a:t>
            </a:r>
            <a:r>
              <a:rPr lang="cs-CZ" dirty="0" err="1">
                <a:latin typeface="Andale Mono"/>
                <a:cs typeface="Andale Mono"/>
              </a:rPr>
              <a:t>OrganizationModel</a:t>
            </a:r>
            <a:r>
              <a:rPr lang="cs-CZ" dirty="0">
                <a:latin typeface="Andale Mono"/>
                <a:cs typeface="Andale Mono"/>
              </a:rPr>
              <a:t> = </a:t>
            </a:r>
            <a:r>
              <a:rPr lang="cs-CZ" dirty="0" smtClean="0">
                <a:latin typeface="Andale Mono"/>
                <a:cs typeface="Andale Mono"/>
              </a:rPr>
              <a:t> </a:t>
            </a:r>
            <a:br>
              <a:rPr lang="cs-CZ" dirty="0" smtClean="0">
                <a:latin typeface="Andale Mono"/>
                <a:cs typeface="Andale Mono"/>
              </a:rPr>
            </a:br>
            <a:r>
              <a:rPr lang="cs-CZ" dirty="0" smtClean="0">
                <a:latin typeface="Andale Mono"/>
                <a:cs typeface="Andale Mono"/>
              </a:rPr>
              <a:t>  </a:t>
            </a:r>
            <a:r>
              <a:rPr lang="cs-CZ" dirty="0" err="1" smtClean="0">
                <a:latin typeface="Andale Mono"/>
                <a:cs typeface="Andale Mono"/>
              </a:rPr>
              <a:t>Organization</a:t>
            </a:r>
            <a:r>
              <a:rPr lang="cs-CZ" dirty="0" smtClean="0">
                <a:latin typeface="Andale Mono"/>
                <a:cs typeface="Andale Mono"/>
              </a:rPr>
              <a:t> </a:t>
            </a:r>
            <a:r>
              <a:rPr lang="cs-CZ" dirty="0">
                <a:latin typeface="Andale Mono"/>
                <a:cs typeface="Andale Mono"/>
              </a:rPr>
              <a:t>*</a:t>
            </a:r>
            <a:br>
              <a:rPr lang="cs-CZ" dirty="0">
                <a:latin typeface="Andale Mono"/>
                <a:cs typeface="Andale Mono"/>
              </a:rPr>
            </a:br>
            <a:r>
              <a:rPr lang="cs-CZ" dirty="0">
                <a:latin typeface="Andale Mono"/>
                <a:cs typeface="Andale Mono"/>
              </a:rPr>
              <a:t>  </a:t>
            </a:r>
            <a:r>
              <a:rPr lang="cs-CZ" dirty="0" smtClean="0">
                <a:latin typeface="Andale Mono"/>
                <a:cs typeface="Andale Mono"/>
              </a:rPr>
              <a:t>  /</a:t>
            </a:r>
            <a:r>
              <a:rPr lang="cs-CZ" dirty="0">
                <a:latin typeface="Andale Mono"/>
                <a:cs typeface="Andale Mono"/>
              </a:rPr>
              <a:t>?[</a:t>
            </a:r>
            <a:r>
              <a:rPr lang="cs-CZ" dirty="0" err="1">
                <a:latin typeface="Andale Mono"/>
                <a:cs typeface="Andale Mono"/>
              </a:rPr>
              <a:t>School</a:t>
            </a:r>
            <a:r>
              <a:rPr lang="cs-CZ" dirty="0">
                <a:latin typeface="Andale Mono"/>
                <a:cs typeface="Andale Mono"/>
              </a:rPr>
              <a:t>] </a:t>
            </a:r>
            <a:r>
              <a:rPr lang="cs-CZ" dirty="0" smtClean="0">
                <a:latin typeface="Andale Mono"/>
                <a:cs typeface="Andale Mono"/>
              </a:rPr>
              <a:t>*</a:t>
            </a:r>
            <a:br>
              <a:rPr lang="cs-CZ" dirty="0" smtClean="0">
                <a:latin typeface="Andale Mono"/>
                <a:cs typeface="Andale Mono"/>
              </a:rPr>
            </a:br>
            <a:r>
              <a:rPr lang="cs-CZ" dirty="0" smtClean="0">
                <a:latin typeface="Andale Mono"/>
                <a:cs typeface="Andale Mono"/>
              </a:rPr>
              <a:t>    </a:t>
            </a:r>
            <a:r>
              <a:rPr lang="cs-CZ" dirty="0">
                <a:latin typeface="Andale Mono"/>
                <a:cs typeface="Andale Mono"/>
              </a:rPr>
              <a:t>/?[</a:t>
            </a:r>
            <a:r>
              <a:rPr lang="cs-CZ" dirty="0" err="1">
                <a:latin typeface="Andale Mono"/>
                <a:cs typeface="Andale Mono"/>
              </a:rPr>
              <a:t>HiringOrganization</a:t>
            </a:r>
            <a:r>
              <a:rPr lang="cs-CZ" dirty="0">
                <a:latin typeface="Andale Mono"/>
                <a:cs typeface="Andale Mono"/>
              </a:rPr>
              <a:t>]</a:t>
            </a:r>
            <a:r>
              <a:rPr lang="en-US" dirty="0">
                <a:latin typeface="Andale Mono"/>
                <a:cs typeface="Andale Mono"/>
              </a:rPr>
              <a:t> </a:t>
            </a:r>
            <a:endParaRPr lang="en-US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endParaRPr lang="cs-CZ" b="1" dirty="0" smtClean="0"/>
          </a:p>
          <a:p>
            <a:pPr marL="0" indent="0">
              <a:buNone/>
            </a:pPr>
            <a:r>
              <a:rPr lang="cs-CZ" sz="2000" dirty="0" smtClean="0">
                <a:latin typeface="Andale Mono"/>
                <a:cs typeface="Andale Mono"/>
              </a:rPr>
              <a:t>1. </a:t>
            </a:r>
            <a:r>
              <a:rPr lang="cs-CZ" sz="2000" dirty="0" err="1" smtClean="0">
                <a:latin typeface="Andale Mono"/>
                <a:cs typeface="Andale Mono"/>
              </a:rPr>
              <a:t>Organization</a:t>
            </a:r>
            <a:endParaRPr lang="cs-CZ" sz="20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cs-CZ" sz="2000" dirty="0" smtClean="0">
                <a:latin typeface="Andale Mono"/>
                <a:cs typeface="Andale Mono"/>
              </a:rPr>
              <a:t>2. </a:t>
            </a:r>
            <a:r>
              <a:rPr lang="cs-CZ" sz="2000" dirty="0" err="1" smtClean="0">
                <a:latin typeface="Andale Mono"/>
                <a:cs typeface="Andale Mono"/>
              </a:rPr>
              <a:t>Organization</a:t>
            </a:r>
            <a:r>
              <a:rPr lang="cs-CZ" sz="2000" dirty="0" smtClean="0">
                <a:latin typeface="Andale Mono"/>
                <a:cs typeface="Andale Mono"/>
              </a:rPr>
              <a:t> </a:t>
            </a:r>
            <a:r>
              <a:rPr lang="cs-CZ" sz="2000" b="1" dirty="0" err="1" smtClean="0">
                <a:latin typeface="Andale Mono"/>
                <a:cs typeface="Andale Mono"/>
              </a:rPr>
              <a:t>with</a:t>
            </a:r>
            <a:r>
              <a:rPr lang="cs-CZ" sz="2000" dirty="0" smtClean="0">
                <a:latin typeface="Andale Mono"/>
                <a:cs typeface="Andale Mono"/>
              </a:rPr>
              <a:t> </a:t>
            </a:r>
            <a:r>
              <a:rPr lang="cs-CZ" sz="2000" dirty="0" err="1" smtClean="0">
                <a:latin typeface="Andale Mono"/>
                <a:cs typeface="Andale Mono"/>
              </a:rPr>
              <a:t>School</a:t>
            </a:r>
            <a:endParaRPr lang="cs-CZ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cs-CZ" sz="2000" dirty="0" smtClean="0">
                <a:latin typeface="Andale Mono"/>
                <a:cs typeface="Andale Mono"/>
              </a:rPr>
              <a:t>3. </a:t>
            </a:r>
            <a:r>
              <a:rPr lang="cs-CZ" sz="2000" dirty="0" err="1" smtClean="0">
                <a:latin typeface="Andale Mono"/>
                <a:cs typeface="Andale Mono"/>
              </a:rPr>
              <a:t>Organization</a:t>
            </a:r>
            <a:r>
              <a:rPr lang="cs-CZ" sz="2000" dirty="0" smtClean="0">
                <a:latin typeface="Andale Mono"/>
                <a:cs typeface="Andale Mono"/>
              </a:rPr>
              <a:t> </a:t>
            </a:r>
            <a:r>
              <a:rPr lang="cs-CZ" sz="2000" b="1" dirty="0" err="1" smtClean="0">
                <a:latin typeface="Andale Mono"/>
                <a:cs typeface="Andale Mono"/>
              </a:rPr>
              <a:t>with</a:t>
            </a:r>
            <a:r>
              <a:rPr lang="cs-CZ" sz="2000" dirty="0" smtClean="0">
                <a:latin typeface="Andale Mono"/>
                <a:cs typeface="Andale Mono"/>
              </a:rPr>
              <a:t> </a:t>
            </a:r>
            <a:r>
              <a:rPr lang="cs-CZ" sz="2000" dirty="0" err="1" smtClean="0">
                <a:latin typeface="Andale Mono"/>
                <a:cs typeface="Andale Mono"/>
              </a:rPr>
              <a:t>HiringOrganization</a:t>
            </a:r>
            <a:endParaRPr lang="cs-CZ" sz="20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cs-CZ" sz="2000" dirty="0" smtClean="0">
                <a:latin typeface="Andale Mono"/>
                <a:cs typeface="Andale Mono"/>
              </a:rPr>
              <a:t>4. </a:t>
            </a:r>
            <a:r>
              <a:rPr lang="cs-CZ" sz="2000" dirty="0" err="1" smtClean="0">
                <a:latin typeface="Andale Mono"/>
                <a:cs typeface="Andale Mono"/>
              </a:rPr>
              <a:t>Organization</a:t>
            </a:r>
            <a:r>
              <a:rPr lang="cs-CZ" sz="2000" dirty="0" smtClean="0">
                <a:latin typeface="Andale Mono"/>
                <a:cs typeface="Andale Mono"/>
              </a:rPr>
              <a:t> </a:t>
            </a:r>
            <a:r>
              <a:rPr lang="cs-CZ" sz="2000" b="1" dirty="0" err="1">
                <a:latin typeface="Andale Mono"/>
                <a:cs typeface="Andale Mono"/>
              </a:rPr>
              <a:t>with</a:t>
            </a:r>
            <a:r>
              <a:rPr lang="cs-CZ" sz="2000" dirty="0">
                <a:latin typeface="Andale Mono"/>
                <a:cs typeface="Andale Mono"/>
              </a:rPr>
              <a:t> </a:t>
            </a:r>
            <a:r>
              <a:rPr lang="cs-CZ" sz="2000" dirty="0" err="1">
                <a:latin typeface="Andale Mono"/>
                <a:cs typeface="Andale Mono"/>
              </a:rPr>
              <a:t>HiringOrganization</a:t>
            </a:r>
            <a:endParaRPr lang="cs-CZ" sz="2000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91203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Person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3715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cs-CZ" b="1" dirty="0" smtClean="0">
                <a:latin typeface="Andale Mono"/>
                <a:cs typeface="Andale Mono"/>
              </a:rPr>
              <a:t>type </a:t>
            </a:r>
            <a:r>
              <a:rPr lang="cs-CZ" dirty="0" err="1" smtClean="0">
                <a:latin typeface="Andale Mono"/>
                <a:cs typeface="Andale Mono"/>
              </a:rPr>
              <a:t>PersonModel</a:t>
            </a:r>
            <a:r>
              <a:rPr lang="cs-CZ" dirty="0" smtClean="0">
                <a:latin typeface="Andale Mono"/>
                <a:cs typeface="Andale Mono"/>
              </a:rPr>
              <a:t> = Person *</a:t>
            </a:r>
            <a:br>
              <a:rPr lang="cs-CZ" dirty="0" smtClean="0">
                <a:latin typeface="Andale Mono"/>
                <a:cs typeface="Andale Mono"/>
              </a:rPr>
            </a:br>
            <a:r>
              <a:rPr lang="cs-CZ" dirty="0" smtClean="0">
                <a:latin typeface="Andale Mono"/>
                <a:cs typeface="Andale Mono"/>
              </a:rPr>
              <a:t>  (Man | </a:t>
            </a:r>
            <a:r>
              <a:rPr lang="cs-CZ" dirty="0" err="1" smtClean="0">
                <a:latin typeface="Andale Mono"/>
                <a:cs typeface="Andale Mono"/>
              </a:rPr>
              <a:t>Woman</a:t>
            </a:r>
            <a:r>
              <a:rPr lang="cs-CZ" dirty="0" smtClean="0">
                <a:latin typeface="Andale Mono"/>
                <a:cs typeface="Andale Mono"/>
              </a:rPr>
              <a:t>) *</a:t>
            </a:r>
            <a:br>
              <a:rPr lang="cs-CZ" dirty="0" smtClean="0">
                <a:latin typeface="Andale Mono"/>
                <a:cs typeface="Andale Mono"/>
              </a:rPr>
            </a:br>
            <a:r>
              <a:rPr lang="cs-CZ" dirty="0" smtClean="0">
                <a:latin typeface="Andale Mono"/>
                <a:cs typeface="Andale Mono"/>
              </a:rPr>
              <a:t>  (</a:t>
            </a:r>
            <a:r>
              <a:rPr lang="cs-CZ" dirty="0" err="1" smtClean="0">
                <a:latin typeface="Andale Mono"/>
                <a:cs typeface="Andale Mono"/>
              </a:rPr>
              <a:t>Child</a:t>
            </a:r>
            <a:r>
              <a:rPr lang="cs-CZ" dirty="0" smtClean="0">
                <a:latin typeface="Andale Mono"/>
                <a:cs typeface="Andale Mono"/>
              </a:rPr>
              <a:t> | Teenager | </a:t>
            </a:r>
            <a:r>
              <a:rPr lang="cs-CZ" dirty="0" err="1" smtClean="0">
                <a:latin typeface="Andale Mono"/>
                <a:cs typeface="Andale Mono"/>
              </a:rPr>
              <a:t>Adult</a:t>
            </a:r>
            <a:r>
              <a:rPr lang="cs-CZ" dirty="0" smtClean="0">
                <a:latin typeface="Andale Mono"/>
                <a:cs typeface="Andale Mono"/>
              </a:rPr>
              <a:t>) *</a:t>
            </a:r>
            <a:br>
              <a:rPr lang="cs-CZ" dirty="0" smtClean="0">
                <a:latin typeface="Andale Mono"/>
                <a:cs typeface="Andale Mono"/>
              </a:rPr>
            </a:br>
            <a:r>
              <a:rPr lang="cs-CZ" dirty="0" smtClean="0">
                <a:latin typeface="Andale Mono"/>
                <a:cs typeface="Andale Mono"/>
              </a:rPr>
              <a:t>  /?[Student] *</a:t>
            </a:r>
            <a:br>
              <a:rPr lang="cs-CZ" dirty="0" smtClean="0">
                <a:latin typeface="Andale Mono"/>
                <a:cs typeface="Andale Mono"/>
              </a:rPr>
            </a:br>
            <a:r>
              <a:rPr lang="cs-CZ" dirty="0" smtClean="0">
                <a:latin typeface="Andale Mono"/>
                <a:cs typeface="Andale Mono"/>
              </a:rPr>
              <a:t>  /?[</a:t>
            </a:r>
            <a:r>
              <a:rPr lang="cs-CZ" dirty="0" err="1" smtClean="0">
                <a:latin typeface="Andale Mono"/>
                <a:cs typeface="Andale Mono"/>
              </a:rPr>
              <a:t>Employee</a:t>
            </a:r>
            <a:r>
              <a:rPr lang="cs-CZ" dirty="0" smtClean="0"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endParaRPr lang="cs-CZ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cs-CZ" dirty="0" smtClean="0">
                <a:latin typeface="Andale Mono"/>
                <a:cs typeface="Andale Mono"/>
              </a:rPr>
              <a:t>24 </a:t>
            </a:r>
            <a:r>
              <a:rPr lang="cs-CZ" dirty="0" err="1" smtClean="0">
                <a:latin typeface="Andale Mono"/>
                <a:cs typeface="Andale Mono"/>
              </a:rPr>
              <a:t>alternatives</a:t>
            </a:r>
            <a:endParaRPr lang="cs-CZ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cs-CZ" sz="2200" dirty="0" smtClean="0">
                <a:latin typeface="Andale Mono"/>
                <a:cs typeface="Andale Mono"/>
              </a:rPr>
              <a:t>1</a:t>
            </a:r>
            <a:r>
              <a:rPr lang="cs-CZ" sz="2200" dirty="0">
                <a:latin typeface="Andale Mono"/>
                <a:cs typeface="Andale Mono"/>
              </a:rPr>
              <a:t>. </a:t>
            </a:r>
            <a:r>
              <a:rPr lang="cs-CZ" sz="2200" dirty="0" smtClean="0">
                <a:latin typeface="Andale Mono"/>
                <a:cs typeface="Andale Mono"/>
              </a:rPr>
              <a:t>Person </a:t>
            </a:r>
            <a:r>
              <a:rPr lang="cs-CZ" sz="2200" dirty="0" err="1" smtClean="0">
                <a:latin typeface="Andale Mono"/>
                <a:cs typeface="Andale Mono"/>
              </a:rPr>
              <a:t>with</a:t>
            </a:r>
            <a:r>
              <a:rPr lang="cs-CZ" sz="2200" dirty="0" smtClean="0">
                <a:latin typeface="Andale Mono"/>
                <a:cs typeface="Andale Mono"/>
              </a:rPr>
              <a:t> Man </a:t>
            </a:r>
            <a:r>
              <a:rPr lang="cs-CZ" sz="2200" dirty="0" err="1" smtClean="0">
                <a:latin typeface="Andale Mono"/>
                <a:cs typeface="Andale Mono"/>
              </a:rPr>
              <a:t>with</a:t>
            </a:r>
            <a:r>
              <a:rPr lang="cs-CZ" sz="2200" dirty="0" smtClean="0">
                <a:latin typeface="Andale Mono"/>
                <a:cs typeface="Andale Mono"/>
              </a:rPr>
              <a:t> </a:t>
            </a:r>
            <a:r>
              <a:rPr lang="cs-CZ" sz="2200" dirty="0" err="1" smtClean="0">
                <a:latin typeface="Andale Mono"/>
                <a:cs typeface="Andale Mono"/>
              </a:rPr>
              <a:t>Child</a:t>
            </a:r>
            <a:endParaRPr lang="cs-CZ" sz="22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cs-CZ" sz="2200" dirty="0">
                <a:latin typeface="Andale Mono"/>
                <a:cs typeface="Andale Mono"/>
              </a:rPr>
              <a:t>2. Person </a:t>
            </a:r>
            <a:r>
              <a:rPr lang="cs-CZ" sz="2200" dirty="0" err="1">
                <a:latin typeface="Andale Mono"/>
                <a:cs typeface="Andale Mono"/>
              </a:rPr>
              <a:t>with</a:t>
            </a:r>
            <a:r>
              <a:rPr lang="cs-CZ" sz="2200" dirty="0">
                <a:latin typeface="Andale Mono"/>
                <a:cs typeface="Andale Mono"/>
              </a:rPr>
              <a:t> Man </a:t>
            </a:r>
            <a:r>
              <a:rPr lang="cs-CZ" sz="2200" dirty="0" err="1">
                <a:latin typeface="Andale Mono"/>
                <a:cs typeface="Andale Mono"/>
              </a:rPr>
              <a:t>with</a:t>
            </a:r>
            <a:r>
              <a:rPr lang="cs-CZ" sz="2200" dirty="0">
                <a:latin typeface="Andale Mono"/>
                <a:cs typeface="Andale Mono"/>
              </a:rPr>
              <a:t> </a:t>
            </a:r>
            <a:r>
              <a:rPr lang="cs-CZ" sz="2200" dirty="0" err="1" smtClean="0">
                <a:latin typeface="Andale Mono"/>
                <a:cs typeface="Andale Mono"/>
              </a:rPr>
              <a:t>Child</a:t>
            </a:r>
            <a:r>
              <a:rPr lang="cs-CZ" sz="2200" dirty="0" smtClean="0">
                <a:latin typeface="Andale Mono"/>
                <a:cs typeface="Andale Mono"/>
              </a:rPr>
              <a:t> </a:t>
            </a:r>
            <a:r>
              <a:rPr lang="cs-CZ" sz="2200" dirty="0" err="1" smtClean="0">
                <a:latin typeface="Andale Mono"/>
                <a:cs typeface="Andale Mono"/>
              </a:rPr>
              <a:t>with</a:t>
            </a:r>
            <a:r>
              <a:rPr lang="cs-CZ" sz="2200" dirty="0" smtClean="0">
                <a:latin typeface="Andale Mono"/>
                <a:cs typeface="Andale Mono"/>
              </a:rPr>
              <a:t> Student</a:t>
            </a:r>
            <a:endParaRPr lang="cs-CZ" sz="22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cs-CZ" sz="2200" dirty="0">
                <a:latin typeface="Andale Mono"/>
                <a:cs typeface="Andale Mono"/>
              </a:rPr>
              <a:t>3. </a:t>
            </a:r>
            <a:r>
              <a:rPr lang="cs-CZ" sz="2200" dirty="0" smtClean="0">
                <a:latin typeface="Andale Mono"/>
                <a:cs typeface="Andale Mono"/>
              </a:rPr>
              <a:t>Person </a:t>
            </a:r>
            <a:r>
              <a:rPr lang="cs-CZ" sz="2200" dirty="0" err="1">
                <a:latin typeface="Andale Mono"/>
                <a:cs typeface="Andale Mono"/>
              </a:rPr>
              <a:t>with</a:t>
            </a:r>
            <a:r>
              <a:rPr lang="cs-CZ" sz="2200" dirty="0">
                <a:latin typeface="Andale Mono"/>
                <a:cs typeface="Andale Mono"/>
              </a:rPr>
              <a:t> Man </a:t>
            </a:r>
            <a:r>
              <a:rPr lang="cs-CZ" sz="2200" dirty="0" err="1">
                <a:latin typeface="Andale Mono"/>
                <a:cs typeface="Andale Mono"/>
              </a:rPr>
              <a:t>with</a:t>
            </a:r>
            <a:r>
              <a:rPr lang="cs-CZ" sz="2200" dirty="0">
                <a:latin typeface="Andale Mono"/>
                <a:cs typeface="Andale Mono"/>
              </a:rPr>
              <a:t> </a:t>
            </a:r>
            <a:r>
              <a:rPr lang="cs-CZ" sz="2200" dirty="0" err="1">
                <a:latin typeface="Andale Mono"/>
                <a:cs typeface="Andale Mono"/>
              </a:rPr>
              <a:t>Child</a:t>
            </a:r>
            <a:r>
              <a:rPr lang="cs-CZ" sz="2200" dirty="0">
                <a:latin typeface="Andale Mono"/>
                <a:cs typeface="Andale Mono"/>
              </a:rPr>
              <a:t> </a:t>
            </a:r>
            <a:r>
              <a:rPr lang="cs-CZ" sz="2200" dirty="0" err="1">
                <a:latin typeface="Andale Mono"/>
                <a:cs typeface="Andale Mono"/>
              </a:rPr>
              <a:t>with</a:t>
            </a:r>
            <a:r>
              <a:rPr lang="cs-CZ" sz="2200" dirty="0">
                <a:latin typeface="Andale Mono"/>
                <a:cs typeface="Andale Mono"/>
              </a:rPr>
              <a:t> </a:t>
            </a:r>
            <a:r>
              <a:rPr lang="cs-CZ" sz="2200" dirty="0" err="1" smtClean="0">
                <a:latin typeface="Andale Mono"/>
                <a:cs typeface="Andale Mono"/>
              </a:rPr>
              <a:t>Employee</a:t>
            </a:r>
            <a:endParaRPr lang="cs-CZ" sz="22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cs-CZ" sz="2200" dirty="0" smtClean="0">
                <a:latin typeface="Andale Mono"/>
                <a:cs typeface="Andale Mono"/>
              </a:rPr>
              <a:t>4</a:t>
            </a:r>
            <a:r>
              <a:rPr lang="cs-CZ" sz="2200" dirty="0">
                <a:latin typeface="Andale Mono"/>
                <a:cs typeface="Andale Mono"/>
              </a:rPr>
              <a:t>. Person </a:t>
            </a:r>
            <a:r>
              <a:rPr lang="cs-CZ" sz="2200" dirty="0" err="1">
                <a:latin typeface="Andale Mono"/>
                <a:cs typeface="Andale Mono"/>
              </a:rPr>
              <a:t>with</a:t>
            </a:r>
            <a:r>
              <a:rPr lang="cs-CZ" sz="2200" dirty="0">
                <a:latin typeface="Andale Mono"/>
                <a:cs typeface="Andale Mono"/>
              </a:rPr>
              <a:t> Man </a:t>
            </a:r>
            <a:r>
              <a:rPr lang="cs-CZ" sz="2200" dirty="0" err="1">
                <a:latin typeface="Andale Mono"/>
                <a:cs typeface="Andale Mono"/>
              </a:rPr>
              <a:t>with</a:t>
            </a:r>
            <a:r>
              <a:rPr lang="cs-CZ" sz="2200" dirty="0">
                <a:latin typeface="Andale Mono"/>
                <a:cs typeface="Andale Mono"/>
              </a:rPr>
              <a:t> </a:t>
            </a:r>
            <a:r>
              <a:rPr lang="cs-CZ" sz="2200" dirty="0" err="1">
                <a:latin typeface="Andale Mono"/>
                <a:cs typeface="Andale Mono"/>
              </a:rPr>
              <a:t>Child</a:t>
            </a:r>
            <a:r>
              <a:rPr lang="cs-CZ" sz="2200" dirty="0">
                <a:latin typeface="Andale Mono"/>
                <a:cs typeface="Andale Mono"/>
              </a:rPr>
              <a:t> </a:t>
            </a:r>
            <a:r>
              <a:rPr lang="cs-CZ" sz="2200" dirty="0" err="1">
                <a:latin typeface="Andale Mono"/>
                <a:cs typeface="Andale Mono"/>
              </a:rPr>
              <a:t>with</a:t>
            </a:r>
            <a:r>
              <a:rPr lang="cs-CZ" sz="2200" dirty="0">
                <a:latin typeface="Andale Mono"/>
                <a:cs typeface="Andale Mono"/>
              </a:rPr>
              <a:t> </a:t>
            </a:r>
            <a:r>
              <a:rPr lang="cs-CZ" sz="2200" dirty="0" smtClean="0">
                <a:latin typeface="Andale Mono"/>
                <a:cs typeface="Andale Mono"/>
              </a:rPr>
              <a:t>Student </a:t>
            </a:r>
            <a:r>
              <a:rPr lang="cs-CZ" sz="2200" dirty="0" err="1" smtClean="0">
                <a:latin typeface="Andale Mono"/>
                <a:cs typeface="Andale Mono"/>
              </a:rPr>
              <a:t>with</a:t>
            </a:r>
            <a:r>
              <a:rPr lang="cs-CZ" sz="2200" dirty="0" smtClean="0">
                <a:latin typeface="Andale Mono"/>
                <a:cs typeface="Andale Mono"/>
              </a:rPr>
              <a:t> </a:t>
            </a:r>
            <a:r>
              <a:rPr lang="cs-CZ" sz="2200" dirty="0" err="1" smtClean="0">
                <a:latin typeface="Andale Mono"/>
                <a:cs typeface="Andale Mono"/>
              </a:rPr>
              <a:t>Employee</a:t>
            </a:r>
            <a:endParaRPr lang="cs-CZ" sz="22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cs-CZ" sz="2200" dirty="0" smtClean="0">
                <a:latin typeface="Andale Mono"/>
                <a:cs typeface="Andale Mono"/>
              </a:rPr>
              <a:t>5. </a:t>
            </a:r>
            <a:r>
              <a:rPr lang="cs-CZ" sz="2200" dirty="0">
                <a:latin typeface="Andale Mono"/>
                <a:cs typeface="Andale Mono"/>
              </a:rPr>
              <a:t>Person </a:t>
            </a:r>
            <a:r>
              <a:rPr lang="cs-CZ" sz="2200" dirty="0" err="1">
                <a:latin typeface="Andale Mono"/>
                <a:cs typeface="Andale Mono"/>
              </a:rPr>
              <a:t>with</a:t>
            </a:r>
            <a:r>
              <a:rPr lang="cs-CZ" sz="2200" dirty="0">
                <a:latin typeface="Andale Mono"/>
                <a:cs typeface="Andale Mono"/>
              </a:rPr>
              <a:t> Man </a:t>
            </a:r>
            <a:r>
              <a:rPr lang="cs-CZ" sz="2200" dirty="0" err="1">
                <a:latin typeface="Andale Mono"/>
                <a:cs typeface="Andale Mono"/>
              </a:rPr>
              <a:t>with</a:t>
            </a:r>
            <a:r>
              <a:rPr lang="cs-CZ" sz="2200" dirty="0">
                <a:latin typeface="Andale Mono"/>
                <a:cs typeface="Andale Mono"/>
              </a:rPr>
              <a:t> </a:t>
            </a:r>
            <a:r>
              <a:rPr lang="cs-CZ" sz="2200" dirty="0" smtClean="0">
                <a:latin typeface="Andale Mono"/>
                <a:cs typeface="Andale Mono"/>
              </a:rPr>
              <a:t>Teenager</a:t>
            </a:r>
          </a:p>
          <a:p>
            <a:pPr marL="0" indent="0">
              <a:buNone/>
            </a:pPr>
            <a:r>
              <a:rPr lang="cs-CZ" sz="2200" dirty="0" smtClean="0">
                <a:latin typeface="Andale Mono"/>
                <a:cs typeface="Andale Mono"/>
              </a:rPr>
              <a:t>6. ...</a:t>
            </a:r>
            <a:endParaRPr lang="cs-CZ" sz="2200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cs-CZ" sz="2200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801234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Theoretical </a:t>
            </a:r>
            <a:r>
              <a:rPr lang="en-US" dirty="0" smtClean="0"/>
              <a:t>Foundations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concept of </a:t>
            </a:r>
            <a:r>
              <a:rPr lang="en-US" b="1" dirty="0" smtClean="0"/>
              <a:t>Abstract Recognizer</a:t>
            </a:r>
            <a:endParaRPr lang="en-US" dirty="0"/>
          </a:p>
          <a:p>
            <a:pPr lvl="1"/>
            <a:r>
              <a:rPr lang="en-US" dirty="0" smtClean="0"/>
              <a:t>A device “perceiving” a phenomena and classifying it using the built-in morph model</a:t>
            </a:r>
          </a:p>
          <a:p>
            <a:r>
              <a:rPr lang="en-US" dirty="0" smtClean="0"/>
              <a:t>R</a:t>
            </a:r>
            <a:r>
              <a:rPr lang="en-US" dirty="0"/>
              <a:t>-</a:t>
            </a:r>
            <a:r>
              <a:rPr lang="en-US" dirty="0" smtClean="0"/>
              <a:t>Algebra</a:t>
            </a:r>
          </a:p>
          <a:p>
            <a:pPr lvl="1"/>
            <a:r>
              <a:rPr lang="en-US" dirty="0" smtClean="0"/>
              <a:t>A mathematical formalism used to define morph models</a:t>
            </a:r>
          </a:p>
          <a:p>
            <a:r>
              <a:rPr lang="en-US" dirty="0" smtClean="0"/>
              <a:t>Generalized Liskov Substitution Principle</a:t>
            </a:r>
            <a:endParaRPr lang="en-US" dirty="0"/>
          </a:p>
          <a:p>
            <a:pPr lvl="1"/>
            <a:r>
              <a:rPr lang="en-US" dirty="0"/>
              <a:t>Analyses when one </a:t>
            </a:r>
            <a:r>
              <a:rPr lang="en-US" dirty="0" smtClean="0"/>
              <a:t>morph </a:t>
            </a:r>
            <a:r>
              <a:rPr lang="en-US" dirty="0"/>
              <a:t>model may </a:t>
            </a:r>
            <a:r>
              <a:rPr lang="en-US" dirty="0" smtClean="0"/>
              <a:t>substitute another</a:t>
            </a:r>
          </a:p>
          <a:p>
            <a:r>
              <a:rPr lang="en-US" dirty="0" smtClean="0"/>
              <a:t>UML Extension</a:t>
            </a:r>
          </a:p>
          <a:p>
            <a:pPr lvl="1"/>
            <a:r>
              <a:rPr lang="en-US" dirty="0" smtClean="0"/>
              <a:t>New elements and stereotypes introduced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77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100" dirty="0" smtClean="0"/>
              <a:t>Understanding </a:t>
            </a:r>
            <a:r>
              <a:rPr lang="en-US" sz="3100" dirty="0"/>
              <a:t>Phenomena</a:t>
            </a:r>
            <a:endParaRPr lang="en-US" sz="5700" dirty="0"/>
          </a:p>
          <a:p>
            <a:r>
              <a:rPr lang="en-US" sz="3100" dirty="0"/>
              <a:t>Identifying Prototypes</a:t>
            </a:r>
            <a:endParaRPr lang="en-US" sz="5700" dirty="0"/>
          </a:p>
          <a:p>
            <a:r>
              <a:rPr lang="en-US" sz="3100" dirty="0"/>
              <a:t>Property Analysis</a:t>
            </a:r>
            <a:endParaRPr lang="en-US" sz="5700" dirty="0"/>
          </a:p>
          <a:p>
            <a:r>
              <a:rPr lang="en-US" sz="3100" dirty="0"/>
              <a:t>Morph Model Construction</a:t>
            </a:r>
            <a:endParaRPr lang="en-US" sz="5700" dirty="0"/>
          </a:p>
          <a:p>
            <a:r>
              <a:rPr lang="en-US" sz="3100" dirty="0"/>
              <a:t>Binding Properties To Context</a:t>
            </a:r>
            <a:endParaRPr lang="en-US" sz="5700" dirty="0"/>
          </a:p>
          <a:p>
            <a:r>
              <a:rPr lang="en-US" sz="3100" dirty="0"/>
              <a:t>Morphing Strategy Construction</a:t>
            </a:r>
            <a:endParaRPr lang="en-US" sz="5700" dirty="0"/>
          </a:p>
          <a:p>
            <a:r>
              <a:rPr lang="en-US" sz="3100" dirty="0"/>
              <a:t>Creating Recognizer</a:t>
            </a:r>
            <a:endParaRPr lang="en-US" sz="57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932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Morpheus: Proof-of-Concept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Written as an extension of Scala </a:t>
            </a:r>
            <a:r>
              <a:rPr lang="en-US" dirty="0" smtClean="0"/>
              <a:t>compiler</a:t>
            </a:r>
          </a:p>
          <a:p>
            <a:r>
              <a:rPr lang="en-US" dirty="0"/>
              <a:t>Available on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https://github.com/zslajchrt/</a:t>
            </a:r>
            <a:r>
              <a:rPr lang="en-US" dirty="0" smtClean="0">
                <a:hlinkClick r:id="rId2"/>
              </a:rPr>
              <a:t>morpheus</a:t>
            </a:r>
            <a:endParaRPr lang="en-US" dirty="0"/>
          </a:p>
          <a:p>
            <a:r>
              <a:rPr lang="en-US" dirty="0" smtClean="0"/>
              <a:t>Case Studies</a:t>
            </a:r>
            <a:endParaRPr lang="en-US" dirty="0" smtClean="0"/>
          </a:p>
          <a:p>
            <a:pPr lvl="1"/>
            <a:r>
              <a:rPr lang="en-US" dirty="0" smtClean="0"/>
              <a:t>Mapping </a:t>
            </a:r>
            <a:r>
              <a:rPr lang="en-US" dirty="0" smtClean="0"/>
              <a:t>OntoUML to Morpheus, School enrollment</a:t>
            </a:r>
          </a:p>
          <a:p>
            <a:pPr lvl="1"/>
            <a:r>
              <a:rPr lang="en-US" dirty="0" smtClean="0"/>
              <a:t>Solution to Square-Rectangle problem (article in AIP)</a:t>
            </a:r>
          </a:p>
          <a:p>
            <a:pPr lvl="1"/>
            <a:r>
              <a:rPr lang="en-US" dirty="0" smtClean="0"/>
              <a:t>Implementing DCI on top of Morpheus (article in SI)</a:t>
            </a:r>
          </a:p>
          <a:p>
            <a:pPr lvl="1"/>
            <a:r>
              <a:rPr lang="en-US" dirty="0" smtClean="0"/>
              <a:t>Modeling </a:t>
            </a:r>
            <a:r>
              <a:rPr lang="en-US" dirty="0" smtClean="0"/>
              <a:t>facial expressions on </a:t>
            </a:r>
            <a:r>
              <a:rPr lang="en-US" dirty="0" smtClean="0"/>
              <a:t>humans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2450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13229"/>
          </a:xfrm>
        </p:spPr>
        <p:txBody>
          <a:bodyPr>
            <a:normAutofit/>
          </a:bodyPr>
          <a:lstStyle/>
          <a:p>
            <a:r>
              <a:rPr lang="en-US" dirty="0" smtClean="0"/>
              <a:t>Contributions</a:t>
            </a:r>
          </a:p>
          <a:p>
            <a:pPr lvl="1"/>
            <a:r>
              <a:rPr lang="en-US" dirty="0" smtClean="0"/>
              <a:t>Case </a:t>
            </a:r>
            <a:r>
              <a:rPr lang="en-US" dirty="0"/>
              <a:t>studies</a:t>
            </a:r>
          </a:p>
          <a:p>
            <a:pPr lvl="1"/>
            <a:r>
              <a:rPr lang="en-US" b="1" dirty="0"/>
              <a:t>R-Algebra</a:t>
            </a:r>
            <a:endParaRPr lang="en-US" dirty="0"/>
          </a:p>
          <a:p>
            <a:pPr lvl="1"/>
            <a:r>
              <a:rPr lang="en-US" dirty="0"/>
              <a:t>UML extension</a:t>
            </a:r>
          </a:p>
          <a:p>
            <a:pPr lvl="1"/>
            <a:r>
              <a:rPr lang="en-US" b="1" dirty="0"/>
              <a:t>LSP Generalization</a:t>
            </a:r>
          </a:p>
          <a:p>
            <a:pPr lvl="1"/>
            <a:r>
              <a:rPr lang="en-US" dirty="0"/>
              <a:t>Prototypical analysis</a:t>
            </a:r>
          </a:p>
          <a:p>
            <a:pPr lvl="1"/>
            <a:r>
              <a:rPr lang="en-US" b="1" dirty="0"/>
              <a:t>Morpheus</a:t>
            </a:r>
            <a:endParaRPr lang="en-US" dirty="0"/>
          </a:p>
          <a:p>
            <a:r>
              <a:rPr lang="en-US" dirty="0" smtClean="0"/>
              <a:t>To Do:</a:t>
            </a:r>
          </a:p>
          <a:p>
            <a:pPr lvl="1"/>
            <a:r>
              <a:rPr lang="en-US" dirty="0" smtClean="0"/>
              <a:t>To unify the terminology</a:t>
            </a:r>
          </a:p>
          <a:p>
            <a:pPr lvl="1"/>
            <a:r>
              <a:rPr lang="en-US" dirty="0" smtClean="0"/>
              <a:t>Formal modifications, final </a:t>
            </a:r>
            <a:r>
              <a:rPr lang="en-US" dirty="0" err="1" smtClean="0"/>
              <a:t>clean-up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903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for your attention!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243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Inability of </a:t>
            </a:r>
            <a:r>
              <a:rPr lang="en-US" b="1" dirty="0"/>
              <a:t>OOP </a:t>
            </a:r>
            <a:r>
              <a:rPr lang="en-US" b="1" dirty="0" smtClean="0"/>
              <a:t>languages </a:t>
            </a:r>
            <a:r>
              <a:rPr lang="en-US" dirty="0" smtClean="0"/>
              <a:t>to model </a:t>
            </a:r>
            <a:r>
              <a:rPr lang="en-US" b="1" dirty="0" smtClean="0"/>
              <a:t>satisfactorily</a:t>
            </a:r>
            <a:r>
              <a:rPr lang="en-US" dirty="0" smtClean="0"/>
              <a:t> real-world </a:t>
            </a:r>
            <a:r>
              <a:rPr lang="en-US" i="1" dirty="0" smtClean="0"/>
              <a:t>protean objects</a:t>
            </a:r>
            <a:endParaRPr lang="en-US" b="1" i="1" dirty="0" smtClean="0"/>
          </a:p>
          <a:p>
            <a:pPr>
              <a:lnSpc>
                <a:spcPct val="150000"/>
              </a:lnSpc>
            </a:pPr>
            <a:r>
              <a:rPr lang="en-US" i="1" dirty="0" smtClean="0"/>
              <a:t>Protean object = mutable </a:t>
            </a:r>
            <a:r>
              <a:rPr lang="en-US" i="1" dirty="0" err="1" smtClean="0"/>
              <a:t>w.r.t</a:t>
            </a:r>
            <a:r>
              <a:rPr lang="en-US" i="1" dirty="0" smtClean="0"/>
              <a:t>. its type and/or state</a:t>
            </a:r>
          </a:p>
        </p:txBody>
      </p:sp>
    </p:spTree>
    <p:extLst>
      <p:ext uri="{BB962C8B-B14F-4D97-AF65-F5344CB8AC3E}">
        <p14:creationId xmlns:p14="http://schemas.microsoft.com/office/powerpoint/2010/main" val="2169307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Develop </a:t>
            </a:r>
            <a:r>
              <a:rPr lang="en-US" b="1" dirty="0"/>
              <a:t>theoretical foundations</a:t>
            </a:r>
            <a:r>
              <a:rPr lang="en-US" dirty="0"/>
              <a:t> of </a:t>
            </a:r>
            <a:r>
              <a:rPr lang="en-US" dirty="0" smtClean="0"/>
              <a:t>OM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Formulate basic tenets of OO </a:t>
            </a:r>
            <a:r>
              <a:rPr lang="en-US" b="1" dirty="0" smtClean="0"/>
              <a:t>protean analysis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/>
              <a:t>Implement a </a:t>
            </a:r>
            <a:r>
              <a:rPr lang="en-US" b="1" dirty="0"/>
              <a:t>proof-of-concept</a:t>
            </a:r>
            <a:r>
              <a:rPr lang="en-US" dirty="0"/>
              <a:t> OM application platform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12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Real-world phenomena example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18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School Enrollment Model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703366" y="1707012"/>
            <a:ext cx="8153400" cy="4495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015263" y="6342472"/>
            <a:ext cx="599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u="sng" dirty="0">
                <a:hlinkClick r:id="rId2"/>
              </a:rPr>
              <a:t>http://www.inf.ufes.br/~gguizzardi/benevides-et-al-2009.pdf</a:t>
            </a:r>
            <a:r>
              <a:rPr lang="en-US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8963"/>
            <a:ext cx="9075188" cy="297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1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School Enrollment Model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703366" y="1707012"/>
            <a:ext cx="8153400" cy="4495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015263" y="6342472"/>
            <a:ext cx="599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u="sng" dirty="0">
                <a:hlinkClick r:id="rId2"/>
              </a:rPr>
              <a:t>http://www.inf.ufes.br/~gguizzardi/benevides-et-al-2009.pdf</a:t>
            </a:r>
            <a:r>
              <a:rPr lang="en-US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8963"/>
            <a:ext cx="9075188" cy="2976827"/>
          </a:xfrm>
          <a:prstGeom prst="rect">
            <a:avLst/>
          </a:prstGeom>
        </p:spPr>
      </p:pic>
      <p:pic>
        <p:nvPicPr>
          <p:cNvPr id="11" name="Picture 10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1" y="2521188"/>
            <a:ext cx="239375" cy="221910"/>
          </a:xfrm>
          <a:prstGeom prst="rect">
            <a:avLst/>
          </a:prstGeom>
        </p:spPr>
      </p:pic>
      <p:pic>
        <p:nvPicPr>
          <p:cNvPr id="12" name="Picture 11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241" y="1898831"/>
            <a:ext cx="239375" cy="221910"/>
          </a:xfrm>
          <a:prstGeom prst="rect">
            <a:avLst/>
          </a:prstGeom>
        </p:spPr>
      </p:pic>
      <p:pic>
        <p:nvPicPr>
          <p:cNvPr id="13" name="Picture 12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615" y="1898831"/>
            <a:ext cx="239375" cy="221910"/>
          </a:xfrm>
          <a:prstGeom prst="rect">
            <a:avLst/>
          </a:prstGeom>
        </p:spPr>
      </p:pic>
      <p:pic>
        <p:nvPicPr>
          <p:cNvPr id="14" name="Picture 13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129" y="2895498"/>
            <a:ext cx="239375" cy="221910"/>
          </a:xfrm>
          <a:prstGeom prst="rect">
            <a:avLst/>
          </a:prstGeom>
        </p:spPr>
      </p:pic>
      <p:pic>
        <p:nvPicPr>
          <p:cNvPr id="15" name="Picture 14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84" y="3264640"/>
            <a:ext cx="239375" cy="221910"/>
          </a:xfrm>
          <a:prstGeom prst="rect">
            <a:avLst/>
          </a:prstGeom>
        </p:spPr>
      </p:pic>
      <p:pic>
        <p:nvPicPr>
          <p:cNvPr id="16" name="Picture 15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408" y="2009786"/>
            <a:ext cx="239375" cy="221910"/>
          </a:xfrm>
          <a:prstGeom prst="rect">
            <a:avLst/>
          </a:prstGeom>
        </p:spPr>
      </p:pic>
      <p:pic>
        <p:nvPicPr>
          <p:cNvPr id="17" name="Picture 16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408" y="3815756"/>
            <a:ext cx="239375" cy="221910"/>
          </a:xfrm>
          <a:prstGeom prst="rect">
            <a:avLst/>
          </a:prstGeom>
        </p:spPr>
      </p:pic>
      <p:pic>
        <p:nvPicPr>
          <p:cNvPr id="18" name="Picture 17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727" y="1965355"/>
            <a:ext cx="239375" cy="221910"/>
          </a:xfrm>
          <a:prstGeom prst="rect">
            <a:avLst/>
          </a:prstGeom>
        </p:spPr>
      </p:pic>
      <p:pic>
        <p:nvPicPr>
          <p:cNvPr id="23" name="Picture 22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458" y="2891646"/>
            <a:ext cx="349500" cy="349500"/>
          </a:xfrm>
          <a:prstGeom prst="rect">
            <a:avLst/>
          </a:prstGeom>
        </p:spPr>
      </p:pic>
      <p:pic>
        <p:nvPicPr>
          <p:cNvPr id="24" name="Picture 23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92" y="3500404"/>
            <a:ext cx="349500" cy="349500"/>
          </a:xfrm>
          <a:prstGeom prst="rect">
            <a:avLst/>
          </a:prstGeom>
        </p:spPr>
      </p:pic>
      <p:pic>
        <p:nvPicPr>
          <p:cNvPr id="25" name="Picture 24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491" y="4561612"/>
            <a:ext cx="349500" cy="349500"/>
          </a:xfrm>
          <a:prstGeom prst="rect">
            <a:avLst/>
          </a:prstGeom>
        </p:spPr>
      </p:pic>
      <p:pic>
        <p:nvPicPr>
          <p:cNvPr id="27" name="Picture 26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754" y="4568590"/>
            <a:ext cx="349500" cy="349500"/>
          </a:xfrm>
          <a:prstGeom prst="rect">
            <a:avLst/>
          </a:prstGeom>
        </p:spPr>
      </p:pic>
      <p:pic>
        <p:nvPicPr>
          <p:cNvPr id="28" name="Picture 27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809" y="4561612"/>
            <a:ext cx="349500" cy="349500"/>
          </a:xfrm>
          <a:prstGeom prst="rect">
            <a:avLst/>
          </a:prstGeom>
        </p:spPr>
      </p:pic>
      <p:pic>
        <p:nvPicPr>
          <p:cNvPr id="29" name="Picture 28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003" y="2942658"/>
            <a:ext cx="349500" cy="349500"/>
          </a:xfrm>
          <a:prstGeom prst="rect">
            <a:avLst/>
          </a:prstGeom>
        </p:spPr>
      </p:pic>
      <p:pic>
        <p:nvPicPr>
          <p:cNvPr id="30" name="Picture 29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712" y="3462404"/>
            <a:ext cx="349500" cy="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01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Options in OO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Easily modeled elements </a:t>
            </a:r>
            <a:endParaRPr lang="en-US" dirty="0" smtClean="0"/>
          </a:p>
          <a:p>
            <a:pPr lvl="1"/>
            <a:r>
              <a:rPr lang="en-US" dirty="0" smtClean="0"/>
              <a:t>Modeled by c</a:t>
            </a:r>
            <a:r>
              <a:rPr lang="en-US" dirty="0" smtClean="0"/>
              <a:t>lasses, interfaces, static </a:t>
            </a:r>
            <a:r>
              <a:rPr lang="en-US" dirty="0" smtClean="0"/>
              <a:t>traits (Scala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Using inheritance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Problematic elements</a:t>
            </a:r>
            <a:endParaRPr lang="en-US" dirty="0" smtClean="0"/>
          </a:p>
          <a:p>
            <a:pPr lvl="1"/>
            <a:r>
              <a:rPr lang="en-US" dirty="0" smtClean="0"/>
              <a:t>Modeled by dynamic </a:t>
            </a:r>
            <a:r>
              <a:rPr lang="en-US" dirty="0" smtClean="0"/>
              <a:t>traits, mixins (Groovy, Ruby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Using dynamic composition of traits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img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08" y="1660719"/>
            <a:ext cx="543460" cy="503809"/>
          </a:xfrm>
          <a:prstGeom prst="rect">
            <a:avLst/>
          </a:prstGeom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3" y="3450750"/>
            <a:ext cx="614731" cy="61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78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In Java, Scala and Groovy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Java</a:t>
            </a:r>
          </a:p>
          <a:p>
            <a:pPr lvl="1"/>
            <a:r>
              <a:rPr lang="en-US" dirty="0"/>
              <a:t>Poor modeling </a:t>
            </a:r>
            <a:r>
              <a:rPr lang="en-US" dirty="0" smtClean="0"/>
              <a:t>capabilities (delegation </a:t>
            </a:r>
            <a:r>
              <a:rPr lang="en-US" dirty="0"/>
              <a:t>and </a:t>
            </a:r>
            <a:r>
              <a:rPr lang="en-US" dirty="0" smtClean="0"/>
              <a:t>composition)</a:t>
            </a:r>
          </a:p>
          <a:p>
            <a:pPr lvl="1"/>
            <a:r>
              <a:rPr lang="en-US" dirty="0"/>
              <a:t>Scattered object identity, i.e. </a:t>
            </a:r>
            <a:r>
              <a:rPr lang="en-US" i="1" dirty="0"/>
              <a:t>object </a:t>
            </a:r>
            <a:r>
              <a:rPr lang="en-US" i="1" dirty="0" smtClean="0"/>
              <a:t>schizophrenia</a:t>
            </a:r>
          </a:p>
          <a:p>
            <a:r>
              <a:rPr lang="en-US" dirty="0" smtClean="0"/>
              <a:t>Scala</a:t>
            </a:r>
            <a:endParaRPr lang="en-US" dirty="0"/>
          </a:p>
          <a:p>
            <a:pPr lvl="1"/>
            <a:r>
              <a:rPr lang="en-US" dirty="0" smtClean="0"/>
              <a:t>Traits, no </a:t>
            </a:r>
            <a:r>
              <a:rPr lang="en-US" dirty="0"/>
              <a:t>delegation, no composition, no </a:t>
            </a:r>
            <a:r>
              <a:rPr lang="en-US" dirty="0" smtClean="0"/>
              <a:t>schizophrenia</a:t>
            </a:r>
          </a:p>
          <a:p>
            <a:pPr lvl="1"/>
            <a:r>
              <a:rPr lang="en-US" i="1" dirty="0" smtClean="0"/>
              <a:t>Combinatorial </a:t>
            </a:r>
            <a:r>
              <a:rPr lang="en-US" i="1" dirty="0"/>
              <a:t>explosion</a:t>
            </a:r>
            <a:r>
              <a:rPr lang="en-US" dirty="0"/>
              <a:t> of classes </a:t>
            </a:r>
            <a:r>
              <a:rPr lang="en-US" dirty="0" smtClean="0"/>
              <a:t>declarations</a:t>
            </a:r>
          </a:p>
          <a:p>
            <a:r>
              <a:rPr lang="en-US" dirty="0" smtClean="0"/>
              <a:t>Groovy</a:t>
            </a:r>
          </a:p>
          <a:p>
            <a:pPr lvl="1"/>
            <a:r>
              <a:rPr lang="en-US" dirty="0"/>
              <a:t>Dynamic traits resolve the explosion </a:t>
            </a:r>
            <a:r>
              <a:rPr lang="en-US" dirty="0" smtClean="0"/>
              <a:t>issue</a:t>
            </a:r>
          </a:p>
          <a:p>
            <a:pPr lvl="1"/>
            <a:r>
              <a:rPr lang="en-US" dirty="0" smtClean="0"/>
              <a:t>Unmaintainable code in complex scenarios (e.g. trait dependency management)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144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 of Object Morphology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71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20899</TotalTime>
  <Words>504</Words>
  <Application>Microsoft Macintosh PowerPoint</Application>
  <PresentationFormat>On-screen Show (4:3)</PresentationFormat>
  <Paragraphs>114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Median</vt:lpstr>
      <vt:lpstr>Object Morphology</vt:lpstr>
      <vt:lpstr>Problem</vt:lpstr>
      <vt:lpstr>Goals</vt:lpstr>
      <vt:lpstr>Introduction</vt:lpstr>
      <vt:lpstr>A School Enrollment Model</vt:lpstr>
      <vt:lpstr>A School Enrollment Model</vt:lpstr>
      <vt:lpstr>Modeling Options in OO Languages</vt:lpstr>
      <vt:lpstr>Modeling In Java, Scala and Groovy</vt:lpstr>
      <vt:lpstr>Solution</vt:lpstr>
      <vt:lpstr>Prototype Theory</vt:lpstr>
      <vt:lpstr>Morph Models</vt:lpstr>
      <vt:lpstr>Example: Organization Model</vt:lpstr>
      <vt:lpstr>Example: Person Model</vt:lpstr>
      <vt:lpstr>Theoretical Foundations</vt:lpstr>
      <vt:lpstr>Prototypical Analysis</vt:lpstr>
      <vt:lpstr>Morpheus: Proof-of-Concept</vt:lpstr>
      <vt:lpstr>Conclusion</vt:lpstr>
      <vt:lpstr>The End</vt:lpstr>
    </vt:vector>
  </TitlesOfParts>
  <Company>Iquality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Morphology</dc:title>
  <dc:creator>Zbyněk Šlajchrt</dc:creator>
  <cp:lastModifiedBy>Zbyněk Šlajchrt</cp:lastModifiedBy>
  <cp:revision>121</cp:revision>
  <dcterms:created xsi:type="dcterms:W3CDTF">2016-02-21T18:39:04Z</dcterms:created>
  <dcterms:modified xsi:type="dcterms:W3CDTF">2016-05-11T18:32:17Z</dcterms:modified>
</cp:coreProperties>
</file>