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61" r:id="rId4"/>
    <p:sldId id="258" r:id="rId5"/>
    <p:sldId id="259" r:id="rId6"/>
    <p:sldId id="260" r:id="rId7"/>
    <p:sldId id="262" r:id="rId8"/>
    <p:sldId id="264" r:id="rId9"/>
    <p:sldId id="265" r:id="rId10"/>
    <p:sldId id="266" r:id="rId11"/>
    <p:sldId id="270" r:id="rId12"/>
    <p:sldId id="273" r:id="rId13"/>
    <p:sldId id="267" r:id="rId14"/>
    <p:sldId id="269" r:id="rId15"/>
    <p:sldId id="268" r:id="rId16"/>
    <p:sldId id="271" r:id="rId17"/>
    <p:sldId id="272" r:id="rId18"/>
    <p:sldId id="274" r:id="rId19"/>
    <p:sldId id="276" r:id="rId20"/>
    <p:sldId id="277" r:id="rId21"/>
    <p:sldId id="275" r:id="rId22"/>
    <p:sldId id="278"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009" autoAdjust="0"/>
  </p:normalViewPr>
  <p:slideViewPr>
    <p:cSldViewPr snapToGrid="0" snapToObjects="1">
      <p:cViewPr varScale="1">
        <p:scale>
          <a:sx n="95" d="100"/>
          <a:sy n="95" d="100"/>
        </p:scale>
        <p:origin x="-2032"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AA1769-DD2B-594B-860D-8BE1E76F7C98}" type="datetimeFigureOut">
              <a:rPr lang="en-US" smtClean="0"/>
              <a:t>18/11/15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cs-CZ" smtClean="0"/>
              <a:t>Click to edit Master text styles</a:t>
            </a:r>
          </a:p>
          <a:p>
            <a:pPr lvl="1"/>
            <a:r>
              <a:rPr lang="cs-CZ" smtClean="0"/>
              <a:t>Second level</a:t>
            </a:r>
          </a:p>
          <a:p>
            <a:pPr lvl="2"/>
            <a:r>
              <a:rPr lang="cs-CZ" smtClean="0"/>
              <a:t>Third level</a:t>
            </a:r>
          </a:p>
          <a:p>
            <a:pPr lvl="3"/>
            <a:r>
              <a:rPr lang="cs-CZ" smtClean="0"/>
              <a:t>Fourth level</a:t>
            </a:r>
          </a:p>
          <a:p>
            <a:pPr lvl="4"/>
            <a:r>
              <a:rPr lang="cs-CZ"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D58CD7-5E9C-3C4B-932D-50A00EA502BD}" type="slidenum">
              <a:rPr lang="en-US" smtClean="0"/>
              <a:t>‹#›</a:t>
            </a:fld>
            <a:endParaRPr lang="en-US"/>
          </a:p>
        </p:txBody>
      </p:sp>
    </p:spTree>
    <p:extLst>
      <p:ext uri="{BB962C8B-B14F-4D97-AF65-F5344CB8AC3E}">
        <p14:creationId xmlns:p14="http://schemas.microsoft.com/office/powerpoint/2010/main" val="130407793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Intro</a:t>
            </a:r>
          </a:p>
          <a:p>
            <a:endParaRPr lang="en-US" dirty="0" smtClean="0"/>
          </a:p>
          <a:p>
            <a:r>
              <a:rPr lang="en-US" dirty="0" smtClean="0"/>
              <a:t>Since OOP is a prevailing</a:t>
            </a:r>
            <a:r>
              <a:rPr lang="en-US" baseline="0" dirty="0" smtClean="0"/>
              <a:t> paradigm in software development it is legitimate to ask how much is OPP able to model protean objects.</a:t>
            </a:r>
            <a:endParaRPr lang="en-US" dirty="0"/>
          </a:p>
        </p:txBody>
      </p:sp>
      <p:sp>
        <p:nvSpPr>
          <p:cNvPr id="4" name="Slide Number Placeholder 3"/>
          <p:cNvSpPr>
            <a:spLocks noGrp="1"/>
          </p:cNvSpPr>
          <p:nvPr>
            <p:ph type="sldNum" sz="quarter" idx="10"/>
          </p:nvPr>
        </p:nvSpPr>
        <p:spPr/>
        <p:txBody>
          <a:bodyPr/>
          <a:lstStyle/>
          <a:p>
            <a:fld id="{CCD58CD7-5E9C-3C4B-932D-50A00EA502BD}" type="slidenum">
              <a:rPr lang="en-US" smtClean="0"/>
              <a:t>2</a:t>
            </a:fld>
            <a:endParaRPr lang="en-US"/>
          </a:p>
        </p:txBody>
      </p:sp>
    </p:spTree>
    <p:extLst>
      <p:ext uri="{BB962C8B-B14F-4D97-AF65-F5344CB8AC3E}">
        <p14:creationId xmlns:p14="http://schemas.microsoft.com/office/powerpoint/2010/main" val="940033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“with” connector functions</a:t>
            </a:r>
            <a:r>
              <a:rPr lang="en-US" baseline="0" dirty="0" smtClean="0"/>
              <a:t> as the multiplication operator, while the “or” connector is an analogy to the addition operator.</a:t>
            </a:r>
            <a:endParaRPr lang="en-US" dirty="0" smtClean="0"/>
          </a:p>
          <a:p>
            <a:endParaRPr lang="en-US" dirty="0" smtClean="0"/>
          </a:p>
          <a:p>
            <a:r>
              <a:rPr lang="en-US" dirty="0" smtClean="0"/>
              <a:t>Thus</a:t>
            </a:r>
            <a:r>
              <a:rPr lang="en-US" baseline="0" dirty="0" smtClean="0"/>
              <a:t> </a:t>
            </a:r>
            <a:r>
              <a:rPr lang="en-US" dirty="0" smtClean="0"/>
              <a:t>the morph model expressions can be seen as </a:t>
            </a:r>
            <a:r>
              <a:rPr lang="en-US" baseline="0" dirty="0" smtClean="0"/>
              <a:t>special algebra formulas having the distributive property.</a:t>
            </a:r>
            <a:endParaRPr lang="en-US" dirty="0"/>
          </a:p>
        </p:txBody>
      </p:sp>
      <p:sp>
        <p:nvSpPr>
          <p:cNvPr id="4" name="Slide Number Placeholder 3"/>
          <p:cNvSpPr>
            <a:spLocks noGrp="1"/>
          </p:cNvSpPr>
          <p:nvPr>
            <p:ph type="sldNum" sz="quarter" idx="10"/>
          </p:nvPr>
        </p:nvSpPr>
        <p:spPr/>
        <p:txBody>
          <a:bodyPr/>
          <a:lstStyle/>
          <a:p>
            <a:fld id="{CCD58CD7-5E9C-3C4B-932D-50A00EA502BD}" type="slidenum">
              <a:rPr lang="en-US" smtClean="0"/>
              <a:t>11</a:t>
            </a:fld>
            <a:endParaRPr lang="en-US"/>
          </a:p>
        </p:txBody>
      </p:sp>
    </p:spTree>
    <p:extLst>
      <p:ext uri="{BB962C8B-B14F-4D97-AF65-F5344CB8AC3E}">
        <p14:creationId xmlns:p14="http://schemas.microsoft.com/office/powerpoint/2010/main" val="3285271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not a scar face, but a face model showing muscles influencing one or more facial features.</a:t>
            </a:r>
            <a:endParaRPr lang="en-US" dirty="0"/>
          </a:p>
        </p:txBody>
      </p:sp>
      <p:sp>
        <p:nvSpPr>
          <p:cNvPr id="4" name="Slide Number Placeholder 3"/>
          <p:cNvSpPr>
            <a:spLocks noGrp="1"/>
          </p:cNvSpPr>
          <p:nvPr>
            <p:ph type="sldNum" sz="quarter" idx="10"/>
          </p:nvPr>
        </p:nvSpPr>
        <p:spPr/>
        <p:txBody>
          <a:bodyPr/>
          <a:lstStyle/>
          <a:p>
            <a:fld id="{CCD58CD7-5E9C-3C4B-932D-50A00EA502BD}" type="slidenum">
              <a:rPr lang="en-US" smtClean="0"/>
              <a:t>13</a:t>
            </a:fld>
            <a:endParaRPr lang="en-US"/>
          </a:p>
        </p:txBody>
      </p:sp>
    </p:spTree>
    <p:extLst>
      <p:ext uri="{BB962C8B-B14F-4D97-AF65-F5344CB8AC3E}">
        <p14:creationId xmlns:p14="http://schemas.microsoft.com/office/powerpoint/2010/main" val="2224360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deliberately omitted</a:t>
            </a:r>
            <a:r>
              <a:rPr lang="en-US" baseline="0" dirty="0" smtClean="0"/>
              <a:t> wrinkles, nose, cheeks and other features for the sake of simplicity.</a:t>
            </a:r>
            <a:endParaRPr lang="en-US" dirty="0"/>
          </a:p>
        </p:txBody>
      </p:sp>
      <p:sp>
        <p:nvSpPr>
          <p:cNvPr id="4" name="Slide Number Placeholder 3"/>
          <p:cNvSpPr>
            <a:spLocks noGrp="1"/>
          </p:cNvSpPr>
          <p:nvPr>
            <p:ph type="sldNum" sz="quarter" idx="10"/>
          </p:nvPr>
        </p:nvSpPr>
        <p:spPr/>
        <p:txBody>
          <a:bodyPr/>
          <a:lstStyle/>
          <a:p>
            <a:fld id="{CCD58CD7-5E9C-3C4B-932D-50A00EA502BD}" type="slidenum">
              <a:rPr lang="en-US" smtClean="0"/>
              <a:t>15</a:t>
            </a:fld>
            <a:endParaRPr lang="en-US"/>
          </a:p>
        </p:txBody>
      </p:sp>
    </p:spTree>
    <p:extLst>
      <p:ext uri="{BB962C8B-B14F-4D97-AF65-F5344CB8AC3E}">
        <p14:creationId xmlns:p14="http://schemas.microsoft.com/office/powerpoint/2010/main" val="484634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order to answer this question I tried to develop a simple scenario in three OOP languages:</a:t>
            </a:r>
          </a:p>
          <a:p>
            <a:r>
              <a:rPr lang="en-US" baseline="0" dirty="0" smtClean="0"/>
              <a:t>Java as one of the most popular languages,</a:t>
            </a:r>
          </a:p>
          <a:p>
            <a:r>
              <a:rPr lang="en-US" baseline="0" dirty="0" smtClean="0"/>
              <a:t>Scala as a representative of strongly statically typed languages and</a:t>
            </a:r>
          </a:p>
          <a:p>
            <a:r>
              <a:rPr lang="en-US" baseline="0" dirty="0" smtClean="0"/>
              <a:t>Groovy as a representative of dynamic languages</a:t>
            </a:r>
          </a:p>
          <a:p>
            <a:endParaRPr lang="en-US" baseline="0" dirty="0" smtClean="0"/>
          </a:p>
          <a:p>
            <a:r>
              <a:rPr lang="en-US" baseline="0" dirty="0" smtClean="0"/>
              <a:t>The scenario consists of a hypothetical airport scanner able to recognize object in baggage. It is assumed that the scanner uses two algorithms: one for recognizing material and the other for recognizing the shape.</a:t>
            </a:r>
          </a:p>
          <a:p>
            <a:endParaRPr lang="en-US" baseline="0" dirty="0" smtClean="0"/>
          </a:p>
          <a:p>
            <a:r>
              <a:rPr lang="en-US" baseline="0" dirty="0" smtClean="0"/>
              <a:t>The goal is to develop an application parsing such records and modeling these two-dimensional objects in the selected languages.</a:t>
            </a:r>
          </a:p>
          <a:p>
            <a:endParaRPr lang="en-US" baseline="0" dirty="0" smtClean="0"/>
          </a:p>
        </p:txBody>
      </p:sp>
      <p:sp>
        <p:nvSpPr>
          <p:cNvPr id="4" name="Slide Number Placeholder 3"/>
          <p:cNvSpPr>
            <a:spLocks noGrp="1"/>
          </p:cNvSpPr>
          <p:nvPr>
            <p:ph type="sldNum" sz="quarter" idx="10"/>
          </p:nvPr>
        </p:nvSpPr>
        <p:spPr/>
        <p:txBody>
          <a:bodyPr/>
          <a:lstStyle/>
          <a:p>
            <a:fld id="{CCD58CD7-5E9C-3C4B-932D-50A00EA502BD}" type="slidenum">
              <a:rPr lang="en-US" smtClean="0"/>
              <a:t>3</a:t>
            </a:fld>
            <a:endParaRPr lang="en-US"/>
          </a:p>
        </p:txBody>
      </p:sp>
    </p:spTree>
    <p:extLst>
      <p:ext uri="{BB962C8B-B14F-4D97-AF65-F5344CB8AC3E}">
        <p14:creationId xmlns:p14="http://schemas.microsoft.com/office/powerpoint/2010/main" val="1884766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I am going to briefly summarize the outcome of the case study for each language.</a:t>
            </a:r>
          </a:p>
          <a:p>
            <a:endParaRPr lang="en-US" baseline="0" dirty="0" smtClean="0"/>
          </a:p>
          <a:p>
            <a:r>
              <a:rPr lang="en-US" baseline="0" dirty="0" smtClean="0"/>
              <a:t>Delegation and composition hide the actual type of the modeled baggage item -&gt; </a:t>
            </a:r>
            <a:r>
              <a:rPr lang="en-US" baseline="0" dirty="0" err="1" smtClean="0"/>
              <a:t>instanceof</a:t>
            </a:r>
            <a:r>
              <a:rPr lang="en-US" baseline="0" dirty="0" smtClean="0"/>
              <a:t> cannot be used to determine the type</a:t>
            </a:r>
          </a:p>
        </p:txBody>
      </p:sp>
      <p:sp>
        <p:nvSpPr>
          <p:cNvPr id="4" name="Slide Number Placeholder 3"/>
          <p:cNvSpPr>
            <a:spLocks noGrp="1"/>
          </p:cNvSpPr>
          <p:nvPr>
            <p:ph type="sldNum" sz="quarter" idx="10"/>
          </p:nvPr>
        </p:nvSpPr>
        <p:spPr/>
        <p:txBody>
          <a:bodyPr/>
          <a:lstStyle/>
          <a:p>
            <a:fld id="{CCD58CD7-5E9C-3C4B-932D-50A00EA502BD}" type="slidenum">
              <a:rPr lang="en-US" smtClean="0"/>
              <a:t>4</a:t>
            </a:fld>
            <a:endParaRPr lang="en-US"/>
          </a:p>
        </p:txBody>
      </p:sp>
    </p:spTree>
    <p:extLst>
      <p:ext uri="{BB962C8B-B14F-4D97-AF65-F5344CB8AC3E}">
        <p14:creationId xmlns:p14="http://schemas.microsoft.com/office/powerpoint/2010/main" val="2146284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Scala comes</a:t>
            </a:r>
            <a:r>
              <a:rPr lang="en-US" baseline="0" dirty="0" smtClean="0"/>
              <a:t> up with the concept of traits, which is something between composition and inheritance.</a:t>
            </a:r>
          </a:p>
          <a:p>
            <a:endParaRPr lang="en-US" baseline="0" dirty="0" smtClean="0"/>
          </a:p>
          <a:p>
            <a:r>
              <a:rPr lang="en-US" baseline="0" dirty="0" smtClean="0"/>
              <a:t>It allows to avoid the problems mentioned previously. However, there is a big problem concerning the multidimensionality of the modeled objects.</a:t>
            </a:r>
          </a:p>
          <a:p>
            <a:r>
              <a:rPr lang="en-US" baseline="0" dirty="0" smtClean="0"/>
              <a:t>For each combination there must be a class declaration.</a:t>
            </a:r>
          </a:p>
        </p:txBody>
      </p:sp>
      <p:sp>
        <p:nvSpPr>
          <p:cNvPr id="4" name="Slide Number Placeholder 3"/>
          <p:cNvSpPr>
            <a:spLocks noGrp="1"/>
          </p:cNvSpPr>
          <p:nvPr>
            <p:ph type="sldNum" sz="quarter" idx="10"/>
          </p:nvPr>
        </p:nvSpPr>
        <p:spPr/>
        <p:txBody>
          <a:bodyPr/>
          <a:lstStyle/>
          <a:p>
            <a:fld id="{CCD58CD7-5E9C-3C4B-932D-50A00EA502BD}" type="slidenum">
              <a:rPr lang="en-US" smtClean="0"/>
              <a:t>5</a:t>
            </a:fld>
            <a:endParaRPr lang="en-US"/>
          </a:p>
        </p:txBody>
      </p:sp>
    </p:spTree>
    <p:extLst>
      <p:ext uri="{BB962C8B-B14F-4D97-AF65-F5344CB8AC3E}">
        <p14:creationId xmlns:p14="http://schemas.microsoft.com/office/powerpoint/2010/main" val="3469032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a:t>
            </a:r>
            <a:r>
              <a:rPr lang="en-US" baseline="0" dirty="0" smtClean="0"/>
              <a:t> turn our attention to </a:t>
            </a:r>
            <a:r>
              <a:rPr lang="en-US" dirty="0" smtClean="0"/>
              <a:t>Groov</a:t>
            </a:r>
            <a:r>
              <a:rPr lang="en-US" baseline="0" dirty="0" smtClean="0"/>
              <a:t>y. It is a representative from the opposite side of the spectrum. It is a weakly typed dynamic language offering one feature that is very important for our purpose: dynamic traits.</a:t>
            </a:r>
          </a:p>
          <a:p>
            <a:r>
              <a:rPr lang="en-US" baseline="0" dirty="0" smtClean="0"/>
              <a:t>They allow to attach selected traits at run-time to the target objects.</a:t>
            </a:r>
          </a:p>
          <a:p>
            <a:endParaRPr lang="en-US" baseline="0" dirty="0" smtClean="0"/>
          </a:p>
          <a:p>
            <a:r>
              <a:rPr lang="en-US" baseline="0" dirty="0" smtClean="0"/>
              <a:t>It really solves all previously mentioned problems, however, other problems are looming.</a:t>
            </a:r>
          </a:p>
          <a:p>
            <a:endParaRPr lang="en-US" baseline="0" dirty="0" smtClean="0"/>
          </a:p>
          <a:p>
            <a:r>
              <a:rPr lang="en-US" baseline="0" dirty="0" smtClean="0"/>
              <a:t>The conclusion is: Traits are exactly the feature that is necessary to model the protean objects. </a:t>
            </a:r>
          </a:p>
          <a:p>
            <a:r>
              <a:rPr lang="en-US" baseline="0" dirty="0" smtClean="0"/>
              <a:t>Therefore, since the absence of traits Java is not suitable for this kind of applications. </a:t>
            </a:r>
          </a:p>
          <a:p>
            <a:r>
              <a:rPr lang="en-US" baseline="0" dirty="0" smtClean="0"/>
              <a:t>As far as Scala is concerned, the exponential explosion of class declarations is virtually prohibitive.</a:t>
            </a:r>
          </a:p>
          <a:p>
            <a:r>
              <a:rPr lang="en-US" baseline="0" dirty="0" smtClean="0"/>
              <a:t>And in terms of Groovy, because of the absence of the trait consistency check it is unusable as well.</a:t>
            </a:r>
          </a:p>
          <a:p>
            <a:endParaRPr lang="en-US" baseline="0" dirty="0" smtClean="0"/>
          </a:p>
          <a:p>
            <a:r>
              <a:rPr lang="en-US" baseline="0" dirty="0" smtClean="0"/>
              <a:t>It seems there is a gap between the two worlds: the static and dynamic ones. And it seems that the modeling of protean objects falls into this gap.</a:t>
            </a:r>
          </a:p>
          <a:p>
            <a:r>
              <a:rPr lang="en-US" baseline="0" dirty="0" smtClean="0"/>
              <a:t>And it is this gap, which is addressed by the concept of Object Metamorphism, which I have been developing in my thesis and which I am going to briefly introduce in this presentation.</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CD58CD7-5E9C-3C4B-932D-50A00EA502BD}" type="slidenum">
              <a:rPr lang="en-US" smtClean="0"/>
              <a:t>6</a:t>
            </a:fld>
            <a:endParaRPr lang="en-US"/>
          </a:p>
        </p:txBody>
      </p:sp>
    </p:spTree>
    <p:extLst>
      <p:ext uri="{BB962C8B-B14F-4D97-AF65-F5344CB8AC3E}">
        <p14:creationId xmlns:p14="http://schemas.microsoft.com/office/powerpoint/2010/main" val="2299495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Object</a:t>
            </a:r>
            <a:r>
              <a:rPr lang="en-US" baseline="0" dirty="0" smtClean="0"/>
              <a:t> metamorphism can be described as …</a:t>
            </a:r>
          </a:p>
          <a:p>
            <a:endParaRPr lang="en-US" baseline="0" dirty="0" smtClean="0"/>
          </a:p>
          <a:p>
            <a:r>
              <a:rPr lang="en-US" baseline="0" dirty="0" smtClean="0"/>
              <a:t>So the pivotal concept of OM is the morph model.</a:t>
            </a:r>
          </a:p>
          <a:p>
            <a:endParaRPr lang="en-US" baseline="0" dirty="0" smtClean="0"/>
          </a:p>
          <a:p>
            <a:r>
              <a:rPr lang="en-US" baseline="0" dirty="0" smtClean="0"/>
              <a:t>So, according to this concept, an object is created according to the description contained in the morph model.</a:t>
            </a:r>
          </a:p>
          <a:p>
            <a:r>
              <a:rPr lang="en-US" baseline="0" dirty="0" smtClean="0"/>
              <a:t>In this respect the morph model is actually an analogy to the class. The class may actually be considered a special case of the morph model.</a:t>
            </a:r>
          </a:p>
          <a:p>
            <a:endParaRPr lang="en-US" baseline="0" dirty="0" smtClean="0"/>
          </a:p>
          <a:p>
            <a:r>
              <a:rPr lang="en-US" baseline="0" dirty="0" smtClean="0"/>
              <a:t>Similarly to the class, the morph model is also compiled and verified at compile-time.</a:t>
            </a:r>
          </a:p>
          <a:p>
            <a:endParaRPr lang="en-US" baseline="0" dirty="0" smtClean="0"/>
          </a:p>
          <a:p>
            <a:r>
              <a:rPr lang="en-US" baseline="0" dirty="0" smtClean="0"/>
              <a:t>A morph is an instance of the morph model. This is an analogy to a class instance with one important distinction that it is able to mutate, in other words to change</a:t>
            </a:r>
          </a:p>
          <a:p>
            <a:r>
              <a:rPr lang="en-US" baseline="0" dirty="0" smtClean="0"/>
              <a:t>Its structure and behavior.</a:t>
            </a:r>
          </a:p>
          <a:p>
            <a:endParaRPr lang="en-US" baseline="0" dirty="0" smtClean="0"/>
          </a:p>
          <a:p>
            <a:r>
              <a:rPr lang="en-US" baseline="0" dirty="0" smtClean="0"/>
              <a:t>To illustrate OM I have developed a small application simulating the facial expressions of human emotions.</a:t>
            </a:r>
          </a:p>
          <a:p>
            <a:endParaRPr lang="en-US" baseline="0" dirty="0" smtClean="0"/>
          </a:p>
          <a:p>
            <a:r>
              <a:rPr lang="en-US" baseline="0" dirty="0" smtClean="0"/>
              <a:t>The code samples used in this presentation are developed in Morpheus, which is a proof-concept implementation of OM developed as an extension of the Scala compiler.</a:t>
            </a:r>
            <a:endParaRPr lang="en-US" dirty="0"/>
          </a:p>
        </p:txBody>
      </p:sp>
      <p:sp>
        <p:nvSpPr>
          <p:cNvPr id="4" name="Slide Number Placeholder 3"/>
          <p:cNvSpPr>
            <a:spLocks noGrp="1"/>
          </p:cNvSpPr>
          <p:nvPr>
            <p:ph type="sldNum" sz="quarter" idx="10"/>
          </p:nvPr>
        </p:nvSpPr>
        <p:spPr/>
        <p:txBody>
          <a:bodyPr/>
          <a:lstStyle/>
          <a:p>
            <a:fld id="{CCD58CD7-5E9C-3C4B-932D-50A00EA502BD}" type="slidenum">
              <a:rPr lang="en-US" smtClean="0"/>
              <a:t>7</a:t>
            </a:fld>
            <a:endParaRPr lang="en-US"/>
          </a:p>
        </p:txBody>
      </p:sp>
    </p:spTree>
    <p:extLst>
      <p:ext uri="{BB962C8B-B14F-4D97-AF65-F5344CB8AC3E}">
        <p14:creationId xmlns:p14="http://schemas.microsoft.com/office/powerpoint/2010/main" val="887108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human face is obviously</a:t>
            </a:r>
            <a:r>
              <a:rPr lang="en-US" baseline="0" dirty="0" smtClean="0"/>
              <a:t> an extremely varying object. The expressions in the face reflect the emotions felt by the human.</a:t>
            </a:r>
          </a:p>
          <a:p>
            <a:endParaRPr lang="en-US" baseline="0" dirty="0" smtClean="0"/>
          </a:p>
          <a:p>
            <a:r>
              <a:rPr lang="en-US" baseline="0" dirty="0" smtClean="0"/>
              <a:t>The emotions cause electric stimulation of the facial muscles. One end of the muscles is attached to the bones while the other end is connected to the skin or rather various facial features such as lips, lids, eyebrows etc.</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CD58CD7-5E9C-3C4B-932D-50A00EA502BD}" type="slidenum">
              <a:rPr lang="en-US" smtClean="0"/>
              <a:t>8</a:t>
            </a:fld>
            <a:endParaRPr lang="en-US"/>
          </a:p>
        </p:txBody>
      </p:sp>
    </p:spTree>
    <p:extLst>
      <p:ext uri="{BB962C8B-B14F-4D97-AF65-F5344CB8AC3E}">
        <p14:creationId xmlns:p14="http://schemas.microsoft.com/office/powerpoint/2010/main" val="2877505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propagation of emotions to their manifestation</a:t>
            </a:r>
            <a:r>
              <a:rPr lang="en-US" baseline="0" dirty="0" smtClean="0"/>
              <a:t> on the human face may be described by three morph models.</a:t>
            </a:r>
          </a:p>
          <a:p>
            <a:endParaRPr lang="en-US" baseline="0" dirty="0" smtClean="0"/>
          </a:p>
          <a:p>
            <a:r>
              <a:rPr lang="en-US" baseline="0" dirty="0" smtClean="0"/>
              <a:t>The models may actually be considered three descriptions of the human face from different angles. </a:t>
            </a:r>
          </a:p>
          <a:p>
            <a:endParaRPr lang="en-US" baseline="0" dirty="0" smtClean="0"/>
          </a:p>
          <a:p>
            <a:r>
              <a:rPr lang="en-US" baseline="0" dirty="0" smtClean="0"/>
              <a:t>Let us deal with individual morph models in more detail.</a:t>
            </a:r>
          </a:p>
        </p:txBody>
      </p:sp>
      <p:sp>
        <p:nvSpPr>
          <p:cNvPr id="4" name="Slide Number Placeholder 3"/>
          <p:cNvSpPr>
            <a:spLocks noGrp="1"/>
          </p:cNvSpPr>
          <p:nvPr>
            <p:ph type="sldNum" sz="quarter" idx="10"/>
          </p:nvPr>
        </p:nvSpPr>
        <p:spPr/>
        <p:txBody>
          <a:bodyPr/>
          <a:lstStyle/>
          <a:p>
            <a:fld id="{CCD58CD7-5E9C-3C4B-932D-50A00EA502BD}" type="slidenum">
              <a:rPr lang="en-US" smtClean="0"/>
              <a:t>9</a:t>
            </a:fld>
            <a:endParaRPr lang="en-US"/>
          </a:p>
        </p:txBody>
      </p:sp>
    </p:spTree>
    <p:extLst>
      <p:ext uri="{BB962C8B-B14F-4D97-AF65-F5344CB8AC3E}">
        <p14:creationId xmlns:p14="http://schemas.microsoft.com/office/powerpoint/2010/main" val="3868766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emotion model used in the simulation comprises six emotions:</a:t>
            </a:r>
          </a:p>
          <a:p>
            <a:endParaRPr lang="en-US" baseline="0" dirty="0" smtClean="0"/>
          </a:p>
          <a:p>
            <a:r>
              <a:rPr lang="en-US" baseline="0" dirty="0" smtClean="0"/>
              <a:t>In contrast to the famous book by Paul Ekman about micro-expressions, this model does not include contempt.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CD58CD7-5E9C-3C4B-932D-50A00EA502BD}" type="slidenum">
              <a:rPr lang="en-US" smtClean="0"/>
              <a:t>10</a:t>
            </a:fld>
            <a:endParaRPr lang="en-US"/>
          </a:p>
        </p:txBody>
      </p:sp>
    </p:spTree>
    <p:extLst>
      <p:ext uri="{BB962C8B-B14F-4D97-AF65-F5344CB8AC3E}">
        <p14:creationId xmlns:p14="http://schemas.microsoft.com/office/powerpoint/2010/main" val="608825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cs-CZ"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cs-CZ"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17/11/15</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cs-CZ"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cs-CZ" smtClean="0"/>
              <a:t>Click to edit Master text styles</a:t>
            </a:r>
          </a:p>
          <a:p>
            <a:pPr lvl="1" eaLnBrk="1" latinLnBrk="0" hangingPunct="1"/>
            <a:r>
              <a:rPr lang="cs-CZ" smtClean="0"/>
              <a:t>Second level</a:t>
            </a:r>
          </a:p>
          <a:p>
            <a:pPr lvl="2" eaLnBrk="1" latinLnBrk="0" hangingPunct="1"/>
            <a:r>
              <a:rPr lang="cs-CZ" smtClean="0"/>
              <a:t>Third level</a:t>
            </a:r>
          </a:p>
          <a:p>
            <a:pPr lvl="3" eaLnBrk="1" latinLnBrk="0" hangingPunct="1"/>
            <a:r>
              <a:rPr lang="cs-CZ" smtClean="0"/>
              <a:t>Fourth level</a:t>
            </a:r>
          </a:p>
          <a:p>
            <a:pPr lvl="4" eaLnBrk="1" latinLnBrk="0" hangingPunct="1"/>
            <a:r>
              <a:rPr lang="cs-CZ"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17/11/15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cs-CZ"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cs-CZ" smtClean="0"/>
              <a:t>Click to edit Master text styles</a:t>
            </a:r>
          </a:p>
          <a:p>
            <a:pPr lvl="1" eaLnBrk="1" latinLnBrk="0" hangingPunct="1"/>
            <a:r>
              <a:rPr lang="cs-CZ" smtClean="0"/>
              <a:t>Second level</a:t>
            </a:r>
          </a:p>
          <a:p>
            <a:pPr lvl="2" eaLnBrk="1" latinLnBrk="0" hangingPunct="1"/>
            <a:r>
              <a:rPr lang="cs-CZ" smtClean="0"/>
              <a:t>Third level</a:t>
            </a:r>
          </a:p>
          <a:p>
            <a:pPr lvl="3" eaLnBrk="1" latinLnBrk="0" hangingPunct="1"/>
            <a:r>
              <a:rPr lang="cs-CZ" smtClean="0"/>
              <a:t>Fourth level</a:t>
            </a:r>
          </a:p>
          <a:p>
            <a:pPr lvl="4" eaLnBrk="1" latinLnBrk="0" hangingPunct="1"/>
            <a:r>
              <a:rPr lang="cs-CZ"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eaLnBrk="1" latinLnBrk="0" hangingPunct="1"/>
            <a:fld id="{23A271A1-F6D6-438B-A432-4747EE7ECD40}" type="datetimeFigureOut">
              <a:rPr lang="en-US" smtClean="0"/>
              <a:pPr eaLnBrk="1" latinLnBrk="0" hangingPunct="1"/>
              <a:t>17/11/15</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cs-CZ"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17/11/15</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cs-CZ" smtClean="0"/>
              <a:t>Click to edit Master text styles</a:t>
            </a:r>
          </a:p>
          <a:p>
            <a:pPr lvl="1" eaLnBrk="1" latinLnBrk="0" hangingPunct="1"/>
            <a:r>
              <a:rPr lang="cs-CZ" smtClean="0"/>
              <a:t>Second level</a:t>
            </a:r>
          </a:p>
          <a:p>
            <a:pPr lvl="2" eaLnBrk="1" latinLnBrk="0" hangingPunct="1"/>
            <a:r>
              <a:rPr lang="cs-CZ" smtClean="0"/>
              <a:t>Third level</a:t>
            </a:r>
          </a:p>
          <a:p>
            <a:pPr lvl="3" eaLnBrk="1" latinLnBrk="0" hangingPunct="1"/>
            <a:r>
              <a:rPr lang="cs-CZ" smtClean="0"/>
              <a:t>Fourth level</a:t>
            </a:r>
          </a:p>
          <a:p>
            <a:pPr lvl="4" eaLnBrk="1" latinLnBrk="0" hangingPunct="1"/>
            <a:r>
              <a:rPr lang="cs-CZ"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cs-CZ"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cs-CZ" smtClean="0"/>
              <a:t>Click to edit Master title style</a:t>
            </a:r>
            <a:endParaRPr kumimoji="0" lang="en-US"/>
          </a:p>
        </p:txBody>
      </p:sp>
      <p:sp>
        <p:nvSpPr>
          <p:cNvPr id="12" name="Date Placeholder 1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17/11/15</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cs-CZ"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cs-CZ" smtClean="0"/>
              <a:t>Click to edit Master text styles</a:t>
            </a:r>
          </a:p>
          <a:p>
            <a:pPr lvl="1" eaLnBrk="1" latinLnBrk="0" hangingPunct="1"/>
            <a:r>
              <a:rPr lang="cs-CZ" smtClean="0"/>
              <a:t>Second level</a:t>
            </a:r>
          </a:p>
          <a:p>
            <a:pPr lvl="2" eaLnBrk="1" latinLnBrk="0" hangingPunct="1"/>
            <a:r>
              <a:rPr lang="cs-CZ" smtClean="0"/>
              <a:t>Third level</a:t>
            </a:r>
          </a:p>
          <a:p>
            <a:pPr lvl="3" eaLnBrk="1" latinLnBrk="0" hangingPunct="1"/>
            <a:r>
              <a:rPr lang="cs-CZ" smtClean="0"/>
              <a:t>Fourth level</a:t>
            </a:r>
          </a:p>
          <a:p>
            <a:pPr lvl="4" eaLnBrk="1" latinLnBrk="0" hangingPunct="1"/>
            <a:r>
              <a:rPr lang="cs-CZ"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cs-CZ" smtClean="0"/>
              <a:t>Click to edit Master text styles</a:t>
            </a:r>
          </a:p>
          <a:p>
            <a:pPr lvl="1" eaLnBrk="1" latinLnBrk="0" hangingPunct="1"/>
            <a:r>
              <a:rPr lang="cs-CZ" smtClean="0"/>
              <a:t>Second level</a:t>
            </a:r>
          </a:p>
          <a:p>
            <a:pPr lvl="2" eaLnBrk="1" latinLnBrk="0" hangingPunct="1"/>
            <a:r>
              <a:rPr lang="cs-CZ" smtClean="0"/>
              <a:t>Third level</a:t>
            </a:r>
          </a:p>
          <a:p>
            <a:pPr lvl="3" eaLnBrk="1" latinLnBrk="0" hangingPunct="1"/>
            <a:r>
              <a:rPr lang="cs-CZ" smtClean="0"/>
              <a:t>Fourth level</a:t>
            </a:r>
          </a:p>
          <a:p>
            <a:pPr lvl="4" eaLnBrk="1" latinLnBrk="0" hangingPunct="1"/>
            <a:r>
              <a:rPr lang="cs-CZ" smtClean="0"/>
              <a:t>Fifth level</a:t>
            </a:r>
            <a:endParaRPr kumimoji="0" lang="en-US"/>
          </a:p>
        </p:txBody>
      </p:sp>
      <p:sp>
        <p:nvSpPr>
          <p:cNvPr id="8" name="Date Placeholder 7"/>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17/11/15</a:t>
            </a:fld>
            <a:endParaRPr lang="en-US"/>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Footer Placeholder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cs-CZ"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cs-CZ" smtClean="0"/>
              <a:t>Click to edit Master text styles</a:t>
            </a:r>
          </a:p>
          <a:p>
            <a:pPr lvl="1" eaLnBrk="1" latinLnBrk="0" hangingPunct="1"/>
            <a:r>
              <a:rPr lang="cs-CZ" smtClean="0"/>
              <a:t>Second level</a:t>
            </a:r>
          </a:p>
          <a:p>
            <a:pPr lvl="2" eaLnBrk="1" latinLnBrk="0" hangingPunct="1"/>
            <a:r>
              <a:rPr lang="cs-CZ" smtClean="0"/>
              <a:t>Third level</a:t>
            </a:r>
          </a:p>
          <a:p>
            <a:pPr lvl="3" eaLnBrk="1" latinLnBrk="0" hangingPunct="1"/>
            <a:r>
              <a:rPr lang="cs-CZ" smtClean="0"/>
              <a:t>Fourth level</a:t>
            </a:r>
          </a:p>
          <a:p>
            <a:pPr lvl="4" eaLnBrk="1" latinLnBrk="0" hangingPunct="1"/>
            <a:r>
              <a:rPr lang="cs-CZ"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cs-CZ" smtClean="0"/>
              <a:t>Click to edit Master text styles</a:t>
            </a:r>
          </a:p>
          <a:p>
            <a:pPr lvl="1" eaLnBrk="1" latinLnBrk="0" hangingPunct="1"/>
            <a:r>
              <a:rPr lang="cs-CZ" smtClean="0"/>
              <a:t>Second level</a:t>
            </a:r>
          </a:p>
          <a:p>
            <a:pPr lvl="2" eaLnBrk="1" latinLnBrk="0" hangingPunct="1"/>
            <a:r>
              <a:rPr lang="cs-CZ" smtClean="0"/>
              <a:t>Third level</a:t>
            </a:r>
          </a:p>
          <a:p>
            <a:pPr lvl="3" eaLnBrk="1" latinLnBrk="0" hangingPunct="1"/>
            <a:r>
              <a:rPr lang="cs-CZ" smtClean="0"/>
              <a:t>Fourth level</a:t>
            </a:r>
          </a:p>
          <a:p>
            <a:pPr lvl="4" eaLnBrk="1" latinLnBrk="0" hangingPunct="1"/>
            <a:r>
              <a:rPr lang="cs-CZ" smtClean="0"/>
              <a:t>Fifth level</a:t>
            </a:r>
            <a:endParaRPr kumimoji="0" lang="en-US"/>
          </a:p>
        </p:txBody>
      </p:sp>
      <p:sp>
        <p:nvSpPr>
          <p:cNvPr id="10" name="Date Placeholder 9"/>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17/11/15</a:t>
            </a:fld>
            <a:endParaRPr lang="en-US"/>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cs-CZ"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cs-CZ"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cs-CZ"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17/11/15</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17/11/15</a:t>
            </a:fld>
            <a:endParaRPr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cs-CZ" smtClean="0"/>
              <a:t>Click to edit Master title style</a:t>
            </a:r>
            <a:endParaRPr kumimoji="0" lang="en-US"/>
          </a:p>
        </p:txBody>
      </p:sp>
      <p:sp>
        <p:nvSpPr>
          <p:cNvPr id="5" name="Date Placeholder 4"/>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17/11/15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cs-CZ"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cs-CZ" smtClean="0"/>
              <a:t>Click to edit Master text styles</a:t>
            </a:r>
          </a:p>
          <a:p>
            <a:pPr lvl="1" eaLnBrk="1" latinLnBrk="0" hangingPunct="1"/>
            <a:r>
              <a:rPr lang="cs-CZ" smtClean="0"/>
              <a:t>Second level</a:t>
            </a:r>
          </a:p>
          <a:p>
            <a:pPr lvl="2" eaLnBrk="1" latinLnBrk="0" hangingPunct="1"/>
            <a:r>
              <a:rPr lang="cs-CZ" smtClean="0"/>
              <a:t>Third level</a:t>
            </a:r>
          </a:p>
          <a:p>
            <a:pPr lvl="3" eaLnBrk="1" latinLnBrk="0" hangingPunct="1"/>
            <a:r>
              <a:rPr lang="cs-CZ" smtClean="0"/>
              <a:t>Fourth level</a:t>
            </a:r>
          </a:p>
          <a:p>
            <a:pPr lvl="4" eaLnBrk="1" latinLnBrk="0" hangingPunct="1"/>
            <a:r>
              <a:rPr lang="cs-CZ"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cs-CZ"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cs-CZ"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fld id="{23A271A1-F6D6-438B-A432-4747EE7ECD40}" type="datetimeFigureOut">
              <a:rPr lang="en-US" smtClean="0"/>
              <a:pPr eaLnBrk="1" latinLnBrk="0" hangingPunct="1"/>
              <a:t>17/11/15</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cs-CZ" smtClean="0"/>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cs-CZ"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cs-CZ" smtClean="0"/>
              <a:t>Click to edit Master text styles</a:t>
            </a:r>
          </a:p>
          <a:p>
            <a:pPr lvl="1" eaLnBrk="1" latinLnBrk="0" hangingPunct="1"/>
            <a:r>
              <a:rPr kumimoji="0" lang="cs-CZ" smtClean="0"/>
              <a:t>Second level</a:t>
            </a:r>
          </a:p>
          <a:p>
            <a:pPr lvl="2" eaLnBrk="1" latinLnBrk="0" hangingPunct="1"/>
            <a:r>
              <a:rPr kumimoji="0" lang="cs-CZ" smtClean="0"/>
              <a:t>Third level</a:t>
            </a:r>
          </a:p>
          <a:p>
            <a:pPr lvl="3" eaLnBrk="1" latinLnBrk="0" hangingPunct="1"/>
            <a:r>
              <a:rPr kumimoji="0" lang="cs-CZ" smtClean="0"/>
              <a:t>Fourth level</a:t>
            </a:r>
          </a:p>
          <a:p>
            <a:pPr lvl="4" eaLnBrk="1" latinLnBrk="0" hangingPunct="1"/>
            <a:r>
              <a:rPr kumimoji="0" lang="cs-CZ"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17/11/15</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image" Target="../media/image10.png"/><Relationship Id="rId20" Type="http://schemas.openxmlformats.org/officeDocument/2006/relationships/image" Target="../media/image21.png"/><Relationship Id="rId21" Type="http://schemas.openxmlformats.org/officeDocument/2006/relationships/image" Target="../media/image22.png"/><Relationship Id="rId22" Type="http://schemas.openxmlformats.org/officeDocument/2006/relationships/image" Target="../media/image23.png"/><Relationship Id="rId23" Type="http://schemas.openxmlformats.org/officeDocument/2006/relationships/image" Target="../media/image24.png"/><Relationship Id="rId24" Type="http://schemas.openxmlformats.org/officeDocument/2006/relationships/image" Target="../media/image25.png"/><Relationship Id="rId10" Type="http://schemas.openxmlformats.org/officeDocument/2006/relationships/image" Target="../media/image11.png"/><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image" Target="../media/image14.png"/><Relationship Id="rId14" Type="http://schemas.openxmlformats.org/officeDocument/2006/relationships/image" Target="../media/image15.png"/><Relationship Id="rId15" Type="http://schemas.openxmlformats.org/officeDocument/2006/relationships/image" Target="../media/image16.png"/><Relationship Id="rId16" Type="http://schemas.openxmlformats.org/officeDocument/2006/relationships/image" Target="../media/image17.png"/><Relationship Id="rId17" Type="http://schemas.openxmlformats.org/officeDocument/2006/relationships/image" Target="../media/image18.png"/><Relationship Id="rId18" Type="http://schemas.openxmlformats.org/officeDocument/2006/relationships/image" Target="../media/image19.png"/><Relationship Id="rId19"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 Metamorphism</a:t>
            </a:r>
            <a:endParaRPr lang="en-US" dirty="0"/>
          </a:p>
        </p:txBody>
      </p:sp>
      <p:sp>
        <p:nvSpPr>
          <p:cNvPr id="3" name="Subtitle 2"/>
          <p:cNvSpPr>
            <a:spLocks noGrp="1"/>
          </p:cNvSpPr>
          <p:nvPr>
            <p:ph type="subTitle" idx="1"/>
          </p:nvPr>
        </p:nvSpPr>
        <p:spPr/>
        <p:txBody>
          <a:bodyPr/>
          <a:lstStyle/>
          <a:p>
            <a:r>
              <a:rPr lang="en-US" dirty="0" smtClean="0"/>
              <a:t>Type-safe Modeling of Protean Objects</a:t>
            </a:r>
            <a:endParaRPr lang="en-US" dirty="0"/>
          </a:p>
        </p:txBody>
      </p:sp>
      <p:sp>
        <p:nvSpPr>
          <p:cNvPr id="4" name="TextBox 3"/>
          <p:cNvSpPr txBox="1"/>
          <p:nvPr/>
        </p:nvSpPr>
        <p:spPr>
          <a:xfrm>
            <a:off x="80208" y="6194560"/>
            <a:ext cx="2071601" cy="461665"/>
          </a:xfrm>
          <a:prstGeom prst="rect">
            <a:avLst/>
          </a:prstGeom>
          <a:noFill/>
        </p:spPr>
        <p:txBody>
          <a:bodyPr wrap="none" rtlCol="0">
            <a:spAutoFit/>
          </a:bodyPr>
          <a:lstStyle/>
          <a:p>
            <a:r>
              <a:rPr lang="en-US" sz="2400" dirty="0" smtClean="0"/>
              <a:t>Zbyněk </a:t>
            </a:r>
            <a:r>
              <a:rPr lang="en-US" sz="2400" dirty="0" smtClean="0"/>
              <a:t>Šlajchrt</a:t>
            </a:r>
            <a:endParaRPr lang="en-US" sz="2400" dirty="0"/>
          </a:p>
        </p:txBody>
      </p:sp>
    </p:spTree>
    <p:extLst>
      <p:ext uri="{BB962C8B-B14F-4D97-AF65-F5344CB8AC3E}">
        <p14:creationId xmlns:p14="http://schemas.microsoft.com/office/powerpoint/2010/main" val="271754157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Emotions Model</a:t>
            </a:r>
            <a:endParaRPr lang="en-US" dirty="0"/>
          </a:p>
        </p:txBody>
      </p:sp>
      <p:sp>
        <p:nvSpPr>
          <p:cNvPr id="3" name="Content Placeholder 2"/>
          <p:cNvSpPr>
            <a:spLocks noGrp="1"/>
          </p:cNvSpPr>
          <p:nvPr>
            <p:ph sz="quarter" idx="1"/>
          </p:nvPr>
        </p:nvSpPr>
        <p:spPr>
          <a:xfrm>
            <a:off x="612648" y="1600200"/>
            <a:ext cx="8153400" cy="1728209"/>
          </a:xfrm>
        </p:spPr>
        <p:txBody>
          <a:bodyPr>
            <a:normAutofit/>
          </a:bodyPr>
          <a:lstStyle/>
          <a:p>
            <a:r>
              <a:rPr lang="en-US" dirty="0"/>
              <a:t>Joy, Surprise, Fear, Sadness, Disgust, </a:t>
            </a:r>
            <a:r>
              <a:rPr lang="en-US" dirty="0" smtClean="0"/>
              <a:t>Anger</a:t>
            </a:r>
          </a:p>
          <a:p>
            <a:r>
              <a:rPr lang="en-US" dirty="0" smtClean="0"/>
              <a:t>No more than 2 simultaneous emotions</a:t>
            </a:r>
          </a:p>
          <a:p>
            <a:r>
              <a:rPr lang="en-US" dirty="0" smtClean="0"/>
              <a:t>6 simple + 15 combined = 21 alternatives</a:t>
            </a:r>
            <a:endParaRPr lang="en-US" dirty="0"/>
          </a:p>
        </p:txBody>
      </p:sp>
      <p:pic>
        <p:nvPicPr>
          <p:cNvPr id="7" name="Picture 6" descr="Screen Shot 2015-11-18 at 12.24.0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3555" y="3351293"/>
            <a:ext cx="823732" cy="956757"/>
          </a:xfrm>
          <a:prstGeom prst="rect">
            <a:avLst/>
          </a:prstGeom>
        </p:spPr>
      </p:pic>
      <p:pic>
        <p:nvPicPr>
          <p:cNvPr id="8" name="Picture 7" descr="Screen Shot 2015-11-18 at 12.24.2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7287" y="3339851"/>
            <a:ext cx="828884" cy="1001569"/>
          </a:xfrm>
          <a:prstGeom prst="rect">
            <a:avLst/>
          </a:prstGeom>
        </p:spPr>
      </p:pic>
      <p:pic>
        <p:nvPicPr>
          <p:cNvPr id="9" name="Picture 8" descr="Screen Shot 2015-11-18 at 12.24.37.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26171" y="3351293"/>
            <a:ext cx="869635" cy="990127"/>
          </a:xfrm>
          <a:prstGeom prst="rect">
            <a:avLst/>
          </a:prstGeom>
        </p:spPr>
      </p:pic>
      <p:pic>
        <p:nvPicPr>
          <p:cNvPr id="10" name="Picture 9" descr="Screen Shot 2015-11-18 at 12.24.47.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95806" y="3339851"/>
            <a:ext cx="861037" cy="1018577"/>
          </a:xfrm>
          <a:prstGeom prst="rect">
            <a:avLst/>
          </a:prstGeom>
        </p:spPr>
      </p:pic>
      <p:pic>
        <p:nvPicPr>
          <p:cNvPr id="11" name="Picture 10" descr="Screen Shot 2015-11-18 at 12.25.00.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14257" y="3339851"/>
            <a:ext cx="849735" cy="1001569"/>
          </a:xfrm>
          <a:prstGeom prst="rect">
            <a:avLst/>
          </a:prstGeom>
        </p:spPr>
      </p:pic>
      <p:pic>
        <p:nvPicPr>
          <p:cNvPr id="12" name="Picture 11" descr="Screen Shot 2015-11-18 at 12.25.36.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63992" y="3339851"/>
            <a:ext cx="820376" cy="1004487"/>
          </a:xfrm>
          <a:prstGeom prst="rect">
            <a:avLst/>
          </a:prstGeom>
        </p:spPr>
      </p:pic>
      <p:pic>
        <p:nvPicPr>
          <p:cNvPr id="14" name="Picture 13" descr="Screen Shot 2015-11-18 at 15.15.06.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946456" y="3328409"/>
            <a:ext cx="901887" cy="1068903"/>
          </a:xfrm>
          <a:prstGeom prst="rect">
            <a:avLst/>
          </a:prstGeom>
        </p:spPr>
      </p:pic>
      <p:pic>
        <p:nvPicPr>
          <p:cNvPr id="15" name="Picture 14" descr="Screen Shot 2015-11-18 at 15.16.07.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03178" y="4285530"/>
            <a:ext cx="906244" cy="1068903"/>
          </a:xfrm>
          <a:prstGeom prst="rect">
            <a:avLst/>
          </a:prstGeom>
        </p:spPr>
      </p:pic>
      <p:pic>
        <p:nvPicPr>
          <p:cNvPr id="16" name="Picture 15" descr="Screen Shot 2015-11-18 at 15.16.21.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675100" y="4288257"/>
            <a:ext cx="922872" cy="1066176"/>
          </a:xfrm>
          <a:prstGeom prst="rect">
            <a:avLst/>
          </a:prstGeom>
        </p:spPr>
      </p:pic>
      <p:pic>
        <p:nvPicPr>
          <p:cNvPr id="17" name="Picture 16" descr="Screen Shot 2015-11-18 at 15.16.32.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06444" y="4299699"/>
            <a:ext cx="877800" cy="1051677"/>
          </a:xfrm>
          <a:prstGeom prst="rect">
            <a:avLst/>
          </a:prstGeom>
        </p:spPr>
      </p:pic>
      <p:pic>
        <p:nvPicPr>
          <p:cNvPr id="19" name="Picture 18" descr="Screen Shot 2015-11-18 at 15.16.42.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348542" y="4295030"/>
            <a:ext cx="875282" cy="1059403"/>
          </a:xfrm>
          <a:prstGeom prst="rect">
            <a:avLst/>
          </a:prstGeom>
        </p:spPr>
      </p:pic>
      <p:pic>
        <p:nvPicPr>
          <p:cNvPr id="20" name="Picture 19" descr="Screen Shot 2015-11-18 at 15.16.56.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223824" y="4295030"/>
            <a:ext cx="881067" cy="1036883"/>
          </a:xfrm>
          <a:prstGeom prst="rect">
            <a:avLst/>
          </a:prstGeom>
        </p:spPr>
      </p:pic>
      <p:pic>
        <p:nvPicPr>
          <p:cNvPr id="21" name="Picture 20" descr="Screen Shot 2015-11-18 at 15.17.06.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104891" y="4314338"/>
            <a:ext cx="882465" cy="1037038"/>
          </a:xfrm>
          <a:prstGeom prst="rect">
            <a:avLst/>
          </a:prstGeom>
        </p:spPr>
      </p:pic>
      <p:pic>
        <p:nvPicPr>
          <p:cNvPr id="22" name="Picture 21" descr="Screen Shot 2015-11-18 at 15.17.15.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935739" y="4308050"/>
            <a:ext cx="912604" cy="1070443"/>
          </a:xfrm>
          <a:prstGeom prst="rect">
            <a:avLst/>
          </a:prstGeom>
        </p:spPr>
      </p:pic>
      <p:pic>
        <p:nvPicPr>
          <p:cNvPr id="23" name="Picture 22" descr="Screen Shot 2015-11-18 at 15.17.27.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818199" y="5387838"/>
            <a:ext cx="884645" cy="1056502"/>
          </a:xfrm>
          <a:prstGeom prst="rect">
            <a:avLst/>
          </a:prstGeom>
        </p:spPr>
      </p:pic>
      <p:pic>
        <p:nvPicPr>
          <p:cNvPr id="24" name="Picture 23" descr="Screen Shot 2015-11-18 at 15.17.45.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632016" y="5388735"/>
            <a:ext cx="888559" cy="1101930"/>
          </a:xfrm>
          <a:prstGeom prst="rect">
            <a:avLst/>
          </a:prstGeom>
        </p:spPr>
      </p:pic>
      <p:pic>
        <p:nvPicPr>
          <p:cNvPr id="25" name="Picture 24" descr="Screen Shot 2015-11-18 at 15.18.26.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256843" y="5407621"/>
            <a:ext cx="866240" cy="1043490"/>
          </a:xfrm>
          <a:prstGeom prst="rect">
            <a:avLst/>
          </a:prstGeom>
        </p:spPr>
      </p:pic>
      <p:pic>
        <p:nvPicPr>
          <p:cNvPr id="26" name="Picture 25" descr="Screen Shot 2015-11-18 at 15.18.41.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123082" y="5364352"/>
            <a:ext cx="925704" cy="1079988"/>
          </a:xfrm>
          <a:prstGeom prst="rect">
            <a:avLst/>
          </a:prstGeom>
        </p:spPr>
      </p:pic>
      <p:pic>
        <p:nvPicPr>
          <p:cNvPr id="27" name="Picture 26" descr="Screen Shot 2015-11-18 at 15.18.53.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946456" y="5319186"/>
            <a:ext cx="998461" cy="1125154"/>
          </a:xfrm>
          <a:prstGeom prst="rect">
            <a:avLst/>
          </a:prstGeom>
        </p:spPr>
      </p:pic>
      <p:pic>
        <p:nvPicPr>
          <p:cNvPr id="29" name="Picture 28" descr="Screen Shot 2015-11-18 at 15.18.00.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481745" y="5400894"/>
            <a:ext cx="902499" cy="1066329"/>
          </a:xfrm>
          <a:prstGeom prst="rect">
            <a:avLst/>
          </a:prstGeom>
        </p:spPr>
      </p:pic>
      <p:pic>
        <p:nvPicPr>
          <p:cNvPr id="30" name="Picture 29" descr="Screen Shot 2015-11-18 at 12.23.15.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02965" y="3351292"/>
            <a:ext cx="2654249" cy="3155051"/>
          </a:xfrm>
          <a:prstGeom prst="rect">
            <a:avLst/>
          </a:prstGeom>
        </p:spPr>
      </p:pic>
      <p:pic>
        <p:nvPicPr>
          <p:cNvPr id="31" name="Picture 30" descr="Screen Shot 2015-11-18 at 15.18.09.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5348542" y="5399776"/>
            <a:ext cx="943472" cy="1090889"/>
          </a:xfrm>
          <a:prstGeom prst="rect">
            <a:avLst/>
          </a:prstGeom>
        </p:spPr>
      </p:pic>
      <p:sp>
        <p:nvSpPr>
          <p:cNvPr id="32" name="TextBox 31"/>
          <p:cNvSpPr txBox="1"/>
          <p:nvPr/>
        </p:nvSpPr>
        <p:spPr>
          <a:xfrm>
            <a:off x="6400631" y="6506343"/>
            <a:ext cx="2544286" cy="307777"/>
          </a:xfrm>
          <a:prstGeom prst="rect">
            <a:avLst/>
          </a:prstGeom>
          <a:noFill/>
        </p:spPr>
        <p:txBody>
          <a:bodyPr wrap="none" rtlCol="0">
            <a:spAutoFit/>
          </a:bodyPr>
          <a:lstStyle/>
          <a:p>
            <a:r>
              <a:rPr lang="en-US" sz="1400" dirty="0"/>
              <a:t>http://</a:t>
            </a:r>
            <a:r>
              <a:rPr lang="en-US" sz="1400" dirty="0" err="1"/>
              <a:t>www.grimace-project.net</a:t>
            </a:r>
            <a:r>
              <a:rPr lang="en-US" sz="1400" dirty="0"/>
              <a:t>/</a:t>
            </a:r>
          </a:p>
        </p:txBody>
      </p:sp>
    </p:spTree>
    <p:extLst>
      <p:ext uri="{BB962C8B-B14F-4D97-AF65-F5344CB8AC3E}">
        <p14:creationId xmlns:p14="http://schemas.microsoft.com/office/powerpoint/2010/main" val="415780347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Emotions Model</a:t>
            </a:r>
            <a:endParaRPr lang="en-US" dirty="0"/>
          </a:p>
        </p:txBody>
      </p:sp>
      <p:sp>
        <p:nvSpPr>
          <p:cNvPr id="4" name="TextBox 3"/>
          <p:cNvSpPr txBox="1"/>
          <p:nvPr/>
        </p:nvSpPr>
        <p:spPr>
          <a:xfrm>
            <a:off x="452478" y="1491383"/>
            <a:ext cx="8153400" cy="5632312"/>
          </a:xfrm>
          <a:prstGeom prst="rect">
            <a:avLst/>
          </a:prstGeom>
          <a:noFill/>
        </p:spPr>
        <p:txBody>
          <a:bodyPr wrap="square" rtlCol="0">
            <a:spAutoFit/>
          </a:bodyPr>
          <a:lstStyle/>
          <a:p>
            <a:r>
              <a:rPr lang="en-US" b="1" dirty="0" smtClean="0">
                <a:latin typeface="Consolas"/>
                <a:cs typeface="Consolas"/>
              </a:rPr>
              <a:t>type</a:t>
            </a:r>
            <a:r>
              <a:rPr lang="en-US" dirty="0" smtClean="0">
                <a:latin typeface="Consolas"/>
                <a:cs typeface="Consolas"/>
              </a:rPr>
              <a:t> Emotions1D = Joy </a:t>
            </a:r>
            <a:r>
              <a:rPr lang="en-US" b="1" dirty="0" smtClean="0">
                <a:latin typeface="Consolas"/>
                <a:cs typeface="Consolas"/>
              </a:rPr>
              <a:t>or</a:t>
            </a:r>
            <a:r>
              <a:rPr lang="en-US" dirty="0" smtClean="0">
                <a:latin typeface="Consolas"/>
                <a:cs typeface="Consolas"/>
              </a:rPr>
              <a:t> Surprise </a:t>
            </a:r>
            <a:r>
              <a:rPr lang="en-US" b="1" dirty="0" smtClean="0">
                <a:latin typeface="Consolas"/>
                <a:cs typeface="Consolas"/>
              </a:rPr>
              <a:t>or</a:t>
            </a:r>
            <a:r>
              <a:rPr lang="en-US" dirty="0" smtClean="0">
                <a:latin typeface="Consolas"/>
                <a:cs typeface="Consolas"/>
              </a:rPr>
              <a:t> Fear </a:t>
            </a:r>
            <a:r>
              <a:rPr lang="en-US" b="1" dirty="0" smtClean="0">
                <a:latin typeface="Consolas"/>
                <a:cs typeface="Consolas"/>
              </a:rPr>
              <a:t>or</a:t>
            </a:r>
            <a:r>
              <a:rPr lang="en-US" dirty="0" smtClean="0">
                <a:latin typeface="Consolas"/>
                <a:cs typeface="Consolas"/>
              </a:rPr>
              <a:t> Sadness </a:t>
            </a:r>
            <a:r>
              <a:rPr lang="en-US" b="1" dirty="0" smtClean="0">
                <a:latin typeface="Consolas"/>
                <a:cs typeface="Consolas"/>
              </a:rPr>
              <a:t>or</a:t>
            </a:r>
            <a:r>
              <a:rPr lang="en-US" dirty="0" smtClean="0">
                <a:latin typeface="Consolas"/>
                <a:cs typeface="Consolas"/>
              </a:rPr>
              <a:t/>
            </a:r>
            <a:br>
              <a:rPr lang="en-US" dirty="0" smtClean="0">
                <a:latin typeface="Consolas"/>
                <a:cs typeface="Consolas"/>
              </a:rPr>
            </a:br>
            <a:r>
              <a:rPr lang="en-US" dirty="0" smtClean="0">
                <a:latin typeface="Consolas"/>
                <a:cs typeface="Consolas"/>
              </a:rPr>
              <a:t>   Disgust </a:t>
            </a:r>
            <a:r>
              <a:rPr lang="en-US" b="1" dirty="0" smtClean="0">
                <a:latin typeface="Consolas"/>
                <a:cs typeface="Consolas"/>
              </a:rPr>
              <a:t>or</a:t>
            </a:r>
            <a:r>
              <a:rPr lang="en-US" dirty="0" smtClean="0">
                <a:latin typeface="Consolas"/>
                <a:cs typeface="Consolas"/>
              </a:rPr>
              <a:t> Anger</a:t>
            </a:r>
          </a:p>
          <a:p>
            <a:endParaRPr lang="en-US" dirty="0" smtClean="0">
              <a:latin typeface="Consolas"/>
              <a:cs typeface="Consolas"/>
            </a:endParaRPr>
          </a:p>
          <a:p>
            <a:r>
              <a:rPr lang="en-US" b="1" dirty="0" smtClean="0">
                <a:latin typeface="Consolas"/>
                <a:cs typeface="Consolas"/>
              </a:rPr>
              <a:t>type</a:t>
            </a:r>
            <a:r>
              <a:rPr lang="en-US" dirty="0" smtClean="0">
                <a:latin typeface="Consolas"/>
                <a:cs typeface="Consolas"/>
              </a:rPr>
              <a:t> Emotions2D = Emotions1D </a:t>
            </a:r>
            <a:r>
              <a:rPr lang="en-US" b="1" dirty="0">
                <a:latin typeface="Consolas"/>
                <a:cs typeface="Consolas"/>
              </a:rPr>
              <a:t>with</a:t>
            </a:r>
            <a:r>
              <a:rPr lang="en-US" dirty="0">
                <a:latin typeface="Consolas"/>
                <a:cs typeface="Consolas"/>
              </a:rPr>
              <a:t> </a:t>
            </a:r>
            <a:r>
              <a:rPr lang="en-US" dirty="0" smtClean="0">
                <a:latin typeface="Consolas"/>
                <a:cs typeface="Consolas"/>
              </a:rPr>
              <a:t>BasicEmotions1D</a:t>
            </a:r>
          </a:p>
          <a:p>
            <a:endParaRPr lang="en-US" b="1" dirty="0" smtClean="0">
              <a:latin typeface="Consolas"/>
              <a:cs typeface="Consolas"/>
            </a:endParaRPr>
          </a:p>
          <a:p>
            <a:r>
              <a:rPr lang="en-US" b="1" dirty="0" smtClean="0">
                <a:latin typeface="Consolas"/>
                <a:cs typeface="Consolas"/>
              </a:rPr>
              <a:t>type</a:t>
            </a:r>
            <a:r>
              <a:rPr lang="en-US" dirty="0" smtClean="0">
                <a:latin typeface="Consolas"/>
                <a:cs typeface="Consolas"/>
              </a:rPr>
              <a:t> Emotions = </a:t>
            </a:r>
            <a:r>
              <a:rPr lang="en-US" dirty="0" err="1" smtClean="0">
                <a:latin typeface="Consolas"/>
                <a:cs typeface="Consolas"/>
              </a:rPr>
              <a:t>EmotionBase</a:t>
            </a:r>
            <a:r>
              <a:rPr lang="en-US" dirty="0" smtClean="0">
                <a:latin typeface="Consolas"/>
                <a:cs typeface="Consolas"/>
              </a:rPr>
              <a:t> </a:t>
            </a:r>
            <a:r>
              <a:rPr lang="en-US" b="1" dirty="0" smtClean="0">
                <a:latin typeface="Consolas"/>
                <a:cs typeface="Consolas"/>
              </a:rPr>
              <a:t>with </a:t>
            </a:r>
            <a:r>
              <a:rPr lang="en-US" dirty="0" err="1" smtClean="0">
                <a:latin typeface="Consolas"/>
                <a:cs typeface="Consolas"/>
              </a:rPr>
              <a:t>TensionCalculator</a:t>
            </a:r>
            <a:r>
              <a:rPr lang="en-US" dirty="0" smtClean="0">
                <a:latin typeface="Consolas"/>
                <a:cs typeface="Consolas"/>
              </a:rPr>
              <a:t> </a:t>
            </a:r>
            <a:r>
              <a:rPr lang="en-US" b="1" dirty="0" smtClean="0">
                <a:latin typeface="Consolas"/>
                <a:cs typeface="Consolas"/>
              </a:rPr>
              <a:t>with</a:t>
            </a:r>
            <a:br>
              <a:rPr lang="en-US" b="1" dirty="0" smtClean="0">
                <a:latin typeface="Consolas"/>
                <a:cs typeface="Consolas"/>
              </a:rPr>
            </a:br>
            <a:r>
              <a:rPr lang="en-US" dirty="0" smtClean="0">
                <a:latin typeface="Consolas"/>
                <a:cs typeface="Consolas"/>
              </a:rPr>
              <a:t>  Emotions2D</a:t>
            </a:r>
          </a:p>
          <a:p>
            <a:endParaRPr lang="en-US" dirty="0">
              <a:latin typeface="Consolas"/>
              <a:cs typeface="Consolas"/>
            </a:endParaRPr>
          </a:p>
          <a:p>
            <a:r>
              <a:rPr lang="en-US" b="1" dirty="0" smtClean="0">
                <a:latin typeface="Consolas"/>
                <a:cs typeface="Consolas"/>
              </a:rPr>
              <a:t>@fragment</a:t>
            </a:r>
          </a:p>
          <a:p>
            <a:r>
              <a:rPr lang="en-US" b="1" dirty="0" smtClean="0">
                <a:latin typeface="Consolas"/>
                <a:cs typeface="Consolas"/>
              </a:rPr>
              <a:t>trait</a:t>
            </a:r>
            <a:r>
              <a:rPr lang="en-US" dirty="0" smtClean="0">
                <a:latin typeface="Consolas"/>
                <a:cs typeface="Consolas"/>
              </a:rPr>
              <a:t> </a:t>
            </a:r>
            <a:r>
              <a:rPr lang="en-US" dirty="0" err="1" smtClean="0">
                <a:latin typeface="Consolas"/>
                <a:cs typeface="Consolas"/>
              </a:rPr>
              <a:t>EmotionBase</a:t>
            </a:r>
            <a:r>
              <a:rPr lang="en-US" dirty="0" smtClean="0">
                <a:latin typeface="Consolas"/>
                <a:cs typeface="Consolas"/>
              </a:rPr>
              <a:t> {</a:t>
            </a:r>
          </a:p>
          <a:p>
            <a:r>
              <a:rPr lang="en-US" dirty="0" smtClean="0">
                <a:latin typeface="Consolas"/>
                <a:cs typeface="Consolas"/>
              </a:rPr>
              <a:t>  // Keeps the selection and intensity of one or two emotions</a:t>
            </a:r>
          </a:p>
          <a:p>
            <a:r>
              <a:rPr lang="en-US" b="1" dirty="0" smtClean="0">
                <a:latin typeface="Consolas"/>
                <a:cs typeface="Consolas"/>
              </a:rPr>
              <a:t>  </a:t>
            </a:r>
            <a:r>
              <a:rPr lang="en-US" b="1" dirty="0" err="1" smtClean="0">
                <a:latin typeface="Consolas"/>
                <a:cs typeface="Consolas"/>
              </a:rPr>
              <a:t>def</a:t>
            </a:r>
            <a:r>
              <a:rPr lang="en-US" dirty="0" smtClean="0">
                <a:latin typeface="Consolas"/>
                <a:cs typeface="Consolas"/>
              </a:rPr>
              <a:t> </a:t>
            </a:r>
            <a:r>
              <a:rPr lang="en-US" dirty="0" err="1" smtClean="0">
                <a:latin typeface="Consolas"/>
                <a:cs typeface="Consolas"/>
              </a:rPr>
              <a:t>setEmoLevel</a:t>
            </a:r>
            <a:r>
              <a:rPr lang="en-US" dirty="0">
                <a:latin typeface="Consolas"/>
                <a:cs typeface="Consolas"/>
              </a:rPr>
              <a:t>(</a:t>
            </a:r>
            <a:r>
              <a:rPr lang="en-US" dirty="0" err="1">
                <a:latin typeface="Consolas"/>
                <a:cs typeface="Consolas"/>
              </a:rPr>
              <a:t>emoId</a:t>
            </a:r>
            <a:r>
              <a:rPr lang="en-US" dirty="0">
                <a:latin typeface="Consolas"/>
                <a:cs typeface="Consolas"/>
              </a:rPr>
              <a:t>: </a:t>
            </a:r>
            <a:r>
              <a:rPr lang="en-US" dirty="0" err="1" smtClean="0">
                <a:latin typeface="Consolas"/>
                <a:cs typeface="Consolas"/>
              </a:rPr>
              <a:t>Int</a:t>
            </a:r>
            <a:r>
              <a:rPr lang="en-US" dirty="0" smtClean="0">
                <a:latin typeface="Consolas"/>
                <a:cs typeface="Consolas"/>
              </a:rPr>
              <a:t>, intensity: Float) = …</a:t>
            </a:r>
          </a:p>
          <a:p>
            <a:r>
              <a:rPr lang="en-US" b="1" dirty="0" smtClean="0">
                <a:latin typeface="Consolas"/>
                <a:cs typeface="Consolas"/>
              </a:rPr>
              <a:t>  </a:t>
            </a:r>
            <a:r>
              <a:rPr lang="en-US" b="1" dirty="0" err="1" smtClean="0">
                <a:latin typeface="Consolas"/>
                <a:cs typeface="Consolas"/>
              </a:rPr>
              <a:t>def</a:t>
            </a:r>
            <a:r>
              <a:rPr lang="en-US" dirty="0" smtClean="0">
                <a:latin typeface="Consolas"/>
                <a:cs typeface="Consolas"/>
              </a:rPr>
              <a:t> </a:t>
            </a:r>
            <a:r>
              <a:rPr lang="en-US" dirty="0" err="1" smtClean="0">
                <a:latin typeface="Consolas"/>
                <a:cs typeface="Consolas"/>
              </a:rPr>
              <a:t>getEmoLevel</a:t>
            </a:r>
            <a:r>
              <a:rPr lang="en-US" dirty="0" smtClean="0">
                <a:latin typeface="Consolas"/>
                <a:cs typeface="Consolas"/>
              </a:rPr>
              <a:t>(</a:t>
            </a:r>
            <a:r>
              <a:rPr lang="en-US" dirty="0" err="1" smtClean="0">
                <a:latin typeface="Consolas"/>
                <a:cs typeface="Consolas"/>
              </a:rPr>
              <a:t>emoId</a:t>
            </a:r>
            <a:r>
              <a:rPr lang="en-US" dirty="0" smtClean="0">
                <a:latin typeface="Consolas"/>
                <a:cs typeface="Consolas"/>
              </a:rPr>
              <a:t>: </a:t>
            </a:r>
            <a:r>
              <a:rPr lang="en-US" dirty="0" err="1" smtClean="0">
                <a:latin typeface="Consolas"/>
                <a:cs typeface="Consolas"/>
              </a:rPr>
              <a:t>Int</a:t>
            </a:r>
            <a:r>
              <a:rPr lang="en-US" dirty="0" smtClean="0">
                <a:latin typeface="Consolas"/>
                <a:cs typeface="Consolas"/>
              </a:rPr>
              <a:t>): Float = …</a:t>
            </a:r>
          </a:p>
          <a:p>
            <a:r>
              <a:rPr lang="en-US" dirty="0">
                <a:latin typeface="Consolas"/>
                <a:cs typeface="Consolas"/>
              </a:rPr>
              <a:t> </a:t>
            </a:r>
            <a:r>
              <a:rPr lang="en-US" dirty="0" smtClean="0">
                <a:latin typeface="Consolas"/>
                <a:cs typeface="Consolas"/>
              </a:rPr>
              <a:t> </a:t>
            </a:r>
            <a:r>
              <a:rPr lang="en-US" b="1" dirty="0" err="1" smtClean="0">
                <a:latin typeface="Consolas"/>
                <a:cs typeface="Consolas"/>
              </a:rPr>
              <a:t>def</a:t>
            </a:r>
            <a:r>
              <a:rPr lang="en-US" dirty="0" smtClean="0">
                <a:latin typeface="Consolas"/>
                <a:cs typeface="Consolas"/>
              </a:rPr>
              <a:t> </a:t>
            </a:r>
            <a:r>
              <a:rPr lang="en-US" dirty="0" err="1" smtClean="0">
                <a:latin typeface="Consolas"/>
                <a:cs typeface="Consolas"/>
              </a:rPr>
              <a:t>getFirstEmotion</a:t>
            </a:r>
            <a:r>
              <a:rPr lang="en-US" dirty="0" smtClean="0">
                <a:latin typeface="Consolas"/>
                <a:cs typeface="Consolas"/>
              </a:rPr>
              <a:t>(): Option[</a:t>
            </a:r>
            <a:r>
              <a:rPr lang="en-US" dirty="0" err="1" smtClean="0">
                <a:latin typeface="Consolas"/>
                <a:cs typeface="Consolas"/>
              </a:rPr>
              <a:t>Int</a:t>
            </a:r>
            <a:r>
              <a:rPr lang="en-US" dirty="0" smtClean="0">
                <a:latin typeface="Consolas"/>
                <a:cs typeface="Consolas"/>
              </a:rPr>
              <a:t>]</a:t>
            </a:r>
          </a:p>
          <a:p>
            <a:r>
              <a:rPr lang="en-US" b="1" dirty="0">
                <a:latin typeface="Consolas"/>
                <a:cs typeface="Consolas"/>
              </a:rPr>
              <a:t> </a:t>
            </a:r>
            <a:r>
              <a:rPr lang="en-US" b="1" dirty="0" smtClean="0">
                <a:latin typeface="Consolas"/>
                <a:cs typeface="Consolas"/>
              </a:rPr>
              <a:t> </a:t>
            </a:r>
            <a:r>
              <a:rPr lang="en-US" b="1" dirty="0" err="1" smtClean="0">
                <a:latin typeface="Consolas"/>
                <a:cs typeface="Consolas"/>
              </a:rPr>
              <a:t>def</a:t>
            </a:r>
            <a:r>
              <a:rPr lang="en-US" dirty="0" smtClean="0">
                <a:latin typeface="Consolas"/>
                <a:cs typeface="Consolas"/>
              </a:rPr>
              <a:t> </a:t>
            </a:r>
            <a:r>
              <a:rPr lang="en-US" dirty="0" err="1" smtClean="0">
                <a:latin typeface="Consolas"/>
                <a:cs typeface="Consolas"/>
              </a:rPr>
              <a:t>getSecondEmotion</a:t>
            </a:r>
            <a:r>
              <a:rPr lang="en-US" dirty="0">
                <a:latin typeface="Consolas"/>
                <a:cs typeface="Consolas"/>
              </a:rPr>
              <a:t>(): </a:t>
            </a:r>
            <a:r>
              <a:rPr lang="en-US" dirty="0" smtClean="0">
                <a:latin typeface="Consolas"/>
                <a:cs typeface="Consolas"/>
              </a:rPr>
              <a:t>Option[</a:t>
            </a:r>
            <a:r>
              <a:rPr lang="en-US" dirty="0" err="1" smtClean="0">
                <a:latin typeface="Consolas"/>
                <a:cs typeface="Consolas"/>
              </a:rPr>
              <a:t>Int</a:t>
            </a:r>
            <a:r>
              <a:rPr lang="en-US" dirty="0" smtClean="0">
                <a:latin typeface="Consolas"/>
                <a:cs typeface="Consolas"/>
              </a:rPr>
              <a:t>]</a:t>
            </a:r>
            <a:br>
              <a:rPr lang="en-US" dirty="0" smtClean="0">
                <a:latin typeface="Consolas"/>
                <a:cs typeface="Consolas"/>
              </a:rPr>
            </a:br>
            <a:endParaRPr lang="en-US" dirty="0" smtClean="0">
              <a:latin typeface="Consolas"/>
              <a:cs typeface="Consolas"/>
            </a:endParaRPr>
          </a:p>
          <a:p>
            <a:r>
              <a:rPr lang="en-US" dirty="0" smtClean="0">
                <a:latin typeface="Consolas"/>
                <a:cs typeface="Consolas"/>
              </a:rPr>
              <a:t>  // Propagate the emotions to the muscles</a:t>
            </a:r>
          </a:p>
          <a:p>
            <a:r>
              <a:rPr lang="en-US" dirty="0" smtClean="0">
                <a:latin typeface="Consolas"/>
                <a:cs typeface="Consolas"/>
              </a:rPr>
              <a:t>  </a:t>
            </a:r>
            <a:r>
              <a:rPr lang="en-US" b="1" dirty="0" err="1" smtClean="0">
                <a:latin typeface="Consolas"/>
                <a:cs typeface="Consolas"/>
              </a:rPr>
              <a:t>def</a:t>
            </a:r>
            <a:r>
              <a:rPr lang="en-US" dirty="0" smtClean="0">
                <a:latin typeface="Consolas"/>
                <a:cs typeface="Consolas"/>
              </a:rPr>
              <a:t> stimulate(): Unit = {}</a:t>
            </a:r>
          </a:p>
          <a:p>
            <a:r>
              <a:rPr lang="en-US" dirty="0" smtClean="0">
                <a:latin typeface="Consolas"/>
                <a:cs typeface="Consolas"/>
              </a:rPr>
              <a:t>}</a:t>
            </a:r>
          </a:p>
          <a:p>
            <a:endParaRPr lang="en-US" dirty="0">
              <a:latin typeface="Consolas"/>
              <a:cs typeface="Consolas"/>
            </a:endParaRPr>
          </a:p>
        </p:txBody>
      </p:sp>
    </p:spTree>
    <p:extLst>
      <p:ext uri="{BB962C8B-B14F-4D97-AF65-F5344CB8AC3E}">
        <p14:creationId xmlns:p14="http://schemas.microsoft.com/office/powerpoint/2010/main" val="411642072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Emotion Sample</a:t>
            </a:r>
            <a:endParaRPr lang="en-US" dirty="0"/>
          </a:p>
        </p:txBody>
      </p:sp>
      <p:sp>
        <p:nvSpPr>
          <p:cNvPr id="4" name="TextBox 3"/>
          <p:cNvSpPr txBox="1"/>
          <p:nvPr/>
        </p:nvSpPr>
        <p:spPr>
          <a:xfrm>
            <a:off x="388985" y="1750614"/>
            <a:ext cx="8203000" cy="4247317"/>
          </a:xfrm>
          <a:prstGeom prst="rect">
            <a:avLst/>
          </a:prstGeom>
          <a:noFill/>
        </p:spPr>
        <p:txBody>
          <a:bodyPr wrap="square" rtlCol="0">
            <a:spAutoFit/>
          </a:bodyPr>
          <a:lstStyle/>
          <a:p>
            <a:r>
              <a:rPr lang="en-US" b="1" dirty="0">
                <a:latin typeface="Consolas"/>
                <a:cs typeface="Consolas"/>
              </a:rPr>
              <a:t>@</a:t>
            </a:r>
            <a:r>
              <a:rPr lang="en-US" b="1" dirty="0" smtClean="0">
                <a:latin typeface="Consolas"/>
                <a:cs typeface="Consolas"/>
              </a:rPr>
              <a:t>fragment @</a:t>
            </a:r>
            <a:r>
              <a:rPr lang="en-US" b="1" dirty="0">
                <a:latin typeface="Consolas"/>
                <a:cs typeface="Consolas"/>
              </a:rPr>
              <a:t>wrapper</a:t>
            </a:r>
          </a:p>
          <a:p>
            <a:r>
              <a:rPr lang="en-US" b="1" dirty="0">
                <a:latin typeface="Consolas"/>
                <a:cs typeface="Consolas"/>
              </a:rPr>
              <a:t>trait</a:t>
            </a:r>
            <a:r>
              <a:rPr lang="en-US" dirty="0">
                <a:latin typeface="Consolas"/>
                <a:cs typeface="Consolas"/>
              </a:rPr>
              <a:t> </a:t>
            </a:r>
            <a:r>
              <a:rPr lang="en-US" dirty="0" smtClean="0">
                <a:latin typeface="Consolas"/>
                <a:cs typeface="Consolas"/>
              </a:rPr>
              <a:t>Joy </a:t>
            </a:r>
            <a:r>
              <a:rPr lang="en-US" b="1" dirty="0">
                <a:latin typeface="Consolas"/>
                <a:cs typeface="Consolas"/>
              </a:rPr>
              <a:t>extends</a:t>
            </a:r>
            <a:r>
              <a:rPr lang="en-US" dirty="0">
                <a:latin typeface="Consolas"/>
                <a:cs typeface="Consolas"/>
              </a:rPr>
              <a:t> </a:t>
            </a:r>
            <a:r>
              <a:rPr lang="en-US" dirty="0" smtClean="0">
                <a:latin typeface="Consolas"/>
                <a:cs typeface="Consolas"/>
              </a:rPr>
              <a:t>Emotion </a:t>
            </a:r>
            <a:r>
              <a:rPr lang="en-US" dirty="0">
                <a:latin typeface="Consolas"/>
                <a:cs typeface="Consolas"/>
              </a:rPr>
              <a:t>{</a:t>
            </a:r>
          </a:p>
          <a:p>
            <a:r>
              <a:rPr lang="en-US" dirty="0">
                <a:latin typeface="Consolas"/>
                <a:cs typeface="Consolas"/>
              </a:rPr>
              <a:t>  </a:t>
            </a:r>
            <a:r>
              <a:rPr lang="en-US" b="1" dirty="0">
                <a:latin typeface="Consolas"/>
                <a:cs typeface="Consolas"/>
              </a:rPr>
              <a:t>this</a:t>
            </a:r>
            <a:r>
              <a:rPr lang="en-US" dirty="0">
                <a:latin typeface="Consolas"/>
                <a:cs typeface="Consolas"/>
              </a:rPr>
              <a:t>: </a:t>
            </a:r>
            <a:r>
              <a:rPr lang="en-US" dirty="0" err="1" smtClean="0">
                <a:latin typeface="Consolas"/>
                <a:cs typeface="Consolas"/>
              </a:rPr>
              <a:t>MuscleBase</a:t>
            </a:r>
            <a:r>
              <a:rPr lang="en-US" dirty="0" smtClean="0">
                <a:latin typeface="Consolas"/>
                <a:cs typeface="Consolas"/>
              </a:rPr>
              <a:t> </a:t>
            </a:r>
            <a:r>
              <a:rPr lang="en-US" b="1" dirty="0">
                <a:latin typeface="Consolas"/>
                <a:cs typeface="Consolas"/>
              </a:rPr>
              <a:t>with</a:t>
            </a:r>
            <a:r>
              <a:rPr lang="en-US" dirty="0">
                <a:latin typeface="Consolas"/>
                <a:cs typeface="Consolas"/>
              </a:rPr>
              <a:t> </a:t>
            </a:r>
            <a:r>
              <a:rPr lang="en-US" dirty="0" err="1">
                <a:latin typeface="Consolas"/>
                <a:cs typeface="Consolas"/>
              </a:rPr>
              <a:t>TensionCalculator</a:t>
            </a:r>
            <a:r>
              <a:rPr lang="en-US" dirty="0">
                <a:latin typeface="Consolas"/>
                <a:cs typeface="Consolas"/>
              </a:rPr>
              <a:t> =&gt;</a:t>
            </a:r>
          </a:p>
          <a:p>
            <a:endParaRPr lang="en-US" dirty="0">
              <a:latin typeface="Consolas"/>
              <a:cs typeface="Consolas"/>
            </a:endParaRPr>
          </a:p>
          <a:p>
            <a:r>
              <a:rPr lang="en-US" dirty="0">
                <a:latin typeface="Consolas"/>
                <a:cs typeface="Consolas"/>
              </a:rPr>
              <a:t>  </a:t>
            </a:r>
            <a:r>
              <a:rPr lang="en-US" b="1" dirty="0">
                <a:latin typeface="Consolas"/>
                <a:cs typeface="Consolas"/>
              </a:rPr>
              <a:t>private lazy </a:t>
            </a:r>
            <a:r>
              <a:rPr lang="en-US" b="1" dirty="0" err="1">
                <a:latin typeface="Consolas"/>
                <a:cs typeface="Consolas"/>
              </a:rPr>
              <a:t>val</a:t>
            </a:r>
            <a:r>
              <a:rPr lang="en-US" dirty="0">
                <a:latin typeface="Consolas"/>
                <a:cs typeface="Consolas"/>
              </a:rPr>
              <a:t> </a:t>
            </a:r>
            <a:r>
              <a:rPr lang="en-US" dirty="0" err="1">
                <a:latin typeface="Consolas"/>
                <a:cs typeface="Consolas"/>
              </a:rPr>
              <a:t>tcalc</a:t>
            </a:r>
            <a:r>
              <a:rPr lang="en-US" dirty="0">
                <a:latin typeface="Consolas"/>
                <a:cs typeface="Consolas"/>
              </a:rPr>
              <a:t> = </a:t>
            </a:r>
            <a:r>
              <a:rPr lang="en-US" dirty="0" err="1">
                <a:latin typeface="Consolas"/>
                <a:cs typeface="Consolas"/>
              </a:rPr>
              <a:t>tensionCalc</a:t>
            </a:r>
            <a:r>
              <a:rPr lang="en-US" dirty="0">
                <a:latin typeface="Consolas"/>
                <a:cs typeface="Consolas"/>
              </a:rPr>
              <a:t>("joy")(_)</a:t>
            </a:r>
          </a:p>
          <a:p>
            <a:endParaRPr lang="en-US" dirty="0">
              <a:latin typeface="Consolas"/>
              <a:cs typeface="Consolas"/>
            </a:endParaRPr>
          </a:p>
          <a:p>
            <a:r>
              <a:rPr lang="en-US" dirty="0">
                <a:latin typeface="Consolas"/>
                <a:cs typeface="Consolas"/>
              </a:rPr>
              <a:t>  </a:t>
            </a:r>
            <a:r>
              <a:rPr lang="en-US" b="1" dirty="0">
                <a:latin typeface="Consolas"/>
                <a:cs typeface="Consolas"/>
              </a:rPr>
              <a:t>override </a:t>
            </a:r>
            <a:r>
              <a:rPr lang="en-US" b="1" dirty="0" err="1">
                <a:latin typeface="Consolas"/>
                <a:cs typeface="Consolas"/>
              </a:rPr>
              <a:t>def</a:t>
            </a:r>
            <a:r>
              <a:rPr lang="en-US" dirty="0">
                <a:latin typeface="Consolas"/>
                <a:cs typeface="Consolas"/>
              </a:rPr>
              <a:t> influence() = </a:t>
            </a:r>
            <a:r>
              <a:rPr lang="en-US" dirty="0" smtClean="0">
                <a:latin typeface="Consolas"/>
                <a:cs typeface="Consolas"/>
              </a:rPr>
              <a:t>{</a:t>
            </a:r>
          </a:p>
          <a:p>
            <a:r>
              <a:rPr lang="en-US" dirty="0" smtClean="0">
                <a:latin typeface="Consolas"/>
                <a:cs typeface="Consolas"/>
              </a:rPr>
              <a:t>    /</a:t>
            </a:r>
            <a:r>
              <a:rPr lang="en-US" dirty="0">
                <a:latin typeface="Consolas"/>
                <a:cs typeface="Consolas"/>
              </a:rPr>
              <a:t>/ Propagate the joy intensity </a:t>
            </a:r>
            <a:r>
              <a:rPr lang="en-US" dirty="0" smtClean="0">
                <a:latin typeface="Consolas"/>
                <a:cs typeface="Consolas"/>
              </a:rPr>
              <a:t>through the stack of muscles</a:t>
            </a:r>
            <a:br>
              <a:rPr lang="en-US" dirty="0" smtClean="0">
                <a:latin typeface="Consolas"/>
                <a:cs typeface="Consolas"/>
              </a:rPr>
            </a:br>
            <a:r>
              <a:rPr lang="en-US" dirty="0" smtClean="0">
                <a:latin typeface="Consolas"/>
                <a:cs typeface="Consolas"/>
              </a:rPr>
              <a:t>    // using </a:t>
            </a:r>
            <a:r>
              <a:rPr lang="en-US" dirty="0" err="1" smtClean="0">
                <a:latin typeface="Consolas"/>
                <a:cs typeface="Consolas"/>
              </a:rPr>
              <a:t>applyTension</a:t>
            </a:r>
            <a:r>
              <a:rPr lang="en-US" dirty="0" smtClean="0">
                <a:latin typeface="Consolas"/>
                <a:cs typeface="Consolas"/>
              </a:rPr>
              <a:t>() defined in </a:t>
            </a:r>
            <a:r>
              <a:rPr lang="en-US" dirty="0" err="1" smtClean="0">
                <a:latin typeface="Consolas"/>
                <a:cs typeface="Consolas"/>
              </a:rPr>
              <a:t>MuscleBase</a:t>
            </a:r>
            <a:endParaRPr lang="en-US" dirty="0" smtClean="0">
              <a:latin typeface="Consolas"/>
              <a:cs typeface="Consolas"/>
            </a:endParaRPr>
          </a:p>
          <a:p>
            <a:r>
              <a:rPr lang="en-US" b="1" dirty="0" smtClean="0">
                <a:latin typeface="Consolas"/>
                <a:cs typeface="Consolas"/>
              </a:rPr>
              <a:t>    </a:t>
            </a:r>
            <a:r>
              <a:rPr lang="en-US" b="1" dirty="0" err="1" smtClean="0">
                <a:latin typeface="Consolas"/>
                <a:cs typeface="Consolas"/>
              </a:rPr>
              <a:t>this</a:t>
            </a:r>
            <a:r>
              <a:rPr lang="en-US" dirty="0" err="1" smtClean="0">
                <a:latin typeface="Consolas"/>
                <a:cs typeface="Consolas"/>
              </a:rPr>
              <a:t>.applyTension</a:t>
            </a:r>
            <a:r>
              <a:rPr lang="en-US" dirty="0">
                <a:latin typeface="Consolas"/>
                <a:cs typeface="Consolas"/>
              </a:rPr>
              <a:t>(</a:t>
            </a:r>
            <a:r>
              <a:rPr lang="en-US" dirty="0" err="1">
                <a:latin typeface="Consolas"/>
                <a:cs typeface="Consolas"/>
              </a:rPr>
              <a:t>tcalc</a:t>
            </a:r>
            <a:r>
              <a:rPr lang="en-US" dirty="0">
                <a:latin typeface="Consolas"/>
                <a:cs typeface="Consolas"/>
              </a:rPr>
              <a:t>, </a:t>
            </a:r>
            <a:r>
              <a:rPr lang="en-US" dirty="0" err="1">
                <a:latin typeface="Consolas"/>
                <a:cs typeface="Consolas"/>
              </a:rPr>
              <a:t>joyLevel</a:t>
            </a:r>
            <a:r>
              <a:rPr lang="en-US" dirty="0" smtClean="0">
                <a:latin typeface="Consolas"/>
                <a:cs typeface="Consolas"/>
              </a:rPr>
              <a:t>)</a:t>
            </a:r>
          </a:p>
          <a:p>
            <a:r>
              <a:rPr lang="en-US" dirty="0">
                <a:latin typeface="Consolas"/>
                <a:cs typeface="Consolas"/>
              </a:rPr>
              <a:t> </a:t>
            </a:r>
            <a:r>
              <a:rPr lang="en-US" dirty="0" smtClean="0">
                <a:latin typeface="Consolas"/>
                <a:cs typeface="Consolas"/>
              </a:rPr>
              <a:t>   </a:t>
            </a:r>
            <a:br>
              <a:rPr lang="en-US" dirty="0" smtClean="0">
                <a:latin typeface="Consolas"/>
                <a:cs typeface="Consolas"/>
              </a:rPr>
            </a:br>
            <a:r>
              <a:rPr lang="en-US" dirty="0" smtClean="0">
                <a:latin typeface="Consolas"/>
                <a:cs typeface="Consolas"/>
              </a:rPr>
              <a:t>    // Invoke the other emotion, if any</a:t>
            </a:r>
            <a:endParaRPr lang="en-US" dirty="0">
              <a:latin typeface="Consolas"/>
              <a:cs typeface="Consolas"/>
            </a:endParaRPr>
          </a:p>
          <a:p>
            <a:r>
              <a:rPr lang="en-US" dirty="0">
                <a:latin typeface="Consolas"/>
                <a:cs typeface="Consolas"/>
              </a:rPr>
              <a:t> </a:t>
            </a:r>
            <a:r>
              <a:rPr lang="en-US" dirty="0" smtClean="0">
                <a:latin typeface="Consolas"/>
                <a:cs typeface="Consolas"/>
              </a:rPr>
              <a:t>   </a:t>
            </a:r>
            <a:r>
              <a:rPr lang="en-US" b="1" dirty="0" err="1" smtClean="0">
                <a:latin typeface="Consolas"/>
                <a:cs typeface="Consolas"/>
              </a:rPr>
              <a:t>super</a:t>
            </a:r>
            <a:r>
              <a:rPr lang="en-US" dirty="0" err="1" smtClean="0">
                <a:latin typeface="Consolas"/>
                <a:cs typeface="Consolas"/>
              </a:rPr>
              <a:t>.influence</a:t>
            </a:r>
            <a:r>
              <a:rPr lang="en-US" dirty="0">
                <a:latin typeface="Consolas"/>
                <a:cs typeface="Consolas"/>
              </a:rPr>
              <a:t>(</a:t>
            </a:r>
            <a:r>
              <a:rPr lang="en-US" dirty="0" smtClean="0">
                <a:latin typeface="Consolas"/>
                <a:cs typeface="Consolas"/>
              </a:rPr>
              <a:t>)</a:t>
            </a:r>
          </a:p>
          <a:p>
            <a:r>
              <a:rPr lang="en-US" dirty="0" smtClean="0">
                <a:latin typeface="Consolas"/>
                <a:cs typeface="Consolas"/>
              </a:rPr>
              <a:t>  }</a:t>
            </a:r>
          </a:p>
          <a:p>
            <a:r>
              <a:rPr lang="en-US" dirty="0" smtClean="0">
                <a:latin typeface="Consolas"/>
                <a:cs typeface="Consolas"/>
              </a:rPr>
              <a:t>}</a:t>
            </a:r>
          </a:p>
        </p:txBody>
      </p:sp>
    </p:spTree>
    <p:extLst>
      <p:ext uri="{BB962C8B-B14F-4D97-AF65-F5344CB8AC3E}">
        <p14:creationId xmlns:p14="http://schemas.microsoft.com/office/powerpoint/2010/main" val="94969395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Facial Musculature Model</a:t>
            </a:r>
            <a:endParaRPr lang="en-US" dirty="0"/>
          </a:p>
        </p:txBody>
      </p:sp>
      <p:sp>
        <p:nvSpPr>
          <p:cNvPr id="3" name="Content Placeholder 2"/>
          <p:cNvSpPr>
            <a:spLocks noGrp="1"/>
          </p:cNvSpPr>
          <p:nvPr>
            <p:ph sz="quarter" idx="1"/>
          </p:nvPr>
        </p:nvSpPr>
        <p:spPr>
          <a:xfrm>
            <a:off x="612648" y="1600200"/>
            <a:ext cx="6274669" cy="4717207"/>
          </a:xfrm>
        </p:spPr>
        <p:txBody>
          <a:bodyPr>
            <a:normAutofit fontScale="92500"/>
          </a:bodyPr>
          <a:lstStyle/>
          <a:p>
            <a:r>
              <a:rPr lang="en-US" dirty="0" smtClean="0"/>
              <a:t>26 muscles (M0, M1, M2 …)</a:t>
            </a:r>
          </a:p>
          <a:p>
            <a:r>
              <a:rPr lang="en-US" dirty="0" smtClean="0"/>
              <a:t>The simplest approximation model assumes that all muscles may be stimulated simultaneously; i.e. there are no mutually exclusive muscles</a:t>
            </a:r>
          </a:p>
          <a:p>
            <a:r>
              <a:rPr lang="en-US" dirty="0" smtClean="0"/>
              <a:t>The model consists of only one alternative</a:t>
            </a:r>
          </a:p>
          <a:p>
            <a:r>
              <a:rPr lang="en-US" dirty="0" smtClean="0"/>
              <a:t>Splines used to model the muscle contractions</a:t>
            </a:r>
          </a:p>
          <a:p>
            <a:pPr lvl="1"/>
            <a:r>
              <a:rPr lang="en-US" dirty="0" smtClean="0"/>
              <a:t>Segments, quadratic and cubic Bezier curves</a:t>
            </a:r>
            <a:endParaRPr lang="en-US" dirty="0"/>
          </a:p>
        </p:txBody>
      </p:sp>
      <p:pic>
        <p:nvPicPr>
          <p:cNvPr id="5" name="Picture 4" descr="Screen Shot 2015-11-18 at 18.09.1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5761" y="1600200"/>
            <a:ext cx="2098239" cy="4204279"/>
          </a:xfrm>
          <a:prstGeom prst="rect">
            <a:avLst/>
          </a:prstGeom>
        </p:spPr>
      </p:pic>
    </p:spTree>
    <p:extLst>
      <p:ext uri="{BB962C8B-B14F-4D97-AF65-F5344CB8AC3E}">
        <p14:creationId xmlns:p14="http://schemas.microsoft.com/office/powerpoint/2010/main" val="284926462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Facial Musculature Code</a:t>
            </a:r>
            <a:endParaRPr lang="en-US" dirty="0"/>
          </a:p>
        </p:txBody>
      </p:sp>
      <p:sp>
        <p:nvSpPr>
          <p:cNvPr id="4" name="TextBox 3"/>
          <p:cNvSpPr txBox="1"/>
          <p:nvPr/>
        </p:nvSpPr>
        <p:spPr>
          <a:xfrm>
            <a:off x="612648" y="1532811"/>
            <a:ext cx="7860392" cy="4801315"/>
          </a:xfrm>
          <a:prstGeom prst="rect">
            <a:avLst/>
          </a:prstGeom>
          <a:noFill/>
        </p:spPr>
        <p:txBody>
          <a:bodyPr wrap="square" rtlCol="0">
            <a:spAutoFit/>
          </a:bodyPr>
          <a:lstStyle/>
          <a:p>
            <a:r>
              <a:rPr lang="en-US" b="1" dirty="0" smtClean="0">
                <a:latin typeface="Consolas"/>
                <a:cs typeface="Consolas"/>
              </a:rPr>
              <a:t>type</a:t>
            </a:r>
            <a:r>
              <a:rPr lang="en-US" dirty="0" smtClean="0">
                <a:latin typeface="Consolas"/>
                <a:cs typeface="Consolas"/>
              </a:rPr>
              <a:t> Musculature = </a:t>
            </a:r>
            <a:r>
              <a:rPr lang="en-US" dirty="0" err="1" smtClean="0">
                <a:latin typeface="Consolas"/>
                <a:cs typeface="Consolas"/>
              </a:rPr>
              <a:t>MuscleBase</a:t>
            </a:r>
            <a:r>
              <a:rPr lang="en-US" dirty="0" smtClean="0">
                <a:latin typeface="Consolas"/>
                <a:cs typeface="Consolas"/>
              </a:rPr>
              <a:t> </a:t>
            </a:r>
            <a:r>
              <a:rPr lang="en-US" b="1" dirty="0" smtClean="0">
                <a:latin typeface="Consolas"/>
                <a:cs typeface="Consolas"/>
              </a:rPr>
              <a:t>with</a:t>
            </a:r>
            <a:r>
              <a:rPr lang="en-US" dirty="0" smtClean="0">
                <a:latin typeface="Consolas"/>
                <a:cs typeface="Consolas"/>
              </a:rPr>
              <a:t> M0 </a:t>
            </a:r>
            <a:r>
              <a:rPr lang="en-US" b="1" dirty="0" smtClean="0">
                <a:latin typeface="Consolas"/>
                <a:cs typeface="Consolas"/>
              </a:rPr>
              <a:t>with</a:t>
            </a:r>
            <a:r>
              <a:rPr lang="en-US" dirty="0" smtClean="0">
                <a:latin typeface="Consolas"/>
                <a:cs typeface="Consolas"/>
              </a:rPr>
              <a:t> M1 </a:t>
            </a:r>
            <a:r>
              <a:rPr lang="en-US" b="1" dirty="0" smtClean="0">
                <a:latin typeface="Consolas"/>
                <a:cs typeface="Consolas"/>
              </a:rPr>
              <a:t>with</a:t>
            </a:r>
            <a:r>
              <a:rPr lang="en-US" dirty="0" smtClean="0">
                <a:latin typeface="Consolas"/>
                <a:cs typeface="Consolas"/>
              </a:rPr>
              <a:t> M2 </a:t>
            </a:r>
            <a:r>
              <a:rPr lang="en-US" b="1" dirty="0" smtClean="0">
                <a:latin typeface="Consolas"/>
                <a:cs typeface="Consolas"/>
              </a:rPr>
              <a:t>with</a:t>
            </a:r>
            <a:r>
              <a:rPr lang="en-US" dirty="0" smtClean="0">
                <a:latin typeface="Consolas"/>
                <a:cs typeface="Consolas"/>
              </a:rPr>
              <a:t> …</a:t>
            </a:r>
          </a:p>
          <a:p>
            <a:endParaRPr lang="en-US" dirty="0" smtClean="0">
              <a:latin typeface="Consolas"/>
              <a:cs typeface="Consolas"/>
            </a:endParaRPr>
          </a:p>
          <a:p>
            <a:r>
              <a:rPr lang="en-US" b="1" dirty="0" smtClean="0">
                <a:latin typeface="Consolas"/>
                <a:cs typeface="Consolas"/>
              </a:rPr>
              <a:t>@fragment</a:t>
            </a:r>
          </a:p>
          <a:p>
            <a:r>
              <a:rPr lang="en-US" b="1" dirty="0" smtClean="0">
                <a:latin typeface="Consolas"/>
                <a:cs typeface="Consolas"/>
              </a:rPr>
              <a:t>trait</a:t>
            </a:r>
            <a:r>
              <a:rPr lang="en-US" dirty="0" smtClean="0">
                <a:latin typeface="Consolas"/>
                <a:cs typeface="Consolas"/>
              </a:rPr>
              <a:t> </a:t>
            </a:r>
            <a:r>
              <a:rPr lang="en-US" dirty="0" err="1" smtClean="0">
                <a:latin typeface="Consolas"/>
                <a:cs typeface="Consolas"/>
              </a:rPr>
              <a:t>MuscleBase</a:t>
            </a:r>
            <a:r>
              <a:rPr lang="en-US" dirty="0" smtClean="0">
                <a:latin typeface="Consolas"/>
                <a:cs typeface="Consolas"/>
              </a:rPr>
              <a:t> {</a:t>
            </a:r>
            <a:br>
              <a:rPr lang="en-US" dirty="0" smtClean="0">
                <a:latin typeface="Consolas"/>
                <a:cs typeface="Consolas"/>
              </a:rPr>
            </a:br>
            <a:r>
              <a:rPr lang="en-US" b="1" dirty="0" err="1" smtClean="0">
                <a:latin typeface="Consolas"/>
                <a:cs typeface="Consolas"/>
              </a:rPr>
              <a:t>def</a:t>
            </a:r>
            <a:r>
              <a:rPr lang="en-US" dirty="0" smtClean="0">
                <a:latin typeface="Consolas"/>
                <a:cs typeface="Consolas"/>
              </a:rPr>
              <a:t> </a:t>
            </a:r>
            <a:r>
              <a:rPr lang="en-US" dirty="0" err="1" smtClean="0">
                <a:latin typeface="Consolas"/>
                <a:cs typeface="Consolas"/>
              </a:rPr>
              <a:t>applyTension</a:t>
            </a:r>
            <a:r>
              <a:rPr lang="en-US" dirty="0" smtClean="0">
                <a:latin typeface="Consolas"/>
                <a:cs typeface="Consolas"/>
              </a:rPr>
              <a:t>(</a:t>
            </a:r>
            <a:r>
              <a:rPr lang="en-US" dirty="0" err="1" smtClean="0">
                <a:latin typeface="Consolas"/>
                <a:cs typeface="Consolas"/>
              </a:rPr>
              <a:t>tensFn</a:t>
            </a:r>
            <a:r>
              <a:rPr lang="en-US" dirty="0" smtClean="0">
                <a:latin typeface="Consolas"/>
                <a:cs typeface="Consolas"/>
              </a:rPr>
              <a:t>: </a:t>
            </a:r>
            <a:r>
              <a:rPr lang="en-US" dirty="0" err="1" smtClean="0">
                <a:latin typeface="Consolas"/>
                <a:cs typeface="Consolas"/>
              </a:rPr>
              <a:t>TensionFn</a:t>
            </a:r>
            <a:r>
              <a:rPr lang="en-US" dirty="0" smtClean="0">
                <a:latin typeface="Consolas"/>
                <a:cs typeface="Consolas"/>
              </a:rPr>
              <a:t>, tension: Float) {}</a:t>
            </a:r>
          </a:p>
          <a:p>
            <a:r>
              <a:rPr lang="en-US" dirty="0" smtClean="0">
                <a:latin typeface="Consolas"/>
                <a:cs typeface="Consolas"/>
              </a:rPr>
              <a:t>}</a:t>
            </a:r>
          </a:p>
          <a:p>
            <a:endParaRPr lang="en-US" dirty="0">
              <a:latin typeface="Consolas"/>
              <a:cs typeface="Consolas"/>
            </a:endParaRPr>
          </a:p>
          <a:p>
            <a:r>
              <a:rPr lang="en-US" b="1" dirty="0" smtClean="0">
                <a:latin typeface="Consolas"/>
                <a:cs typeface="Consolas"/>
              </a:rPr>
              <a:t>@fragment @wrapper</a:t>
            </a:r>
          </a:p>
          <a:p>
            <a:r>
              <a:rPr lang="en-US" b="1" dirty="0" smtClean="0">
                <a:latin typeface="Consolas"/>
                <a:cs typeface="Consolas"/>
              </a:rPr>
              <a:t>trait</a:t>
            </a:r>
            <a:r>
              <a:rPr lang="en-US" dirty="0" smtClean="0">
                <a:latin typeface="Consolas"/>
                <a:cs typeface="Consolas"/>
              </a:rPr>
              <a:t> M0 </a:t>
            </a:r>
            <a:r>
              <a:rPr lang="en-US" b="1" dirty="0" smtClean="0">
                <a:latin typeface="Consolas"/>
                <a:cs typeface="Consolas"/>
              </a:rPr>
              <a:t>extends</a:t>
            </a:r>
            <a:r>
              <a:rPr lang="en-US" dirty="0" smtClean="0">
                <a:latin typeface="Consolas"/>
                <a:cs typeface="Consolas"/>
              </a:rPr>
              <a:t> </a:t>
            </a:r>
            <a:r>
              <a:rPr lang="en-US" dirty="0" err="1" smtClean="0">
                <a:latin typeface="Consolas"/>
                <a:cs typeface="Consolas"/>
              </a:rPr>
              <a:t>MuscleBase</a:t>
            </a:r>
            <a:r>
              <a:rPr lang="en-US" dirty="0" smtClean="0">
                <a:latin typeface="Consolas"/>
                <a:cs typeface="Consolas"/>
              </a:rPr>
              <a:t> {</a:t>
            </a:r>
          </a:p>
          <a:p>
            <a:r>
              <a:rPr lang="en-US" b="1" dirty="0" err="1" smtClean="0">
                <a:latin typeface="Consolas"/>
                <a:cs typeface="Consolas"/>
              </a:rPr>
              <a:t>val</a:t>
            </a:r>
            <a:r>
              <a:rPr lang="en-US" dirty="0" smtClean="0">
                <a:latin typeface="Consolas"/>
                <a:cs typeface="Consolas"/>
              </a:rPr>
              <a:t> </a:t>
            </a:r>
            <a:r>
              <a:rPr lang="en-US" dirty="0">
                <a:latin typeface="Consolas"/>
                <a:cs typeface="Consolas"/>
              </a:rPr>
              <a:t>m0 = </a:t>
            </a:r>
            <a:r>
              <a:rPr lang="en-US" b="1" dirty="0">
                <a:latin typeface="Consolas"/>
                <a:cs typeface="Consolas"/>
              </a:rPr>
              <a:t>new</a:t>
            </a:r>
            <a:r>
              <a:rPr lang="en-US" dirty="0">
                <a:latin typeface="Consolas"/>
                <a:cs typeface="Consolas"/>
              </a:rPr>
              <a:t> Muscle(Line("m0", (136f, 144f), (140f, 140f)))</a:t>
            </a:r>
          </a:p>
          <a:p>
            <a:r>
              <a:rPr lang="en-US" dirty="0" smtClean="0">
                <a:latin typeface="Consolas"/>
                <a:cs typeface="Consolas"/>
              </a:rPr>
              <a:t> </a:t>
            </a:r>
          </a:p>
          <a:p>
            <a:r>
              <a:rPr lang="en-US" b="1" dirty="0" smtClean="0">
                <a:latin typeface="Consolas"/>
                <a:cs typeface="Consolas"/>
              </a:rPr>
              <a:t>override</a:t>
            </a:r>
            <a:r>
              <a:rPr lang="en-US" dirty="0" smtClean="0">
                <a:latin typeface="Consolas"/>
                <a:cs typeface="Consolas"/>
              </a:rPr>
              <a:t> </a:t>
            </a:r>
            <a:r>
              <a:rPr lang="en-US" b="1" dirty="0" err="1">
                <a:latin typeface="Consolas"/>
                <a:cs typeface="Consolas"/>
              </a:rPr>
              <a:t>def</a:t>
            </a:r>
            <a:r>
              <a:rPr lang="en-US" dirty="0">
                <a:latin typeface="Consolas"/>
                <a:cs typeface="Consolas"/>
              </a:rPr>
              <a:t> </a:t>
            </a:r>
            <a:r>
              <a:rPr lang="en-US" dirty="0" err="1">
                <a:latin typeface="Consolas"/>
                <a:cs typeface="Consolas"/>
              </a:rPr>
              <a:t>applyTension</a:t>
            </a:r>
            <a:r>
              <a:rPr lang="en-US" dirty="0" smtClean="0">
                <a:latin typeface="Consolas"/>
                <a:cs typeface="Consolas"/>
              </a:rPr>
              <a:t>(</a:t>
            </a:r>
            <a:r>
              <a:rPr lang="en-US" dirty="0" err="1" smtClean="0">
                <a:latin typeface="Consolas"/>
                <a:cs typeface="Consolas"/>
              </a:rPr>
              <a:t>tensFn</a:t>
            </a:r>
            <a:r>
              <a:rPr lang="en-US" dirty="0" smtClean="0">
                <a:latin typeface="Consolas"/>
                <a:cs typeface="Consolas"/>
              </a:rPr>
              <a:t>: </a:t>
            </a:r>
            <a:r>
              <a:rPr lang="en-US" dirty="0" err="1" smtClean="0">
                <a:latin typeface="Consolas"/>
                <a:cs typeface="Consolas"/>
              </a:rPr>
              <a:t>TensionFn</a:t>
            </a:r>
            <a:r>
              <a:rPr lang="en-US" dirty="0" smtClean="0">
                <a:latin typeface="Consolas"/>
                <a:cs typeface="Consolas"/>
              </a:rPr>
              <a:t>, </a:t>
            </a:r>
            <a:r>
              <a:rPr lang="en-US" dirty="0">
                <a:latin typeface="Consolas"/>
                <a:cs typeface="Consolas"/>
              </a:rPr>
              <a:t>tension: </a:t>
            </a:r>
            <a:r>
              <a:rPr lang="en-US" dirty="0" smtClean="0">
                <a:latin typeface="Consolas"/>
                <a:cs typeface="Consolas"/>
              </a:rPr>
              <a:t>Float){</a:t>
            </a:r>
            <a:endParaRPr lang="en-US" dirty="0">
              <a:latin typeface="Consolas"/>
              <a:cs typeface="Consolas"/>
            </a:endParaRPr>
          </a:p>
          <a:p>
            <a:r>
              <a:rPr lang="en-US" dirty="0">
                <a:latin typeface="Consolas"/>
                <a:cs typeface="Consolas"/>
              </a:rPr>
              <a:t>    m0.updateTension</a:t>
            </a:r>
            <a:r>
              <a:rPr lang="en-US" dirty="0" smtClean="0">
                <a:latin typeface="Consolas"/>
                <a:cs typeface="Consolas"/>
              </a:rPr>
              <a:t>(</a:t>
            </a:r>
            <a:r>
              <a:rPr lang="en-US" dirty="0" err="1" smtClean="0">
                <a:latin typeface="Consolas"/>
                <a:cs typeface="Consolas"/>
              </a:rPr>
              <a:t>tensFn</a:t>
            </a:r>
            <a:r>
              <a:rPr lang="en-US" dirty="0" smtClean="0">
                <a:latin typeface="Consolas"/>
                <a:cs typeface="Consolas"/>
              </a:rPr>
              <a:t>(</a:t>
            </a:r>
            <a:r>
              <a:rPr lang="en-US" dirty="0">
                <a:latin typeface="Consolas"/>
                <a:cs typeface="Consolas"/>
              </a:rPr>
              <a:t>"m0"</a:t>
            </a:r>
            <a:r>
              <a:rPr lang="en-US" dirty="0" smtClean="0">
                <a:latin typeface="Consolas"/>
                <a:cs typeface="Consolas"/>
              </a:rPr>
              <a:t>)(tension))</a:t>
            </a:r>
            <a:endParaRPr lang="en-US" dirty="0">
              <a:latin typeface="Consolas"/>
              <a:cs typeface="Consolas"/>
            </a:endParaRPr>
          </a:p>
          <a:p>
            <a:r>
              <a:rPr lang="en-US" dirty="0" smtClean="0">
                <a:latin typeface="Consolas"/>
                <a:cs typeface="Consolas"/>
              </a:rPr>
              <a:t>    </a:t>
            </a:r>
            <a:r>
              <a:rPr lang="en-US" b="1" dirty="0" err="1" smtClean="0">
                <a:latin typeface="Consolas"/>
                <a:cs typeface="Consolas"/>
              </a:rPr>
              <a:t>super</a:t>
            </a:r>
            <a:r>
              <a:rPr lang="en-US" dirty="0" err="1" smtClean="0">
                <a:latin typeface="Consolas"/>
                <a:cs typeface="Consolas"/>
              </a:rPr>
              <a:t>.applyTension</a:t>
            </a:r>
            <a:r>
              <a:rPr lang="en-US" dirty="0" smtClean="0">
                <a:latin typeface="Consolas"/>
                <a:cs typeface="Consolas"/>
              </a:rPr>
              <a:t>(</a:t>
            </a:r>
            <a:r>
              <a:rPr lang="en-US" dirty="0" err="1" smtClean="0">
                <a:latin typeface="Consolas"/>
                <a:cs typeface="Consolas"/>
              </a:rPr>
              <a:t>tensFn</a:t>
            </a:r>
            <a:r>
              <a:rPr lang="en-US" dirty="0">
                <a:latin typeface="Consolas"/>
                <a:cs typeface="Consolas"/>
              </a:rPr>
              <a:t>, tension)</a:t>
            </a:r>
          </a:p>
          <a:p>
            <a:r>
              <a:rPr lang="en-US" dirty="0" smtClean="0">
                <a:latin typeface="Consolas"/>
                <a:cs typeface="Consolas"/>
              </a:rPr>
              <a:t> }</a:t>
            </a:r>
          </a:p>
          <a:p>
            <a:r>
              <a:rPr lang="en-US" dirty="0" smtClean="0">
                <a:latin typeface="Consolas"/>
                <a:cs typeface="Consolas"/>
              </a:rPr>
              <a:t>}</a:t>
            </a:r>
          </a:p>
          <a:p>
            <a:endParaRPr lang="en-US" dirty="0">
              <a:latin typeface="Consolas"/>
              <a:cs typeface="Consolas"/>
            </a:endParaRPr>
          </a:p>
        </p:txBody>
      </p:sp>
    </p:spTree>
    <p:extLst>
      <p:ext uri="{BB962C8B-B14F-4D97-AF65-F5344CB8AC3E}">
        <p14:creationId xmlns:p14="http://schemas.microsoft.com/office/powerpoint/2010/main" val="25375041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Facial Features Model</a:t>
            </a:r>
            <a:endParaRPr lang="en-US" dirty="0"/>
          </a:p>
        </p:txBody>
      </p:sp>
      <p:sp>
        <p:nvSpPr>
          <p:cNvPr id="3" name="Content Placeholder 2"/>
          <p:cNvSpPr>
            <a:spLocks noGrp="1"/>
          </p:cNvSpPr>
          <p:nvPr>
            <p:ph sz="quarter" idx="1"/>
          </p:nvPr>
        </p:nvSpPr>
        <p:spPr>
          <a:xfrm>
            <a:off x="612647" y="1600199"/>
            <a:ext cx="6160296" cy="4956019"/>
          </a:xfrm>
        </p:spPr>
        <p:txBody>
          <a:bodyPr>
            <a:normAutofit fontScale="92500" lnSpcReduction="10000"/>
          </a:bodyPr>
          <a:lstStyle/>
          <a:p>
            <a:r>
              <a:rPr lang="en-US" dirty="0" smtClean="0"/>
              <a:t>7 most basic features</a:t>
            </a:r>
          </a:p>
          <a:p>
            <a:pPr lvl="1"/>
            <a:r>
              <a:rPr lang="en-US" dirty="0" smtClean="0"/>
              <a:t>Eyebrow, Upper Lid, Lower Lid, Upper Lip, Upper Lip Joiner, Lower Lip, Lower Lip Joiner</a:t>
            </a:r>
          </a:p>
          <a:p>
            <a:r>
              <a:rPr lang="en-US" dirty="0" smtClean="0"/>
              <a:t>Any combination is possible</a:t>
            </a:r>
          </a:p>
          <a:p>
            <a:pPr lvl="1"/>
            <a:r>
              <a:rPr lang="en-US" dirty="0" smtClean="0"/>
              <a:t>2^7 = 128 alternatives</a:t>
            </a:r>
          </a:p>
          <a:p>
            <a:r>
              <a:rPr lang="en-US" dirty="0" smtClean="0"/>
              <a:t>Each feature depends on a certain subset of muscles</a:t>
            </a:r>
          </a:p>
          <a:p>
            <a:r>
              <a:rPr lang="en-US" dirty="0" smtClean="0"/>
              <a:t>Selected features depend on the set of activated muscles</a:t>
            </a:r>
          </a:p>
          <a:p>
            <a:pPr lvl="1"/>
            <a:r>
              <a:rPr lang="en-US" dirty="0" smtClean="0"/>
              <a:t>There is only one set with all muscles</a:t>
            </a:r>
          </a:p>
          <a:p>
            <a:pPr lvl="1"/>
            <a:r>
              <a:rPr lang="en-US" dirty="0" smtClean="0"/>
              <a:t>This is why all features are activated</a:t>
            </a:r>
            <a:endParaRPr lang="en-US" dirty="0"/>
          </a:p>
        </p:txBody>
      </p:sp>
      <p:pic>
        <p:nvPicPr>
          <p:cNvPr id="4" name="Picture 3" descr="Screen Shot 2015-11-18 at 18.37.5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2943" y="1520106"/>
            <a:ext cx="2127947" cy="4675627"/>
          </a:xfrm>
          <a:prstGeom prst="rect">
            <a:avLst/>
          </a:prstGeom>
        </p:spPr>
      </p:pic>
    </p:spTree>
    <p:extLst>
      <p:ext uri="{BB962C8B-B14F-4D97-AF65-F5344CB8AC3E}">
        <p14:creationId xmlns:p14="http://schemas.microsoft.com/office/powerpoint/2010/main" val="347943228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Facial Features Code</a:t>
            </a:r>
            <a:endParaRPr lang="en-US" dirty="0"/>
          </a:p>
        </p:txBody>
      </p:sp>
      <p:sp>
        <p:nvSpPr>
          <p:cNvPr id="4" name="TextBox 3"/>
          <p:cNvSpPr txBox="1"/>
          <p:nvPr/>
        </p:nvSpPr>
        <p:spPr>
          <a:xfrm>
            <a:off x="526273" y="1842149"/>
            <a:ext cx="7825456" cy="4524316"/>
          </a:xfrm>
          <a:prstGeom prst="rect">
            <a:avLst/>
          </a:prstGeom>
          <a:noFill/>
        </p:spPr>
        <p:txBody>
          <a:bodyPr wrap="square" rtlCol="0">
            <a:spAutoFit/>
          </a:bodyPr>
          <a:lstStyle/>
          <a:p>
            <a:r>
              <a:rPr lang="en-US" b="1" dirty="0" smtClean="0">
                <a:latin typeface="Consolas"/>
                <a:cs typeface="Consolas"/>
              </a:rPr>
              <a:t>type</a:t>
            </a:r>
            <a:r>
              <a:rPr lang="en-US" dirty="0" smtClean="0">
                <a:latin typeface="Consolas"/>
                <a:cs typeface="Consolas"/>
              </a:rPr>
              <a:t> /?[T] = T </a:t>
            </a:r>
            <a:r>
              <a:rPr lang="en-US" b="1" dirty="0" smtClean="0">
                <a:latin typeface="Consolas"/>
                <a:cs typeface="Consolas"/>
              </a:rPr>
              <a:t>or</a:t>
            </a:r>
            <a:r>
              <a:rPr lang="en-US" dirty="0" smtClean="0">
                <a:latin typeface="Consolas"/>
                <a:cs typeface="Consolas"/>
              </a:rPr>
              <a:t> Unit</a:t>
            </a:r>
            <a:endParaRPr lang="en-US" b="1" dirty="0" smtClean="0">
              <a:latin typeface="Consolas"/>
              <a:cs typeface="Consolas"/>
            </a:endParaRPr>
          </a:p>
          <a:p>
            <a:r>
              <a:rPr lang="en-US" b="1" dirty="0" smtClean="0">
                <a:latin typeface="Consolas"/>
                <a:cs typeface="Consolas"/>
              </a:rPr>
              <a:t>type</a:t>
            </a:r>
            <a:r>
              <a:rPr lang="en-US" dirty="0" smtClean="0">
                <a:latin typeface="Consolas"/>
                <a:cs typeface="Consolas"/>
              </a:rPr>
              <a:t> Features </a:t>
            </a:r>
            <a:r>
              <a:rPr lang="en-US" dirty="0">
                <a:latin typeface="Consolas"/>
                <a:cs typeface="Consolas"/>
              </a:rPr>
              <a:t>= Feature </a:t>
            </a:r>
            <a:r>
              <a:rPr lang="en-US" b="1" dirty="0">
                <a:latin typeface="Consolas"/>
                <a:cs typeface="Consolas"/>
              </a:rPr>
              <a:t>with</a:t>
            </a:r>
            <a:r>
              <a:rPr lang="en-US" dirty="0">
                <a:latin typeface="Consolas"/>
                <a:cs typeface="Consolas"/>
              </a:rPr>
              <a:t> /?[Eyebrow] </a:t>
            </a:r>
            <a:r>
              <a:rPr lang="en-US" b="1" dirty="0">
                <a:latin typeface="Consolas"/>
                <a:cs typeface="Consolas"/>
              </a:rPr>
              <a:t>with</a:t>
            </a:r>
          </a:p>
          <a:p>
            <a:r>
              <a:rPr lang="en-US" dirty="0">
                <a:latin typeface="Consolas"/>
                <a:cs typeface="Consolas"/>
              </a:rPr>
              <a:t>    /?[</a:t>
            </a:r>
            <a:r>
              <a:rPr lang="en-US" dirty="0" err="1">
                <a:latin typeface="Consolas"/>
                <a:cs typeface="Consolas"/>
              </a:rPr>
              <a:t>UpperLidFragment</a:t>
            </a:r>
            <a:r>
              <a:rPr lang="en-US" dirty="0">
                <a:latin typeface="Consolas"/>
                <a:cs typeface="Consolas"/>
              </a:rPr>
              <a:t> </a:t>
            </a:r>
            <a:r>
              <a:rPr lang="en-US" b="1" dirty="0">
                <a:latin typeface="Consolas"/>
                <a:cs typeface="Consolas"/>
              </a:rPr>
              <a:t>with</a:t>
            </a:r>
            <a:r>
              <a:rPr lang="en-US" dirty="0">
                <a:latin typeface="Consolas"/>
                <a:cs typeface="Consolas"/>
              </a:rPr>
              <a:t> </a:t>
            </a:r>
            <a:r>
              <a:rPr lang="en-US" dirty="0" err="1">
                <a:latin typeface="Consolas"/>
                <a:cs typeface="Consolas"/>
              </a:rPr>
              <a:t>UpperLid</a:t>
            </a:r>
            <a:r>
              <a:rPr lang="en-US" dirty="0">
                <a:latin typeface="Consolas"/>
                <a:cs typeface="Consolas"/>
              </a:rPr>
              <a:t>] </a:t>
            </a:r>
            <a:r>
              <a:rPr lang="en-US" b="1" dirty="0">
                <a:latin typeface="Consolas"/>
                <a:cs typeface="Consolas"/>
              </a:rPr>
              <a:t>with</a:t>
            </a:r>
          </a:p>
          <a:p>
            <a:r>
              <a:rPr lang="en-US" dirty="0">
                <a:latin typeface="Consolas"/>
                <a:cs typeface="Consolas"/>
              </a:rPr>
              <a:t>    /?[</a:t>
            </a:r>
            <a:r>
              <a:rPr lang="en-US" dirty="0" err="1">
                <a:latin typeface="Consolas"/>
                <a:cs typeface="Consolas"/>
              </a:rPr>
              <a:t>LowerLid</a:t>
            </a:r>
            <a:r>
              <a:rPr lang="en-US" dirty="0">
                <a:latin typeface="Consolas"/>
                <a:cs typeface="Consolas"/>
              </a:rPr>
              <a:t>] </a:t>
            </a:r>
            <a:r>
              <a:rPr lang="en-US" b="1" dirty="0">
                <a:latin typeface="Consolas"/>
                <a:cs typeface="Consolas"/>
              </a:rPr>
              <a:t>with</a:t>
            </a:r>
          </a:p>
          <a:p>
            <a:r>
              <a:rPr lang="en-US" dirty="0">
                <a:latin typeface="Consolas"/>
                <a:cs typeface="Consolas"/>
              </a:rPr>
              <a:t>    /?[</a:t>
            </a:r>
            <a:r>
              <a:rPr lang="en-US" dirty="0" err="1">
                <a:latin typeface="Consolas"/>
                <a:cs typeface="Consolas"/>
              </a:rPr>
              <a:t>LowerLipJoiner</a:t>
            </a:r>
            <a:r>
              <a:rPr lang="en-US" dirty="0">
                <a:latin typeface="Consolas"/>
                <a:cs typeface="Consolas"/>
              </a:rPr>
              <a:t>] </a:t>
            </a:r>
            <a:r>
              <a:rPr lang="en-US" b="1" dirty="0">
                <a:latin typeface="Consolas"/>
                <a:cs typeface="Consolas"/>
              </a:rPr>
              <a:t>with</a:t>
            </a:r>
          </a:p>
          <a:p>
            <a:r>
              <a:rPr lang="en-US" dirty="0">
                <a:latin typeface="Consolas"/>
                <a:cs typeface="Consolas"/>
              </a:rPr>
              <a:t>    /?[</a:t>
            </a:r>
            <a:r>
              <a:rPr lang="en-US" dirty="0" err="1">
                <a:latin typeface="Consolas"/>
                <a:cs typeface="Consolas"/>
              </a:rPr>
              <a:t>LowerLipFragment</a:t>
            </a:r>
            <a:r>
              <a:rPr lang="en-US" dirty="0">
                <a:latin typeface="Consolas"/>
                <a:cs typeface="Consolas"/>
              </a:rPr>
              <a:t> </a:t>
            </a:r>
            <a:r>
              <a:rPr lang="en-US" b="1" dirty="0">
                <a:latin typeface="Consolas"/>
                <a:cs typeface="Consolas"/>
              </a:rPr>
              <a:t>with</a:t>
            </a:r>
            <a:r>
              <a:rPr lang="en-US" dirty="0">
                <a:latin typeface="Consolas"/>
                <a:cs typeface="Consolas"/>
              </a:rPr>
              <a:t> </a:t>
            </a:r>
            <a:r>
              <a:rPr lang="en-US" dirty="0" err="1">
                <a:latin typeface="Consolas"/>
                <a:cs typeface="Consolas"/>
              </a:rPr>
              <a:t>LowerLip</a:t>
            </a:r>
            <a:r>
              <a:rPr lang="en-US" dirty="0">
                <a:latin typeface="Consolas"/>
                <a:cs typeface="Consolas"/>
              </a:rPr>
              <a:t>] </a:t>
            </a:r>
            <a:r>
              <a:rPr lang="en-US" b="1" dirty="0">
                <a:latin typeface="Consolas"/>
                <a:cs typeface="Consolas"/>
              </a:rPr>
              <a:t>with</a:t>
            </a:r>
          </a:p>
          <a:p>
            <a:r>
              <a:rPr lang="en-US" dirty="0">
                <a:latin typeface="Consolas"/>
                <a:cs typeface="Consolas"/>
              </a:rPr>
              <a:t>    /?[</a:t>
            </a:r>
            <a:r>
              <a:rPr lang="en-US" dirty="0" err="1">
                <a:latin typeface="Consolas"/>
                <a:cs typeface="Consolas"/>
              </a:rPr>
              <a:t>UpperLipFragment</a:t>
            </a:r>
            <a:r>
              <a:rPr lang="en-US" dirty="0">
                <a:latin typeface="Consolas"/>
                <a:cs typeface="Consolas"/>
              </a:rPr>
              <a:t> </a:t>
            </a:r>
            <a:r>
              <a:rPr lang="en-US" b="1" dirty="0">
                <a:latin typeface="Consolas"/>
                <a:cs typeface="Consolas"/>
              </a:rPr>
              <a:t>with</a:t>
            </a:r>
            <a:r>
              <a:rPr lang="en-US" dirty="0">
                <a:latin typeface="Consolas"/>
                <a:cs typeface="Consolas"/>
              </a:rPr>
              <a:t> </a:t>
            </a:r>
            <a:r>
              <a:rPr lang="en-US" dirty="0" err="1">
                <a:latin typeface="Consolas"/>
                <a:cs typeface="Consolas"/>
              </a:rPr>
              <a:t>UpperLip</a:t>
            </a:r>
            <a:r>
              <a:rPr lang="en-US" dirty="0">
                <a:latin typeface="Consolas"/>
                <a:cs typeface="Consolas"/>
              </a:rPr>
              <a:t>] </a:t>
            </a:r>
            <a:r>
              <a:rPr lang="en-US" b="1" dirty="0">
                <a:latin typeface="Consolas"/>
                <a:cs typeface="Consolas"/>
              </a:rPr>
              <a:t>with</a:t>
            </a:r>
          </a:p>
          <a:p>
            <a:r>
              <a:rPr lang="en-US" dirty="0">
                <a:latin typeface="Consolas"/>
                <a:cs typeface="Consolas"/>
              </a:rPr>
              <a:t>    /?[</a:t>
            </a:r>
            <a:r>
              <a:rPr lang="en-US" dirty="0" err="1">
                <a:latin typeface="Consolas"/>
                <a:cs typeface="Consolas"/>
              </a:rPr>
              <a:t>UpperLipJoinerFragment</a:t>
            </a:r>
            <a:r>
              <a:rPr lang="en-US" dirty="0">
                <a:latin typeface="Consolas"/>
                <a:cs typeface="Consolas"/>
              </a:rPr>
              <a:t> </a:t>
            </a:r>
            <a:r>
              <a:rPr lang="en-US" b="1" dirty="0">
                <a:latin typeface="Consolas"/>
                <a:cs typeface="Consolas"/>
              </a:rPr>
              <a:t>with</a:t>
            </a:r>
            <a:r>
              <a:rPr lang="en-US" dirty="0">
                <a:latin typeface="Consolas"/>
                <a:cs typeface="Consolas"/>
              </a:rPr>
              <a:t> </a:t>
            </a:r>
            <a:r>
              <a:rPr lang="en-US" dirty="0" err="1">
                <a:latin typeface="Consolas"/>
                <a:cs typeface="Consolas"/>
              </a:rPr>
              <a:t>UpperLipJoiner</a:t>
            </a:r>
            <a:r>
              <a:rPr lang="en-US" dirty="0" smtClean="0">
                <a:latin typeface="Consolas"/>
                <a:cs typeface="Consolas"/>
              </a:rPr>
              <a:t>]</a:t>
            </a:r>
          </a:p>
          <a:p>
            <a:endParaRPr lang="en-US" dirty="0">
              <a:latin typeface="Consolas"/>
              <a:cs typeface="Consolas"/>
            </a:endParaRPr>
          </a:p>
          <a:p>
            <a:r>
              <a:rPr lang="en-US" b="1" dirty="0">
                <a:latin typeface="Consolas"/>
                <a:cs typeface="Consolas"/>
              </a:rPr>
              <a:t>@fragment</a:t>
            </a:r>
          </a:p>
          <a:p>
            <a:r>
              <a:rPr lang="en-US" b="1" dirty="0">
                <a:latin typeface="Consolas"/>
                <a:cs typeface="Consolas"/>
              </a:rPr>
              <a:t>trait</a:t>
            </a:r>
            <a:r>
              <a:rPr lang="en-US" dirty="0">
                <a:latin typeface="Consolas"/>
                <a:cs typeface="Consolas"/>
              </a:rPr>
              <a:t> Feature {</a:t>
            </a:r>
          </a:p>
          <a:p>
            <a:r>
              <a:rPr lang="en-US" dirty="0">
                <a:latin typeface="Consolas"/>
                <a:cs typeface="Consolas"/>
              </a:rPr>
              <a:t>  </a:t>
            </a:r>
            <a:r>
              <a:rPr lang="en-US" b="1" dirty="0" err="1">
                <a:latin typeface="Consolas"/>
                <a:cs typeface="Consolas"/>
              </a:rPr>
              <a:t>def</a:t>
            </a:r>
            <a:r>
              <a:rPr lang="en-US" dirty="0">
                <a:latin typeface="Consolas"/>
                <a:cs typeface="Consolas"/>
              </a:rPr>
              <a:t> </a:t>
            </a:r>
            <a:r>
              <a:rPr lang="en-US" dirty="0" smtClean="0">
                <a:latin typeface="Consolas"/>
                <a:cs typeface="Consolas"/>
              </a:rPr>
              <a:t>render(</a:t>
            </a:r>
            <a:r>
              <a:rPr lang="en-US" dirty="0">
                <a:latin typeface="Consolas"/>
                <a:cs typeface="Consolas"/>
              </a:rPr>
              <a:t>): List[Spline] = Nil</a:t>
            </a:r>
          </a:p>
          <a:p>
            <a:r>
              <a:rPr lang="en-US" dirty="0" smtClean="0">
                <a:latin typeface="Consolas"/>
                <a:cs typeface="Consolas"/>
              </a:rPr>
              <a:t>}</a:t>
            </a:r>
          </a:p>
          <a:p>
            <a:endParaRPr lang="en-US" dirty="0">
              <a:latin typeface="Consolas"/>
              <a:cs typeface="Consolas"/>
            </a:endParaRPr>
          </a:p>
          <a:p>
            <a:endParaRPr lang="en-US" dirty="0">
              <a:latin typeface="Consolas"/>
              <a:cs typeface="Consolas"/>
            </a:endParaRPr>
          </a:p>
          <a:p>
            <a:endParaRPr lang="en-US" dirty="0" smtClean="0">
              <a:latin typeface="Consolas"/>
              <a:cs typeface="Consolas"/>
            </a:endParaRPr>
          </a:p>
        </p:txBody>
      </p:sp>
    </p:spTree>
    <p:extLst>
      <p:ext uri="{BB962C8B-B14F-4D97-AF65-F5344CB8AC3E}">
        <p14:creationId xmlns:p14="http://schemas.microsoft.com/office/powerpoint/2010/main" val="296167886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Sample</a:t>
            </a:r>
            <a:endParaRPr lang="en-US" dirty="0"/>
          </a:p>
        </p:txBody>
      </p:sp>
      <p:sp>
        <p:nvSpPr>
          <p:cNvPr id="4" name="TextBox 3"/>
          <p:cNvSpPr txBox="1"/>
          <p:nvPr/>
        </p:nvSpPr>
        <p:spPr>
          <a:xfrm>
            <a:off x="146477" y="1481919"/>
            <a:ext cx="9449297" cy="5632312"/>
          </a:xfrm>
          <a:prstGeom prst="rect">
            <a:avLst/>
          </a:prstGeom>
          <a:noFill/>
        </p:spPr>
        <p:txBody>
          <a:bodyPr wrap="none" rtlCol="0">
            <a:spAutoFit/>
          </a:bodyPr>
          <a:lstStyle/>
          <a:p>
            <a:r>
              <a:rPr lang="en-US" b="1" dirty="0">
                <a:latin typeface="Consolas"/>
                <a:cs typeface="Consolas"/>
              </a:rPr>
              <a:t>@</a:t>
            </a:r>
            <a:r>
              <a:rPr lang="en-US" b="1" dirty="0" smtClean="0">
                <a:latin typeface="Consolas"/>
                <a:cs typeface="Consolas"/>
              </a:rPr>
              <a:t>fragment @</a:t>
            </a:r>
            <a:r>
              <a:rPr lang="en-US" b="1" dirty="0">
                <a:latin typeface="Consolas"/>
                <a:cs typeface="Consolas"/>
              </a:rPr>
              <a:t>wrapper</a:t>
            </a:r>
          </a:p>
          <a:p>
            <a:r>
              <a:rPr lang="en-US" b="1" dirty="0">
                <a:latin typeface="Consolas"/>
                <a:cs typeface="Consolas"/>
              </a:rPr>
              <a:t>trait</a:t>
            </a:r>
            <a:r>
              <a:rPr lang="en-US" dirty="0">
                <a:latin typeface="Consolas"/>
                <a:cs typeface="Consolas"/>
              </a:rPr>
              <a:t> </a:t>
            </a:r>
            <a:r>
              <a:rPr lang="en-US" dirty="0" err="1">
                <a:latin typeface="Consolas"/>
                <a:cs typeface="Consolas"/>
              </a:rPr>
              <a:t>LowerLipJoiner</a:t>
            </a:r>
            <a:r>
              <a:rPr lang="en-US" dirty="0">
                <a:latin typeface="Consolas"/>
                <a:cs typeface="Consolas"/>
              </a:rPr>
              <a:t> </a:t>
            </a:r>
            <a:r>
              <a:rPr lang="en-US" b="1" dirty="0">
                <a:latin typeface="Consolas"/>
                <a:cs typeface="Consolas"/>
              </a:rPr>
              <a:t>extends</a:t>
            </a:r>
            <a:r>
              <a:rPr lang="en-US" dirty="0">
                <a:latin typeface="Consolas"/>
                <a:cs typeface="Consolas"/>
              </a:rPr>
              <a:t> Feature {</a:t>
            </a:r>
          </a:p>
          <a:p>
            <a:r>
              <a:rPr lang="en-US" dirty="0">
                <a:latin typeface="Consolas"/>
                <a:cs typeface="Consolas"/>
              </a:rPr>
              <a:t>  </a:t>
            </a:r>
            <a:r>
              <a:rPr lang="en-US" b="1" dirty="0">
                <a:latin typeface="Consolas"/>
                <a:cs typeface="Consolas"/>
              </a:rPr>
              <a:t>this</a:t>
            </a:r>
            <a:r>
              <a:rPr lang="en-US" dirty="0">
                <a:latin typeface="Consolas"/>
                <a:cs typeface="Consolas"/>
              </a:rPr>
              <a:t>: </a:t>
            </a:r>
            <a:r>
              <a:rPr lang="en-US" dirty="0" err="1">
                <a:latin typeface="Consolas"/>
                <a:cs typeface="Consolas"/>
              </a:rPr>
              <a:t>LowerLipFragment</a:t>
            </a:r>
            <a:r>
              <a:rPr lang="en-US" dirty="0">
                <a:latin typeface="Consolas"/>
                <a:cs typeface="Consolas"/>
              </a:rPr>
              <a:t> with M15 with H_Mli11 =&gt;</a:t>
            </a:r>
          </a:p>
          <a:p>
            <a:endParaRPr lang="en-US" dirty="0">
              <a:latin typeface="Consolas"/>
              <a:cs typeface="Consolas"/>
            </a:endParaRPr>
          </a:p>
          <a:p>
            <a:r>
              <a:rPr lang="en-US" dirty="0">
                <a:latin typeface="Consolas"/>
                <a:cs typeface="Consolas"/>
              </a:rPr>
              <a:t>  </a:t>
            </a:r>
            <a:r>
              <a:rPr lang="en-US" b="1" dirty="0">
                <a:latin typeface="Consolas"/>
                <a:cs typeface="Consolas"/>
              </a:rPr>
              <a:t>private</a:t>
            </a:r>
            <a:r>
              <a:rPr lang="en-US" dirty="0">
                <a:latin typeface="Consolas"/>
                <a:cs typeface="Consolas"/>
              </a:rPr>
              <a:t> </a:t>
            </a:r>
            <a:r>
              <a:rPr lang="en-US" b="1" dirty="0" err="1">
                <a:latin typeface="Consolas"/>
                <a:cs typeface="Consolas"/>
              </a:rPr>
              <a:t>val</a:t>
            </a:r>
            <a:r>
              <a:rPr lang="en-US" dirty="0">
                <a:latin typeface="Consolas"/>
                <a:cs typeface="Consolas"/>
              </a:rPr>
              <a:t> spline = </a:t>
            </a:r>
            <a:r>
              <a:rPr lang="pl-PL" dirty="0" err="1" smtClean="0">
                <a:latin typeface="Consolas"/>
                <a:cs typeface="Consolas"/>
              </a:rPr>
              <a:t>CBezier</a:t>
            </a:r>
            <a:r>
              <a:rPr lang="pl-PL" dirty="0" smtClean="0">
                <a:latin typeface="Consolas"/>
                <a:cs typeface="Consolas"/>
              </a:rPr>
              <a:t>((0,0),(</a:t>
            </a:r>
            <a:r>
              <a:rPr lang="pl-PL" dirty="0">
                <a:latin typeface="Consolas"/>
                <a:cs typeface="Consolas"/>
              </a:rPr>
              <a:t>12f</a:t>
            </a:r>
            <a:r>
              <a:rPr lang="pl-PL" dirty="0" smtClean="0">
                <a:latin typeface="Consolas"/>
                <a:cs typeface="Consolas"/>
              </a:rPr>
              <a:t>,400f</a:t>
            </a:r>
            <a:r>
              <a:rPr lang="pl-PL" dirty="0">
                <a:latin typeface="Consolas"/>
                <a:cs typeface="Consolas"/>
              </a:rPr>
              <a:t>)</a:t>
            </a:r>
            <a:r>
              <a:rPr lang="pl-PL" dirty="0" smtClean="0">
                <a:latin typeface="Consolas"/>
                <a:cs typeface="Consolas"/>
              </a:rPr>
              <a:t>,(</a:t>
            </a:r>
            <a:r>
              <a:rPr lang="pl-PL" dirty="0">
                <a:latin typeface="Consolas"/>
                <a:cs typeface="Consolas"/>
              </a:rPr>
              <a:t>0f</a:t>
            </a:r>
            <a:r>
              <a:rPr lang="pl-PL" dirty="0" smtClean="0">
                <a:latin typeface="Consolas"/>
                <a:cs typeface="Consolas"/>
              </a:rPr>
              <a:t>,400f</a:t>
            </a:r>
            <a:r>
              <a:rPr lang="pl-PL" dirty="0">
                <a:latin typeface="Consolas"/>
                <a:cs typeface="Consolas"/>
              </a:rPr>
              <a:t>)</a:t>
            </a:r>
            <a:r>
              <a:rPr lang="pl-PL" dirty="0" smtClean="0">
                <a:latin typeface="Consolas"/>
                <a:cs typeface="Consolas"/>
              </a:rPr>
              <a:t>,(-10f,401f</a:t>
            </a:r>
            <a:r>
              <a:rPr lang="pl-PL" dirty="0">
                <a:latin typeface="Consolas"/>
                <a:cs typeface="Consolas"/>
              </a:rPr>
              <a:t>)))</a:t>
            </a:r>
            <a:endParaRPr lang="en-US" dirty="0">
              <a:latin typeface="Consolas"/>
              <a:cs typeface="Consolas"/>
            </a:endParaRPr>
          </a:p>
          <a:p>
            <a:r>
              <a:rPr lang="en-US" dirty="0">
                <a:latin typeface="Consolas"/>
                <a:cs typeface="Consolas"/>
              </a:rPr>
              <a:t>  </a:t>
            </a:r>
            <a:r>
              <a:rPr lang="en-US" b="1" dirty="0">
                <a:latin typeface="Consolas"/>
                <a:cs typeface="Consolas"/>
              </a:rPr>
              <a:t>private</a:t>
            </a:r>
            <a:r>
              <a:rPr lang="en-US" dirty="0">
                <a:latin typeface="Consolas"/>
                <a:cs typeface="Consolas"/>
              </a:rPr>
              <a:t> </a:t>
            </a:r>
            <a:r>
              <a:rPr lang="en-US" b="1" dirty="0">
                <a:latin typeface="Consolas"/>
                <a:cs typeface="Consolas"/>
              </a:rPr>
              <a:t>lazy</a:t>
            </a:r>
            <a:r>
              <a:rPr lang="en-US" dirty="0">
                <a:latin typeface="Consolas"/>
                <a:cs typeface="Consolas"/>
              </a:rPr>
              <a:t> </a:t>
            </a:r>
            <a:r>
              <a:rPr lang="en-US" b="1" dirty="0" err="1">
                <a:latin typeface="Consolas"/>
                <a:cs typeface="Consolas"/>
              </a:rPr>
              <a:t>val</a:t>
            </a:r>
            <a:r>
              <a:rPr lang="en-US" dirty="0">
                <a:latin typeface="Consolas"/>
                <a:cs typeface="Consolas"/>
              </a:rPr>
              <a:t> </a:t>
            </a:r>
            <a:r>
              <a:rPr lang="en-US" dirty="0" err="1" smtClean="0">
                <a:latin typeface="Consolas"/>
                <a:cs typeface="Consolas"/>
              </a:rPr>
              <a:t>muscleBindings</a:t>
            </a:r>
            <a:r>
              <a:rPr lang="en-US" dirty="0">
                <a:latin typeface="Consolas"/>
                <a:cs typeface="Consolas"/>
              </a:rPr>
              <a:t> </a:t>
            </a:r>
            <a:r>
              <a:rPr lang="en-US" dirty="0" smtClean="0">
                <a:latin typeface="Consolas"/>
                <a:cs typeface="Consolas"/>
              </a:rPr>
              <a:t>= </a:t>
            </a:r>
            <a:r>
              <a:rPr lang="en-US" dirty="0">
                <a:latin typeface="Consolas"/>
                <a:cs typeface="Consolas"/>
              </a:rPr>
              <a:t>List(</a:t>
            </a:r>
          </a:p>
          <a:p>
            <a:r>
              <a:rPr lang="en-US" dirty="0">
                <a:latin typeface="Consolas"/>
                <a:cs typeface="Consolas"/>
              </a:rPr>
              <a:t>    (3, m15, 1f),</a:t>
            </a:r>
          </a:p>
          <a:p>
            <a:r>
              <a:rPr lang="en-US" dirty="0">
                <a:latin typeface="Consolas"/>
                <a:cs typeface="Consolas"/>
              </a:rPr>
              <a:t>    (2, m15, 1f),</a:t>
            </a:r>
          </a:p>
          <a:p>
            <a:r>
              <a:rPr lang="en-US" dirty="0">
                <a:latin typeface="Consolas"/>
                <a:cs typeface="Consolas"/>
              </a:rPr>
              <a:t>    (1, m15, 1f),</a:t>
            </a:r>
          </a:p>
          <a:p>
            <a:r>
              <a:rPr lang="en-US" dirty="0">
                <a:latin typeface="Consolas"/>
                <a:cs typeface="Consolas"/>
              </a:rPr>
              <a:t>    (3, h_Mli11, 1f),</a:t>
            </a:r>
          </a:p>
          <a:p>
            <a:r>
              <a:rPr lang="en-US" dirty="0" smtClean="0">
                <a:latin typeface="Consolas"/>
                <a:cs typeface="Consolas"/>
              </a:rPr>
              <a:t>    (2, h_Mli11, 1f),</a:t>
            </a:r>
          </a:p>
          <a:p>
            <a:r>
              <a:rPr lang="en-US" dirty="0" smtClean="0">
                <a:latin typeface="Consolas"/>
                <a:cs typeface="Consolas"/>
              </a:rPr>
              <a:t>    </a:t>
            </a:r>
            <a:r>
              <a:rPr lang="en-US" dirty="0">
                <a:latin typeface="Consolas"/>
                <a:cs typeface="Consolas"/>
              </a:rPr>
              <a:t>(1, h_Mli11, 1f)</a:t>
            </a:r>
          </a:p>
          <a:p>
            <a:r>
              <a:rPr lang="en-US" dirty="0">
                <a:latin typeface="Consolas"/>
                <a:cs typeface="Consolas"/>
              </a:rPr>
              <a:t>  ).</a:t>
            </a:r>
            <a:r>
              <a:rPr lang="en-US" dirty="0" err="1">
                <a:latin typeface="Consolas"/>
                <a:cs typeface="Consolas"/>
              </a:rPr>
              <a:t>groupBy</a:t>
            </a:r>
            <a:r>
              <a:rPr lang="en-US" dirty="0">
                <a:latin typeface="Consolas"/>
                <a:cs typeface="Consolas"/>
              </a:rPr>
              <a:t>(_._1)</a:t>
            </a:r>
          </a:p>
          <a:p>
            <a:endParaRPr lang="en-US" dirty="0">
              <a:latin typeface="Consolas"/>
              <a:cs typeface="Consolas"/>
            </a:endParaRPr>
          </a:p>
          <a:p>
            <a:r>
              <a:rPr lang="en-US" dirty="0">
                <a:latin typeface="Consolas"/>
                <a:cs typeface="Consolas"/>
              </a:rPr>
              <a:t>  </a:t>
            </a:r>
            <a:r>
              <a:rPr lang="en-US" b="1" dirty="0">
                <a:latin typeface="Consolas"/>
                <a:cs typeface="Consolas"/>
              </a:rPr>
              <a:t>override</a:t>
            </a:r>
            <a:r>
              <a:rPr lang="en-US" dirty="0">
                <a:latin typeface="Consolas"/>
                <a:cs typeface="Consolas"/>
              </a:rPr>
              <a:t> </a:t>
            </a:r>
            <a:r>
              <a:rPr lang="en-US" b="1" dirty="0" err="1">
                <a:latin typeface="Consolas"/>
                <a:cs typeface="Consolas"/>
              </a:rPr>
              <a:t>def</a:t>
            </a:r>
            <a:r>
              <a:rPr lang="en-US" dirty="0">
                <a:latin typeface="Consolas"/>
                <a:cs typeface="Consolas"/>
              </a:rPr>
              <a:t> </a:t>
            </a:r>
            <a:r>
              <a:rPr lang="en-US" dirty="0" smtClean="0">
                <a:latin typeface="Consolas"/>
                <a:cs typeface="Consolas"/>
              </a:rPr>
              <a:t>render(</a:t>
            </a:r>
            <a:r>
              <a:rPr lang="en-US" dirty="0">
                <a:latin typeface="Consolas"/>
                <a:cs typeface="Consolas"/>
              </a:rPr>
              <a:t>): List[Spline] = {</a:t>
            </a:r>
          </a:p>
          <a:p>
            <a:r>
              <a:rPr lang="en-US" dirty="0">
                <a:latin typeface="Consolas"/>
                <a:cs typeface="Consolas"/>
              </a:rPr>
              <a:t>    </a:t>
            </a:r>
            <a:r>
              <a:rPr lang="en-US" b="1" dirty="0" err="1">
                <a:latin typeface="Consolas"/>
                <a:cs typeface="Consolas"/>
              </a:rPr>
              <a:t>val</a:t>
            </a:r>
            <a:r>
              <a:rPr lang="en-US" dirty="0">
                <a:latin typeface="Consolas"/>
                <a:cs typeface="Consolas"/>
              </a:rPr>
              <a:t> </a:t>
            </a:r>
            <a:r>
              <a:rPr lang="en-US" dirty="0" err="1" smtClean="0">
                <a:latin typeface="Consolas"/>
                <a:cs typeface="Consolas"/>
              </a:rPr>
              <a:t>lowerLipSpline</a:t>
            </a:r>
            <a:r>
              <a:rPr lang="en-US" dirty="0" smtClean="0">
                <a:latin typeface="Consolas"/>
                <a:cs typeface="Consolas"/>
              </a:rPr>
              <a:t> = </a:t>
            </a:r>
            <a:r>
              <a:rPr lang="en-US" dirty="0" err="1">
                <a:latin typeface="Consolas"/>
                <a:cs typeface="Consolas"/>
              </a:rPr>
              <a:t>transformLowerLip</a:t>
            </a:r>
            <a:r>
              <a:rPr lang="en-US" dirty="0">
                <a:latin typeface="Consolas"/>
                <a:cs typeface="Consolas"/>
              </a:rPr>
              <a:t>()</a:t>
            </a:r>
          </a:p>
          <a:p>
            <a:r>
              <a:rPr lang="en-US" dirty="0">
                <a:latin typeface="Consolas"/>
                <a:cs typeface="Consolas"/>
              </a:rPr>
              <a:t>    </a:t>
            </a:r>
            <a:r>
              <a:rPr lang="en-US" b="1" dirty="0" err="1">
                <a:latin typeface="Consolas"/>
                <a:cs typeface="Consolas"/>
              </a:rPr>
              <a:t>val</a:t>
            </a:r>
            <a:r>
              <a:rPr lang="en-US" dirty="0">
                <a:latin typeface="Consolas"/>
                <a:cs typeface="Consolas"/>
              </a:rPr>
              <a:t> </a:t>
            </a:r>
            <a:r>
              <a:rPr lang="en-US" dirty="0" err="1" smtClean="0">
                <a:latin typeface="Consolas"/>
                <a:cs typeface="Consolas"/>
              </a:rPr>
              <a:t>lowerLipJoinerSpline</a:t>
            </a:r>
            <a:r>
              <a:rPr lang="en-US" dirty="0" smtClean="0">
                <a:latin typeface="Consolas"/>
                <a:cs typeface="Consolas"/>
              </a:rPr>
              <a:t> </a:t>
            </a:r>
            <a:r>
              <a:rPr lang="en-US" dirty="0">
                <a:latin typeface="Consolas"/>
                <a:cs typeface="Consolas"/>
              </a:rPr>
              <a:t>= </a:t>
            </a:r>
            <a:r>
              <a:rPr lang="en-US" dirty="0" err="1" smtClean="0">
                <a:latin typeface="Consolas"/>
                <a:cs typeface="Consolas"/>
              </a:rPr>
              <a:t>spline.copy</a:t>
            </a:r>
            <a:r>
              <a:rPr lang="en-US" dirty="0">
                <a:latin typeface="Consolas"/>
                <a:cs typeface="Consolas"/>
              </a:rPr>
              <a:t>(p1 = newLowerLipSpline.p4)</a:t>
            </a:r>
          </a:p>
          <a:p>
            <a:r>
              <a:rPr lang="en-US" dirty="0">
                <a:latin typeface="Consolas"/>
                <a:cs typeface="Consolas"/>
              </a:rPr>
              <a:t>    </a:t>
            </a:r>
            <a:r>
              <a:rPr lang="en-US" dirty="0" err="1">
                <a:latin typeface="Consolas"/>
                <a:cs typeface="Consolas"/>
              </a:rPr>
              <a:t>lowerLipJoinerSpline</a:t>
            </a:r>
            <a:r>
              <a:rPr lang="en-US" dirty="0" err="1" smtClean="0">
                <a:latin typeface="Consolas"/>
                <a:cs typeface="Consolas"/>
              </a:rPr>
              <a:t>.transform</a:t>
            </a:r>
            <a:r>
              <a:rPr lang="en-US" dirty="0">
                <a:latin typeface="Consolas"/>
                <a:cs typeface="Consolas"/>
              </a:rPr>
              <a:t>(</a:t>
            </a:r>
            <a:r>
              <a:rPr lang="en-US" dirty="0" err="1">
                <a:latin typeface="Consolas"/>
                <a:cs typeface="Consolas"/>
              </a:rPr>
              <a:t>muscleBindings</a:t>
            </a:r>
            <a:r>
              <a:rPr lang="en-US" dirty="0">
                <a:latin typeface="Consolas"/>
                <a:cs typeface="Consolas"/>
              </a:rPr>
              <a:t>) :: </a:t>
            </a:r>
            <a:r>
              <a:rPr lang="en-US" b="1" dirty="0" err="1" smtClean="0">
                <a:latin typeface="Consolas"/>
                <a:cs typeface="Consolas"/>
              </a:rPr>
              <a:t>super</a:t>
            </a:r>
            <a:r>
              <a:rPr lang="en-US" dirty="0" err="1" smtClean="0">
                <a:latin typeface="Consolas"/>
                <a:cs typeface="Consolas"/>
              </a:rPr>
              <a:t>.render</a:t>
            </a:r>
            <a:r>
              <a:rPr lang="en-US" dirty="0" smtClean="0">
                <a:latin typeface="Consolas"/>
                <a:cs typeface="Consolas"/>
              </a:rPr>
              <a:t>(</a:t>
            </a:r>
            <a:r>
              <a:rPr lang="en-US" dirty="0">
                <a:latin typeface="Consolas"/>
                <a:cs typeface="Consolas"/>
              </a:rPr>
              <a:t>)</a:t>
            </a:r>
          </a:p>
          <a:p>
            <a:r>
              <a:rPr lang="en-US" dirty="0">
                <a:latin typeface="Consolas"/>
                <a:cs typeface="Consolas"/>
              </a:rPr>
              <a:t>  </a:t>
            </a:r>
            <a:r>
              <a:rPr lang="en-US" dirty="0" smtClean="0">
                <a:latin typeface="Consolas"/>
                <a:cs typeface="Consolas"/>
              </a:rPr>
              <a:t>}</a:t>
            </a:r>
            <a:endParaRPr lang="en-US" dirty="0">
              <a:latin typeface="Consolas"/>
              <a:cs typeface="Consolas"/>
            </a:endParaRPr>
          </a:p>
          <a:p>
            <a:endParaRPr lang="en-US" dirty="0">
              <a:latin typeface="Consolas"/>
              <a:cs typeface="Consolas"/>
            </a:endParaRPr>
          </a:p>
        </p:txBody>
      </p:sp>
    </p:spTree>
    <p:extLst>
      <p:ext uri="{BB962C8B-B14F-4D97-AF65-F5344CB8AC3E}">
        <p14:creationId xmlns:p14="http://schemas.microsoft.com/office/powerpoint/2010/main" val="408527126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All Together</a:t>
            </a:r>
            <a:endParaRPr lang="en-US" dirty="0"/>
          </a:p>
        </p:txBody>
      </p:sp>
      <p:sp>
        <p:nvSpPr>
          <p:cNvPr id="4" name="TextBox 3"/>
          <p:cNvSpPr txBox="1"/>
          <p:nvPr/>
        </p:nvSpPr>
        <p:spPr>
          <a:xfrm>
            <a:off x="332053" y="1533218"/>
            <a:ext cx="8560907" cy="5909311"/>
          </a:xfrm>
          <a:prstGeom prst="rect">
            <a:avLst/>
          </a:prstGeom>
          <a:noFill/>
        </p:spPr>
        <p:txBody>
          <a:bodyPr wrap="none" rtlCol="0">
            <a:spAutoFit/>
          </a:bodyPr>
          <a:lstStyle/>
          <a:p>
            <a:r>
              <a:rPr lang="en-US" dirty="0" smtClean="0">
                <a:latin typeface="Consolas"/>
                <a:cs typeface="Consolas"/>
              </a:rPr>
              <a:t>// Parse and validate the model at compile-time</a:t>
            </a:r>
          </a:p>
          <a:p>
            <a:r>
              <a:rPr lang="en-US" b="1" dirty="0" err="1" smtClean="0">
                <a:latin typeface="Consolas"/>
                <a:cs typeface="Consolas"/>
              </a:rPr>
              <a:t>val</a:t>
            </a:r>
            <a:r>
              <a:rPr lang="en-US" dirty="0" smtClean="0">
                <a:latin typeface="Consolas"/>
                <a:cs typeface="Consolas"/>
              </a:rPr>
              <a:t> </a:t>
            </a:r>
            <a:r>
              <a:rPr lang="en-US" dirty="0" err="1" smtClean="0">
                <a:latin typeface="Consolas"/>
                <a:cs typeface="Consolas"/>
              </a:rPr>
              <a:t>emotionsModel</a:t>
            </a:r>
            <a:r>
              <a:rPr lang="en-US" dirty="0" smtClean="0">
                <a:latin typeface="Consolas"/>
                <a:cs typeface="Consolas"/>
              </a:rPr>
              <a:t> </a:t>
            </a:r>
            <a:r>
              <a:rPr lang="en-US" dirty="0">
                <a:latin typeface="Consolas"/>
                <a:cs typeface="Consolas"/>
              </a:rPr>
              <a:t>= </a:t>
            </a:r>
            <a:r>
              <a:rPr lang="en-US" b="1" dirty="0" smtClean="0">
                <a:latin typeface="Consolas"/>
                <a:cs typeface="Consolas"/>
              </a:rPr>
              <a:t>parse</a:t>
            </a:r>
            <a:r>
              <a:rPr lang="en-US" dirty="0" smtClean="0">
                <a:latin typeface="Consolas"/>
                <a:cs typeface="Consolas"/>
              </a:rPr>
              <a:t>[Emotions </a:t>
            </a:r>
            <a:r>
              <a:rPr lang="en-US" b="1" dirty="0" smtClean="0">
                <a:latin typeface="Consolas"/>
                <a:cs typeface="Consolas"/>
              </a:rPr>
              <a:t>with</a:t>
            </a:r>
            <a:r>
              <a:rPr lang="en-US" dirty="0" smtClean="0">
                <a:latin typeface="Consolas"/>
                <a:cs typeface="Consolas"/>
              </a:rPr>
              <a:t> Musculature </a:t>
            </a:r>
            <a:r>
              <a:rPr lang="en-US" b="1" dirty="0" smtClean="0">
                <a:latin typeface="Consolas"/>
                <a:cs typeface="Consolas"/>
              </a:rPr>
              <a:t>with </a:t>
            </a:r>
            <a:r>
              <a:rPr lang="en-US" dirty="0" smtClean="0">
                <a:latin typeface="Consolas"/>
                <a:cs typeface="Consolas"/>
              </a:rPr>
              <a:t>Features]</a:t>
            </a:r>
          </a:p>
          <a:p>
            <a:endParaRPr lang="en-US" dirty="0" smtClean="0">
              <a:latin typeface="Consolas"/>
              <a:cs typeface="Consolas"/>
            </a:endParaRPr>
          </a:p>
          <a:p>
            <a:r>
              <a:rPr lang="en-US" dirty="0" smtClean="0">
                <a:latin typeface="Consolas"/>
                <a:cs typeface="Consolas"/>
              </a:rPr>
              <a:t>// Instantiate the morph</a:t>
            </a:r>
            <a:endParaRPr lang="en-US" dirty="0">
              <a:latin typeface="Consolas"/>
              <a:cs typeface="Consolas"/>
            </a:endParaRPr>
          </a:p>
          <a:p>
            <a:r>
              <a:rPr lang="en-US" b="1" dirty="0" err="1" smtClean="0">
                <a:latin typeface="Consolas"/>
                <a:cs typeface="Consolas"/>
              </a:rPr>
              <a:t>val</a:t>
            </a:r>
            <a:r>
              <a:rPr lang="en-US" dirty="0" smtClean="0">
                <a:latin typeface="Consolas"/>
                <a:cs typeface="Consolas"/>
              </a:rPr>
              <a:t> </a:t>
            </a:r>
            <a:r>
              <a:rPr lang="en-US" dirty="0" err="1" smtClean="0">
                <a:latin typeface="Consolas"/>
                <a:cs typeface="Consolas"/>
              </a:rPr>
              <a:t>emotionsMorph</a:t>
            </a:r>
            <a:r>
              <a:rPr lang="en-US" dirty="0" smtClean="0">
                <a:latin typeface="Consolas"/>
                <a:cs typeface="Consolas"/>
              </a:rPr>
              <a:t> = </a:t>
            </a:r>
            <a:r>
              <a:rPr lang="en-US" b="1" dirty="0" smtClean="0">
                <a:latin typeface="Consolas"/>
                <a:cs typeface="Consolas"/>
              </a:rPr>
              <a:t>singleton</a:t>
            </a:r>
            <a:r>
              <a:rPr lang="en-US" dirty="0" smtClean="0">
                <a:latin typeface="Consolas"/>
                <a:cs typeface="Consolas"/>
              </a:rPr>
              <a:t>(</a:t>
            </a:r>
            <a:r>
              <a:rPr lang="en-US" dirty="0" err="1" smtClean="0">
                <a:latin typeface="Consolas"/>
                <a:cs typeface="Consolas"/>
              </a:rPr>
              <a:t>emotionsModel</a:t>
            </a:r>
            <a:r>
              <a:rPr lang="en-US" dirty="0" smtClean="0">
                <a:latin typeface="Consolas"/>
                <a:cs typeface="Consolas"/>
              </a:rPr>
              <a:t>, </a:t>
            </a:r>
            <a:r>
              <a:rPr lang="en-US" b="1" dirty="0" smtClean="0">
                <a:latin typeface="Consolas"/>
                <a:cs typeface="Consolas"/>
              </a:rPr>
              <a:t>new</a:t>
            </a:r>
            <a:r>
              <a:rPr lang="en-US" dirty="0" smtClean="0">
                <a:latin typeface="Consolas"/>
                <a:cs typeface="Consolas"/>
              </a:rPr>
              <a:t> </a:t>
            </a:r>
            <a:r>
              <a:rPr lang="en-US" dirty="0" err="1" smtClean="0">
                <a:latin typeface="Consolas"/>
                <a:cs typeface="Consolas"/>
              </a:rPr>
              <a:t>EmoStrategy</a:t>
            </a:r>
            <a:r>
              <a:rPr lang="en-US" dirty="0" smtClean="0">
                <a:latin typeface="Consolas"/>
                <a:cs typeface="Consolas"/>
              </a:rPr>
              <a:t>()).~</a:t>
            </a:r>
          </a:p>
          <a:p>
            <a:endParaRPr lang="en-US" dirty="0" smtClean="0">
              <a:latin typeface="Consolas"/>
              <a:cs typeface="Consolas"/>
            </a:endParaRPr>
          </a:p>
          <a:p>
            <a:r>
              <a:rPr lang="en-US" dirty="0" smtClean="0">
                <a:latin typeface="Consolas"/>
                <a:cs typeface="Consolas"/>
              </a:rPr>
              <a:t>// Select Joy and Surprise and their intensities</a:t>
            </a:r>
            <a:endParaRPr lang="en-US" dirty="0">
              <a:latin typeface="Consolas"/>
              <a:cs typeface="Consolas"/>
            </a:endParaRPr>
          </a:p>
          <a:p>
            <a:r>
              <a:rPr lang="en-US" dirty="0" err="1" smtClean="0">
                <a:latin typeface="Consolas"/>
                <a:cs typeface="Consolas"/>
              </a:rPr>
              <a:t>emotionsMorph.setEmoLevel</a:t>
            </a:r>
            <a:r>
              <a:rPr lang="en-US" dirty="0" smtClean="0">
                <a:latin typeface="Consolas"/>
                <a:cs typeface="Consolas"/>
              </a:rPr>
              <a:t>(</a:t>
            </a:r>
            <a:r>
              <a:rPr lang="en-US" dirty="0" err="1" smtClean="0">
                <a:latin typeface="Consolas"/>
                <a:cs typeface="Consolas"/>
              </a:rPr>
              <a:t>JoyId</a:t>
            </a:r>
            <a:r>
              <a:rPr lang="en-US" dirty="0" smtClean="0">
                <a:latin typeface="Consolas"/>
                <a:cs typeface="Consolas"/>
              </a:rPr>
              <a:t>, 0.9f)</a:t>
            </a:r>
          </a:p>
          <a:p>
            <a:r>
              <a:rPr lang="en-US" dirty="0" err="1">
                <a:latin typeface="Consolas"/>
                <a:cs typeface="Consolas"/>
              </a:rPr>
              <a:t>emotionsMorph.setEmoLevel</a:t>
            </a:r>
            <a:r>
              <a:rPr lang="en-US" dirty="0" smtClean="0">
                <a:latin typeface="Consolas"/>
                <a:cs typeface="Consolas"/>
              </a:rPr>
              <a:t>(</a:t>
            </a:r>
            <a:r>
              <a:rPr lang="en-US" dirty="0" err="1" smtClean="0">
                <a:latin typeface="Consolas"/>
                <a:cs typeface="Consolas"/>
              </a:rPr>
              <a:t>SurpriseId</a:t>
            </a:r>
            <a:r>
              <a:rPr lang="en-US" dirty="0">
                <a:latin typeface="Consolas"/>
                <a:cs typeface="Consolas"/>
              </a:rPr>
              <a:t>, </a:t>
            </a:r>
            <a:r>
              <a:rPr lang="en-US" dirty="0" smtClean="0">
                <a:latin typeface="Consolas"/>
                <a:cs typeface="Consolas"/>
              </a:rPr>
              <a:t>0.7f)</a:t>
            </a:r>
          </a:p>
          <a:p>
            <a:endParaRPr lang="en-US" dirty="0" smtClean="0">
              <a:latin typeface="Consolas"/>
              <a:cs typeface="Consolas"/>
            </a:endParaRPr>
          </a:p>
          <a:p>
            <a:r>
              <a:rPr lang="en-US" dirty="0" smtClean="0">
                <a:latin typeface="Consolas"/>
                <a:cs typeface="Consolas"/>
              </a:rPr>
              <a:t>// </a:t>
            </a:r>
            <a:r>
              <a:rPr lang="en-US" dirty="0" err="1" smtClean="0">
                <a:latin typeface="Consolas"/>
                <a:cs typeface="Consolas"/>
              </a:rPr>
              <a:t>Remorph</a:t>
            </a:r>
            <a:r>
              <a:rPr lang="en-US" dirty="0" smtClean="0">
                <a:latin typeface="Consolas"/>
                <a:cs typeface="Consolas"/>
              </a:rPr>
              <a:t> the morph</a:t>
            </a:r>
          </a:p>
          <a:p>
            <a:r>
              <a:rPr lang="en-US" dirty="0" err="1" smtClean="0">
                <a:latin typeface="Consolas"/>
                <a:cs typeface="Consolas"/>
              </a:rPr>
              <a:t>emotionsMorph.</a:t>
            </a:r>
            <a:r>
              <a:rPr lang="en-US" b="1" dirty="0" err="1" smtClean="0">
                <a:latin typeface="Consolas"/>
                <a:cs typeface="Consolas"/>
              </a:rPr>
              <a:t>remorph</a:t>
            </a:r>
            <a:endParaRPr lang="en-US" b="1" dirty="0" smtClean="0">
              <a:latin typeface="Consolas"/>
              <a:cs typeface="Consolas"/>
            </a:endParaRPr>
          </a:p>
          <a:p>
            <a:endParaRPr lang="en-US" dirty="0" smtClean="0">
              <a:latin typeface="Consolas"/>
              <a:cs typeface="Consolas"/>
            </a:endParaRPr>
          </a:p>
          <a:p>
            <a:r>
              <a:rPr lang="en-US" dirty="0" smtClean="0">
                <a:latin typeface="Consolas"/>
                <a:cs typeface="Consolas"/>
              </a:rPr>
              <a:t>// Stimulate the muscles</a:t>
            </a:r>
            <a:endParaRPr lang="en-US" dirty="0">
              <a:latin typeface="Consolas"/>
              <a:cs typeface="Consolas"/>
            </a:endParaRPr>
          </a:p>
          <a:p>
            <a:r>
              <a:rPr lang="en-US" dirty="0" err="1" smtClean="0">
                <a:latin typeface="Consolas"/>
                <a:cs typeface="Consolas"/>
              </a:rPr>
              <a:t>emotionsMorph.stimulate</a:t>
            </a:r>
            <a:r>
              <a:rPr lang="en-US" dirty="0" smtClean="0">
                <a:latin typeface="Consolas"/>
                <a:cs typeface="Consolas"/>
              </a:rPr>
              <a:t>()</a:t>
            </a:r>
          </a:p>
          <a:p>
            <a:endParaRPr lang="en-US" dirty="0" smtClean="0">
              <a:latin typeface="Consolas"/>
              <a:cs typeface="Consolas"/>
            </a:endParaRPr>
          </a:p>
          <a:p>
            <a:r>
              <a:rPr lang="en-US" dirty="0" smtClean="0">
                <a:latin typeface="Consolas"/>
                <a:cs typeface="Consolas"/>
              </a:rPr>
              <a:t>// Render the face</a:t>
            </a:r>
          </a:p>
          <a:p>
            <a:r>
              <a:rPr lang="en-US" dirty="0" smtClean="0">
                <a:latin typeface="Consolas"/>
                <a:cs typeface="Consolas"/>
              </a:rPr>
              <a:t>print</a:t>
            </a:r>
            <a:r>
              <a:rPr lang="en-US" dirty="0">
                <a:latin typeface="Consolas"/>
                <a:cs typeface="Consolas"/>
              </a:rPr>
              <a:t>(</a:t>
            </a:r>
            <a:r>
              <a:rPr lang="en-US" dirty="0" err="1" smtClean="0">
                <a:latin typeface="Consolas"/>
                <a:cs typeface="Consolas"/>
              </a:rPr>
              <a:t>emotionsMorph.render</a:t>
            </a:r>
            <a:r>
              <a:rPr lang="en-US" dirty="0" smtClean="0">
                <a:latin typeface="Consolas"/>
                <a:cs typeface="Consolas"/>
              </a:rPr>
              <a:t>())</a:t>
            </a:r>
          </a:p>
          <a:p>
            <a:endParaRPr lang="en-US" dirty="0">
              <a:latin typeface="Consolas"/>
              <a:cs typeface="Consolas"/>
            </a:endParaRPr>
          </a:p>
          <a:p>
            <a:endParaRPr lang="en-US" dirty="0" smtClean="0">
              <a:latin typeface="Consolas"/>
              <a:cs typeface="Consolas"/>
            </a:endParaRPr>
          </a:p>
          <a:p>
            <a:endParaRPr lang="en-US" dirty="0">
              <a:latin typeface="Consolas"/>
              <a:cs typeface="Consolas"/>
            </a:endParaRPr>
          </a:p>
        </p:txBody>
      </p:sp>
    </p:spTree>
    <p:extLst>
      <p:ext uri="{BB962C8B-B14F-4D97-AF65-F5344CB8AC3E}">
        <p14:creationId xmlns:p14="http://schemas.microsoft.com/office/powerpoint/2010/main" val="115212757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
          </p:nvPr>
        </p:nvSpPr>
        <p:spPr>
          <a:xfrm>
            <a:off x="612648" y="1600200"/>
            <a:ext cx="8153400" cy="4950326"/>
          </a:xfrm>
        </p:spPr>
        <p:txBody>
          <a:bodyPr>
            <a:normAutofit lnSpcReduction="10000"/>
          </a:bodyPr>
          <a:lstStyle/>
          <a:p>
            <a:r>
              <a:rPr lang="en-US" dirty="0" smtClean="0"/>
              <a:t>Protean object may be modeled in current OOP languages only with difficulties</a:t>
            </a:r>
          </a:p>
          <a:p>
            <a:r>
              <a:rPr lang="en-US" dirty="0" smtClean="0"/>
              <a:t>There is a gap between dynamic and static languages; a need for a hybrid approach</a:t>
            </a:r>
          </a:p>
          <a:p>
            <a:r>
              <a:rPr lang="en-US" dirty="0" smtClean="0"/>
              <a:t>Object Metamorphism addresses this gap</a:t>
            </a:r>
          </a:p>
          <a:p>
            <a:pPr lvl="1"/>
            <a:r>
              <a:rPr lang="en-US" dirty="0" smtClean="0"/>
              <a:t>Checking the behavioral model at compile-time</a:t>
            </a:r>
          </a:p>
          <a:p>
            <a:pPr lvl="1"/>
            <a:r>
              <a:rPr lang="en-US" dirty="0" smtClean="0"/>
              <a:t>Controlled dynamism at run-time</a:t>
            </a:r>
          </a:p>
          <a:p>
            <a:r>
              <a:rPr lang="en-US" dirty="0" smtClean="0"/>
              <a:t>Downsides and future work: </a:t>
            </a:r>
          </a:p>
          <a:p>
            <a:pPr lvl="1"/>
            <a:r>
              <a:rPr lang="en-US" dirty="0" smtClean="0"/>
              <a:t>Compilation time, 10.000 alts ~ 2 minute</a:t>
            </a:r>
          </a:p>
          <a:p>
            <a:pPr lvl="1"/>
            <a:r>
              <a:rPr lang="en-US" dirty="0" smtClean="0"/>
              <a:t>To tackle the performance issues</a:t>
            </a:r>
          </a:p>
          <a:p>
            <a:pPr lvl="1"/>
            <a:r>
              <a:rPr lang="en-US" dirty="0" smtClean="0"/>
              <a:t>Intelligent elimination of alternatives to speed up</a:t>
            </a:r>
            <a:endParaRPr lang="en-US" dirty="0"/>
          </a:p>
        </p:txBody>
      </p:sp>
    </p:spTree>
    <p:extLst>
      <p:ext uri="{BB962C8B-B14F-4D97-AF65-F5344CB8AC3E}">
        <p14:creationId xmlns:p14="http://schemas.microsoft.com/office/powerpoint/2010/main" val="98978378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Protean Objects</a:t>
            </a:r>
            <a:endParaRPr lang="en-US" dirty="0"/>
          </a:p>
        </p:txBody>
      </p:sp>
      <p:sp>
        <p:nvSpPr>
          <p:cNvPr id="3" name="Content Placeholder 2"/>
          <p:cNvSpPr>
            <a:spLocks noGrp="1"/>
          </p:cNvSpPr>
          <p:nvPr>
            <p:ph sz="quarter" idx="1"/>
          </p:nvPr>
        </p:nvSpPr>
        <p:spPr/>
        <p:txBody>
          <a:bodyPr/>
          <a:lstStyle/>
          <a:p>
            <a:r>
              <a:rPr lang="en-US" i="1" dirty="0" smtClean="0"/>
              <a:t>“Able </a:t>
            </a:r>
            <a:r>
              <a:rPr lang="en-US" i="1" dirty="0"/>
              <a:t>to change into many different forms or able to do many different </a:t>
            </a:r>
            <a:r>
              <a:rPr lang="en-US" i="1" dirty="0" smtClean="0"/>
              <a:t>things”</a:t>
            </a:r>
          </a:p>
          <a:p>
            <a:r>
              <a:rPr lang="en-US" i="1" dirty="0" smtClean="0"/>
              <a:t>“Displaying </a:t>
            </a:r>
            <a:r>
              <a:rPr lang="en-US" i="1" dirty="0"/>
              <a:t>great diversity or </a:t>
            </a:r>
            <a:r>
              <a:rPr lang="en-US" i="1" dirty="0" smtClean="0"/>
              <a:t>variety”</a:t>
            </a:r>
          </a:p>
          <a:p>
            <a:r>
              <a:rPr lang="en-US" dirty="0" smtClean="0"/>
              <a:t>Adaptive: chemical reactions, mimicry, adaptive services</a:t>
            </a:r>
          </a:p>
          <a:p>
            <a:r>
              <a:rPr lang="en-US" dirty="0" smtClean="0"/>
              <a:t>Evolutionary: fetal development, tutorials</a:t>
            </a:r>
          </a:p>
          <a:p>
            <a:r>
              <a:rPr lang="en-US" dirty="0" smtClean="0"/>
              <a:t>How much is OOP capable of modeling such object?</a:t>
            </a:r>
            <a:endParaRPr lang="en-US" dirty="0"/>
          </a:p>
        </p:txBody>
      </p:sp>
    </p:spTree>
    <p:extLst>
      <p:ext uri="{BB962C8B-B14F-4D97-AF65-F5344CB8AC3E}">
        <p14:creationId xmlns:p14="http://schemas.microsoft.com/office/powerpoint/2010/main" val="327877288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Thanks To:</a:t>
            </a:r>
            <a:endParaRPr lang="en-US" dirty="0"/>
          </a:p>
        </p:txBody>
      </p:sp>
      <p:sp>
        <p:nvSpPr>
          <p:cNvPr id="3" name="Content Placeholder 2"/>
          <p:cNvSpPr>
            <a:spLocks noGrp="1"/>
          </p:cNvSpPr>
          <p:nvPr>
            <p:ph sz="quarter" idx="1"/>
          </p:nvPr>
        </p:nvSpPr>
        <p:spPr/>
        <p:txBody>
          <a:bodyPr/>
          <a:lstStyle/>
          <a:p>
            <a:r>
              <a:rPr lang="en-US" dirty="0" smtClean="0"/>
              <a:t>Oliver </a:t>
            </a:r>
            <a:r>
              <a:rPr lang="en-US" dirty="0" err="1" smtClean="0"/>
              <a:t>Spindler</a:t>
            </a:r>
            <a:r>
              <a:rPr lang="en-US" dirty="0" smtClean="0"/>
              <a:t> and Thomas </a:t>
            </a:r>
            <a:r>
              <a:rPr lang="en-US" dirty="0" err="1" smtClean="0"/>
              <a:t>Fadrus</a:t>
            </a:r>
            <a:endParaRPr lang="en-US" dirty="0" smtClean="0"/>
          </a:p>
          <a:p>
            <a:r>
              <a:rPr lang="en-US" dirty="0" smtClean="0"/>
              <a:t>Authors of project Grimace</a:t>
            </a:r>
          </a:p>
          <a:p>
            <a:pPr lvl="1"/>
            <a:r>
              <a:rPr lang="en-US" dirty="0"/>
              <a:t>http://</a:t>
            </a:r>
            <a:r>
              <a:rPr lang="en-US" dirty="0" err="1"/>
              <a:t>www.grimace-</a:t>
            </a:r>
            <a:r>
              <a:rPr lang="en-US" dirty="0" err="1" smtClean="0"/>
              <a:t>project.net</a:t>
            </a:r>
            <a:endParaRPr lang="en-US" dirty="0" smtClean="0"/>
          </a:p>
          <a:p>
            <a:r>
              <a:rPr lang="en-US" dirty="0" smtClean="0"/>
              <a:t>This presentation uses Grimace’s pictures and data published in Oliver’s thesis</a:t>
            </a:r>
          </a:p>
          <a:p>
            <a:pPr lvl="1"/>
            <a:r>
              <a:rPr lang="en-US" dirty="0" err="1" smtClean="0"/>
              <a:t>Spindler</a:t>
            </a:r>
            <a:r>
              <a:rPr lang="en-US" dirty="0" smtClean="0"/>
              <a:t> O.: Affective space interfaces, </a:t>
            </a:r>
            <a:r>
              <a:rPr lang="en-US" dirty="0" err="1" smtClean="0"/>
              <a:t>Technische</a:t>
            </a:r>
            <a:r>
              <a:rPr lang="en-US" dirty="0" smtClean="0"/>
              <a:t> </a:t>
            </a:r>
            <a:r>
              <a:rPr lang="en-US" dirty="0" err="1" smtClean="0"/>
              <a:t>Universitat</a:t>
            </a:r>
            <a:r>
              <a:rPr lang="en-US" dirty="0" smtClean="0"/>
              <a:t> Wien, 2009</a:t>
            </a:r>
          </a:p>
          <a:p>
            <a:pPr lvl="1"/>
            <a:r>
              <a:rPr lang="en-US" dirty="0"/>
              <a:t>http://</a:t>
            </a:r>
            <a:r>
              <a:rPr lang="en-US" dirty="0" err="1"/>
              <a:t>www.grimace-project.net</a:t>
            </a:r>
            <a:r>
              <a:rPr lang="en-US" dirty="0"/>
              <a:t>/assets/</a:t>
            </a:r>
            <a:r>
              <a:rPr lang="en-US" dirty="0" err="1"/>
              <a:t>affectivespaceinterfaces.pdf</a:t>
            </a:r>
            <a:endParaRPr lang="en-US" dirty="0"/>
          </a:p>
        </p:txBody>
      </p:sp>
    </p:spTree>
    <p:extLst>
      <p:ext uri="{BB962C8B-B14F-4D97-AF65-F5344CB8AC3E}">
        <p14:creationId xmlns:p14="http://schemas.microsoft.com/office/powerpoint/2010/main" val="75017277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Appendix1: Emotion Model Strategy</a:t>
            </a:r>
            <a:endParaRPr lang="en-US" dirty="0"/>
          </a:p>
        </p:txBody>
      </p:sp>
      <p:sp>
        <p:nvSpPr>
          <p:cNvPr id="4" name="TextBox 3"/>
          <p:cNvSpPr txBox="1"/>
          <p:nvPr/>
        </p:nvSpPr>
        <p:spPr>
          <a:xfrm>
            <a:off x="441367" y="1724882"/>
            <a:ext cx="8053256" cy="2585323"/>
          </a:xfrm>
          <a:prstGeom prst="rect">
            <a:avLst/>
          </a:prstGeom>
          <a:noFill/>
        </p:spPr>
        <p:txBody>
          <a:bodyPr wrap="none" rtlCol="0">
            <a:spAutoFit/>
          </a:bodyPr>
          <a:lstStyle/>
          <a:p>
            <a:r>
              <a:rPr lang="en-US" b="1" dirty="0" err="1" smtClean="0">
                <a:latin typeface="Consolas"/>
                <a:cs typeface="Consolas"/>
              </a:rPr>
              <a:t>val</a:t>
            </a:r>
            <a:r>
              <a:rPr lang="en-US" dirty="0" smtClean="0">
                <a:latin typeface="Consolas"/>
                <a:cs typeface="Consolas"/>
              </a:rPr>
              <a:t> emoStrategy1 = mask[Unit or </a:t>
            </a:r>
            <a:r>
              <a:rPr lang="en-US" dirty="0" err="1" smtClean="0">
                <a:latin typeface="Consolas"/>
                <a:cs typeface="Consolas"/>
              </a:rPr>
              <a:t>BasicEmotions</a:t>
            </a:r>
            <a:r>
              <a:rPr lang="en-US" dirty="0" smtClean="0">
                <a:latin typeface="Consolas"/>
                <a:cs typeface="Consolas"/>
              </a:rPr>
              <a:t>]({</a:t>
            </a:r>
          </a:p>
          <a:p>
            <a:r>
              <a:rPr lang="en-US" dirty="0" smtClean="0">
                <a:latin typeface="Consolas"/>
                <a:cs typeface="Consolas"/>
              </a:rPr>
              <a:t>    </a:t>
            </a:r>
            <a:r>
              <a:rPr lang="en-US" b="1" dirty="0" smtClean="0">
                <a:latin typeface="Consolas"/>
                <a:cs typeface="Consolas"/>
              </a:rPr>
              <a:t>case</a:t>
            </a:r>
            <a:r>
              <a:rPr lang="en-US" dirty="0" smtClean="0">
                <a:latin typeface="Consolas"/>
                <a:cs typeface="Consolas"/>
              </a:rPr>
              <a:t> None =&gt; None</a:t>
            </a:r>
          </a:p>
          <a:p>
            <a:r>
              <a:rPr lang="en-US" dirty="0" smtClean="0">
                <a:latin typeface="Consolas"/>
                <a:cs typeface="Consolas"/>
              </a:rPr>
              <a:t>    </a:t>
            </a:r>
            <a:r>
              <a:rPr lang="en-US" b="1" dirty="0" smtClean="0">
                <a:latin typeface="Consolas"/>
                <a:cs typeface="Consolas"/>
              </a:rPr>
              <a:t>case</a:t>
            </a:r>
            <a:r>
              <a:rPr lang="en-US" dirty="0" smtClean="0">
                <a:latin typeface="Consolas"/>
                <a:cs typeface="Consolas"/>
              </a:rPr>
              <a:t> Some(morph) =&gt; </a:t>
            </a:r>
            <a:r>
              <a:rPr lang="en-US" dirty="0" err="1" smtClean="0">
                <a:latin typeface="Consolas"/>
                <a:cs typeface="Consolas"/>
              </a:rPr>
              <a:t>morph.getFirstEmotion</a:t>
            </a:r>
            <a:endParaRPr lang="en-US" dirty="0" smtClean="0">
              <a:latin typeface="Consolas"/>
              <a:cs typeface="Consolas"/>
            </a:endParaRPr>
          </a:p>
          <a:p>
            <a:r>
              <a:rPr lang="en-US" dirty="0" smtClean="0">
                <a:latin typeface="Consolas"/>
                <a:cs typeface="Consolas"/>
              </a:rPr>
              <a:t>})</a:t>
            </a:r>
          </a:p>
          <a:p>
            <a:endParaRPr lang="en-US" dirty="0" smtClean="0">
              <a:latin typeface="Consolas"/>
              <a:cs typeface="Consolas"/>
            </a:endParaRPr>
          </a:p>
          <a:p>
            <a:r>
              <a:rPr lang="en-US" b="1" dirty="0" err="1" smtClean="0">
                <a:latin typeface="Consolas"/>
                <a:cs typeface="Consolas"/>
              </a:rPr>
              <a:t>val</a:t>
            </a:r>
            <a:r>
              <a:rPr lang="en-US" dirty="0" smtClean="0">
                <a:latin typeface="Consolas"/>
                <a:cs typeface="Consolas"/>
              </a:rPr>
              <a:t> emoStrategy2 = mask[Unit or </a:t>
            </a:r>
            <a:r>
              <a:rPr lang="en-US" dirty="0" err="1" smtClean="0">
                <a:latin typeface="Consolas"/>
                <a:cs typeface="Consolas"/>
              </a:rPr>
              <a:t>BasicEmotions</a:t>
            </a:r>
            <a:r>
              <a:rPr lang="en-US" dirty="0" smtClean="0">
                <a:latin typeface="Consolas"/>
                <a:cs typeface="Consolas"/>
              </a:rPr>
              <a:t>](emoStrategy1, {</a:t>
            </a:r>
          </a:p>
          <a:p>
            <a:r>
              <a:rPr lang="en-US" dirty="0" smtClean="0">
                <a:latin typeface="Consolas"/>
                <a:cs typeface="Consolas"/>
              </a:rPr>
              <a:t>    </a:t>
            </a:r>
            <a:r>
              <a:rPr lang="en-US" b="1" dirty="0" smtClean="0">
                <a:latin typeface="Consolas"/>
                <a:cs typeface="Consolas"/>
              </a:rPr>
              <a:t>case</a:t>
            </a:r>
            <a:r>
              <a:rPr lang="en-US" dirty="0" smtClean="0">
                <a:latin typeface="Consolas"/>
                <a:cs typeface="Consolas"/>
              </a:rPr>
              <a:t> None =&gt; None</a:t>
            </a:r>
          </a:p>
          <a:p>
            <a:r>
              <a:rPr lang="en-US" dirty="0" smtClean="0">
                <a:latin typeface="Consolas"/>
                <a:cs typeface="Consolas"/>
              </a:rPr>
              <a:t>    </a:t>
            </a:r>
            <a:r>
              <a:rPr lang="en-US" b="1" dirty="0" smtClean="0">
                <a:latin typeface="Consolas"/>
                <a:cs typeface="Consolas"/>
              </a:rPr>
              <a:t>case</a:t>
            </a:r>
            <a:r>
              <a:rPr lang="en-US" dirty="0" smtClean="0">
                <a:latin typeface="Consolas"/>
                <a:cs typeface="Consolas"/>
              </a:rPr>
              <a:t> Some(morph) =&gt; </a:t>
            </a:r>
            <a:r>
              <a:rPr lang="en-US" dirty="0" err="1" smtClean="0">
                <a:latin typeface="Consolas"/>
                <a:cs typeface="Consolas"/>
              </a:rPr>
              <a:t>morph.getSecondEmotion</a:t>
            </a:r>
            <a:endParaRPr lang="en-US" dirty="0" smtClean="0">
              <a:latin typeface="Consolas"/>
              <a:cs typeface="Consolas"/>
            </a:endParaRPr>
          </a:p>
          <a:p>
            <a:r>
              <a:rPr lang="en-US" dirty="0" smtClean="0">
                <a:latin typeface="Consolas"/>
                <a:cs typeface="Consolas"/>
              </a:rPr>
              <a:t>})</a:t>
            </a:r>
          </a:p>
        </p:txBody>
      </p:sp>
    </p:spTree>
    <p:extLst>
      <p:ext uri="{BB962C8B-B14F-4D97-AF65-F5344CB8AC3E}">
        <p14:creationId xmlns:p14="http://schemas.microsoft.com/office/powerpoint/2010/main" val="351102782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2: Muscle Stimulation</a:t>
            </a:r>
            <a:endParaRPr lang="en-US" dirty="0"/>
          </a:p>
        </p:txBody>
      </p:sp>
      <p:pic>
        <p:nvPicPr>
          <p:cNvPr id="5" name="Picture 4" descr="Screen Shot 2015-11-18 at 21.09.4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599" y="1692134"/>
            <a:ext cx="6299200" cy="4876800"/>
          </a:xfrm>
          <a:prstGeom prst="rect">
            <a:avLst/>
          </a:prstGeom>
        </p:spPr>
      </p:pic>
      <p:sp>
        <p:nvSpPr>
          <p:cNvPr id="6" name="TextBox 5"/>
          <p:cNvSpPr txBox="1"/>
          <p:nvPr/>
        </p:nvSpPr>
        <p:spPr>
          <a:xfrm>
            <a:off x="2661486" y="6427566"/>
            <a:ext cx="6482514" cy="646331"/>
          </a:xfrm>
          <a:prstGeom prst="rect">
            <a:avLst/>
          </a:prstGeom>
          <a:noFill/>
        </p:spPr>
        <p:txBody>
          <a:bodyPr wrap="none" rtlCol="0">
            <a:spAutoFit/>
          </a:bodyPr>
          <a:lstStyle/>
          <a:p>
            <a:pPr marL="0" lvl="1"/>
            <a:r>
              <a:rPr lang="en-US" dirty="0"/>
              <a:t>http://</a:t>
            </a:r>
            <a:r>
              <a:rPr lang="en-US" dirty="0" err="1"/>
              <a:t>www.grimace-project.net</a:t>
            </a:r>
            <a:r>
              <a:rPr lang="en-US" dirty="0"/>
              <a:t>/assets/</a:t>
            </a:r>
            <a:r>
              <a:rPr lang="en-US" dirty="0" err="1"/>
              <a:t>affectivespaceinterfaces.pdf</a:t>
            </a:r>
            <a:endParaRPr lang="en-US" dirty="0"/>
          </a:p>
          <a:p>
            <a:endParaRPr lang="en-US" dirty="0"/>
          </a:p>
        </p:txBody>
      </p:sp>
    </p:spTree>
    <p:extLst>
      <p:ext uri="{BB962C8B-B14F-4D97-AF65-F5344CB8AC3E}">
        <p14:creationId xmlns:p14="http://schemas.microsoft.com/office/powerpoint/2010/main" val="125579702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3: Morpheus</a:t>
            </a:r>
            <a:endParaRPr lang="en-US" dirty="0"/>
          </a:p>
        </p:txBody>
      </p:sp>
      <p:sp>
        <p:nvSpPr>
          <p:cNvPr id="3" name="Content Placeholder 2"/>
          <p:cNvSpPr>
            <a:spLocks noGrp="1"/>
          </p:cNvSpPr>
          <p:nvPr>
            <p:ph sz="quarter" idx="1"/>
          </p:nvPr>
        </p:nvSpPr>
        <p:spPr/>
        <p:txBody>
          <a:bodyPr/>
          <a:lstStyle/>
          <a:p>
            <a:r>
              <a:rPr lang="en-US" dirty="0"/>
              <a:t>Project Morpheus: a proof-of-concept of OM</a:t>
            </a:r>
          </a:p>
          <a:p>
            <a:pPr lvl="1"/>
            <a:r>
              <a:rPr lang="en-US" dirty="0"/>
              <a:t>https://</a:t>
            </a:r>
            <a:r>
              <a:rPr lang="en-US" dirty="0" err="1"/>
              <a:t>github.com</a:t>
            </a:r>
            <a:r>
              <a:rPr lang="en-US" dirty="0"/>
              <a:t>/</a:t>
            </a:r>
            <a:r>
              <a:rPr lang="en-US" dirty="0" err="1"/>
              <a:t>zslajchrt</a:t>
            </a:r>
            <a:r>
              <a:rPr lang="en-US" dirty="0"/>
              <a:t>/</a:t>
            </a:r>
            <a:r>
              <a:rPr lang="en-US" dirty="0" err="1"/>
              <a:t>morpheus</a:t>
            </a:r>
            <a:endParaRPr lang="en-US" dirty="0"/>
          </a:p>
          <a:p>
            <a:endParaRPr lang="en-US" dirty="0"/>
          </a:p>
        </p:txBody>
      </p:sp>
    </p:spTree>
    <p:extLst>
      <p:ext uri="{BB962C8B-B14F-4D97-AF65-F5344CB8AC3E}">
        <p14:creationId xmlns:p14="http://schemas.microsoft.com/office/powerpoint/2010/main" val="591805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Airport Scanner Case Study</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AS can recognize objects in baggage</a:t>
            </a:r>
          </a:p>
          <a:p>
            <a:r>
              <a:rPr lang="en-US" dirty="0" smtClean="0"/>
              <a:t>Two aspects: Material and Shape</a:t>
            </a:r>
          </a:p>
          <a:p>
            <a:r>
              <a:rPr lang="en-US" dirty="0" smtClean="0"/>
              <a:t>AS outputs a JSON record for each recognized item</a:t>
            </a:r>
          </a:p>
          <a:p>
            <a:r>
              <a:rPr lang="en-US" sz="1800" dirty="0"/>
              <a:t>{</a:t>
            </a:r>
            <a:br>
              <a:rPr lang="en-US" sz="1800" dirty="0"/>
            </a:br>
            <a:r>
              <a:rPr lang="en-US" sz="1800" dirty="0"/>
              <a:t>   "id": 0,</a:t>
            </a:r>
            <a:br>
              <a:rPr lang="en-US" sz="1800" dirty="0"/>
            </a:br>
            <a:r>
              <a:rPr lang="en-US" sz="1800" dirty="0"/>
              <a:t>   "shape": "cylinder",</a:t>
            </a:r>
            <a:br>
              <a:rPr lang="en-US" sz="1800" dirty="0"/>
            </a:br>
            <a:r>
              <a:rPr lang="en-US" sz="1800" dirty="0"/>
              <a:t>   "material": "metal",</a:t>
            </a:r>
            <a:br>
              <a:rPr lang="en-US" sz="1800" dirty="0"/>
            </a:br>
            <a:r>
              <a:rPr lang="en-US" sz="1800" dirty="0"/>
              <a:t>   "x": 234.87,</a:t>
            </a:r>
            <a:br>
              <a:rPr lang="en-US" sz="1800" dirty="0"/>
            </a:br>
            <a:r>
              <a:rPr lang="en-US" sz="1800" dirty="0"/>
              <a:t>   "y": 133.4,</a:t>
            </a:r>
            <a:br>
              <a:rPr lang="en-US" sz="1800" dirty="0"/>
            </a:br>
            <a:r>
              <a:rPr lang="en-US" sz="1800" dirty="0"/>
              <a:t>   "z": 12.94,</a:t>
            </a:r>
            <a:br>
              <a:rPr lang="en-US" sz="1800" dirty="0"/>
            </a:br>
            <a:r>
              <a:rPr lang="en-US" sz="1800" dirty="0"/>
              <a:t>   "radius": 13.45,</a:t>
            </a:r>
            <a:br>
              <a:rPr lang="en-US" sz="1800" dirty="0"/>
            </a:br>
            <a:r>
              <a:rPr lang="en-US" sz="1800" dirty="0"/>
              <a:t>   "height": 0.45,</a:t>
            </a:r>
            <a:br>
              <a:rPr lang="en-US" sz="1800" dirty="0"/>
            </a:br>
            <a:r>
              <a:rPr lang="en-US" sz="1800" dirty="0"/>
              <a:t>   "density": 3.8</a:t>
            </a:r>
            <a:br>
              <a:rPr lang="en-US" sz="1800" dirty="0"/>
            </a:br>
            <a:r>
              <a:rPr lang="en-US" sz="1800" dirty="0"/>
              <a:t>}</a:t>
            </a:r>
          </a:p>
          <a:p>
            <a:endParaRPr lang="en-US" dirty="0"/>
          </a:p>
        </p:txBody>
      </p:sp>
    </p:spTree>
    <p:extLst>
      <p:ext uri="{BB962C8B-B14F-4D97-AF65-F5344CB8AC3E}">
        <p14:creationId xmlns:p14="http://schemas.microsoft.com/office/powerpoint/2010/main" val="366643575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PO In Java</a:t>
            </a:r>
            <a:endParaRPr lang="en-US" dirty="0"/>
          </a:p>
        </p:txBody>
      </p:sp>
      <p:sp>
        <p:nvSpPr>
          <p:cNvPr id="3" name="Content Placeholder 2"/>
          <p:cNvSpPr>
            <a:spLocks noGrp="1"/>
          </p:cNvSpPr>
          <p:nvPr>
            <p:ph sz="quarter" idx="1"/>
          </p:nvPr>
        </p:nvSpPr>
        <p:spPr>
          <a:xfrm>
            <a:off x="604124" y="1600200"/>
            <a:ext cx="8153400" cy="4495800"/>
          </a:xfrm>
        </p:spPr>
        <p:txBody>
          <a:bodyPr/>
          <a:lstStyle/>
          <a:p>
            <a:r>
              <a:rPr lang="en-US" dirty="0" smtClean="0"/>
              <a:t>Poor modeling capabilities</a:t>
            </a:r>
          </a:p>
          <a:p>
            <a:r>
              <a:rPr lang="en-US" dirty="0" smtClean="0"/>
              <a:t>Using mainly delegation and composition</a:t>
            </a:r>
          </a:p>
          <a:p>
            <a:r>
              <a:rPr lang="en-US" i="1" dirty="0" smtClean="0"/>
              <a:t>“Has-A/Is-A”</a:t>
            </a:r>
            <a:r>
              <a:rPr lang="en-US" dirty="0" smtClean="0"/>
              <a:t> dilemma: </a:t>
            </a:r>
            <a:r>
              <a:rPr lang="en-US" i="1" dirty="0" smtClean="0"/>
              <a:t>“</a:t>
            </a:r>
            <a:r>
              <a:rPr lang="en-US" i="1" dirty="0"/>
              <a:t>A wine bottle box or a wine bottle in a box”</a:t>
            </a:r>
          </a:p>
          <a:p>
            <a:pPr lvl="1"/>
            <a:r>
              <a:rPr lang="en-US" dirty="0" smtClean="0"/>
              <a:t>Good at “Has-A” relationships</a:t>
            </a:r>
          </a:p>
          <a:p>
            <a:pPr lvl="1"/>
            <a:r>
              <a:rPr lang="en-US" dirty="0" smtClean="0"/>
              <a:t>Poor at “Is-A” relationship</a:t>
            </a:r>
          </a:p>
          <a:p>
            <a:r>
              <a:rPr lang="en-US" dirty="0" smtClean="0"/>
              <a:t>Loosing type information, </a:t>
            </a:r>
            <a:r>
              <a:rPr lang="en-US" dirty="0" err="1" smtClean="0">
                <a:latin typeface="Consolas"/>
                <a:cs typeface="Consolas"/>
              </a:rPr>
              <a:t>instanceof</a:t>
            </a:r>
            <a:r>
              <a:rPr lang="en-US" dirty="0" smtClean="0"/>
              <a:t> is useless</a:t>
            </a:r>
          </a:p>
          <a:p>
            <a:r>
              <a:rPr lang="en-US" dirty="0" smtClean="0"/>
              <a:t>Scattered object identity, i.e. </a:t>
            </a:r>
            <a:r>
              <a:rPr lang="en-US" i="1" dirty="0" smtClean="0"/>
              <a:t>object schizophrenia</a:t>
            </a:r>
            <a:endParaRPr lang="en-US" i="1" dirty="0"/>
          </a:p>
        </p:txBody>
      </p:sp>
    </p:spTree>
    <p:extLst>
      <p:ext uri="{BB962C8B-B14F-4D97-AF65-F5344CB8AC3E}">
        <p14:creationId xmlns:p14="http://schemas.microsoft.com/office/powerpoint/2010/main" val="311818656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PO In Scala</a:t>
            </a:r>
            <a:endParaRPr lang="en-US" dirty="0"/>
          </a:p>
        </p:txBody>
      </p:sp>
      <p:sp>
        <p:nvSpPr>
          <p:cNvPr id="3" name="Content Placeholder 2"/>
          <p:cNvSpPr>
            <a:spLocks noGrp="1"/>
          </p:cNvSpPr>
          <p:nvPr>
            <p:ph sz="quarter" idx="1"/>
          </p:nvPr>
        </p:nvSpPr>
        <p:spPr/>
        <p:txBody>
          <a:bodyPr/>
          <a:lstStyle/>
          <a:p>
            <a:r>
              <a:rPr lang="en-US" dirty="0" smtClean="0"/>
              <a:t>Using traits to compose items</a:t>
            </a:r>
          </a:p>
          <a:p>
            <a:r>
              <a:rPr lang="en-US" dirty="0" smtClean="0"/>
              <a:t>No delegation, no composition, no schizophrenia</a:t>
            </a:r>
          </a:p>
          <a:p>
            <a:r>
              <a:rPr lang="en-US" dirty="0" smtClean="0"/>
              <a:t>No loss of type information</a:t>
            </a:r>
          </a:p>
          <a:p>
            <a:pPr lvl="1"/>
            <a:r>
              <a:rPr lang="en-US" dirty="0" err="1" smtClean="0">
                <a:latin typeface="Consolas"/>
                <a:cs typeface="Consolas"/>
              </a:rPr>
              <a:t>item.isInstanceOf</a:t>
            </a:r>
            <a:r>
              <a:rPr lang="en-US" dirty="0" smtClean="0">
                <a:latin typeface="Consolas"/>
                <a:cs typeface="Consolas"/>
              </a:rPr>
              <a:t>[Rectangle with Paper]</a:t>
            </a:r>
          </a:p>
          <a:p>
            <a:r>
              <a:rPr lang="en-US" b="1" dirty="0" smtClean="0"/>
              <a:t>Problem: Exponential explosion of classes declarations</a:t>
            </a:r>
          </a:p>
          <a:p>
            <a:r>
              <a:rPr lang="en-US" dirty="0" smtClean="0"/>
              <a:t>Proportional to the Cartesian product of all dimensions used to describe the item</a:t>
            </a:r>
            <a:endParaRPr lang="en-US" dirty="0"/>
          </a:p>
        </p:txBody>
      </p:sp>
    </p:spTree>
    <p:extLst>
      <p:ext uri="{BB962C8B-B14F-4D97-AF65-F5344CB8AC3E}">
        <p14:creationId xmlns:p14="http://schemas.microsoft.com/office/powerpoint/2010/main" val="57941772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PO In Groovy</a:t>
            </a:r>
            <a:endParaRPr lang="en-US" dirty="0"/>
          </a:p>
        </p:txBody>
      </p:sp>
      <p:sp>
        <p:nvSpPr>
          <p:cNvPr id="3" name="Content Placeholder 2"/>
          <p:cNvSpPr>
            <a:spLocks noGrp="1"/>
          </p:cNvSpPr>
          <p:nvPr>
            <p:ph sz="quarter" idx="1"/>
          </p:nvPr>
        </p:nvSpPr>
        <p:spPr/>
        <p:txBody>
          <a:bodyPr/>
          <a:lstStyle/>
          <a:p>
            <a:r>
              <a:rPr lang="en-US" dirty="0" smtClean="0"/>
              <a:t>Dynamic traits resolve the explosion issue</a:t>
            </a:r>
          </a:p>
          <a:p>
            <a:r>
              <a:rPr lang="en-US" dirty="0" smtClean="0"/>
              <a:t>No schizophrenia, types are preserved</a:t>
            </a:r>
          </a:p>
          <a:p>
            <a:r>
              <a:rPr lang="en-US" dirty="0" smtClean="0"/>
              <a:t>The composition is done step-by-step (imperatively)</a:t>
            </a:r>
          </a:p>
          <a:p>
            <a:r>
              <a:rPr lang="en-US" dirty="0" smtClean="0"/>
              <a:t>However, this “manual” approach </a:t>
            </a:r>
            <a:r>
              <a:rPr lang="en-US" b="1" dirty="0" smtClean="0"/>
              <a:t>is prone to</a:t>
            </a:r>
            <a:r>
              <a:rPr lang="en-US" dirty="0" smtClean="0"/>
              <a:t>:</a:t>
            </a:r>
          </a:p>
          <a:p>
            <a:pPr lvl="1"/>
            <a:r>
              <a:rPr lang="en-US" b="1" dirty="0" smtClean="0"/>
              <a:t>Incompleteness</a:t>
            </a:r>
            <a:r>
              <a:rPr lang="en-US" dirty="0" smtClean="0"/>
              <a:t>; i.e. forgetting some dimension</a:t>
            </a:r>
          </a:p>
          <a:p>
            <a:pPr lvl="1"/>
            <a:r>
              <a:rPr lang="en-US" b="1" dirty="0" smtClean="0"/>
              <a:t>Redundancy</a:t>
            </a:r>
            <a:r>
              <a:rPr lang="en-US" dirty="0" smtClean="0"/>
              <a:t>; i.e. adding two mutually exclusive parts</a:t>
            </a:r>
          </a:p>
          <a:p>
            <a:pPr lvl="1"/>
            <a:r>
              <a:rPr lang="en-US" b="1" dirty="0" smtClean="0"/>
              <a:t>Missing</a:t>
            </a:r>
            <a:r>
              <a:rPr lang="en-US" dirty="0" smtClean="0"/>
              <a:t> or </a:t>
            </a:r>
            <a:r>
              <a:rPr lang="en-US" b="1" dirty="0" smtClean="0"/>
              <a:t>ambiguous</a:t>
            </a:r>
            <a:r>
              <a:rPr lang="en-US" dirty="0" smtClean="0"/>
              <a:t> dependencies between parts</a:t>
            </a:r>
          </a:p>
        </p:txBody>
      </p:sp>
    </p:spTree>
    <p:extLst>
      <p:ext uri="{BB962C8B-B14F-4D97-AF65-F5344CB8AC3E}">
        <p14:creationId xmlns:p14="http://schemas.microsoft.com/office/powerpoint/2010/main" val="298212234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Object Metamorphism</a:t>
            </a:r>
            <a:endParaRPr lang="en-US" dirty="0"/>
          </a:p>
        </p:txBody>
      </p:sp>
      <p:sp>
        <p:nvSpPr>
          <p:cNvPr id="3" name="Content Placeholder 2"/>
          <p:cNvSpPr>
            <a:spLocks noGrp="1"/>
          </p:cNvSpPr>
          <p:nvPr>
            <p:ph sz="quarter" idx="1"/>
          </p:nvPr>
        </p:nvSpPr>
        <p:spPr>
          <a:xfrm>
            <a:off x="612648" y="1600200"/>
            <a:ext cx="8153400" cy="5124116"/>
          </a:xfrm>
        </p:spPr>
        <p:txBody>
          <a:bodyPr>
            <a:normAutofit lnSpcReduction="10000"/>
          </a:bodyPr>
          <a:lstStyle/>
          <a:p>
            <a:r>
              <a:rPr lang="en-US" dirty="0" smtClean="0"/>
              <a:t>A </a:t>
            </a:r>
            <a:r>
              <a:rPr lang="en-US" dirty="0"/>
              <a:t>capability of an object to assume one or more forms </a:t>
            </a:r>
            <a:r>
              <a:rPr lang="en-US" b="1" dirty="0" smtClean="0"/>
              <a:t>specified</a:t>
            </a:r>
            <a:r>
              <a:rPr lang="en-US" dirty="0" smtClean="0"/>
              <a:t> </a:t>
            </a:r>
            <a:r>
              <a:rPr lang="en-US" dirty="0"/>
              <a:t>by the object's </a:t>
            </a:r>
            <a:r>
              <a:rPr lang="en-US" b="1" dirty="0"/>
              <a:t>morph </a:t>
            </a:r>
            <a:r>
              <a:rPr lang="en-US" b="1" dirty="0" smtClean="0"/>
              <a:t>model</a:t>
            </a:r>
          </a:p>
          <a:p>
            <a:r>
              <a:rPr lang="en-US" b="1" dirty="0" smtClean="0"/>
              <a:t>Morph Model</a:t>
            </a:r>
          </a:p>
          <a:p>
            <a:pPr lvl="1"/>
            <a:r>
              <a:rPr lang="en-US" dirty="0" smtClean="0"/>
              <a:t>Describes all possible alternative “shapes” of the object</a:t>
            </a:r>
          </a:p>
          <a:p>
            <a:pPr lvl="1"/>
            <a:r>
              <a:rPr lang="en-US" dirty="0" smtClean="0"/>
              <a:t>Each alternative consists of a list of traits</a:t>
            </a:r>
          </a:p>
          <a:p>
            <a:pPr lvl="1"/>
            <a:r>
              <a:rPr lang="en-US" b="1" dirty="0" smtClean="0"/>
              <a:t>Verified at compile-time</a:t>
            </a:r>
          </a:p>
          <a:p>
            <a:r>
              <a:rPr lang="en-US" b="1" dirty="0" smtClean="0"/>
              <a:t>Morph</a:t>
            </a:r>
          </a:p>
          <a:p>
            <a:pPr lvl="1"/>
            <a:r>
              <a:rPr lang="en-US" dirty="0" smtClean="0"/>
              <a:t>An </a:t>
            </a:r>
            <a:r>
              <a:rPr lang="en-US" b="1" dirty="0" smtClean="0"/>
              <a:t>instance</a:t>
            </a:r>
            <a:r>
              <a:rPr lang="en-US" dirty="0" smtClean="0"/>
              <a:t> of one alternative from the morph model</a:t>
            </a:r>
          </a:p>
          <a:p>
            <a:pPr lvl="1"/>
            <a:r>
              <a:rPr lang="en-US" dirty="0" smtClean="0"/>
              <a:t>May</a:t>
            </a:r>
            <a:r>
              <a:rPr lang="en-US" b="1" dirty="0" smtClean="0"/>
              <a:t> mutate</a:t>
            </a:r>
            <a:r>
              <a:rPr lang="en-US" dirty="0" smtClean="0"/>
              <a:t> to another alternative to change behavior</a:t>
            </a:r>
          </a:p>
          <a:p>
            <a:r>
              <a:rPr lang="en-US" b="1" dirty="0" smtClean="0"/>
              <a:t>Morph Strategy</a:t>
            </a:r>
            <a:r>
              <a:rPr lang="en-US" dirty="0" smtClean="0"/>
              <a:t>: governs the mutation of the morph</a:t>
            </a:r>
          </a:p>
          <a:p>
            <a:r>
              <a:rPr lang="en-US" b="1" dirty="0" smtClean="0"/>
              <a:t>Morpheus</a:t>
            </a:r>
            <a:r>
              <a:rPr lang="en-US" dirty="0" smtClean="0"/>
              <a:t>: A P-o-C implementation of OM in Scala</a:t>
            </a:r>
            <a:endParaRPr lang="en-US" dirty="0"/>
          </a:p>
        </p:txBody>
      </p:sp>
    </p:spTree>
    <p:extLst>
      <p:ext uri="{BB962C8B-B14F-4D97-AF65-F5344CB8AC3E}">
        <p14:creationId xmlns:p14="http://schemas.microsoft.com/office/powerpoint/2010/main" val="367262720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Emotions In Face</a:t>
            </a:r>
            <a:endParaRPr lang="en-US" dirty="0"/>
          </a:p>
        </p:txBody>
      </p:sp>
      <p:sp>
        <p:nvSpPr>
          <p:cNvPr id="3" name="Content Placeholder 2"/>
          <p:cNvSpPr>
            <a:spLocks noGrp="1"/>
          </p:cNvSpPr>
          <p:nvPr>
            <p:ph sz="quarter" idx="1"/>
          </p:nvPr>
        </p:nvSpPr>
        <p:spPr>
          <a:xfrm>
            <a:off x="612648" y="1600200"/>
            <a:ext cx="4215278" cy="4979976"/>
          </a:xfrm>
        </p:spPr>
        <p:txBody>
          <a:bodyPr/>
          <a:lstStyle/>
          <a:p>
            <a:r>
              <a:rPr lang="en-US" dirty="0" smtClean="0"/>
              <a:t>Human face as a protean object</a:t>
            </a:r>
          </a:p>
          <a:p>
            <a:r>
              <a:rPr lang="en-US" dirty="0" smtClean="0"/>
              <a:t>Emotions cause electric stimulation of muscles, which are responsible for facial expressions</a:t>
            </a:r>
          </a:p>
          <a:p>
            <a:r>
              <a:rPr lang="en-US" dirty="0" smtClean="0"/>
              <a:t>Studied by Ch. Darwin and G. </a:t>
            </a:r>
            <a:r>
              <a:rPr lang="en-US" dirty="0" err="1" smtClean="0"/>
              <a:t>Duchenne</a:t>
            </a:r>
            <a:endParaRPr lang="en-US" dirty="0"/>
          </a:p>
        </p:txBody>
      </p:sp>
      <p:pic>
        <p:nvPicPr>
          <p:cNvPr id="4" name="Picture 3" descr="300px-Duchenne-FacialExpressions.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27926" y="1600673"/>
            <a:ext cx="4135186" cy="4934655"/>
          </a:xfrm>
          <a:prstGeom prst="rect">
            <a:avLst/>
          </a:prstGeom>
        </p:spPr>
      </p:pic>
      <p:sp>
        <p:nvSpPr>
          <p:cNvPr id="5" name="TextBox 4"/>
          <p:cNvSpPr txBox="1"/>
          <p:nvPr/>
        </p:nvSpPr>
        <p:spPr>
          <a:xfrm>
            <a:off x="5134440" y="6514479"/>
            <a:ext cx="3656871" cy="307777"/>
          </a:xfrm>
          <a:prstGeom prst="rect">
            <a:avLst/>
          </a:prstGeom>
          <a:noFill/>
        </p:spPr>
        <p:txBody>
          <a:bodyPr wrap="none" rtlCol="0">
            <a:spAutoFit/>
          </a:bodyPr>
          <a:lstStyle/>
          <a:p>
            <a:r>
              <a:rPr lang="en-US" sz="1400" dirty="0"/>
              <a:t>https://</a:t>
            </a:r>
            <a:r>
              <a:rPr lang="en-US" sz="1400" dirty="0" err="1"/>
              <a:t>en.wikipedia.org</a:t>
            </a:r>
            <a:r>
              <a:rPr lang="en-US" sz="1400" dirty="0"/>
              <a:t>/wiki/</a:t>
            </a:r>
            <a:r>
              <a:rPr lang="en-US" sz="1400" dirty="0" err="1"/>
              <a:t>Facial_expression</a:t>
            </a:r>
            <a:endParaRPr lang="en-US" sz="1400" dirty="0"/>
          </a:p>
        </p:txBody>
      </p:sp>
    </p:spTree>
    <p:extLst>
      <p:ext uri="{BB962C8B-B14F-4D97-AF65-F5344CB8AC3E}">
        <p14:creationId xmlns:p14="http://schemas.microsoft.com/office/powerpoint/2010/main" val="403832093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Emotional Expressions</a:t>
            </a:r>
            <a:endParaRPr lang="en-US" dirty="0"/>
          </a:p>
        </p:txBody>
      </p:sp>
      <p:sp>
        <p:nvSpPr>
          <p:cNvPr id="4" name="Rectangle 3"/>
          <p:cNvSpPr/>
          <p:nvPr/>
        </p:nvSpPr>
        <p:spPr>
          <a:xfrm>
            <a:off x="2112923" y="2113104"/>
            <a:ext cx="4554210" cy="6788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Emotions</a:t>
            </a:r>
          </a:p>
          <a:p>
            <a:pPr algn="ctr"/>
            <a:r>
              <a:rPr lang="en-US" dirty="0" smtClean="0"/>
              <a:t>(Joy, Surprise, Fear, Sadness, Disgust, Anger)</a:t>
            </a:r>
            <a:endParaRPr lang="en-US" dirty="0"/>
          </a:p>
        </p:txBody>
      </p:sp>
      <p:sp>
        <p:nvSpPr>
          <p:cNvPr id="5" name="Rectangle 4"/>
          <p:cNvSpPr/>
          <p:nvPr/>
        </p:nvSpPr>
        <p:spPr>
          <a:xfrm>
            <a:off x="2112923" y="3283733"/>
            <a:ext cx="4554210" cy="6788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Facial Musculature</a:t>
            </a:r>
          </a:p>
          <a:p>
            <a:pPr algn="ctr"/>
            <a:r>
              <a:rPr lang="en-US" dirty="0" smtClean="0"/>
              <a:t>(</a:t>
            </a:r>
            <a:r>
              <a:rPr lang="en-US" dirty="0"/>
              <a:t>Depressor </a:t>
            </a:r>
            <a:r>
              <a:rPr lang="en-US" dirty="0" err="1" smtClean="0"/>
              <a:t>Labii</a:t>
            </a:r>
            <a:r>
              <a:rPr lang="en-US" dirty="0" smtClean="0"/>
              <a:t>, </a:t>
            </a:r>
            <a:r>
              <a:rPr lang="en-US" dirty="0" err="1" smtClean="0"/>
              <a:t>Levator</a:t>
            </a:r>
            <a:r>
              <a:rPr lang="en-US" dirty="0" smtClean="0"/>
              <a:t> </a:t>
            </a:r>
            <a:r>
              <a:rPr lang="en-US" dirty="0" err="1" smtClean="0"/>
              <a:t>Palpebrae</a:t>
            </a:r>
            <a:r>
              <a:rPr lang="en-US" dirty="0" smtClean="0"/>
              <a:t>, etc.)</a:t>
            </a:r>
            <a:endParaRPr lang="en-US" dirty="0"/>
          </a:p>
        </p:txBody>
      </p:sp>
      <p:sp>
        <p:nvSpPr>
          <p:cNvPr id="6" name="Rectangle 5"/>
          <p:cNvSpPr/>
          <p:nvPr/>
        </p:nvSpPr>
        <p:spPr>
          <a:xfrm>
            <a:off x="2112923" y="4399622"/>
            <a:ext cx="4554210" cy="6788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Facial Features</a:t>
            </a:r>
          </a:p>
          <a:p>
            <a:pPr algn="ctr"/>
            <a:r>
              <a:rPr lang="en-US" dirty="0" smtClean="0"/>
              <a:t>(Eyebrows, Upper Lid, Lower Lid, Upper Lip etc.)</a:t>
            </a:r>
            <a:endParaRPr lang="en-US" dirty="0"/>
          </a:p>
        </p:txBody>
      </p:sp>
      <p:cxnSp>
        <p:nvCxnSpPr>
          <p:cNvPr id="8" name="Straight Arrow Connector 7"/>
          <p:cNvCxnSpPr>
            <a:stCxn id="4" idx="2"/>
            <a:endCxn id="5" idx="0"/>
          </p:cNvCxnSpPr>
          <p:nvPr/>
        </p:nvCxnSpPr>
        <p:spPr>
          <a:xfrm>
            <a:off x="4390028" y="2791925"/>
            <a:ext cx="0" cy="4918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5" idx="2"/>
            <a:endCxn id="6" idx="0"/>
          </p:cNvCxnSpPr>
          <p:nvPr/>
        </p:nvCxnSpPr>
        <p:spPr>
          <a:xfrm>
            <a:off x="4390028" y="3962554"/>
            <a:ext cx="0" cy="4370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82797" y="5423147"/>
            <a:ext cx="8738290" cy="1200328"/>
          </a:xfrm>
          <a:prstGeom prst="rect">
            <a:avLst/>
          </a:prstGeom>
          <a:noFill/>
        </p:spPr>
        <p:txBody>
          <a:bodyPr wrap="none" rtlCol="0">
            <a:spAutoFit/>
          </a:bodyPr>
          <a:lstStyle/>
          <a:p>
            <a:pPr marL="285750" indent="-285750">
              <a:buFont typeface="Arial"/>
              <a:buChar char="•"/>
            </a:pPr>
            <a:r>
              <a:rPr lang="en-US" sz="2400" dirty="0" smtClean="0"/>
              <a:t>Each morph model actually represents one view on the human being</a:t>
            </a:r>
          </a:p>
          <a:p>
            <a:pPr marL="285750" indent="-285750">
              <a:buFont typeface="Arial"/>
              <a:buChar char="•"/>
            </a:pPr>
            <a:r>
              <a:rPr lang="en-US" sz="2400" dirty="0" smtClean="0"/>
              <a:t>The emotions influence the facial musculature, which influences </a:t>
            </a:r>
            <a:br>
              <a:rPr lang="en-US" sz="2400" dirty="0" smtClean="0"/>
            </a:br>
            <a:r>
              <a:rPr lang="en-US" sz="2400" dirty="0" smtClean="0"/>
              <a:t>the facial features</a:t>
            </a:r>
            <a:endParaRPr lang="en-US" sz="2400" dirty="0"/>
          </a:p>
        </p:txBody>
      </p:sp>
    </p:spTree>
    <p:extLst>
      <p:ext uri="{BB962C8B-B14F-4D97-AF65-F5344CB8AC3E}">
        <p14:creationId xmlns:p14="http://schemas.microsoft.com/office/powerpoint/2010/main" val="315179020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2576</TotalTime>
  <Words>2115</Words>
  <Application>Microsoft Macintosh PowerPoint</Application>
  <PresentationFormat>On-screen Show (4:3)</PresentationFormat>
  <Paragraphs>290</Paragraphs>
  <Slides>23</Slides>
  <Notes>12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Median</vt:lpstr>
      <vt:lpstr>Object Metamorphism</vt:lpstr>
      <vt:lpstr>Protean Objects</vt:lpstr>
      <vt:lpstr>Airport Scanner Case Study</vt:lpstr>
      <vt:lpstr>Modeling PO In Java</vt:lpstr>
      <vt:lpstr>Modeling PO In Scala</vt:lpstr>
      <vt:lpstr>Modeling PO In Groovy</vt:lpstr>
      <vt:lpstr>Solution: Object Metamorphism</vt:lpstr>
      <vt:lpstr>Emotions In Face</vt:lpstr>
      <vt:lpstr>Modeling Emotional Expressions</vt:lpstr>
      <vt:lpstr>Emotions Model</vt:lpstr>
      <vt:lpstr>Emotions Model</vt:lpstr>
      <vt:lpstr>Emotion Sample</vt:lpstr>
      <vt:lpstr>Facial Musculature Model</vt:lpstr>
      <vt:lpstr>Facial Musculature Code</vt:lpstr>
      <vt:lpstr>Facial Features Model</vt:lpstr>
      <vt:lpstr>Facial Features Code</vt:lpstr>
      <vt:lpstr>Feature Sample</vt:lpstr>
      <vt:lpstr>Putting All Together</vt:lpstr>
      <vt:lpstr>Conclusion</vt:lpstr>
      <vt:lpstr>Special Thanks To:</vt:lpstr>
      <vt:lpstr>Appendix1: Emotion Model Strategy</vt:lpstr>
      <vt:lpstr>Appendix 2: Muscle Stimulation</vt:lpstr>
      <vt:lpstr>Appendix 3: Morpheus</vt:lpstr>
    </vt:vector>
  </TitlesOfParts>
  <Company>Iquality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Metamorphism</dc:title>
  <dc:creator>Zbyněk Šlajchrt</dc:creator>
  <cp:lastModifiedBy>Zbyněk Šlajchrt</cp:lastModifiedBy>
  <cp:revision>335</cp:revision>
  <dcterms:created xsi:type="dcterms:W3CDTF">2015-11-17T18:05:22Z</dcterms:created>
  <dcterms:modified xsi:type="dcterms:W3CDTF">2015-11-19T13:02:21Z</dcterms:modified>
</cp:coreProperties>
</file>