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C3FFCE-3A10-48C5-8DE5-7CF4C06E1A32}">
  <a:tblStyle styleId="{5BC3FFCE-3A10-48C5-8DE5-7CF4C06E1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84eeb00f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84eeb00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84eeb00f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84eeb00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5f36f41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5f36f4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f36f41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f36f4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61eca9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61eca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5f4ef223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5f4ef2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2158150" y="3900275"/>
            <a:ext cx="69489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Virtual Computer Mouse using mmWave Radar (TI):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Oscar Chavez Araiza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Greyson Heath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Daniel Lu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Zane Meikle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600"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5458200" y="2771013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ECEN 403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8860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97400" y="1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{5BC3FFCE-3A10-48C5-8DE5-7CF4C06E1A32}</a:tableStyleId>
              </a:tblPr>
              <a:tblGrid>
                <a:gridCol w="1866200"/>
                <a:gridCol w="1866200"/>
                <a:gridCol w="1866200"/>
                <a:gridCol w="1866200"/>
              </a:tblGrid>
              <a:tr h="24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Task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Specification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Owner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75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Movement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can be moved to all corners of the screen by the program.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Zane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Actions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program must be able to right click and left click.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Zane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 Plots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shape of the gesture should be represented correctly by the plots.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Daniel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Hands Positions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position of the hand must be correct according to the axis of radar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Daniel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 Recognition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 model can recognize the dominant hand.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Oscar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Gesture Recognition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 model can correctly identify and categorize hand gestures at least 90% of the time.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Oscar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Functional Radar System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DCA1000EVM, IWR6843AOPEVM, and MMWAVEICBOOST all properly communicate, capture, and transmit gestures.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Greyson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Description: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2049275"/>
            <a:ext cx="43272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Problem statement:</a:t>
            </a:r>
            <a:endParaRPr b="1" sz="2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Virtual mice today are traditionally done using computer vision and a camera (as seen on the right).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But these systems are processing and power intensive.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Solution proposal</a:t>
            </a:r>
            <a:r>
              <a:rPr b="1" lang="en-US" sz="2200"/>
              <a:t>:</a:t>
            </a:r>
            <a:endParaRPr b="1" sz="2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Create a virtual mouse using a Texas Instruments (TI) mmWave Radar and a ML model to make a less power and processing intensive virtual mouse.</a:t>
            </a:r>
            <a:endParaRPr sz="1800"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75" y="2687876"/>
            <a:ext cx="3929925" cy="21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3" y="1797283"/>
            <a:ext cx="7979670" cy="47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Chirp Optimization Subsystem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TI SDK’s to communicate with the three configured circuit 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Establish </a:t>
            </a:r>
            <a:r>
              <a:rPr lang="en-US" sz="2400"/>
              <a:t>an optimal chirp configuration for capturing gestures (mmWave and 6843)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Continuously output real-time </a:t>
            </a:r>
            <a:r>
              <a:rPr lang="en-US" sz="2400"/>
              <a:t>usable </a:t>
            </a:r>
            <a:r>
              <a:rPr lang="en-US" sz="2400"/>
              <a:t>data (DCA1000)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101" y="3960025"/>
            <a:ext cx="6631026" cy="29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Gesture Recognition Subsystem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2049278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Point-Cloud data will be fed to a Machine Learning program to recognize hand gestures.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point-clouds will be treated as video frames to create parallelism between the computer vision and radar approaches.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a gesture is recognized by the program, a Gesture ID will be produced in the output.</a:t>
            </a:r>
            <a:endParaRPr sz="2400"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25" y="4336275"/>
            <a:ext cx="3706451" cy="1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4">
            <a:alphaModFix/>
          </a:blip>
          <a:srcRect b="37423" l="31711" r="34660" t="29969"/>
          <a:stretch/>
        </p:blipFill>
        <p:spPr>
          <a:xfrm>
            <a:off x="1049850" y="4696500"/>
            <a:ext cx="3074898" cy="18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Mouse Positioning Subsystem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53975" y="1564275"/>
            <a:ext cx="8088900" cy="450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Based on Gesture Recognition, a dot group simplified from point-cloud will represent the position of the Gesture.</a:t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position, direction, velocity, and acceleration will be recorded to the positioning database.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positioning data will be converted to mouse positioning on the computer.</a:t>
            </a:r>
            <a:endParaRPr sz="2200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63" y="4101126"/>
            <a:ext cx="3929925" cy="21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Mapping Subsystem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18275"/>
            <a:ext cx="4255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400"/>
              <a:t>Input Mapping:</a:t>
            </a:r>
            <a:endParaRPr b="1" sz="2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Take direction vector from  mouse positioning </a:t>
            </a:r>
            <a:r>
              <a:rPr lang="en-US" sz="2000"/>
              <a:t>subsystem</a:t>
            </a:r>
            <a:r>
              <a:rPr lang="en-US" sz="2000"/>
              <a:t> and </a:t>
            </a:r>
            <a:r>
              <a:rPr lang="en-US" sz="2000"/>
              <a:t>convert</a:t>
            </a:r>
            <a:r>
              <a:rPr lang="en-US" sz="2000"/>
              <a:t> that to mouse movement</a:t>
            </a:r>
            <a:r>
              <a:rPr lang="en-US" sz="2000"/>
              <a:t>s</a:t>
            </a:r>
            <a:endParaRPr sz="20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Take the gestures recognized by  the Gesture Recognition Subsection and converts that into a mouse action such as right click and left click,.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375" y="2954327"/>
            <a:ext cx="3701701" cy="180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</a:t>
            </a:r>
            <a:r>
              <a:rPr lang="en-US"/>
              <a:t> Plan Gantt Chart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19861" l="1157" r="12471" t="22335"/>
          <a:stretch/>
        </p:blipFill>
        <p:spPr>
          <a:xfrm>
            <a:off x="520500" y="2309220"/>
            <a:ext cx="8229601" cy="34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7098" l="18382" r="26031" t="24580"/>
          <a:stretch/>
        </p:blipFill>
        <p:spPr>
          <a:xfrm>
            <a:off x="706488" y="1945750"/>
            <a:ext cx="7731026" cy="4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