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36C616-7022-47F1-B1C1-45297B960284}">
  <a:tblStyle styleId="{6736C616-7022-47F1-B1C1-45297B9602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84eeb00f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84eeb00f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84eeb00f3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84eeb00f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85f36f411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85f36f41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85f36f411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85f36f4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861eca9d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861eca9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85f4ef223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85f4ef22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ctrTitle"/>
          </p:nvPr>
        </p:nvSpPr>
        <p:spPr>
          <a:xfrm>
            <a:off x="2158150" y="3900275"/>
            <a:ext cx="6948900" cy="24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088"/>
              <a:t>Virtual Computer Mouse using mmWave Radar (TI):</a:t>
            </a:r>
            <a:endParaRPr sz="2088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088"/>
              <a:t>Oscar Chavez Araiza</a:t>
            </a:r>
            <a:endParaRPr sz="2088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088"/>
              <a:t>Greyson Heath</a:t>
            </a:r>
            <a:endParaRPr sz="2088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088"/>
              <a:t>Daniel Lu</a:t>
            </a:r>
            <a:endParaRPr sz="2088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088"/>
              <a:t>Zane Meikle</a:t>
            </a:r>
            <a:endParaRPr sz="2088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2600"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/>
        </p:nvSpPr>
        <p:spPr>
          <a:xfrm>
            <a:off x="5458200" y="2771013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</a:rPr>
              <a:t>ECEN 403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8860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graphicFrame>
        <p:nvGraphicFramePr>
          <p:cNvPr id="117" name="Google Shape;117;p17"/>
          <p:cNvGraphicFramePr/>
          <p:nvPr/>
        </p:nvGraphicFramePr>
        <p:xfrm>
          <a:off x="997400" y="168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{6736C616-7022-47F1-B1C1-45297B960284}</a:tableStyleId>
              </a:tblPr>
              <a:tblGrid>
                <a:gridCol w="1866200"/>
                <a:gridCol w="1866200"/>
                <a:gridCol w="1866200"/>
                <a:gridCol w="1866200"/>
              </a:tblGrid>
              <a:tr h="24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Task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Specification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Result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Owner</a:t>
                      </a:r>
                      <a:endParaRPr b="1" sz="1000"/>
                    </a:p>
                  </a:txBody>
                  <a:tcPr marT="63500" marB="63500" marR="63500" marL="63500"/>
                </a:tc>
              </a:tr>
              <a:tr h="75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Mouse Movement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Mouse can be moved to all corners of the screen by the program.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Zane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37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Mouse Actions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The program must be able to right click and left click.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Zane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37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Hand Plots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The shape of the gesture should be represented correctly by the plots. 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Daniel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50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Hands Positions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The position of the hand must be correct according to the axis of radar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Daniel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37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Hand Recognition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ML model can recognize the dominant hand.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Oscar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50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Gesture Recognition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ML model can correctly identify and categorize hand gestures at least 90% of the time.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Oscar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76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Functional Radar System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The DCA1000EVM, IWR6843AOPEVM, and MMWAVEICBOOST all properly communicate, capture, and transmit gestures.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Greyson</a:t>
                      </a:r>
                      <a:endParaRPr sz="10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Description:</a:t>
            </a:r>
            <a:endParaRPr/>
          </a:p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57200" y="2049275"/>
            <a:ext cx="43272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Problem statement:</a:t>
            </a:r>
            <a:endParaRPr b="1" sz="2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Virtual mice today are traditionally done using computer vision and a camera (as seen on the right).</a:t>
            </a:r>
            <a:endParaRPr sz="18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But these systems are processing and power intensive.</a:t>
            </a:r>
            <a:br>
              <a:rPr lang="en-US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Solution proposal</a:t>
            </a:r>
            <a:r>
              <a:rPr b="1" lang="en-US" sz="2200"/>
              <a:t>:</a:t>
            </a:r>
            <a:endParaRPr b="1" sz="2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800"/>
              <a:t>Create a virtual mouse using a Texas Instruments (TI) mmWave Radar and a ML model to make a less power and processing intensive virtual mouse.</a:t>
            </a:r>
            <a:endParaRPr sz="1800"/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375" y="2687876"/>
            <a:ext cx="3929925" cy="212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System Overview</a:t>
            </a:r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63" y="1797283"/>
            <a:ext cx="7979670" cy="470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Chirp Optimization Subsystem</a:t>
            </a:r>
            <a:endParaRPr/>
          </a:p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 TI SDK’s to communicate with the three configured circuit boards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Establish </a:t>
            </a:r>
            <a:r>
              <a:rPr lang="en-US" sz="2400"/>
              <a:t>an optimal chirp configuration for capturing gestures (mmWave and 6843)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Continuously output real-time </a:t>
            </a:r>
            <a:r>
              <a:rPr lang="en-US" sz="2400"/>
              <a:t>usable </a:t>
            </a:r>
            <a:r>
              <a:rPr lang="en-US" sz="2400"/>
              <a:t>data (DCA1000)</a:t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77" name="Google Shape;7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101" y="3960025"/>
            <a:ext cx="6631026" cy="297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Gesture Recognition Subsystem</a:t>
            </a:r>
            <a:endParaRPr/>
          </a:p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457200" y="2049278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Point-Cloud data will be fed to a Machine Learning program to recognize hand gestures.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point-clouds will be treated as video frames to create parallelism between the computer vision and radar approaches.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If a gesture is recognized by the program, a Gesture ID will be produced in the output.</a:t>
            </a:r>
            <a:endParaRPr sz="2400"/>
          </a:p>
        </p:txBody>
      </p:sp>
      <p:pic>
        <p:nvPicPr>
          <p:cNvPr id="84" name="Google Shape;8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325" y="4336275"/>
            <a:ext cx="3706451" cy="199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2"/>
          <p:cNvPicPr preferRelativeResize="0"/>
          <p:nvPr/>
        </p:nvPicPr>
        <p:blipFill rotWithShape="1">
          <a:blip r:embed="rId4">
            <a:alphaModFix/>
          </a:blip>
          <a:srcRect b="37423" l="31711" r="34660" t="29969"/>
          <a:stretch/>
        </p:blipFill>
        <p:spPr>
          <a:xfrm>
            <a:off x="1049850" y="4696500"/>
            <a:ext cx="3074898" cy="186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Mouse Positioning Subsystem</a:t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353975" y="1564275"/>
            <a:ext cx="8088900" cy="450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Based on Gesture Recognition, a dot group simplified from point-cloud will represent the position of the Gesture.</a:t>
            </a:r>
            <a:endParaRPr sz="2200"/>
          </a:p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The position, direction, velocity, and acceleration will be recorded to the positioning database.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The positioning data will be converted to mouse positioning on the computer.</a:t>
            </a:r>
            <a:endParaRPr sz="2200"/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663" y="4101126"/>
            <a:ext cx="3929925" cy="212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Mapping Subsystem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457200" y="2218275"/>
            <a:ext cx="42558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400"/>
              <a:t>Input Mapping:</a:t>
            </a:r>
            <a:endParaRPr b="1" sz="2400"/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Take direction vector from  mouse positioning </a:t>
            </a:r>
            <a:r>
              <a:rPr lang="en-US" sz="2000"/>
              <a:t>subsystem</a:t>
            </a:r>
            <a:r>
              <a:rPr lang="en-US" sz="2000"/>
              <a:t> and </a:t>
            </a:r>
            <a:r>
              <a:rPr lang="en-US" sz="2000"/>
              <a:t>convert</a:t>
            </a:r>
            <a:r>
              <a:rPr lang="en-US" sz="2000"/>
              <a:t> that to mouse movement</a:t>
            </a:r>
            <a:r>
              <a:rPr lang="en-US" sz="2000"/>
              <a:t>s</a:t>
            </a:r>
            <a:endParaRPr sz="2000"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Take the gestures recognized by  the Gesture Recognition Subsection and converts that into a mouse action such as right click and left click,.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375" y="2954327"/>
            <a:ext cx="3701701" cy="1804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</a:t>
            </a:r>
            <a:r>
              <a:rPr lang="en-US"/>
              <a:t> Plan Gantt Chart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19861" l="1157" r="12471" t="22335"/>
          <a:stretch/>
        </p:blipFill>
        <p:spPr>
          <a:xfrm>
            <a:off x="520500" y="2309220"/>
            <a:ext cx="8229601" cy="344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27098" l="18382" r="26031" t="24580"/>
          <a:stretch/>
        </p:blipFill>
        <p:spPr>
          <a:xfrm>
            <a:off x="706488" y="1945750"/>
            <a:ext cx="7731026" cy="42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