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GoogleSlidesCustomDataVersion2">
      <go:slidesCustomData xmlns:go="http://customooxmlschemas.google.com/" r:id="rId7" roundtripDataSignature="AMtx7mhVl4/TLnZAmdUxTNB8+eCdc4Dh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9.png"/><Relationship Id="rId13" Type="http://schemas.openxmlformats.org/officeDocument/2006/relationships/image" Target="../media/image7.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
          <p:cNvSpPr/>
          <p:nvPr/>
        </p:nvSpPr>
        <p:spPr>
          <a:xfrm>
            <a:off x="1688825" y="1207050"/>
            <a:ext cx="40679700" cy="3423600"/>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lang="en-US" sz="7000">
                <a:solidFill>
                  <a:schemeClr val="lt1"/>
                </a:solidFill>
              </a:rPr>
              <a:t>Team 71: Virtual Computer Mouse using mmWave Radar</a:t>
            </a:r>
            <a:endParaRPr b="0" i="0" sz="70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Oscar Chavez, Daniel Lu, Greyson Heath, Zane Meikle</a:t>
            </a:r>
            <a:endParaRPr b="1" i="0" sz="5400" u="none" cap="none" strike="noStrike">
              <a:solidFill>
                <a:schemeClr val="lt1"/>
              </a:solidFill>
              <a:latin typeface="Arial"/>
              <a:ea typeface="Arial"/>
              <a:cs typeface="Arial"/>
              <a:sym typeface="Aria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Stavros Kalafatis</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cxnSp>
        <p:nvCxnSpPr>
          <p:cNvPr id="35" name="Google Shape;35;p1"/>
          <p:cNvCxnSpPr/>
          <p:nvPr/>
        </p:nvCxnSpPr>
        <p:spPr>
          <a:xfrm>
            <a:off x="946151" y="12692857"/>
            <a:ext cx="9784080" cy="0"/>
          </a:xfrm>
          <a:prstGeom prst="straightConnector1">
            <a:avLst/>
          </a:prstGeom>
          <a:noFill/>
          <a:ln cap="flat" cmpd="sng" w="25400">
            <a:solidFill>
              <a:schemeClr val="dk1"/>
            </a:solidFill>
            <a:prstDash val="dash"/>
            <a:round/>
            <a:headEnd len="sm" w="sm" type="none"/>
            <a:tailEnd len="sm" w="sm" type="none"/>
          </a:ln>
        </p:spPr>
      </p:cxnSp>
      <p:cxnSp>
        <p:nvCxnSpPr>
          <p:cNvPr id="36" name="Google Shape;36;p1"/>
          <p:cNvCxnSpPr/>
          <p:nvPr/>
        </p:nvCxnSpPr>
        <p:spPr>
          <a:xfrm>
            <a:off x="11681464" y="18135600"/>
            <a:ext cx="9784200" cy="0"/>
          </a:xfrm>
          <a:prstGeom prst="straightConnector1">
            <a:avLst/>
          </a:prstGeom>
          <a:noFill/>
          <a:ln cap="flat" cmpd="sng" w="25400">
            <a:solidFill>
              <a:schemeClr val="dk1"/>
            </a:solidFill>
            <a:prstDash val="dash"/>
            <a:round/>
            <a:headEnd len="sm" w="sm" type="none"/>
            <a:tailEnd len="sm" w="sm" type="none"/>
          </a:ln>
        </p:spPr>
      </p:cxnSp>
      <p:cxnSp>
        <p:nvCxnSpPr>
          <p:cNvPr id="37" name="Google Shape;37;p1"/>
          <p:cNvCxnSpPr/>
          <p:nvPr/>
        </p:nvCxnSpPr>
        <p:spPr>
          <a:xfrm>
            <a:off x="22442212" y="18135592"/>
            <a:ext cx="9673200" cy="0"/>
          </a:xfrm>
          <a:prstGeom prst="straightConnector1">
            <a:avLst/>
          </a:prstGeom>
          <a:noFill/>
          <a:ln cap="flat" cmpd="sng" w="25400">
            <a:solidFill>
              <a:schemeClr val="dk1"/>
            </a:solidFill>
            <a:prstDash val="dash"/>
            <a:round/>
            <a:headEnd len="sm" w="sm" type="none"/>
            <a:tailEnd len="sm" w="sm" type="none"/>
          </a:ln>
        </p:spPr>
      </p:cxnSp>
      <p:cxnSp>
        <p:nvCxnSpPr>
          <p:cNvPr id="38" name="Google Shape;38;p1"/>
          <p:cNvCxnSpPr/>
          <p:nvPr/>
        </p:nvCxnSpPr>
        <p:spPr>
          <a:xfrm>
            <a:off x="33028817" y="25028700"/>
            <a:ext cx="9482518" cy="0"/>
          </a:xfrm>
          <a:prstGeom prst="straightConnector1">
            <a:avLst/>
          </a:prstGeom>
          <a:noFill/>
          <a:ln cap="flat" cmpd="sng" w="25400">
            <a:solidFill>
              <a:schemeClr val="dk1"/>
            </a:solidFill>
            <a:prstDash val="dash"/>
            <a:round/>
            <a:headEnd len="sm" w="sm" type="none"/>
            <a:tailEnd len="sm" w="sm" type="none"/>
          </a:ln>
        </p:spPr>
      </p:cxnSp>
      <p:sp>
        <p:nvSpPr>
          <p:cNvPr id="39" name="Google Shape;39;p1"/>
          <p:cNvSpPr txBox="1"/>
          <p:nvPr/>
        </p:nvSpPr>
        <p:spPr>
          <a:xfrm>
            <a:off x="684206" y="28928150"/>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1. </a:t>
            </a:r>
            <a:r>
              <a:rPr i="1" lang="en-US" sz="2800">
                <a:solidFill>
                  <a:schemeClr val="dk1"/>
                </a:solidFill>
              </a:rPr>
              <a:t>TI’s IWR6843AOPEVM radar module</a:t>
            </a:r>
            <a:endParaRPr b="0" i="0" sz="1400" u="none" cap="none" strike="noStrike">
              <a:solidFill>
                <a:srgbClr val="000000"/>
              </a:solidFill>
              <a:latin typeface="Arial"/>
              <a:ea typeface="Arial"/>
              <a:cs typeface="Arial"/>
              <a:sym typeface="Arial"/>
            </a:endParaRPr>
          </a:p>
        </p:txBody>
      </p:sp>
      <p:sp>
        <p:nvSpPr>
          <p:cNvPr id="40" name="Google Shape;40;p1"/>
          <p:cNvSpPr txBox="1"/>
          <p:nvPr/>
        </p:nvSpPr>
        <p:spPr>
          <a:xfrm>
            <a:off x="1107688" y="6932975"/>
            <a:ext cx="9667800" cy="49872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0" i="0" sz="1400" u="none" cap="none" strike="noStrike">
              <a:solidFill>
                <a:srgbClr val="000000"/>
              </a:solidFill>
              <a:latin typeface="Arial"/>
              <a:ea typeface="Arial"/>
              <a:cs typeface="Arial"/>
              <a:sym typeface="Arial"/>
            </a:endParaRPr>
          </a:p>
          <a:p>
            <a:pPr indent="0" lvl="0" marL="0" marR="0" rtl="0" algn="l">
              <a:lnSpc>
                <a:spcPct val="147368"/>
              </a:lnSpc>
              <a:spcBef>
                <a:spcPts val="1200"/>
              </a:spcBef>
              <a:spcAft>
                <a:spcPts val="0"/>
              </a:spcAft>
              <a:buClr>
                <a:srgbClr val="000000"/>
              </a:buClr>
              <a:buSzPts val="3800"/>
              <a:buFont typeface="Arial"/>
              <a:buNone/>
            </a:pPr>
            <a:r>
              <a:rPr lang="en-US" sz="3800">
                <a:solidFill>
                  <a:schemeClr val="dk1"/>
                </a:solidFill>
              </a:rPr>
              <a:t>A virtual mouse is generally implemented using computer vision algorithms with a camera. This project uses TI’s mmWave Radar to implement a virtual mouse while using less power and computer resources.</a:t>
            </a:r>
            <a:endParaRPr b="0" i="0" sz="1400" u="none" cap="none" strike="noStrike">
              <a:solidFill>
                <a:srgbClr val="000000"/>
              </a:solidFill>
              <a:latin typeface="Arial"/>
              <a:ea typeface="Arial"/>
              <a:cs typeface="Arial"/>
              <a:sym typeface="Arial"/>
            </a:endParaRPr>
          </a:p>
        </p:txBody>
      </p:sp>
      <p:sp>
        <p:nvSpPr>
          <p:cNvPr id="41" name="Google Shape;41;p1"/>
          <p:cNvSpPr txBox="1"/>
          <p:nvPr/>
        </p:nvSpPr>
        <p:spPr>
          <a:xfrm>
            <a:off x="1107689" y="13272003"/>
            <a:ext cx="9256800" cy="116469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By </a:t>
            </a:r>
            <a:r>
              <a:rPr lang="en-US" sz="2800">
                <a:solidFill>
                  <a:schemeClr val="dk1"/>
                </a:solidFill>
              </a:rPr>
              <a:t>continuously</a:t>
            </a:r>
            <a:r>
              <a:rPr lang="en-US" sz="2800">
                <a:solidFill>
                  <a:schemeClr val="dk1"/>
                </a:solidFill>
              </a:rPr>
              <a:t> emitting pulsed signals, the radar detects both hand movement and gestures. Using a CNN (Convolutional Neural Network) gestures are identified that are performed within the last second. The gestures are mapped to mouse actions like Left-Clk and Right-Clk. Further data processing is performed to calculate hand velocities which are used to move the mouse.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00"/>
              </a:spcBef>
              <a:spcAft>
                <a:spcPts val="0"/>
              </a:spcAft>
              <a:buClr>
                <a:srgbClr val="000000"/>
              </a:buClr>
              <a:buSzPts val="2800"/>
              <a:buFont typeface="Arial"/>
              <a:buNone/>
            </a:pPr>
            <a:r>
              <a:rPr b="1" lang="en-US" sz="2800">
                <a:solidFill>
                  <a:schemeClr val="dk2"/>
                </a:solidFill>
              </a:rPr>
              <a:t>Hand Tracking</a:t>
            </a:r>
            <a:endParaRPr b="0" i="0" sz="2800" u="none" cap="none" strike="noStrike">
              <a:solidFill>
                <a:schemeClr val="dk1"/>
              </a:solidFill>
              <a:latin typeface="Arial"/>
              <a:ea typeface="Arial"/>
              <a:cs typeface="Arial"/>
              <a:sym typeface="Arial"/>
            </a:endParaRPr>
          </a:p>
          <a:p>
            <a:pPr indent="-450850" lvl="1" marL="914400" rtl="0" algn="l">
              <a:lnSpc>
                <a:spcPct val="164285"/>
              </a:lnSpc>
              <a:spcBef>
                <a:spcPts val="800"/>
              </a:spcBef>
              <a:spcAft>
                <a:spcPts val="0"/>
              </a:spcAft>
              <a:buClr>
                <a:schemeClr val="dk2"/>
              </a:buClr>
              <a:buSzPts val="3500"/>
              <a:buChar char="•"/>
            </a:pPr>
            <a:r>
              <a:rPr b="1" lang="en-US" sz="2800">
                <a:solidFill>
                  <a:schemeClr val="dk1"/>
                </a:solidFill>
              </a:rPr>
              <a:t>Velocity Tracking</a:t>
            </a:r>
            <a:r>
              <a:rPr lang="en-US" sz="2800">
                <a:solidFill>
                  <a:schemeClr val="dk1"/>
                </a:solidFill>
              </a:rPr>
              <a:t> -</a:t>
            </a:r>
            <a:r>
              <a:rPr lang="en-US" sz="2800">
                <a:solidFill>
                  <a:schemeClr val="dk1"/>
                </a:solidFill>
              </a:rPr>
              <a:t> The velocity of the hand is used to move the mouse cursor.</a:t>
            </a:r>
            <a:endParaRPr b="0" i="0" sz="1400" u="none" cap="none" strike="noStrike">
              <a:solidFill>
                <a:srgbClr val="000000"/>
              </a:solidFill>
              <a:latin typeface="Arial"/>
              <a:ea typeface="Arial"/>
              <a:cs typeface="Arial"/>
              <a:sym typeface="Arial"/>
            </a:endParaRPr>
          </a:p>
          <a:p>
            <a:pPr indent="-450850" lvl="1" marL="914400" rtl="0" algn="l">
              <a:lnSpc>
                <a:spcPct val="164285"/>
              </a:lnSpc>
              <a:spcBef>
                <a:spcPts val="800"/>
              </a:spcBef>
              <a:spcAft>
                <a:spcPts val="0"/>
              </a:spcAft>
              <a:buClr>
                <a:schemeClr val="dk2"/>
              </a:buClr>
              <a:buSzPts val="3500"/>
              <a:buChar char="•"/>
            </a:pPr>
            <a:r>
              <a:rPr b="1" lang="en-US" sz="2800">
                <a:solidFill>
                  <a:schemeClr val="dk1"/>
                </a:solidFill>
              </a:rPr>
              <a:t>Position Tracking </a:t>
            </a:r>
            <a:r>
              <a:rPr lang="en-US" sz="2800">
                <a:solidFill>
                  <a:schemeClr val="dk1"/>
                </a:solidFill>
              </a:rPr>
              <a:t>- Mouse cursor moves to a position relative to hand position.</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2200"/>
              </a:spcBef>
              <a:spcAft>
                <a:spcPts val="0"/>
              </a:spcAft>
              <a:buClr>
                <a:srgbClr val="000000"/>
              </a:buClr>
              <a:buSzPts val="2800"/>
              <a:buFont typeface="Arial"/>
              <a:buNone/>
            </a:pPr>
            <a:r>
              <a:rPr b="1" lang="en-US" sz="2800">
                <a:solidFill>
                  <a:schemeClr val="dk2"/>
                </a:solidFill>
              </a:rPr>
              <a:t>Gesture </a:t>
            </a:r>
            <a:r>
              <a:rPr b="1" lang="en-US" sz="2800">
                <a:solidFill>
                  <a:schemeClr val="dk2"/>
                </a:solidFill>
              </a:rPr>
              <a:t>Recognition</a:t>
            </a:r>
            <a:endParaRPr b="0" i="0" sz="2800" u="none" cap="none" strike="noStrike">
              <a:solidFill>
                <a:schemeClr val="dk1"/>
              </a:solidFill>
              <a:latin typeface="Arial"/>
              <a:ea typeface="Arial"/>
              <a:cs typeface="Arial"/>
              <a:sym typeface="Arial"/>
            </a:endParaRPr>
          </a:p>
          <a:p>
            <a:pPr indent="-457200" lvl="1" marL="914400" marR="0" rtl="0" algn="l">
              <a:lnSpc>
                <a:spcPct val="164285"/>
              </a:lnSpc>
              <a:spcBef>
                <a:spcPts val="800"/>
              </a:spcBef>
              <a:spcAft>
                <a:spcPts val="0"/>
              </a:spcAft>
              <a:buClr>
                <a:schemeClr val="dk2"/>
              </a:buClr>
              <a:buSzPts val="3500"/>
              <a:buFont typeface="Arial"/>
              <a:buChar char="•"/>
            </a:pPr>
            <a:r>
              <a:rPr lang="en-US" sz="2800">
                <a:solidFill>
                  <a:schemeClr val="dk1"/>
                </a:solidFill>
              </a:rPr>
              <a:t>Identifies gesture which control mouse actions.</a:t>
            </a:r>
            <a:endParaRPr b="0" i="0" sz="1400" u="none" cap="none" strike="noStrike">
              <a:solidFill>
                <a:srgbClr val="000000"/>
              </a:solidFill>
              <a:latin typeface="Arial"/>
              <a:ea typeface="Arial"/>
              <a:cs typeface="Arial"/>
              <a:sym typeface="Arial"/>
            </a:endParaRPr>
          </a:p>
        </p:txBody>
      </p:sp>
      <p:sp>
        <p:nvSpPr>
          <p:cNvPr id="42" name="Google Shape;42;p1"/>
          <p:cNvSpPr txBox="1"/>
          <p:nvPr/>
        </p:nvSpPr>
        <p:spPr>
          <a:xfrm>
            <a:off x="11667346" y="6932976"/>
            <a:ext cx="9499800" cy="86196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lang="en-US" sz="4800" u="sng">
                <a:solidFill>
                  <a:srgbClr val="5D0025"/>
                </a:solidFill>
              </a:rPr>
              <a:t>Data Collecting</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Using a TI provided binary, which is the program that instructs the radar to perform specific calculations, the radar is effectively tuned to best detect a human hand. The radar operates at 30 FPS, and per frame a </a:t>
            </a:r>
            <a:r>
              <a:rPr i="1" lang="en-US" sz="2800">
                <a:solidFill>
                  <a:schemeClr val="dk1"/>
                </a:solidFill>
              </a:rPr>
              <a:t>variable </a:t>
            </a:r>
            <a:r>
              <a:rPr lang="en-US" sz="2800">
                <a:solidFill>
                  <a:schemeClr val="dk1"/>
                </a:solidFill>
              </a:rPr>
              <a:t>number of points are detected which are represented in a TLV (type-length-value) format. From these points the following information is extracted: X, Y, Z, and doppler.</a:t>
            </a:r>
            <a:endParaRPr/>
          </a:p>
          <a:p>
            <a:pPr indent="0" lvl="0" marL="0" marR="0" rtl="0" algn="l">
              <a:lnSpc>
                <a:spcPct val="164285"/>
              </a:lnSpc>
              <a:spcBef>
                <a:spcPts val="1200"/>
              </a:spcBef>
              <a:spcAft>
                <a:spcPts val="0"/>
              </a:spcAft>
              <a:buNone/>
            </a:pPr>
            <a:r>
              <a:rPr lang="en-US" sz="2800">
                <a:solidFill>
                  <a:schemeClr val="dk1"/>
                </a:solidFill>
              </a:rPr>
              <a:t>The beginning of each frame header is denoted using TI’s “magic word”, a constant series of bits that represent a new frame. As the radar is running, this live-data is decoded and streamed for further processing.</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33028817" y="16206542"/>
            <a:ext cx="9562200" cy="84195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lang="en-US" sz="4800" u="sng">
                <a:solidFill>
                  <a:srgbClr val="5D0025"/>
                </a:solidFill>
              </a:rPr>
              <a:t>Conclusion</a:t>
            </a:r>
            <a:r>
              <a:rPr b="1" i="0" lang="en-US" sz="4800" u="sng" cap="none" strike="noStrike">
                <a:solidFill>
                  <a:srgbClr val="5D0025"/>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Although the gesture recognition was able to reach an accuracy of 92%, tracking </a:t>
            </a:r>
            <a:r>
              <a:rPr lang="en-US" sz="2800">
                <a:solidFill>
                  <a:schemeClr val="dk1"/>
                </a:solidFill>
              </a:rPr>
              <a:t>proved</a:t>
            </a:r>
            <a:r>
              <a:rPr lang="en-US" sz="2800">
                <a:solidFill>
                  <a:schemeClr val="dk1"/>
                </a:solidFill>
              </a:rPr>
              <a:t> to be </a:t>
            </a:r>
            <a:r>
              <a:rPr lang="en-US" sz="2800">
                <a:solidFill>
                  <a:schemeClr val="dk1"/>
                </a:solidFill>
              </a:rPr>
              <a:t>challenging</a:t>
            </a:r>
            <a:r>
              <a:rPr lang="en-US" sz="2800">
                <a:solidFill>
                  <a:schemeClr val="dk1"/>
                </a:solidFill>
              </a:rPr>
              <a:t>. The non constant output of the radar made the tracking of the hand challenging. In order to improve upon our design, the following suggestions are made</a:t>
            </a:r>
            <a:r>
              <a:rPr b="0" i="0"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1" marL="914400" marR="0" rtl="0" algn="l">
              <a:lnSpc>
                <a:spcPct val="164285"/>
              </a:lnSpc>
              <a:spcBef>
                <a:spcPts val="1200"/>
              </a:spcBef>
              <a:spcAft>
                <a:spcPts val="0"/>
              </a:spcAft>
              <a:buClr>
                <a:schemeClr val="dk2"/>
              </a:buClr>
              <a:buSzPts val="3500"/>
              <a:buFont typeface="Arial"/>
              <a:buChar char="•"/>
            </a:pPr>
            <a:r>
              <a:rPr b="1" lang="en-US" sz="2800">
                <a:solidFill>
                  <a:schemeClr val="dk1"/>
                </a:solidFill>
              </a:rPr>
              <a:t>Custom\Dedicated Binary</a:t>
            </a:r>
            <a:r>
              <a:rPr b="1" i="0" lang="en-US" sz="2800" u="none" cap="none" strike="noStrike">
                <a:solidFill>
                  <a:schemeClr val="dk1"/>
                </a:solidFill>
                <a:latin typeface="Arial"/>
                <a:ea typeface="Arial"/>
                <a:cs typeface="Arial"/>
                <a:sym typeface="Arial"/>
              </a:rPr>
              <a:t>: </a:t>
            </a:r>
            <a:r>
              <a:rPr lang="en-US" sz="2800">
                <a:solidFill>
                  <a:schemeClr val="dk1"/>
                </a:solidFill>
              </a:rPr>
              <a:t>A custom binary would exponentially increase the accuracy and value of the data obtained from the radar.</a:t>
            </a:r>
            <a:endParaRPr b="0" i="0" sz="1400" u="none" cap="none" strike="noStrike">
              <a:solidFill>
                <a:srgbClr val="000000"/>
              </a:solidFill>
              <a:latin typeface="Arial"/>
              <a:ea typeface="Arial"/>
              <a:cs typeface="Arial"/>
              <a:sym typeface="Arial"/>
            </a:endParaRPr>
          </a:p>
          <a:p>
            <a:pPr indent="-457200" lvl="1" marL="914400" marR="0" rtl="0" algn="l">
              <a:lnSpc>
                <a:spcPct val="164285"/>
              </a:lnSpc>
              <a:spcBef>
                <a:spcPts val="1200"/>
              </a:spcBef>
              <a:spcAft>
                <a:spcPts val="0"/>
              </a:spcAft>
              <a:buClr>
                <a:schemeClr val="dk2"/>
              </a:buClr>
              <a:buSzPts val="3500"/>
              <a:buFont typeface="Arial"/>
              <a:buChar char="•"/>
            </a:pPr>
            <a:r>
              <a:rPr b="1" lang="en-US" sz="2800">
                <a:solidFill>
                  <a:schemeClr val="dk1"/>
                </a:solidFill>
              </a:rPr>
              <a:t>Larger Data Set</a:t>
            </a:r>
            <a:r>
              <a:rPr b="1" i="0" lang="en-US" sz="2800" u="none" cap="none" strike="noStrike">
                <a:solidFill>
                  <a:schemeClr val="dk1"/>
                </a:solidFill>
                <a:latin typeface="Arial"/>
                <a:ea typeface="Arial"/>
                <a:cs typeface="Arial"/>
                <a:sym typeface="Arial"/>
              </a:rPr>
              <a:t>: </a:t>
            </a:r>
            <a:r>
              <a:rPr lang="en-US" sz="2800">
                <a:solidFill>
                  <a:schemeClr val="dk1"/>
                </a:solidFill>
              </a:rPr>
              <a:t>Using a larger data set to train the model would increase the overall accuracy.</a:t>
            </a:r>
            <a:endParaRPr b="0" i="0" sz="1400" u="none" cap="none" strike="noStrike">
              <a:solidFill>
                <a:srgbClr val="000000"/>
              </a:solidFill>
              <a:latin typeface="Arial"/>
              <a:ea typeface="Arial"/>
              <a:cs typeface="Arial"/>
              <a:sym typeface="Arial"/>
            </a:endParaRPr>
          </a:p>
        </p:txBody>
      </p:sp>
      <p:sp>
        <p:nvSpPr>
          <p:cNvPr id="44" name="Google Shape;44;p1"/>
          <p:cNvSpPr txBox="1"/>
          <p:nvPr/>
        </p:nvSpPr>
        <p:spPr>
          <a:xfrm>
            <a:off x="32974233" y="25431362"/>
            <a:ext cx="9917100" cy="17856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Radar Academy, </a:t>
            </a:r>
            <a:r>
              <a:rPr i="1" lang="en-US" sz="2400">
                <a:solidFill>
                  <a:schemeClr val="dk1"/>
                </a:solidFill>
              </a:rPr>
              <a:t>TI</a:t>
            </a:r>
            <a:endParaRPr b="0" i="1"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Python.org</a:t>
            </a:r>
            <a:r>
              <a:rPr b="0" i="0" lang="en-US" sz="2400" u="none" cap="none" strike="noStrike">
                <a:solidFill>
                  <a:schemeClr val="dk1"/>
                </a:solidFill>
                <a:latin typeface="Arial"/>
                <a:ea typeface="Arial"/>
                <a:cs typeface="Arial"/>
                <a:sym typeface="Arial"/>
              </a:rPr>
              <a:t>, </a:t>
            </a:r>
            <a:r>
              <a:rPr lang="en-US" sz="2400">
                <a:solidFill>
                  <a:schemeClr val="dk1"/>
                </a:solidFill>
              </a:rPr>
              <a:t>Python</a:t>
            </a:r>
            <a:endParaRPr/>
          </a:p>
        </p:txBody>
      </p:sp>
      <p:sp>
        <p:nvSpPr>
          <p:cNvPr id="45" name="Google Shape;45;p1"/>
          <p:cNvSpPr txBox="1"/>
          <p:nvPr/>
        </p:nvSpPr>
        <p:spPr>
          <a:xfrm>
            <a:off x="32974233" y="29845696"/>
            <a:ext cx="10705800" cy="12006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rgbClr val="000000"/>
              </a:buClr>
              <a:buSzPts val="2400"/>
              <a:buFont typeface="Arial"/>
              <a:buNone/>
            </a:pPr>
            <a:r>
              <a:rPr lang="en-US" sz="2400">
                <a:solidFill>
                  <a:schemeClr val="dk1"/>
                </a:solidFill>
              </a:rPr>
              <a:t>Special thanks to Nick </a:t>
            </a:r>
            <a:r>
              <a:rPr lang="en-US" sz="2400">
                <a:solidFill>
                  <a:schemeClr val="dk1"/>
                </a:solidFill>
              </a:rPr>
              <a:t>Farrell</a:t>
            </a:r>
            <a:r>
              <a:rPr lang="en-US" sz="2400">
                <a:solidFill>
                  <a:schemeClr val="dk1"/>
                </a:solidFill>
              </a:rPr>
              <a:t> for sponsoring and guiding this project</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37444680" y="320040"/>
            <a:ext cx="6234600" cy="8310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Arial"/>
                <a:ea typeface="Arial"/>
                <a:cs typeface="Arial"/>
                <a:sym typeface="Arial"/>
              </a:rPr>
              <a:t>Booth Number: </a:t>
            </a:r>
            <a:r>
              <a:rPr b="1" lang="en-US" sz="4800"/>
              <a:t>350</a:t>
            </a:r>
            <a:endParaRPr/>
          </a:p>
        </p:txBody>
      </p:sp>
      <p:pic>
        <p:nvPicPr>
          <p:cNvPr id="47" name="Google Shape;47;p1"/>
          <p:cNvPicPr preferRelativeResize="0"/>
          <p:nvPr/>
        </p:nvPicPr>
        <p:blipFill>
          <a:blip r:embed="rId3">
            <a:alphaModFix/>
          </a:blip>
          <a:stretch>
            <a:fillRect/>
          </a:stretch>
        </p:blipFill>
        <p:spPr>
          <a:xfrm>
            <a:off x="914400" y="2696725"/>
            <a:ext cx="6598673" cy="2425450"/>
          </a:xfrm>
          <a:prstGeom prst="rect">
            <a:avLst/>
          </a:prstGeom>
          <a:noFill/>
          <a:ln>
            <a:noFill/>
          </a:ln>
        </p:spPr>
      </p:pic>
      <p:sp>
        <p:nvSpPr>
          <p:cNvPr id="48" name="Google Shape;48;p1"/>
          <p:cNvSpPr txBox="1"/>
          <p:nvPr/>
        </p:nvSpPr>
        <p:spPr>
          <a:xfrm>
            <a:off x="11823671" y="18576926"/>
            <a:ext cx="9499800" cy="116058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lang="en-US" sz="4800" u="sng">
                <a:solidFill>
                  <a:srgbClr val="5D0025"/>
                </a:solidFill>
              </a:rPr>
              <a:t>Movement</a:t>
            </a:r>
            <a:r>
              <a:rPr b="1" lang="en-US" sz="4800" u="sng">
                <a:solidFill>
                  <a:srgbClr val="5D0025"/>
                </a:solidFill>
              </a:rPr>
              <a:t> Tracking</a:t>
            </a:r>
            <a:r>
              <a:rPr b="1" lang="en-US" sz="4800" u="sng">
                <a:solidFill>
                  <a:srgbClr val="5D0025"/>
                </a:solidFill>
              </a:rPr>
              <a: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Th</a:t>
            </a:r>
            <a:r>
              <a:rPr lang="en-US" sz="2800">
                <a:solidFill>
                  <a:schemeClr val="dk1"/>
                </a:solidFill>
              </a:rPr>
              <a:t>e radar receives reflected signals from the user’s moving hand, generating a point cloud representing the hand’s relative position according to the radar. Taking the average position of the point clouds, a moving command is given to the mouse on the computer.</a:t>
            </a:r>
            <a:endParaRPr/>
          </a:p>
          <a:p>
            <a:pPr indent="-406400" lvl="0" marL="457200" marR="0" rtl="0" algn="l">
              <a:lnSpc>
                <a:spcPct val="164285"/>
              </a:lnSpc>
              <a:spcBef>
                <a:spcPts val="1200"/>
              </a:spcBef>
              <a:spcAft>
                <a:spcPts val="0"/>
              </a:spcAft>
              <a:buClr>
                <a:schemeClr val="dk1"/>
              </a:buClr>
              <a:buSzPts val="2800"/>
              <a:buChar char="●"/>
            </a:pPr>
            <a:r>
              <a:rPr lang="en-US" sz="2800">
                <a:solidFill>
                  <a:schemeClr val="dk1"/>
                </a:solidFill>
              </a:rPr>
              <a:t>(1) </a:t>
            </a:r>
            <a:r>
              <a:rPr lang="en-US" sz="2800">
                <a:solidFill>
                  <a:schemeClr val="dk1"/>
                </a:solidFill>
              </a:rPr>
              <a:t>Average weight velocity program tracks the velocity of the hand of the user.</a:t>
            </a:r>
            <a:endParaRPr sz="2800">
              <a:solidFill>
                <a:schemeClr val="dk1"/>
              </a:solidFill>
            </a:endParaRPr>
          </a:p>
          <a:p>
            <a:pPr indent="-406400" lvl="0" marL="457200" rtl="0" algn="l">
              <a:lnSpc>
                <a:spcPct val="164285"/>
              </a:lnSpc>
              <a:spcBef>
                <a:spcPts val="0"/>
              </a:spcBef>
              <a:spcAft>
                <a:spcPts val="0"/>
              </a:spcAft>
              <a:buClr>
                <a:schemeClr val="dk1"/>
              </a:buClr>
              <a:buSzPts val="2800"/>
              <a:buChar char="●"/>
            </a:pPr>
            <a:r>
              <a:rPr lang="en-US" sz="2800">
                <a:solidFill>
                  <a:schemeClr val="dk1"/>
                </a:solidFill>
              </a:rPr>
              <a:t>To improve accuracy, small velocities will be </a:t>
            </a:r>
            <a:r>
              <a:rPr lang="en-US" sz="2800">
                <a:solidFill>
                  <a:schemeClr val="dk1"/>
                </a:solidFill>
              </a:rPr>
              <a:t>diminished</a:t>
            </a:r>
            <a:r>
              <a:rPr lang="en-US" sz="2800">
                <a:solidFill>
                  <a:schemeClr val="dk1"/>
                </a:solidFill>
              </a:rPr>
              <a:t>, while larger velocities will displace the cursor a large distance on the screen.</a:t>
            </a:r>
            <a:endParaRPr sz="2800">
              <a:solidFill>
                <a:schemeClr val="dk1"/>
              </a:solidFill>
            </a:endParaRPr>
          </a:p>
          <a:p>
            <a:pPr indent="-406400" lvl="0" marL="457200" marR="0" rtl="0" algn="l">
              <a:lnSpc>
                <a:spcPct val="164285"/>
              </a:lnSpc>
              <a:spcBef>
                <a:spcPts val="0"/>
              </a:spcBef>
              <a:spcAft>
                <a:spcPts val="0"/>
              </a:spcAft>
              <a:buClr>
                <a:schemeClr val="dk1"/>
              </a:buClr>
              <a:buSzPts val="2800"/>
              <a:buChar char="●"/>
            </a:pPr>
            <a:r>
              <a:rPr lang="en-US" sz="2800">
                <a:solidFill>
                  <a:schemeClr val="dk1"/>
                </a:solidFill>
              </a:rPr>
              <a:t>(2) P</a:t>
            </a:r>
            <a:r>
              <a:rPr lang="en-US" sz="2800">
                <a:solidFill>
                  <a:schemeClr val="dk1"/>
                </a:solidFill>
              </a:rPr>
              <a:t>osition tracking program determined the relative position of the user’s hand and moves the cursor accordingly.</a:t>
            </a:r>
            <a:endParaRPr sz="2800">
              <a:solidFill>
                <a:schemeClr val="dk1"/>
              </a:solidFill>
            </a:endParaRPr>
          </a:p>
          <a:p>
            <a:pPr indent="0" lvl="0" marL="0" marR="0" rtl="0" algn="l">
              <a:lnSpc>
                <a:spcPct val="164285"/>
              </a:lnSpc>
              <a:spcBef>
                <a:spcPts val="1200"/>
              </a:spcBef>
              <a:spcAft>
                <a:spcPts val="0"/>
              </a:spcAft>
              <a:buNone/>
            </a:pPr>
            <a:r>
              <a:rPr lang="en-US" sz="2800">
                <a:solidFill>
                  <a:schemeClr val="dk1"/>
                </a:solidFill>
              </a:rPr>
              <a:t>*Each (#) is a signifies a different algorithm used to move the mouse cursor.</a:t>
            </a:r>
            <a:endParaRPr sz="2800">
              <a:solidFill>
                <a:schemeClr val="dk1"/>
              </a:solidFill>
            </a:endParaRPr>
          </a:p>
        </p:txBody>
      </p:sp>
      <p:pic>
        <p:nvPicPr>
          <p:cNvPr id="49" name="Google Shape;49;p1" title="tamu.png"/>
          <p:cNvPicPr preferRelativeResize="0"/>
          <p:nvPr/>
        </p:nvPicPr>
        <p:blipFill rotWithShape="1">
          <a:blip r:embed="rId4">
            <a:alphaModFix/>
          </a:blip>
          <a:srcRect b="83310" l="22965" r="34507" t="8745"/>
          <a:stretch/>
        </p:blipFill>
        <p:spPr>
          <a:xfrm>
            <a:off x="33075100" y="2532500"/>
            <a:ext cx="9917151" cy="2397222"/>
          </a:xfrm>
          <a:prstGeom prst="rect">
            <a:avLst/>
          </a:prstGeom>
          <a:noFill/>
          <a:ln>
            <a:noFill/>
          </a:ln>
        </p:spPr>
      </p:pic>
      <p:sp>
        <p:nvSpPr>
          <p:cNvPr id="50" name="Google Shape;50;p1"/>
          <p:cNvSpPr txBox="1"/>
          <p:nvPr/>
        </p:nvSpPr>
        <p:spPr>
          <a:xfrm>
            <a:off x="22426250" y="18576925"/>
            <a:ext cx="9673200" cy="64956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lang="en-US" sz="4800" u="sng">
                <a:solidFill>
                  <a:srgbClr val="5D0025"/>
                </a:solidFill>
              </a:rPr>
              <a:t>Input Mapping</a:t>
            </a:r>
            <a:r>
              <a:rPr b="1" lang="en-US" sz="4800" u="sng">
                <a:solidFill>
                  <a:srgbClr val="5D0025"/>
                </a:solidFill>
              </a:rPr>
              <a: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extLst>
                  <a:ext uri="http://customooxmlschemas.google.com/">
                    <go:slidesCustomData xmlns:go="http://customooxmlschemas.google.com/" textRoundtripDataId="0"/>
                  </a:ext>
                </a:extLst>
              </a:rPr>
              <a:t>Using the Python’s Pynput library, the program takes the gesture data and the position data that is sent by the two previous subsystems and converts the position data into mouse movements and the gestures to their corresponding</a:t>
            </a:r>
            <a:r>
              <a:rPr lang="en-US" sz="2800">
                <a:solidFill>
                  <a:schemeClr val="dk1"/>
                </a:solidFill>
              </a:rPr>
              <a:t>. </a:t>
            </a:r>
            <a:endParaRPr sz="2800">
              <a:solidFill>
                <a:schemeClr val="dk1"/>
              </a:solidFil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Along with this, a mouse smoothing function was added that runs in parallel and will divide a movement by the specified number, getting an effective refresh rate of the specified number times 30 (refresh rate of the radar).</a:t>
            </a:r>
            <a:endParaRPr sz="2800">
              <a:solidFill>
                <a:schemeClr val="dk1"/>
              </a:solidFill>
            </a:endParaRPr>
          </a:p>
        </p:txBody>
      </p:sp>
      <p:sp>
        <p:nvSpPr>
          <p:cNvPr id="51" name="Google Shape;51;p1"/>
          <p:cNvSpPr txBox="1"/>
          <p:nvPr/>
        </p:nvSpPr>
        <p:spPr>
          <a:xfrm>
            <a:off x="22528896" y="7003701"/>
            <a:ext cx="9499800" cy="57876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lang="en-US" sz="4800" u="sng">
                <a:solidFill>
                  <a:srgbClr val="5D0025"/>
                </a:solidFill>
              </a:rPr>
              <a:t>Gesture Recognition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During each frame, the radar outputs 5 pieces of data; the number of points detected, the X,Y,Z position of each point, and the doppler (speed) associated with each point.</a:t>
            </a:r>
            <a:endParaRPr sz="2800">
              <a:solidFill>
                <a:schemeClr val="dk1"/>
              </a:solidFil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The CNN model implemented uses the average position (X,Y,Z), the average doppler, and the number of points in each frame as features. The model requires 30 frames of information to make a gesture prediction.</a:t>
            </a:r>
            <a:endParaRPr b="0" i="0" sz="1400" u="none" cap="none" strike="noStrike">
              <a:solidFill>
                <a:srgbClr val="000000"/>
              </a:solidFill>
              <a:latin typeface="Arial"/>
              <a:ea typeface="Arial"/>
              <a:cs typeface="Arial"/>
              <a:sym typeface="Arial"/>
            </a:endParaRPr>
          </a:p>
        </p:txBody>
      </p:sp>
      <p:pic>
        <p:nvPicPr>
          <p:cNvPr id="52" name="Google Shape;52;p1"/>
          <p:cNvPicPr preferRelativeResize="0"/>
          <p:nvPr/>
        </p:nvPicPr>
        <p:blipFill>
          <a:blip r:embed="rId5">
            <a:alphaModFix/>
          </a:blip>
          <a:stretch>
            <a:fillRect/>
          </a:stretch>
        </p:blipFill>
        <p:spPr>
          <a:xfrm>
            <a:off x="11712350" y="15713425"/>
            <a:ext cx="9562199" cy="1731610"/>
          </a:xfrm>
          <a:prstGeom prst="rect">
            <a:avLst/>
          </a:prstGeom>
          <a:noFill/>
          <a:ln>
            <a:noFill/>
          </a:ln>
        </p:spPr>
      </p:pic>
      <p:sp>
        <p:nvSpPr>
          <p:cNvPr id="53" name="Google Shape;53;p1"/>
          <p:cNvSpPr txBox="1"/>
          <p:nvPr/>
        </p:nvSpPr>
        <p:spPr>
          <a:xfrm>
            <a:off x="11595081" y="17368825"/>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2</a:t>
            </a:r>
            <a:r>
              <a:rPr b="0" i="1" lang="en-US" sz="2800" u="none" cap="none" strike="noStrike">
                <a:solidFill>
                  <a:schemeClr val="dk1"/>
                </a:solidFill>
                <a:latin typeface="Arial"/>
                <a:ea typeface="Arial"/>
                <a:cs typeface="Arial"/>
                <a:sym typeface="Arial"/>
              </a:rPr>
              <a:t>. </a:t>
            </a:r>
            <a:r>
              <a:rPr i="1" lang="en-US" sz="2800">
                <a:solidFill>
                  <a:schemeClr val="dk1"/>
                </a:solidFill>
              </a:rPr>
              <a:t>Data diagram per frame of data</a:t>
            </a:r>
            <a:endParaRPr b="0" i="0" sz="1400" u="none" cap="none" strike="noStrike">
              <a:solidFill>
                <a:srgbClr val="000000"/>
              </a:solidFill>
              <a:latin typeface="Arial"/>
              <a:ea typeface="Arial"/>
              <a:cs typeface="Arial"/>
              <a:sym typeface="Arial"/>
            </a:endParaRPr>
          </a:p>
        </p:txBody>
      </p:sp>
      <p:pic>
        <p:nvPicPr>
          <p:cNvPr id="54" name="Google Shape;54;p1"/>
          <p:cNvPicPr preferRelativeResize="0"/>
          <p:nvPr/>
        </p:nvPicPr>
        <p:blipFill>
          <a:blip r:embed="rId6">
            <a:alphaModFix/>
          </a:blip>
          <a:stretch>
            <a:fillRect/>
          </a:stretch>
        </p:blipFill>
        <p:spPr>
          <a:xfrm>
            <a:off x="762500" y="25867275"/>
            <a:ext cx="9673201" cy="2286038"/>
          </a:xfrm>
          <a:prstGeom prst="rect">
            <a:avLst/>
          </a:prstGeom>
          <a:noFill/>
          <a:ln>
            <a:noFill/>
          </a:ln>
        </p:spPr>
      </p:pic>
      <p:pic>
        <p:nvPicPr>
          <p:cNvPr id="55" name="Google Shape;55;p1" title="confusion_matrix2.png"/>
          <p:cNvPicPr preferRelativeResize="0"/>
          <p:nvPr/>
        </p:nvPicPr>
        <p:blipFill>
          <a:blip r:embed="rId7">
            <a:alphaModFix/>
          </a:blip>
          <a:stretch>
            <a:fillRect/>
          </a:stretch>
        </p:blipFill>
        <p:spPr>
          <a:xfrm>
            <a:off x="22896412" y="12876188"/>
            <a:ext cx="3865161" cy="4076708"/>
          </a:xfrm>
          <a:prstGeom prst="rect">
            <a:avLst/>
          </a:prstGeom>
          <a:noFill/>
          <a:ln>
            <a:noFill/>
          </a:ln>
        </p:spPr>
      </p:pic>
      <p:pic>
        <p:nvPicPr>
          <p:cNvPr id="56" name="Google Shape;56;p1" title="confusion_matrix2.png"/>
          <p:cNvPicPr preferRelativeResize="0"/>
          <p:nvPr/>
        </p:nvPicPr>
        <p:blipFill rotWithShape="1">
          <a:blip r:embed="rId8">
            <a:alphaModFix/>
          </a:blip>
          <a:srcRect b="0" l="0" r="16282" t="22815"/>
          <a:stretch/>
        </p:blipFill>
        <p:spPr>
          <a:xfrm>
            <a:off x="27796025" y="13130981"/>
            <a:ext cx="3342897" cy="3821913"/>
          </a:xfrm>
          <a:prstGeom prst="rect">
            <a:avLst/>
          </a:prstGeom>
          <a:noFill/>
          <a:ln>
            <a:noFill/>
          </a:ln>
        </p:spPr>
      </p:pic>
      <p:pic>
        <p:nvPicPr>
          <p:cNvPr id="57" name="Google Shape;57;p1" title="confusion_matrix2.png"/>
          <p:cNvPicPr preferRelativeResize="0"/>
          <p:nvPr/>
        </p:nvPicPr>
        <p:blipFill rotWithShape="1">
          <a:blip r:embed="rId8">
            <a:alphaModFix/>
          </a:blip>
          <a:srcRect b="94599" l="31729" r="36512" t="0"/>
          <a:stretch/>
        </p:blipFill>
        <p:spPr>
          <a:xfrm>
            <a:off x="29193985" y="12876188"/>
            <a:ext cx="1289426" cy="254791"/>
          </a:xfrm>
          <a:prstGeom prst="rect">
            <a:avLst/>
          </a:prstGeom>
          <a:noFill/>
          <a:ln>
            <a:noFill/>
          </a:ln>
        </p:spPr>
      </p:pic>
      <p:pic>
        <p:nvPicPr>
          <p:cNvPr id="58" name="Google Shape;58;p1" title="confusion_matrix2.png"/>
          <p:cNvPicPr preferRelativeResize="0"/>
          <p:nvPr/>
        </p:nvPicPr>
        <p:blipFill rotWithShape="1">
          <a:blip r:embed="rId8">
            <a:alphaModFix/>
          </a:blip>
          <a:srcRect b="0" l="84196" r="0" t="0"/>
          <a:stretch/>
        </p:blipFill>
        <p:spPr>
          <a:xfrm>
            <a:off x="31174117" y="12923597"/>
            <a:ext cx="487071" cy="3920000"/>
          </a:xfrm>
          <a:prstGeom prst="rect">
            <a:avLst/>
          </a:prstGeom>
          <a:noFill/>
          <a:ln>
            <a:noFill/>
          </a:ln>
        </p:spPr>
      </p:pic>
      <p:pic>
        <p:nvPicPr>
          <p:cNvPr id="59" name="Google Shape;59;p1"/>
          <p:cNvPicPr preferRelativeResize="0"/>
          <p:nvPr/>
        </p:nvPicPr>
        <p:blipFill>
          <a:blip r:embed="rId9">
            <a:alphaModFix/>
          </a:blip>
          <a:stretch>
            <a:fillRect/>
          </a:stretch>
        </p:blipFill>
        <p:spPr>
          <a:xfrm>
            <a:off x="23062932" y="25198426"/>
            <a:ext cx="8171840" cy="4647274"/>
          </a:xfrm>
          <a:prstGeom prst="rect">
            <a:avLst/>
          </a:prstGeom>
          <a:noFill/>
          <a:ln>
            <a:noFill/>
          </a:ln>
        </p:spPr>
      </p:pic>
      <p:sp>
        <p:nvSpPr>
          <p:cNvPr id="60" name="Google Shape;60;p1"/>
          <p:cNvSpPr txBox="1"/>
          <p:nvPr/>
        </p:nvSpPr>
        <p:spPr>
          <a:xfrm>
            <a:off x="22233956" y="29875588"/>
            <a:ext cx="9829800" cy="9543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4</a:t>
            </a:r>
            <a:r>
              <a:rPr b="0" i="1" lang="en-US" sz="2800" u="none" cap="none" strike="noStrike">
                <a:solidFill>
                  <a:schemeClr val="dk1"/>
                </a:solidFill>
                <a:latin typeface="Arial"/>
                <a:ea typeface="Arial"/>
                <a:cs typeface="Arial"/>
                <a:sym typeface="Arial"/>
              </a:rPr>
              <a:t>. </a:t>
            </a:r>
            <a:r>
              <a:rPr i="1" lang="en-US" sz="2800">
                <a:solidFill>
                  <a:schemeClr val="dk1"/>
                </a:solidFill>
              </a:rPr>
              <a:t>Example of frame smoothing with 5 generated frames</a:t>
            </a:r>
            <a:endParaRPr b="0" i="0" sz="1400" u="none" cap="none" strike="noStrike">
              <a:solidFill>
                <a:srgbClr val="000000"/>
              </a:solidFill>
              <a:latin typeface="Arial"/>
              <a:ea typeface="Arial"/>
              <a:cs typeface="Arial"/>
              <a:sym typeface="Arial"/>
            </a:endParaRPr>
          </a:p>
        </p:txBody>
      </p:sp>
      <p:sp>
        <p:nvSpPr>
          <p:cNvPr id="61" name="Google Shape;61;p1"/>
          <p:cNvSpPr txBox="1"/>
          <p:nvPr/>
        </p:nvSpPr>
        <p:spPr>
          <a:xfrm>
            <a:off x="22069700" y="17311375"/>
            <a:ext cx="10314300" cy="638100"/>
          </a:xfrm>
          <a:prstGeom prst="rect">
            <a:avLst/>
          </a:prstGeom>
          <a:solidFill>
            <a:schemeClr val="lt1">
              <a:alpha val="41570"/>
            </a:scheme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800"/>
              <a:t>Figure 3. Model Confusion Matrix: Validation(left) &amp; Test(right)</a:t>
            </a:r>
            <a:endParaRPr i="1" sz="2800"/>
          </a:p>
        </p:txBody>
      </p:sp>
      <p:sp>
        <p:nvSpPr>
          <p:cNvPr id="62" name="Google Shape;62;p1"/>
          <p:cNvSpPr txBox="1"/>
          <p:nvPr/>
        </p:nvSpPr>
        <p:spPr>
          <a:xfrm>
            <a:off x="33096175" y="6932975"/>
            <a:ext cx="9673200" cy="49254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lang="en-US" sz="4800" u="sng">
                <a:solidFill>
                  <a:srgbClr val="5D0025"/>
                </a:solidFill>
              </a:rPr>
              <a:t>How to use</a:t>
            </a:r>
            <a:r>
              <a:rPr b="1" lang="en-US" sz="4800" u="sng">
                <a:solidFill>
                  <a:srgbClr val="5D0025"/>
                </a:solidFill>
              </a:rPr>
              <a: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To use the radar, move your hand in front of the radar to move the mouse. To left click, right click, and scroll, use the gestures below in Figure 5. The gestures can be set to different action within the GUI window. As well, different algorithms for tracking your hand can selected in the GUI window.</a:t>
            </a:r>
            <a:endParaRPr sz="2800">
              <a:solidFill>
                <a:schemeClr val="dk1"/>
              </a:solidFill>
            </a:endParaRPr>
          </a:p>
        </p:txBody>
      </p:sp>
      <p:cxnSp>
        <p:nvCxnSpPr>
          <p:cNvPr id="63" name="Google Shape;63;p1"/>
          <p:cNvCxnSpPr/>
          <p:nvPr/>
        </p:nvCxnSpPr>
        <p:spPr>
          <a:xfrm>
            <a:off x="33028867" y="16206550"/>
            <a:ext cx="9482400" cy="0"/>
          </a:xfrm>
          <a:prstGeom prst="straightConnector1">
            <a:avLst/>
          </a:prstGeom>
          <a:noFill/>
          <a:ln cap="flat" cmpd="sng" w="25400">
            <a:solidFill>
              <a:schemeClr val="dk1"/>
            </a:solidFill>
            <a:prstDash val="dash"/>
            <a:round/>
            <a:headEnd len="sm" w="sm" type="none"/>
            <a:tailEnd len="sm" w="sm" type="none"/>
          </a:ln>
        </p:spPr>
      </p:cxnSp>
      <p:pic>
        <p:nvPicPr>
          <p:cNvPr id="64" name="Google Shape;64;p1"/>
          <p:cNvPicPr preferRelativeResize="0"/>
          <p:nvPr/>
        </p:nvPicPr>
        <p:blipFill rotWithShape="1">
          <a:blip r:embed="rId10">
            <a:alphaModFix/>
          </a:blip>
          <a:srcRect b="0" l="0" r="0" t="6768"/>
          <a:stretch/>
        </p:blipFill>
        <p:spPr>
          <a:xfrm>
            <a:off x="37894075" y="11826900"/>
            <a:ext cx="1809750" cy="3249975"/>
          </a:xfrm>
          <a:prstGeom prst="rect">
            <a:avLst/>
          </a:prstGeom>
          <a:noFill/>
          <a:ln>
            <a:noFill/>
          </a:ln>
        </p:spPr>
      </p:pic>
      <p:pic>
        <p:nvPicPr>
          <p:cNvPr id="65" name="Google Shape;65;p1"/>
          <p:cNvPicPr preferRelativeResize="0"/>
          <p:nvPr/>
        </p:nvPicPr>
        <p:blipFill>
          <a:blip r:embed="rId11">
            <a:alphaModFix/>
          </a:blip>
          <a:stretch>
            <a:fillRect/>
          </a:stretch>
        </p:blipFill>
        <p:spPr>
          <a:xfrm>
            <a:off x="36312925" y="11780235"/>
            <a:ext cx="1581150" cy="3209925"/>
          </a:xfrm>
          <a:prstGeom prst="rect">
            <a:avLst/>
          </a:prstGeom>
          <a:noFill/>
          <a:ln>
            <a:noFill/>
          </a:ln>
        </p:spPr>
      </p:pic>
      <p:pic>
        <p:nvPicPr>
          <p:cNvPr id="66" name="Google Shape;66;p1"/>
          <p:cNvPicPr preferRelativeResize="0"/>
          <p:nvPr/>
        </p:nvPicPr>
        <p:blipFill>
          <a:blip r:embed="rId12">
            <a:alphaModFix/>
          </a:blip>
          <a:stretch>
            <a:fillRect/>
          </a:stretch>
        </p:blipFill>
        <p:spPr>
          <a:xfrm>
            <a:off x="34617475" y="11743100"/>
            <a:ext cx="1695450" cy="3162300"/>
          </a:xfrm>
          <a:prstGeom prst="rect">
            <a:avLst/>
          </a:prstGeom>
          <a:noFill/>
          <a:ln>
            <a:noFill/>
          </a:ln>
        </p:spPr>
      </p:pic>
      <p:pic>
        <p:nvPicPr>
          <p:cNvPr id="67" name="Google Shape;67;p1"/>
          <p:cNvPicPr preferRelativeResize="0"/>
          <p:nvPr/>
        </p:nvPicPr>
        <p:blipFill rotWithShape="1">
          <a:blip r:embed="rId13">
            <a:alphaModFix/>
          </a:blip>
          <a:srcRect b="0" l="0" r="0" t="2581"/>
          <a:stretch/>
        </p:blipFill>
        <p:spPr>
          <a:xfrm>
            <a:off x="39562125" y="11804040"/>
            <a:ext cx="1685925" cy="3117800"/>
          </a:xfrm>
          <a:prstGeom prst="rect">
            <a:avLst/>
          </a:prstGeom>
          <a:noFill/>
          <a:ln>
            <a:noFill/>
          </a:ln>
        </p:spPr>
      </p:pic>
      <p:sp>
        <p:nvSpPr>
          <p:cNvPr id="68" name="Google Shape;68;p1"/>
          <p:cNvSpPr txBox="1"/>
          <p:nvPr/>
        </p:nvSpPr>
        <p:spPr>
          <a:xfrm>
            <a:off x="32855181" y="15034175"/>
            <a:ext cx="9829800" cy="9543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5</a:t>
            </a:r>
            <a:r>
              <a:rPr b="0" i="1" lang="en-US" sz="2800" u="none" cap="none" strike="noStrike">
                <a:solidFill>
                  <a:schemeClr val="dk1"/>
                </a:solidFill>
                <a:latin typeface="Arial"/>
                <a:ea typeface="Arial"/>
                <a:cs typeface="Arial"/>
                <a:sym typeface="Arial"/>
              </a:rPr>
              <a:t>. </a:t>
            </a:r>
            <a:r>
              <a:rPr i="1" lang="en-US" sz="2800">
                <a:solidFill>
                  <a:schemeClr val="dk1"/>
                </a:solidFill>
              </a:rPr>
              <a:t>Gestures the radar recognizes, they must be done quickly to be recognized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