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ms-office.chartcolorstyle+xml" PartName="/ppt/charts/colors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67.xml"/>
  <Override ContentType="application/vnd.openxmlformats-officedocument.presentationml.tags+xml" PartName="/ppt/tags/tag68.xml"/>
  <Override ContentType="application/vnd.openxmlformats-officedocument.presentationml.tags+xml" PartName="/ppt/tags/tag69.xml"/>
  <Override ContentType="application/vnd.openxmlformats-officedocument.presentationml.tags+xml" PartName="/ppt/tags/tag7.xml"/>
  <Override ContentType="application/vnd.openxmlformats-officedocument.presentationml.tags+xml" PartName="/ppt/tags/tag70.xml"/>
  <Override ContentType="application/vnd.openxmlformats-officedocument.presentationml.tags+xml" PartName="/ppt/tags/tag71.xml"/>
  <Override ContentType="application/vnd.openxmlformats-officedocument.presentationml.tags+xml" PartName="/ppt/tags/tag72.xml"/>
  <Override ContentType="application/vnd.openxmlformats-officedocument.presentationml.tags+xml" PartName="/ppt/tags/tag73.xml"/>
  <Override ContentType="application/vnd.openxmlformats-officedocument.presentationml.tags+xml" PartName="/ppt/tags/tag74.xml"/>
  <Override ContentType="application/vnd.openxmlformats-officedocument.presentationml.tags+xml" PartName="/ppt/tags/tag75.xml"/>
  <Override ContentType="application/vnd.openxmlformats-officedocument.presentationml.tags+xml" PartName="/ppt/tags/tag76.xml"/>
  <Override ContentType="application/vnd.openxmlformats-officedocument.presentationml.tags+xml" PartName="/ppt/tags/tag77.xml"/>
  <Override ContentType="application/vnd.openxmlformats-officedocument.presentationml.tags+xml" PartName="/ppt/tags/tag78.xml"/>
  <Override ContentType="application/vnd.openxmlformats-officedocument.presentationml.tags+xml" PartName="/ppt/tags/tag79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7" r:id="rId6"/>
    <p:sldId id="418" r:id="rId7"/>
    <p:sldId id="413" r:id="rId8"/>
    <p:sldId id="419" r:id="rId9"/>
    <p:sldId id="420" r:id="rId10"/>
    <p:sldId id="414" r:id="rId11"/>
    <p:sldId id="421" r:id="rId12"/>
    <p:sldId id="422" r:id="rId13"/>
    <p:sldId id="415" r:id="rId14"/>
    <p:sldId id="423" r:id="rId15"/>
    <p:sldId id="424" r:id="rId16"/>
    <p:sldId id="4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156389"/>
    <a:srgbClr val="2E6747"/>
    <a:srgbClr val="F37021"/>
    <a:srgbClr val="F37121"/>
    <a:srgbClr val="3F6389"/>
    <a:srgbClr val="B7D0F4"/>
    <a:srgbClr val="FEF4E8"/>
    <a:srgbClr val="970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E674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9"/>
        <c:overlap val="0"/>
        <c:axId val="594397531"/>
        <c:axId val="130001672"/>
      </c:barChart>
      <c:catAx>
        <c:axId val="59439753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汉仪北魏写经W" panose="00020600040101010101" charset="-122"/>
                <a:ea typeface="汉仪北魏写经W" panose="00020600040101010101" charset="-122"/>
                <a:cs typeface="汉仪北魏写经W" panose="00020600040101010101" charset="-122"/>
                <a:sym typeface="汉仪北魏写经W" panose="00020600040101010101" charset="-122"/>
              </a:defRPr>
            </a:pPr>
          </a:p>
        </c:txPr>
        <c:crossAx val="130001672"/>
        <c:crosses val="autoZero"/>
        <c:auto val="1"/>
        <c:lblAlgn val="ctr"/>
        <c:lblOffset val="100"/>
        <c:noMultiLvlLbl val="0"/>
      </c:catAx>
      <c:valAx>
        <c:axId val="13000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汉仪北魏写经W" panose="00020600040101010101" charset="-122"/>
                <a:ea typeface="汉仪北魏写经W" panose="00020600040101010101" charset="-122"/>
                <a:cs typeface="汉仪北魏写经W" panose="00020600040101010101" charset="-122"/>
                <a:sym typeface="汉仪北魏写经W" panose="00020600040101010101" charset="-122"/>
              </a:defRPr>
            </a:pPr>
          </a:p>
        </c:txPr>
        <c:crossAx val="5943975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2.jpeg"/><Relationship Id="rId2" Type="http://schemas.openxmlformats.org/officeDocument/2006/relationships/tags" Target="../tags/tag77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28345" y="813435"/>
            <a:ext cx="10735310" cy="5231765"/>
          </a:xfrm>
          <a:prstGeom prst="rect">
            <a:avLst/>
          </a:prstGeom>
          <a:solidFill>
            <a:schemeClr val="bg2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425" y="539115"/>
            <a:ext cx="11233150" cy="5780405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93595" y="2322830"/>
            <a:ext cx="8004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spc="450">
                <a:solidFill>
                  <a:srgbClr val="156389"/>
                </a:solidFill>
                <a:uFillTx/>
                <a:latin typeface="汉仪北魏写经W" panose="00020600040101010101" charset="-122"/>
                <a:ea typeface="汉仪北魏写经W" panose="00020600040101010101" charset="-122"/>
                <a:cs typeface="汉仪中宋S" panose="00020600040101010101" charset="-122"/>
                <a:sym typeface="+mn-ea"/>
              </a:rPr>
              <a:t>极简风季度汇报</a:t>
            </a:r>
            <a:endParaRPr lang="zh-CN" altLang="en-US" sz="8000" b="1" spc="450">
              <a:solidFill>
                <a:srgbClr val="156389"/>
              </a:solidFill>
              <a:uFillTx/>
              <a:latin typeface="汉仪北魏写经W" panose="00020600040101010101" charset="-122"/>
              <a:ea typeface="汉仪北魏写经W" panose="00020600040101010101" charset="-122"/>
              <a:cs typeface="汉仪中宋S" panose="0002060004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128203" y="3912870"/>
            <a:ext cx="7955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altLang="zh-CN" sz="3600" b="1" spc="150">
                <a:solidFill>
                  <a:srgbClr val="156389">
                    <a:alpha val="87000"/>
                  </a:srgbClr>
                </a:solidFill>
                <a:uFillTx/>
                <a:latin typeface="汉仪北魏写经W" panose="00020600040101010101" charset="-122"/>
                <a:ea typeface="汉仪北魏写经W" panose="00020600040101010101" charset="-122"/>
              </a:rPr>
              <a:t>Summary  report </a:t>
            </a:r>
            <a:endParaRPr lang="en-US" altLang="zh-CN" sz="3600" b="1" spc="150">
              <a:solidFill>
                <a:srgbClr val="156389">
                  <a:alpha val="87000"/>
                </a:srgbClr>
              </a:solidFill>
              <a:uFillTx/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7790" y="5031740"/>
            <a:ext cx="196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汇报人：稻壳</a:t>
            </a:r>
            <a:endParaRPr lang="zh-CN" altLang="en-US" sz="2000" b="1">
              <a:solidFill>
                <a:srgbClr val="156389"/>
              </a:solidFill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915" y="5031740"/>
            <a:ext cx="312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时间：</a:t>
            </a:r>
            <a:r>
              <a:rPr lang="en-US" altLang="zh-CN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xxxx</a:t>
            </a:r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年</a:t>
            </a:r>
            <a:r>
              <a:rPr lang="en-US" altLang="zh-CN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xx</a:t>
            </a:r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日</a:t>
            </a:r>
            <a:endParaRPr lang="zh-CN" altLang="en-US" sz="2000" b="1">
              <a:solidFill>
                <a:srgbClr val="156389"/>
              </a:solidFill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764915" y="5123815"/>
            <a:ext cx="214630" cy="214630"/>
          </a:xfrm>
          <a:prstGeom prst="triangl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6351905" y="5123815"/>
            <a:ext cx="214630" cy="214630"/>
          </a:xfrm>
          <a:prstGeom prst="triangl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8500" y="4303395"/>
            <a:ext cx="1080000" cy="36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92415" y="4303395"/>
            <a:ext cx="1080000" cy="36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17988" y="1270635"/>
            <a:ext cx="3776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spc="450">
                <a:solidFill>
                  <a:srgbClr val="156389"/>
                </a:solidFill>
                <a:uFillTx/>
                <a:latin typeface="汉仪北魏写经W" panose="00020600040101010101" charset="-122"/>
                <a:ea typeface="汉仪北魏写经W" panose="00020600040101010101" charset="-122"/>
                <a:cs typeface="汉仪中宋S" panose="00020600040101010101" charset="-122"/>
              </a:rPr>
              <a:t>Logo</a:t>
            </a:r>
            <a:endParaRPr lang="en-US" altLang="zh-CN" sz="4000" b="1" spc="450">
              <a:solidFill>
                <a:srgbClr val="156389"/>
              </a:solidFill>
              <a:uFillTx/>
              <a:latin typeface="汉仪北魏写经W" panose="00020600040101010101" charset="-122"/>
              <a:ea typeface="汉仪北魏写经W" panose="00020600040101010101" charset="-122"/>
              <a:cs typeface="汉仪中宋S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6628130" y="1320165"/>
            <a:ext cx="4239895" cy="1270635"/>
          </a:xfrm>
          <a:prstGeom prst="roundRect">
            <a:avLst>
              <a:gd name="adj" fmla="val 50000"/>
            </a:avLst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10985" y="1320165"/>
            <a:ext cx="1254760" cy="1254760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79170" y="1320165"/>
            <a:ext cx="4239895" cy="1270635"/>
          </a:xfrm>
          <a:prstGeom prst="roundRect">
            <a:avLst>
              <a:gd name="adj" fmla="val 50000"/>
            </a:avLst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62025" y="1320165"/>
            <a:ext cx="1254760" cy="1254760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088380" y="866775"/>
            <a:ext cx="15240" cy="51892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icons-1337906_1280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l="50429" t="66867" r="33605" b="15984"/>
          <a:stretch>
            <a:fillRect/>
          </a:stretch>
        </p:blipFill>
        <p:spPr>
          <a:xfrm>
            <a:off x="6845935" y="1553210"/>
            <a:ext cx="784225" cy="803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icons-1337906_1280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r="83157" b="84036"/>
          <a:stretch>
            <a:fillRect/>
          </a:stretch>
        </p:blipFill>
        <p:spPr>
          <a:xfrm>
            <a:off x="1221740" y="1588135"/>
            <a:ext cx="827405" cy="74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文本框 25"/>
          <p:cNvSpPr txBox="1"/>
          <p:nvPr/>
        </p:nvSpPr>
        <p:spPr>
          <a:xfrm>
            <a:off x="2216785" y="1410335"/>
            <a:ext cx="275526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745" y="1400810"/>
            <a:ext cx="275526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pic>
        <p:nvPicPr>
          <p:cNvPr id="18" name="图片 17" descr="writing-828911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290570"/>
            <a:ext cx="4280535" cy="2853690"/>
          </a:xfrm>
          <a:prstGeom prst="rect">
            <a:avLst/>
          </a:prstGeom>
        </p:spPr>
      </p:pic>
      <p:pic>
        <p:nvPicPr>
          <p:cNvPr id="19" name="图片 18" descr="book-731199_19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35" y="3290570"/>
            <a:ext cx="4279900" cy="2853055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981700" y="1276350"/>
            <a:ext cx="38100" cy="49149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2260" y="1743075"/>
            <a:ext cx="1898015" cy="182118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85230" y="3847465"/>
            <a:ext cx="1499870" cy="143891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85230" y="2162810"/>
            <a:ext cx="1392555" cy="137795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77435" y="3862705"/>
            <a:ext cx="1132840" cy="108712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los-angeles-709248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880" y="2320925"/>
            <a:ext cx="1382395" cy="1219835"/>
          </a:xfrm>
          <a:prstGeom prst="rect">
            <a:avLst/>
          </a:prstGeom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</p:pic>
      <p:pic>
        <p:nvPicPr>
          <p:cNvPr id="21" name="图片 20" descr="writing-828911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3862705"/>
            <a:ext cx="1071880" cy="96456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803910" y="4432935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09190" y="3990975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29270" y="260477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29270" y="216281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pic>
        <p:nvPicPr>
          <p:cNvPr id="24" name="图片 23" descr="icons-1312801_1280"/>
          <p:cNvPicPr>
            <a:picLocks noChangeAspect="1"/>
          </p:cNvPicPr>
          <p:nvPr/>
        </p:nvPicPr>
        <p:blipFill>
          <a:blip r:embed="rId3">
            <a:clrChange>
              <a:clrFrom>
                <a:srgbClr val="353535">
                  <a:alpha val="100000"/>
                </a:srgbClr>
              </a:clrFrom>
              <a:clrTo>
                <a:srgbClr val="353535">
                  <a:alpha val="100000"/>
                  <a:alpha val="0"/>
                </a:srgbClr>
              </a:clrTo>
            </a:clrChange>
          </a:blip>
          <a:srcRect l="61364" t="79632" r="21742" b="3134"/>
          <a:stretch>
            <a:fillRect/>
          </a:stretch>
        </p:blipFill>
        <p:spPr>
          <a:xfrm>
            <a:off x="6506845" y="2512695"/>
            <a:ext cx="965200" cy="678180"/>
          </a:xfrm>
          <a:prstGeom prst="rect">
            <a:avLst/>
          </a:prstGeom>
        </p:spPr>
      </p:pic>
      <p:pic>
        <p:nvPicPr>
          <p:cNvPr id="25" name="图片 24" descr="icons-1312801_1280"/>
          <p:cNvPicPr>
            <a:picLocks noChangeAspect="1"/>
          </p:cNvPicPr>
          <p:nvPr/>
        </p:nvPicPr>
        <p:blipFill>
          <a:blip r:embed="rId3">
            <a:clrChange>
              <a:clrFrom>
                <a:srgbClr val="353535">
                  <a:alpha val="100000"/>
                </a:srgbClr>
              </a:clrFrom>
              <a:clrTo>
                <a:srgbClr val="353535">
                  <a:alpha val="100000"/>
                  <a:alpha val="0"/>
                </a:srgbClr>
              </a:clrTo>
            </a:clrChange>
          </a:blip>
          <a:srcRect l="41540" t="78642" r="42487" b="3024"/>
          <a:stretch>
            <a:fillRect/>
          </a:stretch>
        </p:blipFill>
        <p:spPr>
          <a:xfrm flipH="1">
            <a:off x="5026025" y="4014470"/>
            <a:ext cx="836295" cy="6616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129270" y="462534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670" y="216281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12950" y="162941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29270" y="418211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29740" y="713740"/>
            <a:ext cx="6741160" cy="5378450"/>
          </a:xfrm>
          <a:prstGeom prst="rect">
            <a:avLst/>
          </a:prstGeom>
          <a:solidFill>
            <a:schemeClr val="bg2">
              <a:lumMod val="9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01055" y="1216660"/>
            <a:ext cx="4613910" cy="4425315"/>
          </a:xfrm>
          <a:prstGeom prst="rect">
            <a:avLst/>
          </a:prstGeom>
          <a:noFill/>
          <a:ln w="31750">
            <a:gradFill>
              <a:gsLst>
                <a:gs pos="47000">
                  <a:srgbClr val="156389"/>
                </a:gs>
                <a:gs pos="60000">
                  <a:schemeClr val="bg1"/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3175" y="2044065"/>
            <a:ext cx="1913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04</a:t>
            </a:r>
            <a:endParaRPr lang="en-US" altLang="zh-CN" sz="80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5830" y="2096135"/>
            <a:ext cx="2423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b="1" spc="150">
                <a:solidFill>
                  <a:srgbClr val="496FA6">
                    <a:alpha val="87000"/>
                  </a:srgbClr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Summary  and  report  of this year operating situation for an overview and analysis</a:t>
            </a:r>
            <a:endParaRPr lang="en-US" altLang="zh-CN" b="1" spc="150">
              <a:solidFill>
                <a:srgbClr val="496FA6">
                  <a:alpha val="87000"/>
                </a:srgbClr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3175" y="3717608"/>
            <a:ext cx="419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未来工作计划</a:t>
            </a:r>
            <a:endParaRPr lang="zh-CN" altLang="en-US" sz="32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3175" y="3329940"/>
            <a:ext cx="2628000" cy="3600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矩形 40"/>
          <p:cNvSpPr/>
          <p:nvPr/>
        </p:nvSpPr>
        <p:spPr>
          <a:xfrm>
            <a:off x="7105650" y="3357880"/>
            <a:ext cx="3852000" cy="3600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未来工作计划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7225" y="1414780"/>
            <a:ext cx="5358130" cy="428625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cons-1337906_1280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l="32708" t="49394" r="50366" b="33252"/>
          <a:stretch>
            <a:fillRect/>
          </a:stretch>
        </p:blipFill>
        <p:spPr>
          <a:xfrm>
            <a:off x="849630" y="1854835"/>
            <a:ext cx="953135" cy="93345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图片 8" descr="icons-1337906_1280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l="83952" t="49606" r="-1742" b="32735"/>
          <a:stretch>
            <a:fillRect/>
          </a:stretch>
        </p:blipFill>
        <p:spPr>
          <a:xfrm>
            <a:off x="4735830" y="3089275"/>
            <a:ext cx="1085215" cy="102743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图片 10" descr="icons-1337906_1280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l="67014" t="32709" r="16629" b="50407"/>
          <a:stretch>
            <a:fillRect/>
          </a:stretch>
        </p:blipFill>
        <p:spPr>
          <a:xfrm>
            <a:off x="842010" y="4407535"/>
            <a:ext cx="909955" cy="89598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5" name="组合 14"/>
          <p:cNvGrpSpPr/>
          <p:nvPr/>
        </p:nvGrpSpPr>
        <p:grpSpPr>
          <a:xfrm>
            <a:off x="1915795" y="1686560"/>
            <a:ext cx="3519805" cy="1221740"/>
            <a:chOff x="3017" y="2476"/>
            <a:chExt cx="5543" cy="1924"/>
          </a:xfrm>
        </p:grpSpPr>
        <p:sp>
          <p:nvSpPr>
            <p:cNvPr id="13" name="文本框 12"/>
            <p:cNvSpPr txBox="1"/>
            <p:nvPr/>
          </p:nvSpPr>
          <p:spPr>
            <a:xfrm>
              <a:off x="3017" y="3172"/>
              <a:ext cx="5543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40000"/>
                </a:lnSpc>
              </a:pPr>
              <a:r>
                <a:rPr lang="zh-CN" altLang="en-US" sz="1600" spc="120">
                  <a:solidFill>
                    <a:schemeClr val="bg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请在此处输入你的内容，其中图片和文字都可以进行更改和替换。</a:t>
              </a:r>
              <a:endParaRPr lang="zh-CN" altLang="en-US" sz="1600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17" y="2476"/>
              <a:ext cx="301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未来工作计划</a:t>
              </a:r>
              <a:endPara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15795" y="4258310"/>
            <a:ext cx="3519805" cy="1221740"/>
            <a:chOff x="3017" y="2476"/>
            <a:chExt cx="5543" cy="1924"/>
          </a:xfrm>
        </p:grpSpPr>
        <p:sp>
          <p:nvSpPr>
            <p:cNvPr id="18" name="文本框 17"/>
            <p:cNvSpPr txBox="1"/>
            <p:nvPr/>
          </p:nvSpPr>
          <p:spPr>
            <a:xfrm>
              <a:off x="3017" y="3172"/>
              <a:ext cx="5543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40000"/>
                </a:lnSpc>
              </a:pPr>
              <a:r>
                <a:rPr lang="zh-CN" altLang="en-US" sz="1600" spc="120">
                  <a:solidFill>
                    <a:schemeClr val="bg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请在此处输入你的内容，其中图片和文字都可以进行更改和替换。</a:t>
              </a:r>
              <a:endParaRPr lang="zh-CN" altLang="en-US" sz="1600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17" y="2476"/>
              <a:ext cx="301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 b="1">
                  <a:solidFill>
                    <a:schemeClr val="bg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未来工作计划</a:t>
              </a:r>
              <a:endPara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21195" y="1596390"/>
            <a:ext cx="3519805" cy="1221740"/>
            <a:chOff x="3017" y="2476"/>
            <a:chExt cx="5543" cy="1924"/>
          </a:xfrm>
        </p:grpSpPr>
        <p:sp>
          <p:nvSpPr>
            <p:cNvPr id="29" name="文本框 28"/>
            <p:cNvSpPr txBox="1"/>
            <p:nvPr/>
          </p:nvSpPr>
          <p:spPr>
            <a:xfrm>
              <a:off x="3017" y="3172"/>
              <a:ext cx="5543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40000"/>
                </a:lnSpc>
              </a:pPr>
              <a:r>
                <a:rPr lang="zh-CN" altLang="en-US" sz="1600" spc="120">
                  <a:solidFill>
                    <a:schemeClr val="tx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请在此处输入你的内容，其中图片和文字都可以进行更改和替换。</a:t>
              </a:r>
              <a:endPara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17" y="2476"/>
              <a:ext cx="301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 b="1">
                  <a:solidFill>
                    <a:schemeClr val="tx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未来工作计划</a:t>
              </a:r>
              <a:endPara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33450" y="3324225"/>
            <a:ext cx="3618865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writing-828911_1920"/>
          <p:cNvPicPr>
            <a:picLocks noChangeAspect="1"/>
          </p:cNvPicPr>
          <p:nvPr/>
        </p:nvPicPr>
        <p:blipFill>
          <a:blip r:embed="rId2"/>
          <a:srcRect l="26509" t="20939" r="32992" b="18313"/>
          <a:stretch>
            <a:fillRect/>
          </a:stretch>
        </p:blipFill>
        <p:spPr>
          <a:xfrm>
            <a:off x="7626350" y="3023870"/>
            <a:ext cx="704850" cy="704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30" h="2730">
                <a:moveTo>
                  <a:pt x="0" y="1365"/>
                </a:moveTo>
                <a:cubicBezTo>
                  <a:pt x="0" y="611"/>
                  <a:pt x="611" y="0"/>
                  <a:pt x="1365" y="0"/>
                </a:cubicBezTo>
                <a:cubicBezTo>
                  <a:pt x="2119" y="0"/>
                  <a:pt x="2730" y="611"/>
                  <a:pt x="2730" y="1365"/>
                </a:cubicBezTo>
                <a:cubicBezTo>
                  <a:pt x="2730" y="2119"/>
                  <a:pt x="2119" y="2730"/>
                  <a:pt x="1365" y="2730"/>
                </a:cubicBezTo>
                <a:cubicBezTo>
                  <a:pt x="611" y="2730"/>
                  <a:pt x="0" y="2119"/>
                  <a:pt x="0" y="1365"/>
                </a:cubicBezTo>
                <a:close/>
              </a:path>
            </a:pathLst>
          </a:custGeom>
        </p:spPr>
      </p:pic>
      <p:pic>
        <p:nvPicPr>
          <p:cNvPr id="33" name="图片 32" descr="book-731199_1920"/>
          <p:cNvPicPr>
            <a:picLocks noChangeAspect="1"/>
          </p:cNvPicPr>
          <p:nvPr/>
        </p:nvPicPr>
        <p:blipFill>
          <a:blip r:embed="rId3"/>
          <a:srcRect l="24347" t="20944" r="35148" b="18295"/>
          <a:stretch>
            <a:fillRect/>
          </a:stretch>
        </p:blipFill>
        <p:spPr>
          <a:xfrm>
            <a:off x="9921240" y="3045460"/>
            <a:ext cx="661670" cy="6616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30" h="2730">
                <a:moveTo>
                  <a:pt x="0" y="1365"/>
                </a:moveTo>
                <a:cubicBezTo>
                  <a:pt x="0" y="611"/>
                  <a:pt x="611" y="0"/>
                  <a:pt x="1365" y="0"/>
                </a:cubicBezTo>
                <a:cubicBezTo>
                  <a:pt x="2119" y="0"/>
                  <a:pt x="2730" y="611"/>
                  <a:pt x="2730" y="1365"/>
                </a:cubicBezTo>
                <a:cubicBezTo>
                  <a:pt x="2730" y="2119"/>
                  <a:pt x="2119" y="2730"/>
                  <a:pt x="1365" y="2730"/>
                </a:cubicBezTo>
                <a:cubicBezTo>
                  <a:pt x="611" y="2730"/>
                  <a:pt x="0" y="2119"/>
                  <a:pt x="0" y="1365"/>
                </a:cubicBezTo>
                <a:close/>
              </a:path>
            </a:pathLst>
          </a:custGeom>
        </p:spPr>
      </p:pic>
      <p:sp>
        <p:nvSpPr>
          <p:cNvPr id="38" name="文本框 37"/>
          <p:cNvSpPr txBox="1"/>
          <p:nvPr/>
        </p:nvSpPr>
        <p:spPr>
          <a:xfrm>
            <a:off x="6894830" y="4293235"/>
            <a:ext cx="2167890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31630" y="4293235"/>
            <a:ext cx="2167890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953500" y="3200400"/>
            <a:ext cx="342900" cy="342900"/>
          </a:xfrm>
          <a:prstGeom prst="ellips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未来工作计划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wooden-2565642_19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8432800" y="1291590"/>
            <a:ext cx="2914650" cy="4606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90" h="7254">
                <a:moveTo>
                  <a:pt x="0" y="0"/>
                </a:moveTo>
                <a:lnTo>
                  <a:pt x="4590" y="0"/>
                </a:lnTo>
                <a:lnTo>
                  <a:pt x="4590" y="2451"/>
                </a:lnTo>
                <a:lnTo>
                  <a:pt x="2140" y="2451"/>
                </a:lnTo>
                <a:lnTo>
                  <a:pt x="2140" y="2691"/>
                </a:lnTo>
                <a:lnTo>
                  <a:pt x="4590" y="2691"/>
                </a:lnTo>
                <a:lnTo>
                  <a:pt x="4590" y="5971"/>
                </a:lnTo>
                <a:lnTo>
                  <a:pt x="2140" y="5971"/>
                </a:lnTo>
                <a:lnTo>
                  <a:pt x="2140" y="6211"/>
                </a:lnTo>
                <a:lnTo>
                  <a:pt x="4590" y="6211"/>
                </a:lnTo>
                <a:lnTo>
                  <a:pt x="4590" y="7254"/>
                </a:lnTo>
                <a:lnTo>
                  <a:pt x="0" y="7254"/>
                </a:lnTo>
                <a:lnTo>
                  <a:pt x="0" y="4451"/>
                </a:lnTo>
                <a:lnTo>
                  <a:pt x="2620" y="4451"/>
                </a:lnTo>
                <a:lnTo>
                  <a:pt x="2620" y="4211"/>
                </a:lnTo>
                <a:lnTo>
                  <a:pt x="0" y="4211"/>
                </a:lnTo>
                <a:lnTo>
                  <a:pt x="0" y="931"/>
                </a:lnTo>
                <a:lnTo>
                  <a:pt x="2620" y="931"/>
                </a:lnTo>
                <a:lnTo>
                  <a:pt x="2620" y="691"/>
                </a:lnTo>
                <a:lnTo>
                  <a:pt x="0" y="691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1" name="组合 20"/>
          <p:cNvGrpSpPr/>
          <p:nvPr/>
        </p:nvGrpSpPr>
        <p:grpSpPr>
          <a:xfrm>
            <a:off x="1058545" y="1082040"/>
            <a:ext cx="4567555" cy="1221740"/>
            <a:chOff x="3017" y="2476"/>
            <a:chExt cx="5543" cy="1924"/>
          </a:xfrm>
        </p:grpSpPr>
        <p:sp>
          <p:nvSpPr>
            <p:cNvPr id="22" name="文本框 21"/>
            <p:cNvSpPr txBox="1"/>
            <p:nvPr/>
          </p:nvSpPr>
          <p:spPr>
            <a:xfrm>
              <a:off x="3017" y="3172"/>
              <a:ext cx="5543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40000"/>
                </a:lnSpc>
              </a:pPr>
              <a:r>
                <a:rPr lang="zh-CN" altLang="en-US" sz="1600" spc="120">
                  <a:solidFill>
                    <a:schemeClr val="tx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请在此处输入你的内容，其中图片和文字都可以进行更改和替换。</a:t>
              </a:r>
              <a:endPara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17" y="2476"/>
              <a:ext cx="45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b="1">
                  <a:solidFill>
                    <a:schemeClr val="tx1"/>
                  </a:solidFill>
                  <a:uFillTx/>
                  <a:latin typeface="汉仪中宋S" panose="00020600040101010101" charset="-122"/>
                  <a:ea typeface="汉仪中宋S" panose="00020600040101010101" charset="-122"/>
                </a:rPr>
                <a:t>未来工作计划</a:t>
              </a:r>
              <a:endParaRPr lang="zh-CN" altLang="en-US" sz="24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58545" y="2303780"/>
            <a:ext cx="702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r>
              <a:rPr lang="zh-CN" altLang="en-US" sz="1600" spc="120"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请在此处输入你的内容，其中图片和文字都可以进行更改和替换。请在此处输入你的内容，其中图片和文字都可以进行更改和替换。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graphicFrame>
        <p:nvGraphicFramePr>
          <p:cNvPr id="24" name="图表 23"/>
          <p:cNvGraphicFramePr/>
          <p:nvPr/>
        </p:nvGraphicFramePr>
        <p:xfrm>
          <a:off x="1087755" y="3636010"/>
          <a:ext cx="4940300" cy="246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28345" y="813435"/>
            <a:ext cx="10735310" cy="5231765"/>
          </a:xfrm>
          <a:prstGeom prst="rect">
            <a:avLst/>
          </a:prstGeom>
          <a:solidFill>
            <a:schemeClr val="bg2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9425" y="539115"/>
            <a:ext cx="11233150" cy="5780405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93595" y="2322830"/>
            <a:ext cx="8004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spc="450">
                <a:solidFill>
                  <a:srgbClr val="156389"/>
                </a:solidFill>
                <a:uFillTx/>
                <a:latin typeface="汉仪北魏写经W" panose="00020600040101010101" charset="-122"/>
                <a:ea typeface="汉仪北魏写经W" panose="00020600040101010101" charset="-122"/>
                <a:cs typeface="汉仪中宋S" panose="00020600040101010101" charset="-122"/>
                <a:sym typeface="+mn-ea"/>
              </a:rPr>
              <a:t>感谢您的观看</a:t>
            </a:r>
            <a:endParaRPr lang="zh-CN" altLang="en-US" sz="8000" b="1" spc="450">
              <a:solidFill>
                <a:srgbClr val="156389"/>
              </a:solidFill>
              <a:uFillTx/>
              <a:latin typeface="汉仪北魏写经W" panose="00020600040101010101" charset="-122"/>
              <a:ea typeface="汉仪北魏写经W" panose="00020600040101010101" charset="-122"/>
              <a:cs typeface="汉仪中宋S" panose="0002060004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128203" y="3912870"/>
            <a:ext cx="7955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altLang="zh-CN" sz="3600" b="1" spc="150">
                <a:solidFill>
                  <a:srgbClr val="156389">
                    <a:alpha val="87000"/>
                  </a:srgbClr>
                </a:solidFill>
                <a:uFillTx/>
                <a:latin typeface="汉仪北魏写经W" panose="00020600040101010101" charset="-122"/>
                <a:ea typeface="汉仪北魏写经W" panose="00020600040101010101" charset="-122"/>
              </a:rPr>
              <a:t>Summary  report </a:t>
            </a:r>
            <a:endParaRPr lang="en-US" altLang="zh-CN" sz="3600" b="1" spc="150">
              <a:solidFill>
                <a:srgbClr val="156389">
                  <a:alpha val="87000"/>
                </a:srgbClr>
              </a:solidFill>
              <a:uFillTx/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7790" y="5031740"/>
            <a:ext cx="196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汇报人：稻壳</a:t>
            </a:r>
            <a:endParaRPr lang="zh-CN" altLang="en-US" sz="2000" b="1">
              <a:solidFill>
                <a:srgbClr val="156389"/>
              </a:solidFill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915" y="5031740"/>
            <a:ext cx="312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时间：</a:t>
            </a:r>
            <a:r>
              <a:rPr lang="en-US" altLang="zh-CN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xxxx</a:t>
            </a:r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年</a:t>
            </a:r>
            <a:r>
              <a:rPr lang="en-US" altLang="zh-CN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xx</a:t>
            </a:r>
            <a:r>
              <a:rPr lang="zh-CN" altLang="en-US" sz="2000" b="1">
                <a:solidFill>
                  <a:srgbClr val="156389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日</a:t>
            </a:r>
            <a:endParaRPr lang="zh-CN" altLang="en-US" sz="2000" b="1">
              <a:solidFill>
                <a:srgbClr val="156389"/>
              </a:solidFill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764915" y="5123815"/>
            <a:ext cx="214630" cy="214630"/>
          </a:xfrm>
          <a:prstGeom prst="triangl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6351905" y="5123815"/>
            <a:ext cx="214630" cy="214630"/>
          </a:xfrm>
          <a:prstGeom prst="triangl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8500" y="4303395"/>
            <a:ext cx="1080000" cy="36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92415" y="4303395"/>
            <a:ext cx="1080000" cy="36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17988" y="1270635"/>
            <a:ext cx="3776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spc="450">
                <a:solidFill>
                  <a:srgbClr val="156389"/>
                </a:solidFill>
                <a:uFillTx/>
                <a:latin typeface="汉仪北魏写经W" panose="00020600040101010101" charset="-122"/>
                <a:ea typeface="汉仪北魏写经W" panose="00020600040101010101" charset="-122"/>
                <a:cs typeface="汉仪中宋S" panose="00020600040101010101" charset="-122"/>
              </a:rPr>
              <a:t>Logo</a:t>
            </a:r>
            <a:endParaRPr lang="en-US" altLang="zh-CN" sz="4000" b="1" spc="450">
              <a:solidFill>
                <a:srgbClr val="156389"/>
              </a:solidFill>
              <a:uFillTx/>
              <a:latin typeface="汉仪北魏写经W" panose="00020600040101010101" charset="-122"/>
              <a:ea typeface="汉仪北魏写经W" panose="00020600040101010101" charset="-122"/>
              <a:cs typeface="汉仪中宋S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9570" y="6520815"/>
            <a:ext cx="80778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 sz="1400">
                <a:solidFill>
                  <a:schemeClr val="bg1"/>
                </a:solidFill>
                <a:latin typeface="汉仪北魏写经W" panose="00020600040101010101" charset="-122"/>
                <a:ea typeface="汉仪北魏写经W" panose="00020600040101010101" charset="-122"/>
              </a:rPr>
              <a:t>本模板中所用的汉仪字体仅用于个人非商业行为使用，如需商用请自行购买商用版权</a:t>
            </a:r>
            <a:endParaRPr lang="zh-CN" altLang="en-US" sz="1400">
              <a:solidFill>
                <a:schemeClr val="bg1"/>
              </a:solidFill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0068" y="721043"/>
            <a:ext cx="11111865" cy="5415280"/>
          </a:xfrm>
          <a:prstGeom prst="rect">
            <a:avLst/>
          </a:prstGeom>
          <a:solidFill>
            <a:schemeClr val="bg2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3288" y="2986723"/>
            <a:ext cx="673735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73288" y="4532630"/>
            <a:ext cx="673735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96723" y="2986723"/>
            <a:ext cx="673735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96723" y="4532630"/>
            <a:ext cx="673735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4905" y="1216025"/>
            <a:ext cx="9902190" cy="4425315"/>
          </a:xfrm>
          <a:prstGeom prst="rect">
            <a:avLst/>
          </a:prstGeom>
          <a:noFill/>
          <a:ln w="31750">
            <a:solidFill>
              <a:srgbClr val="3F6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2956" y="1322705"/>
            <a:ext cx="3006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 spc="2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目 录</a:t>
            </a:r>
            <a:endParaRPr lang="zh-CN" altLang="en-US" sz="7200" b="1" spc="2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6578" y="2196465"/>
            <a:ext cx="3458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spc="5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catalogue</a:t>
            </a:r>
            <a:endParaRPr lang="en-US" altLang="zh-CN" sz="3600" spc="5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57145" y="3001010"/>
            <a:ext cx="345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8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47560" y="3001010"/>
            <a:ext cx="345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8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57145" y="4546918"/>
            <a:ext cx="345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28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47560" y="4546918"/>
            <a:ext cx="345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未来工作计划</a:t>
            </a:r>
            <a:endParaRPr lang="zh-CN" altLang="en-US" sz="2800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9785" y="2939415"/>
            <a:ext cx="84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01</a:t>
            </a:r>
            <a:endParaRPr lang="en-US" altLang="zh-CN" sz="36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3220" y="2939415"/>
            <a:ext cx="84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02</a:t>
            </a:r>
            <a:endParaRPr lang="en-US" altLang="zh-CN" sz="36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89785" y="4516120"/>
            <a:ext cx="840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03</a:t>
            </a:r>
            <a:endParaRPr lang="en-US" altLang="zh-CN" sz="32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3220" y="4485323"/>
            <a:ext cx="84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04</a:t>
            </a:r>
            <a:endParaRPr lang="en-US" altLang="zh-CN" sz="36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29740" y="713740"/>
            <a:ext cx="6741160" cy="5378450"/>
          </a:xfrm>
          <a:prstGeom prst="rect">
            <a:avLst/>
          </a:prstGeom>
          <a:solidFill>
            <a:schemeClr val="bg2">
              <a:lumMod val="9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01055" y="1216660"/>
            <a:ext cx="4613910" cy="4425315"/>
          </a:xfrm>
          <a:prstGeom prst="rect">
            <a:avLst/>
          </a:prstGeom>
          <a:noFill/>
          <a:ln w="31750">
            <a:gradFill>
              <a:gsLst>
                <a:gs pos="47000">
                  <a:srgbClr val="156389"/>
                </a:gs>
                <a:gs pos="60000">
                  <a:schemeClr val="bg1"/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3175" y="2044065"/>
            <a:ext cx="1913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01</a:t>
            </a:r>
            <a:endParaRPr lang="en-US" altLang="zh-CN" sz="80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5830" y="2096135"/>
            <a:ext cx="2423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b="1" spc="150">
                <a:solidFill>
                  <a:srgbClr val="496FA6">
                    <a:alpha val="87000"/>
                  </a:srgbClr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Summary  and  report  of this year operating situation for an overview and analysis</a:t>
            </a:r>
            <a:endParaRPr lang="en-US" altLang="zh-CN" b="1" spc="150">
              <a:solidFill>
                <a:srgbClr val="496FA6">
                  <a:alpha val="87000"/>
                </a:srgbClr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3175" y="3717608"/>
            <a:ext cx="419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32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3175" y="3329940"/>
            <a:ext cx="2628000" cy="3600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33345" y="0"/>
            <a:ext cx="2187575" cy="685927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wooden-2565642_19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37050" cy="68535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11713" y="1175068"/>
            <a:ext cx="673735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28210" y="1158875"/>
            <a:ext cx="84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01</a:t>
            </a:r>
            <a:endParaRPr lang="en-US" altLang="zh-CN" sz="28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97290" y="92075"/>
            <a:ext cx="301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96305" y="164846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96305" y="120650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5675" y="3088323"/>
            <a:ext cx="887730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9170" y="3087370"/>
            <a:ext cx="84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02</a:t>
            </a:r>
            <a:endParaRPr lang="en-US" altLang="zh-CN" sz="28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6305" y="3561715"/>
            <a:ext cx="397827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6305" y="3119755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6460" y="5001578"/>
            <a:ext cx="1026160" cy="48958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89170" y="5000625"/>
            <a:ext cx="84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03</a:t>
            </a:r>
            <a:endParaRPr lang="en-US" altLang="zh-CN" sz="28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6305" y="5474970"/>
            <a:ext cx="446786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6305" y="503301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749300" y="1040130"/>
            <a:ext cx="2112645" cy="49022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4377055"/>
            <a:ext cx="12184380" cy="248031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home-office-1867761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195" y="2127250"/>
            <a:ext cx="4505325" cy="30060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49300" y="1962785"/>
            <a:ext cx="5653405" cy="4265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请在此处输入你的内容，其中图片和文字都可以进行更改和替换，文字内容尽量简洁和精炼。</a:t>
            </a:r>
            <a:r>
              <a:rPr lang="zh-CN" altLang="en-US" spc="120"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请在此处输入你的内容，其中图片和文字都可以进行更改和替换，文字内容尽量简洁和精炼。</a:t>
            </a:r>
            <a:endParaRPr lang="zh-CN" altLang="en-US" spc="120">
              <a:uFillTx/>
              <a:latin typeface="汉仪中宋S" panose="00020600040101010101" charset="-122"/>
              <a:ea typeface="汉仪中宋S" panose="00020600040101010101" charset="-122"/>
              <a:sym typeface="+mn-ea"/>
            </a:endParaRPr>
          </a:p>
          <a:p>
            <a:pPr algn="l" fontAlgn="auto">
              <a:lnSpc>
                <a:spcPct val="140000"/>
              </a:lnSpc>
            </a:pP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请</a:t>
            </a: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在此处输入你的内容，其中图片和文字都可以进</a:t>
            </a:r>
            <a:r>
              <a:rPr lang="zh-CN" altLang="en-US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行更改和替换，文字内容尽量简洁和精炼。请在此</a:t>
            </a:r>
            <a:r>
              <a:rPr lang="zh-CN" altLang="en-US" spc="120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  <a:sym typeface="+mn-ea"/>
              </a:rPr>
              <a:t>处输入你的内容，其中图片和文字都可以进行更改和替换，文字内容尽量简洁和精炼。</a:t>
            </a: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  <a:p>
            <a:pPr algn="l" fontAlgn="auto">
              <a:lnSpc>
                <a:spcPct val="140000"/>
              </a:lnSpc>
            </a:pP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  <a:p>
            <a:pPr algn="l" fontAlgn="auto">
              <a:lnSpc>
                <a:spcPct val="140000"/>
              </a:lnSpc>
            </a:pP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9143" y="1062990"/>
            <a:ext cx="2296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汉仪中宋S" panose="00020600040101010101" charset="-122"/>
                <a:ea typeface="汉仪中宋S" panose="00020600040101010101" charset="-122"/>
              </a:rPr>
              <a:t>工作内容概述</a:t>
            </a:r>
            <a:endParaRPr lang="zh-CN" altLang="en-US" sz="2400">
              <a:solidFill>
                <a:schemeClr val="bg1"/>
              </a:solidFill>
              <a:latin typeface="汉仪中宋S" panose="00020600040101010101" charset="-122"/>
              <a:ea typeface="汉仪中宋S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29740" y="713740"/>
            <a:ext cx="6741160" cy="5378450"/>
          </a:xfrm>
          <a:prstGeom prst="rect">
            <a:avLst/>
          </a:prstGeom>
          <a:solidFill>
            <a:schemeClr val="bg2">
              <a:lumMod val="9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01055" y="1216660"/>
            <a:ext cx="4613910" cy="4425315"/>
          </a:xfrm>
          <a:prstGeom prst="rect">
            <a:avLst/>
          </a:prstGeom>
          <a:noFill/>
          <a:ln w="31750">
            <a:gradFill>
              <a:gsLst>
                <a:gs pos="47000">
                  <a:srgbClr val="156389"/>
                </a:gs>
                <a:gs pos="60000">
                  <a:schemeClr val="bg1"/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3175" y="2044065"/>
            <a:ext cx="1913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02</a:t>
            </a:r>
            <a:endParaRPr lang="en-US" altLang="zh-CN" sz="80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5830" y="2096135"/>
            <a:ext cx="2423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b="1" spc="150">
                <a:solidFill>
                  <a:srgbClr val="496FA6">
                    <a:alpha val="87000"/>
                  </a:srgbClr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Summary  and  report  of this year operating situation for an overview and analysis</a:t>
            </a:r>
            <a:endParaRPr lang="en-US" altLang="zh-CN" b="1" spc="150">
              <a:solidFill>
                <a:srgbClr val="496FA6">
                  <a:alpha val="87000"/>
                </a:srgbClr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3175" y="3717608"/>
            <a:ext cx="419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32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3175" y="3329940"/>
            <a:ext cx="2628000" cy="3600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972300" y="1813560"/>
            <a:ext cx="4201795" cy="1363345"/>
          </a:xfrm>
          <a:prstGeom prst="rect">
            <a:avLst/>
          </a:prstGeom>
          <a:noFill/>
          <a:ln w="317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0305" y="4094480"/>
            <a:ext cx="4201795" cy="1363345"/>
          </a:xfrm>
          <a:prstGeom prst="rect">
            <a:avLst/>
          </a:prstGeom>
          <a:noFill/>
          <a:ln w="317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72300" y="4094480"/>
            <a:ext cx="4201795" cy="1363345"/>
          </a:xfrm>
          <a:prstGeom prst="rect">
            <a:avLst/>
          </a:prstGeom>
          <a:noFill/>
          <a:ln w="31750">
            <a:solidFill>
              <a:srgbClr val="1563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20415" y="4075430"/>
            <a:ext cx="2052000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2410" y="4075430"/>
            <a:ext cx="2052000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122410" y="1813560"/>
            <a:ext cx="2052000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0305" y="1813560"/>
            <a:ext cx="4201795" cy="1363345"/>
          </a:xfrm>
          <a:prstGeom prst="rect">
            <a:avLst/>
          </a:prstGeom>
          <a:noFill/>
          <a:ln w="31750">
            <a:solidFill>
              <a:srgbClr val="1563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05175" y="1813560"/>
            <a:ext cx="2052000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0305" y="1459230"/>
            <a:ext cx="2541270" cy="45910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5545" y="1489710"/>
            <a:ext cx="276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72300" y="1459230"/>
            <a:ext cx="2541270" cy="45910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87540" y="1489710"/>
            <a:ext cx="276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72300" y="3755390"/>
            <a:ext cx="2541270" cy="45910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87540" y="3785870"/>
            <a:ext cx="276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70305" y="3770630"/>
            <a:ext cx="2541270" cy="45910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85545" y="3801110"/>
            <a:ext cx="276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bg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65885" y="2062480"/>
            <a:ext cx="38106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7400" y="2062480"/>
            <a:ext cx="387159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65885" y="4358640"/>
            <a:ext cx="38106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7400" y="4358640"/>
            <a:ext cx="387159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0873105" y="2768600"/>
            <a:ext cx="671195" cy="671195"/>
          </a:xfrm>
          <a:prstGeom prst="donut">
            <a:avLst>
              <a:gd name="adj" fmla="val 9570"/>
            </a:avLst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同心圆 30"/>
          <p:cNvSpPr/>
          <p:nvPr/>
        </p:nvSpPr>
        <p:spPr>
          <a:xfrm>
            <a:off x="5043806" y="5092066"/>
            <a:ext cx="671195" cy="671195"/>
          </a:xfrm>
          <a:prstGeom prst="donut">
            <a:avLst>
              <a:gd name="adj" fmla="val 9570"/>
            </a:avLst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10873105" y="5054600"/>
            <a:ext cx="671195" cy="671195"/>
          </a:xfrm>
          <a:prstGeom prst="donut">
            <a:avLst>
              <a:gd name="adj" fmla="val 95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5043805" y="2882900"/>
            <a:ext cx="671195" cy="671195"/>
          </a:xfrm>
          <a:prstGeom prst="donut">
            <a:avLst>
              <a:gd name="adj" fmla="val 95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176520" y="3088005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49228" y="3088323"/>
            <a:ext cx="260350" cy="260350"/>
          </a:xfrm>
          <a:prstGeom prst="ellips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078528" y="2974023"/>
            <a:ext cx="260350" cy="260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78528" y="5260023"/>
            <a:ext cx="260350" cy="260350"/>
          </a:xfrm>
          <a:prstGeom prst="ellips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49228" y="5297488"/>
            <a:ext cx="260350" cy="260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4958080" y="1468755"/>
            <a:ext cx="266700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1130" y="92075"/>
            <a:ext cx="2768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8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2805" y="551815"/>
            <a:ext cx="2052000" cy="36000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5775" y="0"/>
            <a:ext cx="276225" cy="551815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5954395" y="1468755"/>
            <a:ext cx="1898650" cy="398145"/>
          </a:xfrm>
          <a:prstGeom prst="homePlat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4896485" y="2645410"/>
            <a:ext cx="266700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/>
        </p:nvSpPr>
        <p:spPr>
          <a:xfrm flipH="1">
            <a:off x="4361815" y="2645410"/>
            <a:ext cx="1898650" cy="398145"/>
          </a:xfrm>
          <a:prstGeom prst="homePlat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8080" y="3948430"/>
            <a:ext cx="266700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5954395" y="3948430"/>
            <a:ext cx="1898650" cy="398145"/>
          </a:xfrm>
          <a:prstGeom prst="homePlat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H="1">
            <a:off x="4896485" y="5125085"/>
            <a:ext cx="2667000" cy="413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 flipH="1">
            <a:off x="4361815" y="5125085"/>
            <a:ext cx="1898650" cy="398145"/>
          </a:xfrm>
          <a:prstGeom prst="homePlate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956550" y="3039745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56550" y="2597785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235" y="174498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15515" y="130302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56550" y="5473700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56550" y="503174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0235" y="4209415"/>
            <a:ext cx="35198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40000"/>
              </a:lnSpc>
            </a:pPr>
            <a:r>
              <a:rPr lang="zh-CN" altLang="en-US" sz="1600" spc="120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请在此处输入你的内容，其中图片和文字都可以进行更改和替换。</a:t>
            </a:r>
            <a:endParaRPr lang="zh-CN" altLang="en-US" sz="1600" spc="120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15515" y="3767455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>
                <a:solidFill>
                  <a:schemeClr val="tx1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项目完成情况</a:t>
            </a:r>
            <a:endParaRPr lang="zh-CN" altLang="en-US" sz="2000" b="1">
              <a:solidFill>
                <a:schemeClr val="tx1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088380" y="866775"/>
            <a:ext cx="15240" cy="51892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364730" y="153035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517390" y="2707005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379970" y="401701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517390" y="518668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29740" y="713740"/>
            <a:ext cx="6741160" cy="5378450"/>
          </a:xfrm>
          <a:prstGeom prst="rect">
            <a:avLst/>
          </a:prstGeom>
          <a:solidFill>
            <a:schemeClr val="bg2">
              <a:lumMod val="9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01055" y="1216660"/>
            <a:ext cx="4613910" cy="4425315"/>
          </a:xfrm>
          <a:prstGeom prst="rect">
            <a:avLst/>
          </a:prstGeom>
          <a:noFill/>
          <a:ln w="31750">
            <a:gradFill>
              <a:gsLst>
                <a:gs pos="47000">
                  <a:srgbClr val="156389"/>
                </a:gs>
                <a:gs pos="60000">
                  <a:schemeClr val="bg1"/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3175" y="2044065"/>
            <a:ext cx="1913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03</a:t>
            </a:r>
            <a:endParaRPr lang="en-US" altLang="zh-CN" sz="80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5830" y="2096135"/>
            <a:ext cx="2423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b="1" spc="150">
                <a:solidFill>
                  <a:srgbClr val="496FA6">
                    <a:alpha val="87000"/>
                  </a:srgbClr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Summary  and  report  of this year operating situation for an overview and analysis</a:t>
            </a:r>
            <a:endParaRPr lang="en-US" altLang="zh-CN" b="1" spc="150">
              <a:solidFill>
                <a:srgbClr val="496FA6">
                  <a:alpha val="87000"/>
                </a:srgbClr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3175" y="3717608"/>
            <a:ext cx="419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156389"/>
                </a:solidFill>
                <a:uFillTx/>
                <a:latin typeface="汉仪中宋S" panose="00020600040101010101" charset="-122"/>
                <a:ea typeface="汉仪中宋S" panose="00020600040101010101" charset="-122"/>
              </a:rPr>
              <a:t>工作经验总结</a:t>
            </a:r>
            <a:endParaRPr lang="zh-CN" altLang="en-US" sz="3200" b="1">
              <a:solidFill>
                <a:srgbClr val="156389"/>
              </a:solidFill>
              <a:uFillTx/>
              <a:latin typeface="汉仪中宋S" panose="00020600040101010101" charset="-122"/>
              <a:ea typeface="汉仪中宋S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3175" y="3329940"/>
            <a:ext cx="2628000" cy="36000"/>
          </a:xfrm>
          <a:prstGeom prst="rect">
            <a:avLst/>
          </a:prstGeom>
          <a:solidFill>
            <a:srgbClr val="156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PLACING_PICTURE_USER_VIEWPORT" val="{&quot;height&quot;:9216,&quot;width&quot;:583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PLACING_PICTURE_USER_VIEWPORT" val="{&quot;height&quot;:9216,&quot;width&quot;:5832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演示</Application>
  <PresentationFormat>宽屏</PresentationFormat>
  <Paragraphs>182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汉仪中宋S</vt:lpstr>
      <vt:lpstr>汉仪BOBO先生简</vt:lpstr>
      <vt:lpstr>汉仪中宋简</vt:lpstr>
      <vt:lpstr>汉仪仿宋S</vt:lpstr>
      <vt:lpstr>汉仪典雅体简</vt:lpstr>
      <vt:lpstr>汉仪北魏写经W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dell-15</cp:lastModifiedBy>
  <cp:revision>191</cp:revision>
  <dcterms:created xsi:type="dcterms:W3CDTF">2019-06-19T02:08:00Z</dcterms:created>
  <dcterms:modified xsi:type="dcterms:W3CDTF">2020-08-16T02:03:15Z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TemplateUUID">
    <vt:lpwstr>v1.0_mb_jOk2ny80Un6cSveW3Mq63g==</vt:lpwstr>
  </property>
</Properties>
</file>