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7"/>
  </p:notesMasterIdLst>
  <p:handoutMasterIdLst>
    <p:handoutMasterId r:id="rId28"/>
  </p:handoutMasterIdLst>
  <p:sldIdLst>
    <p:sldId id="14025" r:id="rId2"/>
    <p:sldId id="14054" r:id="rId3"/>
    <p:sldId id="14055" r:id="rId4"/>
    <p:sldId id="14053" r:id="rId5"/>
    <p:sldId id="14051" r:id="rId6"/>
    <p:sldId id="14056" r:id="rId7"/>
    <p:sldId id="14057" r:id="rId8"/>
    <p:sldId id="14058" r:id="rId9"/>
    <p:sldId id="14059" r:id="rId10"/>
    <p:sldId id="14060" r:id="rId11"/>
    <p:sldId id="14061" r:id="rId12"/>
    <p:sldId id="14062" r:id="rId13"/>
    <p:sldId id="14063" r:id="rId14"/>
    <p:sldId id="14064" r:id="rId15"/>
    <p:sldId id="14065" r:id="rId16"/>
    <p:sldId id="14066" r:id="rId17"/>
    <p:sldId id="14068" r:id="rId18"/>
    <p:sldId id="14071" r:id="rId19"/>
    <p:sldId id="14070" r:id="rId20"/>
    <p:sldId id="14069" r:id="rId21"/>
    <p:sldId id="14072" r:id="rId22"/>
    <p:sldId id="14073" r:id="rId23"/>
    <p:sldId id="14074" r:id="rId24"/>
    <p:sldId id="14075" r:id="rId25"/>
    <p:sldId id="14043" r:id="rId26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31033F-0301-1D43-B0BE-5B75A3BBC023}">
          <p14:sldIdLst>
            <p14:sldId id="14025"/>
            <p14:sldId id="14054"/>
            <p14:sldId id="14055"/>
            <p14:sldId id="14053"/>
            <p14:sldId id="14051"/>
            <p14:sldId id="14056"/>
            <p14:sldId id="14057"/>
            <p14:sldId id="14058"/>
            <p14:sldId id="14059"/>
            <p14:sldId id="14060"/>
            <p14:sldId id="14061"/>
            <p14:sldId id="14062"/>
            <p14:sldId id="14063"/>
            <p14:sldId id="14064"/>
            <p14:sldId id="14065"/>
            <p14:sldId id="14066"/>
            <p14:sldId id="14068"/>
            <p14:sldId id="14071"/>
            <p14:sldId id="14070"/>
            <p14:sldId id="14069"/>
            <p14:sldId id="14072"/>
            <p14:sldId id="14073"/>
            <p14:sldId id="14074"/>
            <p14:sldId id="14075"/>
            <p14:sldId id="14043"/>
          </p14:sldIdLst>
        </p14:section>
      </p14:sectionLst>
    </p:ext>
    <p:ext uri="{EFAFB233-063F-42B5-8137-9DF3F51BA10A}">
      <p15:sldGuideLst xmlns:p15="http://schemas.microsoft.com/office/powerpoint/2012/main">
        <p15:guide id="2" pos="4050" userDrawn="1">
          <p15:clr>
            <a:srgbClr val="A4A3A4"/>
          </p15:clr>
        </p15:guide>
        <p15:guide id="5" orient="horz" pos="4002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6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BE"/>
    <a:srgbClr val="01A463"/>
    <a:srgbClr val="B50D22"/>
    <a:srgbClr val="055DA9"/>
    <a:srgbClr val="FFB301"/>
    <a:srgbClr val="8F46FF"/>
    <a:srgbClr val="BC3CE5"/>
    <a:srgbClr val="FDE22C"/>
    <a:srgbClr val="31405F"/>
    <a:srgbClr val="F3D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 autoAdjust="0"/>
    <p:restoredTop sz="86418" autoAdjust="0"/>
  </p:normalViewPr>
  <p:slideViewPr>
    <p:cSldViewPr>
      <p:cViewPr varScale="1">
        <p:scale>
          <a:sx n="106" d="100"/>
          <a:sy n="106" d="100"/>
        </p:scale>
        <p:origin x="1240" y="192"/>
      </p:cViewPr>
      <p:guideLst>
        <p:guide pos="4050"/>
        <p:guide orient="horz" pos="4002"/>
        <p:guide pos="7588"/>
        <p:guide pos="648"/>
      </p:guideLst>
    </p:cSldViewPr>
  </p:slideViewPr>
  <p:outlineViewPr>
    <p:cViewPr>
      <p:scale>
        <a:sx n="100" d="100"/>
        <a:sy n="100" d="100"/>
      </p:scale>
      <p:origin x="0" y="-980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3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31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同时指定</a:t>
            </a:r>
            <a:r>
              <a:rPr lang="en-US" altLang="zh-CN" dirty="0" smtClean="0"/>
              <a:t>CMD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ENTRYPOINT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CMD</a:t>
            </a:r>
            <a:r>
              <a:rPr lang="zh-CN" altLang="en-US" dirty="0" smtClean="0"/>
              <a:t>将作为</a:t>
            </a:r>
            <a:r>
              <a:rPr lang="en-US" altLang="zh-CN" dirty="0" smtClean="0"/>
              <a:t>ENTRYPOINT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该命令将复制指定的 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3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到容器中的 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3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其中 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3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可以是 </a:t>
            </a:r>
            <a:r>
              <a:rPr lang="en-US" altLang="zh-CN" sz="13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所在目录的一个相对路径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也可以是一个 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URL;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还可以是一个 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 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自动解压为目录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复制本地主机的 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3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(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 </a:t>
            </a:r>
            <a:r>
              <a:rPr lang="en-US" altLang="zh-CN" sz="13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Dockerfile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所在目录的相对路径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到容器中的 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3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当使用本地目录为源目录时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推荐使用 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</a:t>
            </a:r>
            <a:r>
              <a:rPr lang="zh-CN" altLang="en-US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31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是我们容器的使用过程中最常用的命令。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一般作为长期运行的容器，相关指令都在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中指定。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run -</a:t>
            </a:r>
            <a:r>
              <a:rPr lang="en-US" altLang="zh-CN" dirty="0" err="1" smtClean="0"/>
              <a:t>itd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ubuntu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Attach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需要注意的是，如果从这个</a:t>
            </a:r>
            <a:r>
              <a:rPr lang="en-US" altLang="zh-CN" dirty="0" err="1" smtClean="0"/>
              <a:t>stdin</a:t>
            </a:r>
            <a:r>
              <a:rPr lang="zh-CN" altLang="en-US" dirty="0" smtClean="0"/>
              <a:t>中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，会导致容器的停止。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-</a:t>
            </a:r>
            <a:r>
              <a:rPr lang="en-US" altLang="zh-CN" dirty="0" smtClean="0"/>
              <a:t>I</a:t>
            </a:r>
            <a:r>
              <a:rPr lang="zh-CN" altLang="en-US" dirty="0" smtClean="0"/>
              <a:t> 保持</a:t>
            </a:r>
            <a:r>
              <a:rPr lang="en-US" altLang="zh-CN" dirty="0" smtClean="0"/>
              <a:t>STDIN</a:t>
            </a:r>
            <a:r>
              <a:rPr lang="zh-CN" altLang="en-US" dirty="0" smtClean="0"/>
              <a:t>打开</a:t>
            </a:r>
            <a:endParaRPr lang="en-US" altLang="zh-CN" dirty="0" smtClean="0"/>
          </a:p>
          <a:p>
            <a:r>
              <a:rPr lang="zh-CN" altLang="zh-CN" dirty="0" smtClean="0"/>
              <a:t>-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zh-TW" altLang="en-US" dirty="0" smtClean="0"/>
              <a:t>分配伪</a:t>
            </a:r>
            <a:r>
              <a:rPr lang="en-US" altLang="zh-TW" dirty="0" smtClean="0"/>
              <a:t>TTY</a:t>
            </a:r>
            <a:r>
              <a:rPr lang="zh-CN" altLang="en-US" dirty="0" smtClean="0"/>
              <a:t>终端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可以看出只用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时，由于没有分配伪终端，看起来像</a:t>
            </a:r>
            <a:r>
              <a:rPr lang="en-US" altLang="zh-CN" dirty="0" smtClean="0"/>
              <a:t>pipe</a:t>
            </a:r>
            <a:r>
              <a:rPr lang="zh-CN" altLang="en-US" dirty="0" smtClean="0"/>
              <a:t>执行一样。但是执行结果、命令返回值都可以正确获取。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如果只使用</a:t>
            </a:r>
            <a:r>
              <a:rPr lang="en-US" altLang="zh-CN" dirty="0" smtClean="0"/>
              <a:t>-t</a:t>
            </a:r>
            <a:r>
              <a:rPr lang="zh-CN" altLang="en-US" dirty="0" smtClean="0"/>
              <a:t>参数，则可以看到一个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窗口，但是执行命令会发现由于没有获得</a:t>
            </a:r>
            <a:r>
              <a:rPr lang="en-US" altLang="zh-CN" dirty="0" err="1" smtClean="0"/>
              <a:t>stdin</a:t>
            </a:r>
            <a:r>
              <a:rPr lang="zh-CN" altLang="en-US" dirty="0" smtClean="0"/>
              <a:t>的输出，无法看到命令执行情况。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-it</a:t>
            </a:r>
            <a:r>
              <a:rPr lang="zh-CN" altLang="en-US" dirty="0" smtClean="0"/>
              <a:t>时，则和我们平常操作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界面类似。而且也不会像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方式因为退出，导致整个容器退出。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-a :</a:t>
            </a:r>
            <a:r>
              <a:rPr lang="zh-CN" altLang="en-US" dirty="0" smtClean="0"/>
              <a:t>提交的镜像作者；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-c :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Dockerfile</a:t>
            </a:r>
            <a:r>
              <a:rPr lang="zh-CN" altLang="en-US" dirty="0" smtClean="0"/>
              <a:t>指令来创建镜像；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-m :</a:t>
            </a:r>
            <a:r>
              <a:rPr lang="zh-CN" altLang="en-US" dirty="0" smtClean="0"/>
              <a:t>提交时的说明文字；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-p :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时，将容器暂停。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13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inspect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GraphDriver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overlayFs</a:t>
            </a:r>
            <a:r>
              <a:rPr lang="zh-CN" altLang="en-US" dirty="0" smtClean="0"/>
              <a:t>结构</a:t>
            </a:r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镜像层 </a:t>
            </a:r>
            <a:r>
              <a:rPr lang="en-US" altLang="zh-CN" dirty="0" err="1" smtClean="0"/>
              <a:t>lowerdir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容器层 </a:t>
            </a:r>
            <a:r>
              <a:rPr lang="en-US" altLang="zh-CN" dirty="0" err="1" smtClean="0"/>
              <a:t>upperdir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容器挂载点 </a:t>
            </a:r>
            <a:r>
              <a:rPr lang="en-US" altLang="zh-CN" dirty="0" smtClean="0"/>
              <a:t>merged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31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31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5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31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3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如果省略仓库名称，则默认会去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的公共仓库去查找对应镜像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如果省略仓库名称，则默认会去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的公共仓库去查找对应镜像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如果省略仓库名称，则默认会去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的公共仓库去查找对应镜像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5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83" b="46583"/>
          <a:stretch/>
        </p:blipFill>
        <p:spPr>
          <a:xfrm>
            <a:off x="353" y="0"/>
            <a:ext cx="12858044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43652"/>
      </p:ext>
    </p:extLst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955179"/>
      </p:ext>
    </p:extLst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="" xmlns:a16="http://schemas.microsoft.com/office/drawing/2014/main" id="{05A69DFF-67A2-4717-A5F7-167EBB79AB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46811" y="3452149"/>
            <a:ext cx="1597520" cy="2575550"/>
          </a:xfrm>
          <a:custGeom>
            <a:avLst/>
            <a:gdLst>
              <a:gd name="connsiteX0" fmla="*/ 0 w 1514686"/>
              <a:gd name="connsiteY0" fmla="*/ 0 h 2442137"/>
              <a:gd name="connsiteX1" fmla="*/ 1514686 w 1514686"/>
              <a:gd name="connsiteY1" fmla="*/ 0 h 2442137"/>
              <a:gd name="connsiteX2" fmla="*/ 1514686 w 1514686"/>
              <a:gd name="connsiteY2" fmla="*/ 2442137 h 2442137"/>
              <a:gd name="connsiteX3" fmla="*/ 0 w 1514686"/>
              <a:gd name="connsiteY3" fmla="*/ 2442137 h 244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86" h="2442137">
                <a:moveTo>
                  <a:pt x="0" y="0"/>
                </a:moveTo>
                <a:lnTo>
                  <a:pt x="1514686" y="0"/>
                </a:lnTo>
                <a:lnTo>
                  <a:pt x="1514686" y="2442137"/>
                </a:lnTo>
                <a:lnTo>
                  <a:pt x="0" y="2442137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19289"/>
      </p:ext>
    </p:extLst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375182"/>
      </p:ext>
    </p:extLst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896132"/>
      </p:ext>
    </p:extLst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过渡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23" hidden="1"/>
          <p:cNvCxnSpPr/>
          <p:nvPr userDrawn="1"/>
        </p:nvCxnSpPr>
        <p:spPr>
          <a:xfrm>
            <a:off x="3355330" y="455391"/>
            <a:ext cx="0" cy="554169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86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3000"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93" r:id="rId2"/>
    <p:sldLayoutId id="2147484301" r:id="rId3"/>
    <p:sldLayoutId id="2147484308" r:id="rId4"/>
    <p:sldLayoutId id="2147484311" r:id="rId5"/>
    <p:sldLayoutId id="2147484312" r:id="rId6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14.jp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1" y="0"/>
            <a:ext cx="12910095" cy="7288733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069335" y="2985806"/>
            <a:ext cx="96124" cy="41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7323208" y="4021979"/>
            <a:ext cx="3066607" cy="303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 algn="ctr"/>
            <a:r>
              <a:rPr lang="zh-CN" altLang="en-US" sz="1969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龙</a:t>
            </a:r>
            <a:endParaRPr lang="zh-CN" altLang="en-US" sz="1969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0" name="文本框 9"/>
          <p:cNvSpPr txBox="1"/>
          <p:nvPr/>
        </p:nvSpPr>
        <p:spPr>
          <a:xfrm>
            <a:off x="7539232" y="4412815"/>
            <a:ext cx="2634559" cy="303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 algn="ctr"/>
            <a:r>
              <a:rPr lang="en-US" altLang="zh-CN" sz="1969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2018-11</a:t>
            </a:r>
            <a:endParaRPr lang="zh-CN" altLang="en-US" sz="1969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6387103" y="2497877"/>
            <a:ext cx="5442872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791"/>
              </a:spcBef>
            </a:pPr>
            <a:r>
              <a:rPr lang="en-US" altLang="zh-CN" sz="4800" dirty="0" err="1" smtClean="0">
                <a:solidFill>
                  <a:schemeClr val="bg1"/>
                </a:solidFill>
                <a:latin typeface="Arial"/>
                <a:ea typeface="微软雅黑"/>
                <a:cs typeface="宋体" charset="-122"/>
                <a:sym typeface="Arial"/>
              </a:rPr>
              <a:t>Docker</a:t>
            </a:r>
            <a:r>
              <a:rPr lang="zh-CN" altLang="en-US" sz="4800" dirty="0" smtClean="0">
                <a:solidFill>
                  <a:schemeClr val="bg1"/>
                </a:solidFill>
                <a:latin typeface="Arial"/>
                <a:ea typeface="微软雅黑"/>
                <a:cs typeface="宋体" charset="-122"/>
                <a:sym typeface="Arial"/>
              </a:rPr>
              <a:t>的基础应用</a:t>
            </a:r>
            <a:endParaRPr lang="zh-CN" altLang="en-US" sz="4800" dirty="0">
              <a:solidFill>
                <a:schemeClr val="bg1"/>
              </a:solidFill>
              <a:latin typeface="Arial"/>
              <a:ea typeface="微软雅黑"/>
              <a:cs typeface="宋体" charset="-122"/>
              <a:sym typeface="Arial"/>
            </a:endParaRPr>
          </a:p>
        </p:txBody>
      </p:sp>
      <p:pic>
        <p:nvPicPr>
          <p:cNvPr id="2" name="图片 1" descr="273f91b7bd020cc833cb5041ffffa19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96" y="2248173"/>
            <a:ext cx="365478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65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89" y="159941"/>
            <a:ext cx="387082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的基本使用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44799" y="1672109"/>
            <a:ext cx="98650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镜像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tag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的指定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修改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marL="342900" indent="-342900">
              <a:buFont typeface="Wingdings" charset="2"/>
              <a:buChar char="l"/>
            </a:pP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我们可以在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build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镜像的时候指定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tag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，或者可以用</a:t>
            </a: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tag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命令进行修改。</a:t>
            </a: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#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tag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SOURCE_IMAGE[:TAG] TARGET_IMAGE[:TAG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]</a:t>
            </a:r>
          </a:p>
          <a:p>
            <a:pPr marL="342900" indent="-342900">
              <a:buFont typeface="Wingdings" charset="2"/>
              <a:buChar char="l"/>
            </a:pPr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由于提交镜像时，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</a:rPr>
              <a:t>docker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是根据镜像名称去寻找对应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的仓库。所以，需要先把镜像标签改为自己仓库对应的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名称，才能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push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到自己的仓库</a:t>
            </a:r>
            <a:endParaRPr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028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89" y="159941"/>
            <a:ext cx="387082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的基本使用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44799" y="1672109"/>
            <a:ext cx="98650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Dockerfile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的介绍</a:t>
            </a:r>
            <a:endParaRPr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Dockerfile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是创建自定义镜像的文本配置文件。</a:t>
            </a: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一般</a:t>
            </a: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Dockerfile</a:t>
            </a:r>
            <a:r>
              <a:rPr kumimoji="1"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分为四部分：基础镜像信息、维护者信息、镜像操作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指令、容</a:t>
            </a:r>
            <a:endParaRPr kumimoji="1" lang="zh-CN" altLang="en-US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器启动时执</a:t>
            </a:r>
            <a:r>
              <a:rPr kumimoji="1"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行指令</a:t>
            </a: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Dockerfile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支持以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开头作为注释行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016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89" y="159941"/>
            <a:ext cx="387082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的基本使用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44799" y="1672109"/>
            <a:ext cx="1094521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Dockerfile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的基本指令</a:t>
            </a:r>
            <a:endParaRPr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FROM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&lt;image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&gt;[:tag]</a:t>
            </a:r>
          </a:p>
          <a:p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</a:t>
            </a:r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第一条指令必须为</a:t>
            </a:r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FROM</a:t>
            </a:r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，只有选择了基础镜像，才能继续其他的指令</a:t>
            </a:r>
            <a:endParaRPr kumimoji="1" lang="en-US" altLang="zh-CN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MAINTAINER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&lt;author&gt;</a:t>
            </a:r>
          </a:p>
          <a:p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</a:t>
            </a:r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作者相关信息，可有可无</a:t>
            </a:r>
            <a:endParaRPr kumimoji="1" lang="en-US" altLang="zh-CN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RUN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&lt;command&gt;</a:t>
            </a:r>
          </a:p>
          <a:p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将在</a:t>
            </a:r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当前镜像</a:t>
            </a:r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shell 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终端中运行命令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,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即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/bin/</a:t>
            </a:r>
            <a:r>
              <a:rPr kumimoji="1" lang="en-US" altLang="zh-CN" dirty="0" err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sh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-c "&lt;command</a:t>
            </a:r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&gt;”.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当命令较 长时可以使用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\ 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来换</a:t>
            </a:r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行</a:t>
            </a:r>
            <a:endParaRPr kumimoji="1" lang="en-US" altLang="zh-CN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CMD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[“executable”,“param1”,“param2”]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 容器启动执行的指令，如果配置了多个</a:t>
            </a:r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CMD</a:t>
            </a:r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，则会执行最后一个。且可被</a:t>
            </a:r>
            <a:r>
              <a:rPr kumimoji="1" lang="en-US" altLang="zh-CN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</a:t>
            </a:r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run</a:t>
            </a:r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的指令覆盖</a:t>
            </a:r>
            <a:endParaRPr kumimoji="1" lang="en-US" altLang="zh-CN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endParaRPr kumimoji="1" lang="en-US" altLang="zh-CN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ENTRYPOINT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["executable", "param1", "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param2”]</a:t>
            </a:r>
          </a:p>
          <a:p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</a:t>
            </a:r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容器启动执行的指令，跟</a:t>
            </a:r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CMD</a:t>
            </a:r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一样只有一个。</a:t>
            </a:r>
            <a:r>
              <a:rPr kumimoji="1" lang="en-US" altLang="zh-CN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</a:t>
            </a:r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run</a:t>
            </a:r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后面的指令</a:t>
            </a:r>
            <a:r>
              <a:rPr kumimoji="1" lang="en-US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不会</a:t>
            </a:r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覆盖</a:t>
            </a:r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ENTRYPOINT</a:t>
            </a:r>
          </a:p>
        </p:txBody>
      </p:sp>
    </p:spTree>
    <p:extLst>
      <p:ext uri="{BB962C8B-B14F-4D97-AF65-F5344CB8AC3E}">
        <p14:creationId xmlns:p14="http://schemas.microsoft.com/office/powerpoint/2010/main" val="3899581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89" y="159941"/>
            <a:ext cx="387082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的基本使用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44799" y="1672109"/>
            <a:ext cx="109452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Dockerfile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的基本指令</a:t>
            </a:r>
            <a:endParaRPr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EXPOSE </a:t>
            </a:r>
            <a:r>
              <a:rPr kumimoji="1"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&lt;port&gt; [&lt;port&gt;...]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endParaRPr kumimoji="1" lang="en-US" altLang="zh-CN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kumimoji="1" lang="zh-CN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告诉</a:t>
            </a: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服务端需要对外暴露的端口号</a:t>
            </a:r>
            <a:endParaRPr kumimoji="1" lang="en-US" altLang="zh-CN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</a:t>
            </a:r>
            <a:r>
              <a:rPr kumimoji="1" lang="hr-HR" altLang="zh-CN" sz="2000" dirty="0">
                <a:solidFill>
                  <a:srgbClr val="FF0000"/>
                </a:solidFill>
                <a:latin typeface="+mn-ea"/>
                <a:ea typeface="+mn-ea"/>
              </a:rPr>
              <a:t>ADD</a:t>
            </a:r>
            <a:r>
              <a:rPr kumimoji="1" lang="hr-HR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&lt;src&gt; &lt;dest&gt;</a:t>
            </a:r>
            <a:r>
              <a:rPr kumimoji="1" lang="zh-CN" altLang="hr-HR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、</a:t>
            </a:r>
            <a:r>
              <a:rPr kumimoji="1" lang="hr-HR" altLang="zh-CN" sz="2000" dirty="0">
                <a:solidFill>
                  <a:srgbClr val="FF0000"/>
                </a:solidFill>
                <a:latin typeface="+mn-ea"/>
                <a:ea typeface="+mn-ea"/>
              </a:rPr>
              <a:t>COPY</a:t>
            </a:r>
            <a:r>
              <a:rPr kumimoji="1" lang="hr-HR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&lt;src&gt; &lt;dest</a:t>
            </a:r>
            <a:r>
              <a:rPr kumimoji="1" lang="hr-HR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&gt;</a:t>
            </a: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该命令将复制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指定的 </a:t>
            </a:r>
            <a:r>
              <a:rPr kumimoji="1" lang="en-US" altLang="zh-CN" dirty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kumimoji="1" lang="en-US" altLang="zh-CN" dirty="0" err="1">
                <a:solidFill>
                  <a:schemeClr val="bg1"/>
                </a:solidFill>
                <a:latin typeface="+mn-ea"/>
                <a:ea typeface="+mn-ea"/>
              </a:rPr>
              <a:t>src</a:t>
            </a:r>
            <a:r>
              <a:rPr kumimoji="1" lang="en-US" altLang="zh-CN" dirty="0">
                <a:solidFill>
                  <a:schemeClr val="bg1"/>
                </a:solidFill>
                <a:latin typeface="+mn-ea"/>
                <a:ea typeface="+mn-ea"/>
              </a:rPr>
              <a:t>&gt; </a:t>
            </a:r>
            <a:r>
              <a:rPr kumimoji="1" lang="zh-CN" altLang="en-US" dirty="0">
                <a:solidFill>
                  <a:schemeClr val="bg1"/>
                </a:solidFill>
                <a:latin typeface="+mn-ea"/>
                <a:ea typeface="+mn-ea"/>
              </a:rPr>
              <a:t>到容器中的 </a:t>
            </a:r>
            <a:r>
              <a:rPr kumimoji="1" lang="en-US" altLang="zh-CN" dirty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kumimoji="1" lang="en-US" altLang="zh-CN" dirty="0" err="1">
                <a:solidFill>
                  <a:schemeClr val="bg1"/>
                </a:solidFill>
                <a:latin typeface="+mn-ea"/>
                <a:ea typeface="+mn-ea"/>
              </a:rPr>
              <a:t>dest</a:t>
            </a:r>
            <a:r>
              <a:rPr kumimoji="1" lang="en-US" altLang="zh-CN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endParaRPr kumimoji="1"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kumimoji="1" lang="en-US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kumimoji="1"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VOLUME 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["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/dir1”,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"/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dir2”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]</a:t>
            </a:r>
          </a:p>
          <a:p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创建一个可以从本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地主机或其他容器挂载</a:t>
            </a:r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的挂载点</a:t>
            </a:r>
            <a:endParaRPr kumimoji="1" lang="en-US" altLang="zh-CN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WORKDIR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/path/to/</a:t>
            </a: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workdir</a:t>
            </a: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 设置容器或脚本运行时的工作目录</a:t>
            </a:r>
            <a:endParaRPr kumimoji="1" lang="en-US" altLang="zh-CN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endParaRPr kumimoji="1" lang="en-US" altLang="zh-CN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8032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89" y="159941"/>
            <a:ext cx="387082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的基本使用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44799" y="1672109"/>
            <a:ext cx="98650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镜像的创建</a:t>
            </a:r>
            <a:endParaRPr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build 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[</a:t>
            </a:r>
            <a:r>
              <a:rPr kumimoji="1"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选项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] 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路径</a:t>
            </a: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该命令将读取指定路径下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包括子 目录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)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的 </a:t>
            </a:r>
            <a:r>
              <a:rPr kumimoji="1" lang="en-US" altLang="zh-CN" dirty="0" err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Dockerfile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,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并将该路径下所有内容发送给 </a:t>
            </a:r>
            <a:r>
              <a:rPr kumimoji="1" lang="en-US" altLang="zh-CN" dirty="0" err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服务端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,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由服务端来 创建镜像。</a:t>
            </a:r>
            <a:endParaRPr kumimoji="1" lang="en-US" altLang="zh-CN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-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t, --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tag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创建镜像时指定镜像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tag</a:t>
            </a:r>
          </a:p>
          <a:p>
            <a:pPr marL="342900" indent="-342900">
              <a:buFont typeface="Wingdings" charset="2"/>
              <a:buChar char="l"/>
            </a:pPr>
            <a:r>
              <a:rPr kumimoji="1" lang="zh-CN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-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f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file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指定</a:t>
            </a: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Dockerfile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文件路径。默认在“路径目录”下搜索</a:t>
            </a: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更多选项参考帮助文档  </a:t>
            </a: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build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--help</a:t>
            </a:r>
          </a:p>
          <a:p>
            <a:pPr marL="342900" indent="-342900">
              <a:buFont typeface="Wingdings" charset="2"/>
              <a:buChar char="l"/>
            </a:pPr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build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–t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namespace/</a:t>
            </a: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img:tag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–f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/xx/</a:t>
            </a: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Dockerfile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./</a:t>
            </a: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src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</a:t>
            </a:r>
          </a:p>
          <a:p>
            <a:pPr marL="342900" indent="-342900">
              <a:buFont typeface="Wingdings" charset="2"/>
              <a:buChar char="l"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794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4" cy="72326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540943" y="3228409"/>
            <a:ext cx="15389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spc="600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03</a:t>
            </a:r>
            <a:endParaRPr lang="zh-CN" altLang="en-US" sz="6600" spc="6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20863" y="2680221"/>
            <a:ext cx="2819400" cy="22479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0570" y="2411315"/>
            <a:ext cx="1068381" cy="82698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69335" y="2841790"/>
            <a:ext cx="96124" cy="41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6387104" y="3616325"/>
            <a:ext cx="3066607" cy="303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5" lvl="1" indent="-241075">
              <a:buFont typeface="Wingdings" pitchFamily="2" charset="2"/>
              <a:buChar char="l"/>
            </a:pPr>
            <a:r>
              <a:rPr lang="zh-CN" altLang="en-US" sz="1969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什么是容器</a:t>
            </a:r>
            <a:endParaRPr lang="zh-CN" altLang="en-US" sz="1969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0" name="文本框 9"/>
          <p:cNvSpPr txBox="1"/>
          <p:nvPr/>
        </p:nvSpPr>
        <p:spPr>
          <a:xfrm>
            <a:off x="6387103" y="4120381"/>
            <a:ext cx="2994600" cy="303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5" lvl="1" indent="-241075">
              <a:buFont typeface="Wingdings" pitchFamily="2" charset="2"/>
              <a:buChar char="l"/>
            </a:pPr>
            <a:r>
              <a:rPr lang="en-US" altLang="zh-CN" sz="1969" dirty="0" err="1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Docker</a:t>
            </a:r>
            <a:r>
              <a:rPr lang="zh-CN" altLang="en-US" sz="1969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容器的基本使用</a:t>
            </a:r>
            <a:endParaRPr lang="zh-CN" altLang="en-US" sz="1969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6387103" y="2456259"/>
            <a:ext cx="450676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791"/>
              </a:spcBef>
            </a:pPr>
            <a:r>
              <a:rPr lang="en-US" altLang="zh-CN" sz="4000" dirty="0" err="1" smtClean="0">
                <a:solidFill>
                  <a:schemeClr val="bg1"/>
                </a:solidFill>
                <a:latin typeface="Arial"/>
                <a:ea typeface="微软雅黑"/>
                <a:cs typeface="宋体" charset="-122"/>
                <a:sym typeface="Arial"/>
              </a:rPr>
              <a:t>Docker</a:t>
            </a:r>
            <a:r>
              <a:rPr lang="zh-CN" altLang="en-US" sz="4000" dirty="0" smtClean="0">
                <a:solidFill>
                  <a:schemeClr val="bg1"/>
                </a:solidFill>
                <a:latin typeface="Arial"/>
                <a:ea typeface="微软雅黑"/>
                <a:cs typeface="宋体" charset="-122"/>
                <a:sym typeface="Arial"/>
              </a:rPr>
              <a:t>容器</a:t>
            </a:r>
            <a:endParaRPr lang="zh-CN" altLang="en-US" sz="4000" dirty="0">
              <a:solidFill>
                <a:schemeClr val="bg1"/>
              </a:solidFill>
              <a:latin typeface="Arial"/>
              <a:ea typeface="微软雅黑"/>
              <a:cs typeface="宋体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365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/>
      <p:bldP spid="30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90" y="159941"/>
            <a:ext cx="345611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en-US" altLang="en-US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容器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概念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956767" y="1672109"/>
            <a:ext cx="9937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简单的说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容器是独立运行的一个或一组应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用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，以及它们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的运行态环境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图片 1" descr="v2-23aff7eac04a41f1def0ee4ec97bbcbd_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1" y="2464197"/>
            <a:ext cx="8229575" cy="34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618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89" y="159941"/>
            <a:ext cx="387082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的基本使用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44799" y="1672109"/>
            <a:ext cx="9865096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容器的运行</a:t>
            </a:r>
            <a:endParaRPr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run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+mn-ea"/>
                <a:ea typeface="+mn-ea"/>
              </a:rPr>
              <a:t>[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+mn-ea"/>
                <a:ea typeface="+mn-ea"/>
              </a:rPr>
              <a:t>选项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+mn-ea"/>
                <a:ea typeface="+mn-ea"/>
              </a:rPr>
              <a:t>]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+mn-ea"/>
                <a:ea typeface="+mn-ea"/>
              </a:rPr>
              <a:t>IMAGE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+mn-ea"/>
                <a:ea typeface="+mn-ea"/>
              </a:rPr>
              <a:t>[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+mn-ea"/>
                <a:ea typeface="+mn-ea"/>
              </a:rPr>
              <a:t>:tag]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+mn-ea"/>
                <a:ea typeface="+mn-ea"/>
              </a:rPr>
              <a:t>[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+mn-ea"/>
                <a:ea typeface="+mn-ea"/>
              </a:rPr>
              <a:t>启动执行指令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+mn-ea"/>
                <a:ea typeface="+mn-ea"/>
              </a:rPr>
              <a:t>]</a:t>
            </a:r>
          </a:p>
          <a:p>
            <a:r>
              <a:rPr kumimoji="1" lang="zh-CN" altLang="en-US" sz="2400" dirty="0" smtClean="0">
                <a:solidFill>
                  <a:srgbClr val="FFFFFF"/>
                </a:solidFill>
                <a:latin typeface="+mn-ea"/>
                <a:ea typeface="+mn-ea"/>
              </a:rPr>
              <a:t>选项</a:t>
            </a:r>
            <a:endParaRPr kumimoji="1" lang="en-US" altLang="zh-CN" sz="2400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r>
              <a:rPr kumimoji="1" lang="zh-CN" altLang="zh-CN" dirty="0" smtClean="0">
                <a:solidFill>
                  <a:srgbClr val="FFFFFF"/>
                </a:solidFill>
                <a:latin typeface="+mn-ea"/>
                <a:ea typeface="+mn-ea"/>
              </a:rPr>
              <a:t>-</a:t>
            </a:r>
            <a:r>
              <a:rPr kumimoji="1"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d</a:t>
            </a:r>
            <a:r>
              <a:rPr kumimoji="1" lang="zh-CN" altLang="en-US" dirty="0" smtClean="0">
                <a:solidFill>
                  <a:srgbClr val="FFFFFF"/>
                </a:solidFill>
                <a:latin typeface="+mn-ea"/>
                <a:ea typeface="+mn-ea"/>
              </a:rPr>
              <a:t> 后台运行 成功运行后返回容器</a:t>
            </a:r>
            <a:r>
              <a:rPr kumimoji="1"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id</a:t>
            </a: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-p</a:t>
            </a:r>
            <a:r>
              <a:rPr kumimoji="1" lang="zh-CN" altLang="en-US" dirty="0" smtClean="0">
                <a:solidFill>
                  <a:srgbClr val="FFFFFF"/>
                </a:solidFill>
                <a:latin typeface="+mn-ea"/>
                <a:ea typeface="+mn-ea"/>
              </a:rPr>
              <a:t> 指定宿主机与容器的端口映射</a:t>
            </a:r>
            <a:endParaRPr kumimoji="1" lang="en-US" altLang="zh-CN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-P </a:t>
            </a:r>
            <a:r>
              <a:rPr kumimoji="1" lang="zh-CN" altLang="en-US" dirty="0" smtClean="0">
                <a:solidFill>
                  <a:srgbClr val="FFFFFF"/>
                </a:solidFill>
                <a:latin typeface="+mn-ea"/>
                <a:ea typeface="+mn-ea"/>
              </a:rPr>
              <a:t>随机指定宿主机与容器的映射端口</a:t>
            </a:r>
            <a:endParaRPr kumimoji="1" lang="en-US" altLang="zh-CN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-v</a:t>
            </a:r>
            <a:r>
              <a:rPr kumimoji="1" lang="zh-CN" altLang="en-US" dirty="0" smtClean="0">
                <a:solidFill>
                  <a:srgbClr val="FFFFFF"/>
                </a:solidFill>
                <a:latin typeface="+mn-ea"/>
                <a:ea typeface="+mn-ea"/>
              </a:rPr>
              <a:t> 设置宿主机与容器目录挂载</a:t>
            </a:r>
            <a:endParaRPr kumimoji="1" lang="en-US" altLang="zh-CN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r>
              <a:rPr kumimoji="1" lang="zh-CN" altLang="zh-CN" dirty="0" smtClean="0">
                <a:solidFill>
                  <a:srgbClr val="FFFFFF"/>
                </a:solidFill>
                <a:latin typeface="+mn-ea"/>
                <a:ea typeface="+mn-ea"/>
              </a:rPr>
              <a:t>-</a:t>
            </a:r>
            <a:r>
              <a:rPr kumimoji="1"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e</a:t>
            </a:r>
            <a:r>
              <a:rPr kumimoji="1" lang="zh-CN" altLang="en-US" dirty="0" smtClean="0">
                <a:solidFill>
                  <a:srgbClr val="FFFFFF"/>
                </a:solidFill>
                <a:latin typeface="+mn-ea"/>
                <a:ea typeface="+mn-ea"/>
              </a:rPr>
              <a:t> 传递变量至容器当中</a:t>
            </a:r>
            <a:endParaRPr kumimoji="1" lang="en-US" altLang="zh-CN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r>
              <a:rPr kumimoji="1" lang="en-US" altLang="zh-CN" dirty="0">
                <a:solidFill>
                  <a:srgbClr val="FFFFFF"/>
                </a:solidFill>
                <a:latin typeface="+mn-ea"/>
                <a:ea typeface="+mn-ea"/>
              </a:rPr>
              <a:t>--</a:t>
            </a:r>
            <a:r>
              <a:rPr kumimoji="1"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restart</a:t>
            </a:r>
            <a:r>
              <a:rPr kumimoji="1" lang="zh-CN" altLang="en-US" dirty="0">
                <a:solidFill>
                  <a:srgbClr val="FFFFFF"/>
                </a:solidFill>
                <a:latin typeface="+mn-ea"/>
                <a:ea typeface="+mn-ea"/>
              </a:rPr>
              <a:t>=</a:t>
            </a:r>
            <a:r>
              <a:rPr kumimoji="1"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[</a:t>
            </a:r>
            <a:r>
              <a:rPr kumimoji="1" lang="en-US" altLang="zh-CN" dirty="0">
                <a:solidFill>
                  <a:srgbClr val="FFFFFF"/>
                </a:solidFill>
                <a:latin typeface="+mn-ea"/>
                <a:ea typeface="+mn-ea"/>
              </a:rPr>
              <a:t>no | on-failure | always</a:t>
            </a:r>
            <a:r>
              <a:rPr kumimoji="1"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]</a:t>
            </a:r>
            <a:r>
              <a:rPr kumimoji="1" lang="zh-CN" altLang="en-US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kumimoji="1" lang="zh-CN" altLang="en-US" dirty="0" smtClean="0">
                <a:solidFill>
                  <a:srgbClr val="FFFFFF"/>
                </a:solidFill>
                <a:latin typeface="+mn-ea"/>
              </a:rPr>
              <a:t>重启策略</a:t>
            </a:r>
            <a:endParaRPr kumimoji="1" lang="en-US" altLang="zh-CN" dirty="0" smtClean="0">
              <a:solidFill>
                <a:srgbClr val="FFFFFF"/>
              </a:solidFill>
              <a:latin typeface="+mn-ea"/>
            </a:endParaRPr>
          </a:p>
          <a:p>
            <a:endParaRPr kumimoji="1" lang="en-US" altLang="zh-CN" dirty="0">
              <a:solidFill>
                <a:srgbClr val="FFFFFF"/>
              </a:solidFill>
              <a:latin typeface="+mn-ea"/>
              <a:ea typeface="+mn-ea"/>
            </a:endParaRPr>
          </a:p>
          <a:p>
            <a:r>
              <a:rPr kumimoji="1" lang="en-US" altLang="zh-CN" dirty="0" err="1">
                <a:solidFill>
                  <a:srgbClr val="FFFFFF"/>
                </a:solidFill>
                <a:latin typeface="+mn-ea"/>
                <a:ea typeface="+mn-ea"/>
              </a:rPr>
              <a:t>docker</a:t>
            </a:r>
            <a:r>
              <a:rPr kumimoji="1" lang="en-US" altLang="zh-CN" dirty="0">
                <a:solidFill>
                  <a:srgbClr val="FFFFFF"/>
                </a:solidFill>
                <a:latin typeface="+mn-ea"/>
                <a:ea typeface="+mn-ea"/>
              </a:rPr>
              <a:t> run --name </a:t>
            </a:r>
            <a:r>
              <a:rPr kumimoji="1" lang="en-US" altLang="zh-CN" dirty="0" err="1">
                <a:solidFill>
                  <a:srgbClr val="FFFFFF"/>
                </a:solidFill>
                <a:latin typeface="+mn-ea"/>
                <a:ea typeface="+mn-ea"/>
              </a:rPr>
              <a:t>phpmyadmin</a:t>
            </a:r>
            <a:r>
              <a:rPr kumimoji="1" lang="en-US" altLang="zh-CN" dirty="0">
                <a:solidFill>
                  <a:srgbClr val="FFFFFF"/>
                </a:solidFill>
                <a:latin typeface="+mn-ea"/>
                <a:ea typeface="+mn-ea"/>
              </a:rPr>
              <a:t> --restart=always -d -e PMA_HOST=10.1.1.9 </a:t>
            </a:r>
            <a:r>
              <a:rPr kumimoji="1"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–p 18080</a:t>
            </a:r>
            <a:r>
              <a:rPr kumimoji="1" lang="en-US" altLang="zh-CN" dirty="0">
                <a:solidFill>
                  <a:srgbClr val="FFFFFF"/>
                </a:solidFill>
                <a:latin typeface="+mn-ea"/>
                <a:ea typeface="+mn-ea"/>
              </a:rPr>
              <a:t>:80 -v /data/web/</a:t>
            </a:r>
            <a:r>
              <a:rPr kumimoji="1" lang="en-US" altLang="zh-CN" dirty="0" err="1">
                <a:solidFill>
                  <a:srgbClr val="FFFFFF"/>
                </a:solidFill>
                <a:latin typeface="+mn-ea"/>
                <a:ea typeface="+mn-ea"/>
              </a:rPr>
              <a:t>phpmyadmin</a:t>
            </a:r>
            <a:r>
              <a:rPr kumimoji="1" lang="en-US" altLang="zh-CN" dirty="0">
                <a:solidFill>
                  <a:srgbClr val="FFFFFF"/>
                </a:solidFill>
                <a:latin typeface="+mn-ea"/>
                <a:ea typeface="+mn-ea"/>
              </a:rPr>
              <a:t>:/</a:t>
            </a:r>
            <a:r>
              <a:rPr kumimoji="1" lang="en-US" altLang="zh-CN" dirty="0" err="1">
                <a:solidFill>
                  <a:srgbClr val="FFFFFF"/>
                </a:solidFill>
                <a:latin typeface="+mn-ea"/>
                <a:ea typeface="+mn-ea"/>
              </a:rPr>
              <a:t>etc</a:t>
            </a:r>
            <a:r>
              <a:rPr kumimoji="1" lang="en-US" altLang="zh-CN" dirty="0">
                <a:solidFill>
                  <a:srgbClr val="FFFFFF"/>
                </a:solidFill>
                <a:latin typeface="+mn-ea"/>
                <a:ea typeface="+mn-ea"/>
              </a:rPr>
              <a:t>/</a:t>
            </a:r>
            <a:r>
              <a:rPr kumimoji="1" lang="en-US" altLang="zh-CN" dirty="0" err="1">
                <a:solidFill>
                  <a:srgbClr val="FFFFFF"/>
                </a:solidFill>
                <a:latin typeface="+mn-ea"/>
                <a:ea typeface="+mn-ea"/>
              </a:rPr>
              <a:t>phpmyadmin</a:t>
            </a:r>
            <a:r>
              <a:rPr kumimoji="1" lang="en-US" altLang="zh-CN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kumimoji="1" lang="en-US" altLang="zh-CN" dirty="0" err="1">
                <a:solidFill>
                  <a:srgbClr val="FFFFFF"/>
                </a:solidFill>
                <a:latin typeface="+mn-ea"/>
                <a:ea typeface="+mn-ea"/>
              </a:rPr>
              <a:t>phpmyadmin</a:t>
            </a:r>
            <a:r>
              <a:rPr kumimoji="1" lang="en-US" altLang="zh-CN" dirty="0">
                <a:solidFill>
                  <a:srgbClr val="FFFFFF"/>
                </a:solidFill>
                <a:latin typeface="+mn-ea"/>
                <a:ea typeface="+mn-ea"/>
              </a:rPr>
              <a:t>/</a:t>
            </a:r>
            <a:r>
              <a:rPr kumimoji="1" lang="en-US" altLang="zh-CN" dirty="0" err="1" smtClean="0">
                <a:solidFill>
                  <a:srgbClr val="FFFFFF"/>
                </a:solidFill>
                <a:latin typeface="+mn-ea"/>
                <a:ea typeface="+mn-ea"/>
              </a:rPr>
              <a:t>phpmyadmin</a:t>
            </a:r>
            <a:endParaRPr kumimoji="1" lang="en-US" altLang="zh-CN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endParaRPr kumimoji="1" lang="en-US" altLang="zh-CN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r>
              <a:rPr kumimoji="1" lang="en-US" altLang="zh-CN" dirty="0" err="1" smtClean="0">
                <a:solidFill>
                  <a:srgbClr val="FFFFFF"/>
                </a:solidFill>
                <a:latin typeface="+mn-ea"/>
                <a:ea typeface="+mn-ea"/>
              </a:rPr>
              <a:t>docker</a:t>
            </a:r>
            <a:r>
              <a:rPr kumimoji="1" lang="zh-CN" altLang="en-US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run</a:t>
            </a:r>
            <a:r>
              <a:rPr kumimoji="1" lang="zh-CN" altLang="en-US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--help</a:t>
            </a:r>
          </a:p>
          <a:p>
            <a:endParaRPr kumimoji="1" lang="en-US" altLang="zh-CN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endParaRPr kumimoji="1" lang="zh-CN" altLang="en-US" sz="24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6844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89" y="159941"/>
            <a:ext cx="387082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的基本使用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44799" y="1672109"/>
            <a:ext cx="98650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如何进入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容器</a:t>
            </a:r>
            <a:endParaRPr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exec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n-ea"/>
                <a:ea typeface="+mn-ea"/>
              </a:rPr>
              <a:t>[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选项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n-ea"/>
                <a:ea typeface="+mn-ea"/>
              </a:rPr>
              <a:t>]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 容器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n-ea"/>
                <a:ea typeface="+mn-ea"/>
              </a:rPr>
              <a:t>NAME|ID</a:t>
            </a:r>
          </a:p>
          <a:p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    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n-ea"/>
                <a:ea typeface="+mn-ea"/>
              </a:rPr>
              <a:t>[OPTION]</a:t>
            </a:r>
          </a:p>
          <a:p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    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n-ea"/>
                <a:ea typeface="+mn-ea"/>
              </a:rPr>
              <a:t>-</a:t>
            </a:r>
            <a:r>
              <a:rPr kumimoji="1" lang="en-US" altLang="zh-CN" sz="2000" dirty="0" err="1">
                <a:solidFill>
                  <a:srgbClr val="FFFFFF"/>
                </a:solidFill>
                <a:latin typeface="+mn-ea"/>
                <a:ea typeface="+mn-ea"/>
              </a:rPr>
              <a:t>i</a:t>
            </a:r>
            <a:r>
              <a:rPr kumimoji="1" lang="en-US" altLang="zh-CN" sz="2000" dirty="0">
                <a:solidFill>
                  <a:srgbClr val="FFFFFF"/>
                </a:solidFill>
                <a:latin typeface="+mn-ea"/>
                <a:ea typeface="+mn-ea"/>
              </a:rPr>
              <a:t>, --interactive          Keep STDIN open even if not attached</a:t>
            </a:r>
          </a:p>
          <a:p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    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n-ea"/>
                <a:ea typeface="+mn-ea"/>
              </a:rPr>
              <a:t>-</a:t>
            </a:r>
            <a:r>
              <a:rPr kumimoji="1" lang="en-US" altLang="zh-CN" sz="2000" dirty="0">
                <a:solidFill>
                  <a:srgbClr val="FFFFFF"/>
                </a:solidFill>
                <a:latin typeface="+mn-ea"/>
                <a:ea typeface="+mn-ea"/>
              </a:rPr>
              <a:t>t, --</a:t>
            </a:r>
            <a:r>
              <a:rPr kumimoji="1" lang="en-US" altLang="zh-CN" sz="2000" dirty="0" err="1">
                <a:solidFill>
                  <a:srgbClr val="FFFFFF"/>
                </a:solidFill>
                <a:latin typeface="+mn-ea"/>
                <a:ea typeface="+mn-ea"/>
              </a:rPr>
              <a:t>tty</a:t>
            </a:r>
            <a:r>
              <a:rPr kumimoji="1" lang="en-US" altLang="zh-CN" sz="2000" dirty="0">
                <a:solidFill>
                  <a:srgbClr val="FFFFFF"/>
                </a:solidFill>
                <a:latin typeface="+mn-ea"/>
                <a:ea typeface="+mn-ea"/>
              </a:rPr>
              <a:t>                  Allocate a pseudo-TTY</a:t>
            </a:r>
            <a:endParaRPr kumimoji="1" lang="en-US" altLang="zh-CN" sz="2000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endParaRPr kumimoji="1" lang="en-US" altLang="zh-CN" sz="2000" dirty="0">
              <a:solidFill>
                <a:srgbClr val="FFFFFF"/>
              </a:solidFill>
              <a:latin typeface="+mn-ea"/>
              <a:ea typeface="+mn-ea"/>
            </a:endParaRPr>
          </a:p>
          <a:p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   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n-ea"/>
                <a:ea typeface="+mn-ea"/>
              </a:rPr>
              <a:t>exec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n-ea"/>
                <a:ea typeface="+mn-ea"/>
              </a:rPr>
              <a:t>–it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kumimoji="1" lang="is-IS" altLang="zh-CN" sz="2000" dirty="0" smtClean="0">
                <a:solidFill>
                  <a:srgbClr val="FFFFFF"/>
                </a:solidFill>
                <a:latin typeface="+mn-ea"/>
                <a:ea typeface="+mn-ea"/>
              </a:rPr>
              <a:t>19fe8b4d2414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n-ea"/>
                <a:ea typeface="+mn-ea"/>
              </a:rPr>
              <a:t>/bin/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+mn-ea"/>
                <a:ea typeface="+mn-ea"/>
              </a:rPr>
              <a:t>sh</a:t>
            </a:r>
            <a:endParaRPr kumimoji="1" lang="en-US" altLang="zh-CN" sz="2000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endParaRPr kumimoji="1" lang="en-US" altLang="zh-CN" sz="2000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r>
              <a:rPr kumimoji="1" lang="zh-CN" altLang="zh-CN" sz="2400" dirty="0" smtClean="0">
                <a:solidFill>
                  <a:srgbClr val="FFFFFF"/>
                </a:solidFill>
                <a:latin typeface="+mn-ea"/>
                <a:ea typeface="+mn-ea"/>
              </a:rPr>
              <a:t>#</a:t>
            </a:r>
            <a:r>
              <a:rPr kumimoji="1" lang="zh-CN" altLang="en-US" sz="2400" dirty="0" smtClean="0">
                <a:solidFill>
                  <a:srgbClr val="FFFFFF"/>
                </a:solidFill>
                <a:latin typeface="+mn-ea"/>
                <a:ea typeface="+mn-ea"/>
              </a:rPr>
              <a:t> 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attach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j-ea"/>
                <a:ea typeface="+mj-ea"/>
              </a:rPr>
              <a:t>[</a:t>
            </a:r>
            <a:r>
              <a:rPr kumimoji="1" lang="zh-CN" altLang="en-US" sz="2000" dirty="0">
                <a:solidFill>
                  <a:srgbClr val="FFFFFF"/>
                </a:solidFill>
                <a:latin typeface="+mj-ea"/>
                <a:ea typeface="+mj-ea"/>
              </a:rPr>
              <a:t>选项</a:t>
            </a:r>
            <a:r>
              <a:rPr kumimoji="1" lang="en-US" altLang="zh-CN" sz="2000" dirty="0">
                <a:solidFill>
                  <a:srgbClr val="FFFFFF"/>
                </a:solidFill>
                <a:latin typeface="+mj-ea"/>
                <a:ea typeface="+mj-ea"/>
              </a:rPr>
              <a:t>]</a:t>
            </a:r>
            <a:r>
              <a:rPr kumimoji="1" lang="zh-CN" altLang="en-US" sz="2000" dirty="0">
                <a:solidFill>
                  <a:srgbClr val="FFFFFF"/>
                </a:solidFill>
                <a:latin typeface="+mj-ea"/>
                <a:ea typeface="+mj-ea"/>
              </a:rPr>
              <a:t> 容器</a:t>
            </a:r>
            <a:r>
              <a:rPr kumimoji="1" lang="en-US" altLang="zh-CN" sz="2000" dirty="0">
                <a:solidFill>
                  <a:srgbClr val="FFFFFF"/>
                </a:solidFill>
                <a:latin typeface="+mj-ea"/>
                <a:ea typeface="+mj-ea"/>
              </a:rPr>
              <a:t>NAME|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j-ea"/>
                <a:ea typeface="+mj-ea"/>
              </a:rPr>
              <a:t>ID</a:t>
            </a:r>
          </a:p>
          <a:p>
            <a:endParaRPr kumimoji="1" lang="en-US" altLang="zh-CN" sz="2000" dirty="0">
              <a:solidFill>
                <a:srgbClr val="FFFFFF"/>
              </a:solidFill>
              <a:latin typeface="+mj-ea"/>
              <a:ea typeface="+mj-ea"/>
            </a:endParaRPr>
          </a:p>
          <a:p>
            <a:r>
              <a:rPr kumimoji="1" lang="zh-CN" altLang="zh-CN" sz="2000" dirty="0" smtClean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    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+mj-ea"/>
                <a:ea typeface="+mj-ea"/>
              </a:rPr>
              <a:t>docker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j-ea"/>
                <a:ea typeface="+mj-ea"/>
              </a:rPr>
              <a:t>attach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kumimoji="1" lang="is-IS" altLang="zh-CN" sz="2000" dirty="0">
                <a:solidFill>
                  <a:srgbClr val="FFFFFF"/>
                </a:solidFill>
                <a:latin typeface="+mn-ea"/>
              </a:rPr>
              <a:t>19fe8b4d2414</a:t>
            </a:r>
            <a:r>
              <a:rPr kumimoji="1" lang="zh-CN" altLang="en-US" sz="2000" dirty="0">
                <a:solidFill>
                  <a:srgbClr val="FFFFFF"/>
                </a:solidFill>
                <a:latin typeface="+mn-ea"/>
              </a:rPr>
              <a:t> </a:t>
            </a:r>
            <a:endParaRPr kumimoji="1" lang="en-US" altLang="zh-CN" sz="2000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endParaRPr kumimoji="1" lang="en-US" altLang="zh-CN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endParaRPr kumimoji="1" lang="en-US" altLang="zh-CN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需要注意的是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，使用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attach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时如果从这个</a:t>
            </a:r>
            <a:r>
              <a:rPr lang="en-US" altLang="zh-CN" sz="2000" dirty="0" err="1" smtClean="0">
                <a:solidFill>
                  <a:schemeClr val="bg1"/>
                </a:solidFill>
                <a:latin typeface="+mn-ea"/>
                <a:ea typeface="+mn-ea"/>
              </a:rPr>
              <a:t>stdin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中执行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exit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，会导致容器也停止</a:t>
            </a:r>
            <a:r>
              <a:rPr lang="zh-CN" altLang="en-US" dirty="0" smtClean="0"/>
              <a:t>，</a:t>
            </a:r>
            <a:r>
              <a:rPr lang="zh-CN" altLang="en-US" dirty="0"/>
              <a:t>会导致容器的停止。</a:t>
            </a:r>
            <a:endParaRPr lang="en-US" altLang="zh-CN" dirty="0"/>
          </a:p>
          <a:p>
            <a:endParaRPr kumimoji="1" lang="en-US" altLang="zh-CN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endParaRPr kumimoji="1" lang="zh-CN" altLang="en-US" sz="24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237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89" y="159941"/>
            <a:ext cx="387082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的基本使用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44799" y="1672109"/>
            <a:ext cx="98650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基于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容器的镜像创建</a:t>
            </a:r>
            <a:endParaRPr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commit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[</a:t>
            </a:r>
            <a:r>
              <a:rPr kumimoji="1"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选项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] 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容器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ID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[REPOSITORY[:TAG]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]</a:t>
            </a:r>
          </a:p>
          <a:p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该命令将基于现有的容器创建镜像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。</a:t>
            </a:r>
            <a:endParaRPr kumimoji="1" lang="en-US" altLang="zh-CN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commit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pt-BR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1084cabfff33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phpmyadmin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</a:t>
            </a: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phpmyadmin:newtag</a:t>
            </a: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788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416884" y="2467864"/>
            <a:ext cx="463330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200" noProof="1" smtClean="0">
                <a:solidFill>
                  <a:schemeClr val="bg1"/>
                </a:solidFill>
                <a:latin typeface="Arial"/>
                <a:ea typeface="微软雅黑"/>
                <a:cs typeface="宋体" panose="02010600030101010101" pitchFamily="2" charset="-122"/>
                <a:sym typeface="Arial"/>
              </a:rPr>
              <a:t>Docker</a:t>
            </a:r>
            <a:r>
              <a:rPr lang="zh-CN" altLang="en-US" sz="1200" noProof="1" smtClean="0">
                <a:solidFill>
                  <a:schemeClr val="bg1"/>
                </a:solidFill>
                <a:latin typeface="Arial"/>
                <a:ea typeface="微软雅黑"/>
                <a:cs typeface="宋体" panose="02010600030101010101" pitchFamily="2" charset="-122"/>
                <a:sym typeface="Arial"/>
              </a:rPr>
              <a:t>的简介、</a:t>
            </a:r>
            <a:r>
              <a:rPr lang="en-US" altLang="zh-CN" sz="1200" noProof="1" smtClean="0">
                <a:solidFill>
                  <a:schemeClr val="bg1"/>
                </a:solidFill>
                <a:latin typeface="Arial"/>
                <a:ea typeface="微软雅黑"/>
                <a:cs typeface="宋体" panose="02010600030101010101" pitchFamily="2" charset="-122"/>
                <a:sym typeface="Arial"/>
              </a:rPr>
              <a:t>Docker</a:t>
            </a:r>
            <a:r>
              <a:rPr lang="zh-CN" altLang="en-US" sz="1200" noProof="1" smtClean="0">
                <a:solidFill>
                  <a:schemeClr val="bg1"/>
                </a:solidFill>
                <a:latin typeface="Arial"/>
                <a:ea typeface="微软雅黑"/>
                <a:cs typeface="宋体" panose="02010600030101010101" pitchFamily="2" charset="-122"/>
                <a:sym typeface="Arial"/>
              </a:rPr>
              <a:t>与虚拟机的对比</a:t>
            </a:r>
            <a:endParaRPr lang="zh-CN" altLang="en-US" sz="1200" dirty="0">
              <a:solidFill>
                <a:schemeClr val="bg1"/>
              </a:solidFill>
              <a:latin typeface="Arial"/>
              <a:ea typeface="微软雅黑"/>
              <a:cs typeface="宋体" panose="02010600030101010101" pitchFamily="2" charset="-122"/>
              <a:sym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16885" y="2137119"/>
            <a:ext cx="20413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noProof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什么是</a:t>
            </a:r>
            <a:r>
              <a:rPr lang="en-US" altLang="zh-CN" noProof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endParaRPr lang="zh-CN" altLang="en-US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498675" y="2137120"/>
            <a:ext cx="726061" cy="7260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20320" y="3451601"/>
            <a:ext cx="4634804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200" noProof="1" smtClean="0">
                <a:solidFill>
                  <a:schemeClr val="bg1"/>
                </a:solidFill>
                <a:latin typeface="Arial"/>
                <a:ea typeface="微软雅黑"/>
                <a:cs typeface="宋体" panose="02010600030101010101" pitchFamily="2" charset="-122"/>
                <a:sym typeface="Arial"/>
              </a:rPr>
              <a:t>Docker</a:t>
            </a:r>
            <a:r>
              <a:rPr lang="zh-CN" altLang="en-US" sz="1200" noProof="1" smtClean="0">
                <a:solidFill>
                  <a:schemeClr val="bg1"/>
                </a:solidFill>
                <a:latin typeface="Arial"/>
                <a:ea typeface="微软雅黑"/>
                <a:cs typeface="宋体" panose="02010600030101010101" pitchFamily="2" charset="-122"/>
                <a:sym typeface="Arial"/>
              </a:rPr>
              <a:t>镜像的介绍与应用</a:t>
            </a:r>
            <a:endParaRPr lang="zh-CN" altLang="en-US" sz="1200" dirty="0">
              <a:solidFill>
                <a:schemeClr val="bg1"/>
              </a:solidFill>
              <a:latin typeface="Arial"/>
              <a:ea typeface="微软雅黑"/>
              <a:cs typeface="宋体" panose="02010600030101010101" pitchFamily="2" charset="-122"/>
              <a:sym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20319" y="3120856"/>
            <a:ext cx="204199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镜像</a:t>
            </a:r>
            <a:endParaRPr lang="zh-CN" altLang="en-US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402113" y="3120858"/>
            <a:ext cx="726060" cy="7260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72449" y="4445143"/>
            <a:ext cx="452319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200" dirty="0" err="1" smtClean="0">
                <a:solidFill>
                  <a:schemeClr val="bg1"/>
                </a:solidFill>
                <a:latin typeface="Arial"/>
                <a:ea typeface="微软雅黑"/>
                <a:cs typeface="宋体" panose="02010600030101010101" pitchFamily="2" charset="-122"/>
                <a:sym typeface="Arial"/>
              </a:rPr>
              <a:t>Docker</a:t>
            </a:r>
            <a:r>
              <a:rPr lang="zh-CN" altLang="en-US" sz="1200" dirty="0" smtClean="0">
                <a:solidFill>
                  <a:schemeClr val="bg1"/>
                </a:solidFill>
                <a:latin typeface="Arial"/>
                <a:ea typeface="微软雅黑"/>
                <a:cs typeface="宋体" panose="02010600030101010101" pitchFamily="2" charset="-122"/>
                <a:sym typeface="Arial"/>
              </a:rPr>
              <a:t>的容器介绍与应用</a:t>
            </a:r>
            <a:endParaRPr lang="zh-CN" altLang="en-US" sz="1200" dirty="0">
              <a:solidFill>
                <a:schemeClr val="bg1"/>
              </a:solidFill>
              <a:latin typeface="Arial"/>
              <a:ea typeface="微软雅黑"/>
              <a:cs typeface="宋体" panose="02010600030101010101" pitchFamily="2" charset="-122"/>
              <a:sym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72448" y="4114399"/>
            <a:ext cx="287817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容器</a:t>
            </a:r>
            <a:endParaRPr lang="zh-CN" altLang="en-US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54241" y="4114399"/>
            <a:ext cx="726061" cy="7260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66979" y="5560541"/>
            <a:ext cx="4634804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200" dirty="0" err="1" smtClean="0">
                <a:solidFill>
                  <a:schemeClr val="bg1"/>
                </a:solidFill>
                <a:latin typeface="Arial"/>
                <a:ea typeface="微软雅黑"/>
                <a:cs typeface="宋体" panose="02010600030101010101" pitchFamily="2" charset="-122"/>
                <a:sym typeface="Arial"/>
              </a:rPr>
              <a:t>Docker</a:t>
            </a:r>
            <a:r>
              <a:rPr lang="zh-CN" altLang="en-US" sz="1200" dirty="0" smtClean="0">
                <a:solidFill>
                  <a:schemeClr val="bg1"/>
                </a:solidFill>
                <a:latin typeface="Arial"/>
                <a:ea typeface="微软雅黑"/>
                <a:cs typeface="宋体" panose="02010600030101010101" pitchFamily="2" charset="-122"/>
                <a:sym typeface="Arial"/>
              </a:rPr>
              <a:t>的仓库介绍与应用</a:t>
            </a:r>
            <a:endParaRPr lang="zh-CN" altLang="en-US" sz="1200" dirty="0">
              <a:solidFill>
                <a:schemeClr val="bg1"/>
              </a:solidFill>
              <a:latin typeface="Arial"/>
              <a:ea typeface="微软雅黑"/>
              <a:cs typeface="宋体" panose="02010600030101010101" pitchFamily="2" charset="-122"/>
              <a:sym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80559" y="5194519"/>
            <a:ext cx="312211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仓库</a:t>
            </a:r>
            <a:endParaRPr lang="zh-CN" altLang="en-US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562353" y="5194521"/>
            <a:ext cx="726060" cy="7260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8" name="TextBox 31"/>
          <p:cNvSpPr txBox="1"/>
          <p:nvPr/>
        </p:nvSpPr>
        <p:spPr>
          <a:xfrm>
            <a:off x="4718790" y="159941"/>
            <a:ext cx="345611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目录</a:t>
            </a:r>
            <a:endParaRPr lang="en-US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19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0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问号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33" y="2330818"/>
            <a:ext cx="343421" cy="343421"/>
          </a:xfrm>
          <a:prstGeom prst="rect">
            <a:avLst/>
          </a:prstGeom>
        </p:spPr>
      </p:pic>
      <p:pic>
        <p:nvPicPr>
          <p:cNvPr id="4" name="图片 3" descr="镜像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137" y="3322311"/>
            <a:ext cx="343421" cy="343421"/>
          </a:xfrm>
          <a:prstGeom prst="rect">
            <a:avLst/>
          </a:prstGeom>
        </p:spPr>
      </p:pic>
      <p:pic>
        <p:nvPicPr>
          <p:cNvPr id="7" name="图片 6" descr="容器服务 Container Serv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57" y="4258415"/>
            <a:ext cx="415429" cy="415429"/>
          </a:xfrm>
          <a:prstGeom prst="rect">
            <a:avLst/>
          </a:prstGeom>
        </p:spPr>
      </p:pic>
      <p:pic>
        <p:nvPicPr>
          <p:cNvPr id="8" name="图片 7" descr="仓库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369" y="5338535"/>
            <a:ext cx="415429" cy="4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91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6" grpId="0" animBg="1"/>
      <p:bldP spid="45" grpId="0"/>
      <p:bldP spid="46" grpId="0"/>
      <p:bldP spid="47" grpId="0" animBg="1"/>
      <p:bldP spid="49" grpId="0"/>
      <p:bldP spid="50" grpId="0"/>
      <p:bldP spid="51" grpId="0" animBg="1"/>
      <p:bldP spid="53" grpId="0"/>
      <p:bldP spid="54" grpId="0"/>
      <p:bldP spid="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89" y="159941"/>
            <a:ext cx="387082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的基本使用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44799" y="1672109"/>
            <a:ext cx="98650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容器的操作命令</a:t>
            </a:r>
            <a:endParaRPr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kumimoji="1" lang="en-US" altLang="en-US" sz="24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inspect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n-ea"/>
                <a:ea typeface="+mn-ea"/>
              </a:rPr>
              <a:t>NAME|ID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 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的元数据查看</a:t>
            </a:r>
            <a:endParaRPr kumimoji="1" lang="en-US" altLang="zh-CN" sz="2000" dirty="0">
              <a:solidFill>
                <a:srgbClr val="FFFFFF"/>
              </a:solidFill>
              <a:latin typeface="+mn-ea"/>
              <a:ea typeface="+mn-ea"/>
            </a:endParaRPr>
          </a:p>
          <a:p>
            <a:endParaRPr kumimoji="1" lang="en-US" altLang="zh-CN" sz="2000" dirty="0" smtClean="0">
              <a:solidFill>
                <a:srgbClr val="FFFFFF"/>
              </a:solidFill>
              <a:latin typeface="+mn-ea"/>
              <a:ea typeface="+mn-ea"/>
            </a:endParaRPr>
          </a:p>
          <a:p>
            <a:r>
              <a:rPr kumimoji="1" lang="zh-CN" altLang="zh-CN" sz="2000" dirty="0" smtClean="0">
                <a:solidFill>
                  <a:srgbClr val="FFFFFF"/>
                </a:solidFill>
                <a:latin typeface="+mn-ea"/>
                <a:ea typeface="+mn-ea"/>
              </a:rPr>
              <a:t>#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  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logs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>
                <a:solidFill>
                  <a:srgbClr val="FFFFFF"/>
                </a:solidFill>
                <a:latin typeface="+mn-ea"/>
              </a:rPr>
              <a:t>NAME|ID</a:t>
            </a:r>
            <a:r>
              <a:rPr kumimoji="1" lang="zh-CN" altLang="en-US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+mj-ea"/>
                <a:ea typeface="+mj-ea"/>
              </a:rPr>
              <a:t>docker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日志查看</a:t>
            </a:r>
            <a:endParaRPr kumimoji="1" lang="en-US" altLang="zh-CN" sz="2000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endParaRPr kumimoji="1" lang="en-US" altLang="zh-CN" sz="2000" dirty="0">
              <a:solidFill>
                <a:srgbClr val="FFFFFF"/>
              </a:solidFill>
              <a:latin typeface="+mj-ea"/>
              <a:ea typeface="+mj-ea"/>
            </a:endParaRPr>
          </a:p>
          <a:p>
            <a:r>
              <a:rPr kumimoji="1" lang="en-US" altLang="zh-CN" sz="2000" dirty="0" smtClean="0">
                <a:solidFill>
                  <a:srgbClr val="FFFFFF"/>
                </a:solidFill>
                <a:latin typeface="+mj-ea"/>
                <a:ea typeface="+mj-ea"/>
              </a:rPr>
              <a:t>#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 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+mj-ea"/>
                <a:ea typeface="+mj-ea"/>
              </a:rPr>
              <a:t>docker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+mj-ea"/>
                <a:ea typeface="+mj-ea"/>
              </a:rPr>
              <a:t>rm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j-ea"/>
                <a:ea typeface="+mj-ea"/>
              </a:rPr>
              <a:t>NAME|ID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移除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+mj-ea"/>
                <a:ea typeface="+mj-ea"/>
              </a:rPr>
              <a:t>docker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容器</a:t>
            </a:r>
            <a:endParaRPr kumimoji="1" lang="en-US" altLang="zh-CN" sz="2000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endParaRPr kumimoji="1" lang="en-US" altLang="zh-CN" sz="2000" dirty="0">
              <a:solidFill>
                <a:srgbClr val="FFFFFF"/>
              </a:solidFill>
              <a:latin typeface="+mj-ea"/>
              <a:ea typeface="+mj-ea"/>
            </a:endParaRPr>
          </a:p>
          <a:p>
            <a:r>
              <a:rPr kumimoji="1" lang="zh-CN" altLang="zh-CN" sz="2000" dirty="0" smtClean="0">
                <a:solidFill>
                  <a:srgbClr val="FFFFFF"/>
                </a:solidFill>
                <a:latin typeface="+mj-ea"/>
                <a:ea typeface="+mj-ea"/>
              </a:rPr>
              <a:t>#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  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+mj-ea"/>
                <a:ea typeface="+mj-ea"/>
              </a:rPr>
              <a:t>docker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+mj-ea"/>
                <a:ea typeface="+mj-ea"/>
              </a:rPr>
              <a:t>ps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j-ea"/>
                <a:ea typeface="+mj-ea"/>
              </a:rPr>
              <a:t>查看运行中的容器</a:t>
            </a:r>
            <a:endParaRPr kumimoji="1" lang="en-US" altLang="zh-CN" sz="2000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endParaRPr kumimoji="1" lang="zh-CN" altLang="en-US" sz="24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0149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4" cy="72326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540943" y="3228409"/>
            <a:ext cx="15389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spc="600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04</a:t>
            </a:r>
            <a:endParaRPr lang="zh-CN" altLang="en-US" sz="6600" spc="6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20863" y="2680221"/>
            <a:ext cx="2819400" cy="22479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0570" y="2411315"/>
            <a:ext cx="1068381" cy="82698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69335" y="2841790"/>
            <a:ext cx="96124" cy="41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6387104" y="3616325"/>
            <a:ext cx="3066607" cy="303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5" lvl="1" indent="-241075">
              <a:buFont typeface="Wingdings" pitchFamily="2" charset="2"/>
              <a:buChar char="l"/>
            </a:pPr>
            <a:r>
              <a:rPr lang="zh-CN" altLang="en-US" sz="1969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什么是镜像仓库</a:t>
            </a:r>
            <a:endParaRPr lang="zh-CN" altLang="en-US" sz="1969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0" name="文本框 9"/>
          <p:cNvSpPr txBox="1"/>
          <p:nvPr/>
        </p:nvSpPr>
        <p:spPr>
          <a:xfrm>
            <a:off x="6387103" y="4120381"/>
            <a:ext cx="2994600" cy="303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5" lvl="1" indent="-241075">
              <a:buFont typeface="Wingdings" pitchFamily="2" charset="2"/>
              <a:buChar char="l"/>
            </a:pPr>
            <a:r>
              <a:rPr lang="en-US" altLang="zh-CN" sz="1969" dirty="0" err="1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Docker</a:t>
            </a:r>
            <a:r>
              <a:rPr lang="zh-CN" altLang="en-US" sz="1969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仓库的使用</a:t>
            </a:r>
            <a:endParaRPr lang="zh-CN" altLang="en-US" sz="1969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6387103" y="2456259"/>
            <a:ext cx="450676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791"/>
              </a:spcBef>
            </a:pPr>
            <a:r>
              <a:rPr lang="en-US" altLang="zh-CN" sz="4000" dirty="0" err="1" smtClean="0">
                <a:solidFill>
                  <a:schemeClr val="bg1"/>
                </a:solidFill>
                <a:latin typeface="Arial"/>
                <a:ea typeface="微软雅黑"/>
                <a:cs typeface="宋体" charset="-122"/>
                <a:sym typeface="Arial"/>
              </a:rPr>
              <a:t>Docker</a:t>
            </a:r>
            <a:r>
              <a:rPr lang="zh-CN" altLang="en-US" sz="4000" dirty="0" smtClean="0">
                <a:solidFill>
                  <a:schemeClr val="bg1"/>
                </a:solidFill>
                <a:latin typeface="Arial"/>
                <a:ea typeface="微软雅黑"/>
                <a:cs typeface="宋体" charset="-122"/>
                <a:sym typeface="Arial"/>
              </a:rPr>
              <a:t>仓库</a:t>
            </a:r>
            <a:endParaRPr lang="zh-CN" altLang="en-US" sz="4000" dirty="0">
              <a:solidFill>
                <a:schemeClr val="bg1"/>
              </a:solidFill>
              <a:latin typeface="Arial"/>
              <a:ea typeface="微软雅黑"/>
              <a:cs typeface="宋体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210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/>
      <p:bldP spid="30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89" y="159941"/>
            <a:ext cx="372681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仓库的概念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956767" y="1672109"/>
            <a:ext cx="99371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仓库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(Repository)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是集中存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放</a:t>
            </a:r>
            <a:r>
              <a:rPr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镜像的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地方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公共仓库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由</a:t>
            </a:r>
            <a:r>
              <a:rPr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官方维护的仓库，如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centos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mysql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等部分镜像是存放于公共仓库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私有仓库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 p.home.forgame.com:4567/</a:t>
            </a:r>
            <a:r>
              <a:rPr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yunker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</a:t>
            </a:r>
            <a:r>
              <a:rPr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xiaodai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ccr.ccs.tencentyun.com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yunker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xiaodai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8305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89" y="159941"/>
            <a:ext cx="387082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的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仓库使用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44799" y="1672109"/>
            <a:ext cx="986509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的仓库使用</a:t>
            </a:r>
            <a:endParaRPr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login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[</a:t>
            </a:r>
            <a:r>
              <a:rPr kumimoji="1"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选项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]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[REPOSITORY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SERVER]</a:t>
            </a:r>
          </a:p>
          <a:p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登录到私有仓库服务器。</a:t>
            </a:r>
            <a:endParaRPr kumimoji="1" lang="en-US" altLang="zh-CN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login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–u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账号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–p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密码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p.home.forgame.com:4567</a:t>
            </a:r>
          </a:p>
          <a:p>
            <a:pPr marL="342900" indent="-342900">
              <a:buFont typeface="Wingdings" charset="2"/>
              <a:buChar char="l"/>
            </a:pP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push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[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选项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]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IMAGE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_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NAME[:TAG]</a:t>
            </a:r>
          </a:p>
          <a:p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将镜像提交到对应仓库</a:t>
            </a:r>
            <a:endParaRPr kumimoji="1"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push</a:t>
            </a:r>
            <a:r>
              <a:rPr kumimoji="1"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p.home.forgame.com:4567/</a:t>
            </a:r>
            <a:r>
              <a:rPr kumimoji="1" lang="en-US" altLang="zh-CN" sz="20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yunker</a:t>
            </a:r>
            <a:r>
              <a:rPr kumimoji="1"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/fd:0.0.1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878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4" cy="72326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815" y="1656184"/>
            <a:ext cx="10153128" cy="46244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75357" y="839951"/>
            <a:ext cx="7896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当我们敲下</a:t>
            </a:r>
            <a:r>
              <a:rPr kumimoji="1" lang="en-US" altLang="zh-CN" sz="2000" dirty="0" err="1" smtClean="0">
                <a:solidFill>
                  <a:srgbClr val="FFFFFF"/>
                </a:solidFill>
                <a:latin typeface="+mn-ea"/>
                <a:ea typeface="+mn-ea"/>
              </a:rPr>
              <a:t>git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+mn-ea"/>
                <a:ea typeface="+mn-ea"/>
              </a:rPr>
              <a:t>push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之后，代码是如何被部署到服务器并运行的？</a:t>
            </a:r>
            <a:endParaRPr kumimoji="1" lang="zh-CN" altLang="en-US" sz="20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pic>
        <p:nvPicPr>
          <p:cNvPr id="7" name="图片 6" descr="思考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51" y="752624"/>
            <a:ext cx="487437" cy="48743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13442" y="64246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  <a:ea typeface="+mn-ea"/>
              </a:rPr>
              <a:t>我们下个季度见</a:t>
            </a:r>
            <a:endParaRPr kumimoji="1" lang="zh-CN" altLang="en-US" sz="20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3387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4" cy="7232650"/>
          </a:xfrm>
          <a:prstGeom prst="rect">
            <a:avLst/>
          </a:prstGeom>
        </p:spPr>
      </p:pic>
      <p:sp>
        <p:nvSpPr>
          <p:cNvPr id="11" name="PA_文本框 12"/>
          <p:cNvSpPr txBox="1"/>
          <p:nvPr>
            <p:custDataLst>
              <p:tags r:id="rId1"/>
            </p:custDataLst>
          </p:nvPr>
        </p:nvSpPr>
        <p:spPr>
          <a:xfrm>
            <a:off x="596727" y="3302555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感谢聆听</a:t>
            </a:r>
            <a:endParaRPr lang="zh-CN" altLang="en-US" sz="60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0942227"/>
      </p:ext>
    </p:extLst>
  </p:cSld>
  <p:clrMapOvr>
    <a:masterClrMapping/>
  </p:clrMapOvr>
  <p:transition spd="slow" advTm="3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57" y="0"/>
            <a:ext cx="13002060" cy="72326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540943" y="3228409"/>
            <a:ext cx="15389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spc="600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01</a:t>
            </a:r>
            <a:endParaRPr lang="zh-CN" altLang="en-US" sz="6600" spc="6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20863" y="2680221"/>
            <a:ext cx="2819400" cy="22479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0570" y="2411315"/>
            <a:ext cx="1068381" cy="82698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69335" y="2841790"/>
            <a:ext cx="96124" cy="41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6387104" y="3832349"/>
            <a:ext cx="3066607" cy="303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5" lvl="1" indent="-241075">
              <a:buFont typeface="Wingdings" pitchFamily="2" charset="2"/>
              <a:buChar char="l"/>
            </a:pPr>
            <a:r>
              <a:rPr lang="zh-CN" altLang="en-US" sz="1969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什么是</a:t>
            </a:r>
            <a:r>
              <a:rPr lang="en-US" altLang="zh-CN" sz="1969" dirty="0" err="1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Docker</a:t>
            </a:r>
            <a:endParaRPr lang="zh-CN" altLang="en-US" sz="1969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6387103" y="2456259"/>
            <a:ext cx="450676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791"/>
              </a:spcBef>
            </a:pPr>
            <a:r>
              <a:rPr lang="en-US" altLang="zh-CN" sz="4000" dirty="0" err="1" smtClean="0">
                <a:solidFill>
                  <a:schemeClr val="bg1"/>
                </a:solidFill>
                <a:latin typeface="Arial"/>
                <a:ea typeface="微软雅黑"/>
                <a:cs typeface="宋体" charset="-122"/>
                <a:sym typeface="Arial"/>
              </a:rPr>
              <a:t>Docker</a:t>
            </a:r>
            <a:r>
              <a:rPr lang="zh-CN" altLang="en-US" sz="4000" dirty="0" smtClean="0">
                <a:solidFill>
                  <a:schemeClr val="bg1"/>
                </a:solidFill>
                <a:latin typeface="Arial"/>
                <a:ea typeface="微软雅黑"/>
                <a:cs typeface="宋体" charset="-122"/>
                <a:sym typeface="Arial"/>
              </a:rPr>
              <a:t>简介</a:t>
            </a:r>
            <a:endParaRPr lang="zh-CN" altLang="en-US" sz="4000" dirty="0">
              <a:solidFill>
                <a:schemeClr val="bg1"/>
              </a:solidFill>
              <a:latin typeface="Arial"/>
              <a:ea typeface="微软雅黑"/>
              <a:cs typeface="宋体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0834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90" y="159941"/>
            <a:ext cx="345611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简介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956767" y="1456085"/>
            <a:ext cx="102971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是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PaaS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提供商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dotCloud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开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源的一个基于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Linux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容器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LXC)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的高级容器引擎，源代码托管在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Github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上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,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基于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go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语言开发而来</a:t>
            </a:r>
            <a:r>
              <a:rPr lang="zh-CN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lang="en-US" altLang="zh-CN" sz="2000" dirty="0" err="1">
                <a:solidFill>
                  <a:srgbClr val="F2F2F2"/>
                </a:solidFill>
                <a:latin typeface="+mn-ea"/>
                <a:ea typeface="+mn-ea"/>
              </a:rPr>
              <a:t>Docker</a:t>
            </a:r>
            <a:r>
              <a:rPr lang="en-US" altLang="zh-CN" sz="2000" dirty="0">
                <a:solidFill>
                  <a:srgbClr val="F2F2F2"/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rgbClr val="F2F2F2"/>
                </a:solidFill>
                <a:latin typeface="+mn-ea"/>
                <a:ea typeface="+mn-ea"/>
              </a:rPr>
              <a:t>项目的目标是实现轻量级的操作系统虚拟化解决方案。 </a:t>
            </a:r>
          </a:p>
          <a:p>
            <a:pPr marL="342900" indent="-342900">
              <a:buFont typeface="Wingdings" charset="2"/>
              <a:buChar char="l"/>
            </a:pP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07" y="3040261"/>
            <a:ext cx="5600258" cy="20882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095" y="4696445"/>
            <a:ext cx="7449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91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4" cy="72326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540943" y="3228409"/>
            <a:ext cx="15389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spc="600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02</a:t>
            </a:r>
            <a:endParaRPr lang="zh-CN" altLang="en-US" sz="6600" spc="6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20863" y="2680221"/>
            <a:ext cx="2819400" cy="22479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0570" y="2411315"/>
            <a:ext cx="1068381" cy="82698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69335" y="2841790"/>
            <a:ext cx="96124" cy="41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6387104" y="3616325"/>
            <a:ext cx="3066607" cy="303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5" lvl="1" indent="-241075">
              <a:buFont typeface="Wingdings" pitchFamily="2" charset="2"/>
              <a:buChar char="l"/>
            </a:pPr>
            <a:r>
              <a:rPr lang="zh-CN" altLang="en-US" sz="1969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什么是镜像</a:t>
            </a:r>
            <a:endParaRPr lang="zh-CN" altLang="en-US" sz="1969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0" name="文本框 9"/>
          <p:cNvSpPr txBox="1"/>
          <p:nvPr/>
        </p:nvSpPr>
        <p:spPr>
          <a:xfrm>
            <a:off x="6387103" y="4120381"/>
            <a:ext cx="2994600" cy="303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5" lvl="1" indent="-241075">
              <a:buFont typeface="Wingdings" pitchFamily="2" charset="2"/>
              <a:buChar char="l"/>
            </a:pPr>
            <a:r>
              <a:rPr lang="en-US" altLang="zh-CN" sz="1969" dirty="0" err="1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Docker</a:t>
            </a:r>
            <a:r>
              <a:rPr lang="zh-CN" altLang="en-US" sz="1969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镜像的基本命令</a:t>
            </a:r>
            <a:endParaRPr lang="zh-CN" altLang="en-US" sz="1969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6387103" y="2456259"/>
            <a:ext cx="4506767" cy="872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791"/>
              </a:spcBef>
            </a:pPr>
            <a:r>
              <a:rPr lang="en-US" altLang="zh-CN" sz="4000" dirty="0" err="1" smtClean="0">
                <a:solidFill>
                  <a:schemeClr val="bg1"/>
                </a:solidFill>
                <a:latin typeface="Arial"/>
                <a:ea typeface="微软雅黑"/>
                <a:cs typeface="宋体" charset="-122"/>
                <a:sym typeface="Arial"/>
              </a:rPr>
              <a:t>Docker</a:t>
            </a:r>
            <a:r>
              <a:rPr lang="zh-CN" altLang="en-US" sz="4000" dirty="0" smtClean="0">
                <a:solidFill>
                  <a:schemeClr val="bg1"/>
                </a:solidFill>
                <a:latin typeface="Arial"/>
                <a:ea typeface="微软雅黑"/>
                <a:cs typeface="宋体" charset="-122"/>
                <a:sym typeface="Arial"/>
              </a:rPr>
              <a:t>镜像</a:t>
            </a:r>
            <a:endParaRPr lang="zh-CN" altLang="en-US" sz="4000" dirty="0">
              <a:solidFill>
                <a:schemeClr val="bg1"/>
              </a:solidFill>
              <a:latin typeface="Arial"/>
              <a:ea typeface="微软雅黑"/>
              <a:cs typeface="宋体" charset="-122"/>
              <a:sym typeface="Arial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6387103" y="4696445"/>
            <a:ext cx="2994600" cy="303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41075" lvl="1" indent="-241075">
              <a:buFont typeface="Wingdings" pitchFamily="2" charset="2"/>
              <a:buChar char="l"/>
            </a:pPr>
            <a:r>
              <a:rPr lang="en-US" altLang="zh-CN" sz="1969" dirty="0" err="1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Dockerfile</a:t>
            </a:r>
            <a:r>
              <a:rPr lang="zh-CN" altLang="en-US" sz="1969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的使用介绍</a:t>
            </a:r>
            <a:endParaRPr lang="zh-CN" altLang="en-US" sz="1969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8419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/>
      <p:bldP spid="30" grpId="0"/>
      <p:bldP spid="32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90" y="159941"/>
            <a:ext cx="345611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镜像概念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956767" y="1672109"/>
            <a:ext cx="99371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镜像（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Image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）就是一堆只读层（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read-only layer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）的统一视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角。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union file system 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技术能够将不同的层整合成一个文件系统，为这些层提供了一个统一的视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角。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lang="zh-CN" altLang="en-US" sz="2000" dirty="0" smtClean="0">
                <a:solidFill>
                  <a:srgbClr val="F2F2F2"/>
                </a:solidFill>
                <a:latin typeface="+mn-ea"/>
                <a:ea typeface="+mn-ea"/>
              </a:rPr>
              <a:t>我们可以先简单地把镜像理解为操作系统的安装包</a:t>
            </a:r>
            <a:r>
              <a:rPr lang="en-US" altLang="zh-CN" sz="2000" dirty="0" smtClean="0">
                <a:solidFill>
                  <a:srgbClr val="F2F2F2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rgbClr val="F2F2F2"/>
                </a:solidFill>
                <a:latin typeface="+mn-ea"/>
                <a:ea typeface="+mn-ea"/>
              </a:rPr>
              <a:t>虽然严格来说是不准确的</a:t>
            </a:r>
            <a:r>
              <a:rPr lang="en-US" altLang="zh-CN" sz="2000" dirty="0" smtClean="0">
                <a:solidFill>
                  <a:srgbClr val="F2F2F2"/>
                </a:solidFill>
                <a:latin typeface="+mn-ea"/>
                <a:ea typeface="+mn-ea"/>
              </a:rPr>
              <a:t>)</a:t>
            </a:r>
            <a:endParaRPr lang="zh-CN" altLang="en-US" sz="2000" dirty="0">
              <a:solidFill>
                <a:srgbClr val="F2F2F2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图片 3" descr="WX20181022-16523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15" y="3400301"/>
            <a:ext cx="82677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99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89" y="159941"/>
            <a:ext cx="387082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的基本使用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44799" y="1672109"/>
            <a:ext cx="986509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镜像的获取</a:t>
            </a:r>
            <a:endParaRPr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pull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[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镜像仓库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/][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仓库命名空间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/]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镜像名称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: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版本号</a:t>
            </a: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en-US" altLang="zh-CN" sz="2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#</a:t>
            </a: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 </a:t>
            </a:r>
            <a:r>
              <a:rPr kumimoji="1" lang="en-US" altLang="zh-CN" sz="2400" dirty="0" err="1">
                <a:solidFill>
                  <a:schemeClr val="bg1"/>
                </a:solidFill>
                <a:latin typeface="+mn-ea"/>
              </a:rPr>
              <a:t>docker</a:t>
            </a:r>
            <a:r>
              <a:rPr kumimoji="1" lang="zh-CN" altLang="en-US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+mn-ea"/>
              </a:rPr>
              <a:t>pull</a:t>
            </a:r>
            <a:r>
              <a:rPr kumimoji="1" lang="zh-CN" altLang="en-US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p.home.forgame.com:4567/</a:t>
            </a:r>
            <a:r>
              <a:rPr kumimoji="1"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yunker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/xiaodai:1.0.0</a:t>
            </a:r>
          </a:p>
          <a:p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</a:t>
            </a:r>
            <a:r>
              <a:rPr kumimoji="1"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pull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forgame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</a:t>
            </a:r>
            <a:r>
              <a:rPr kumimoji="1"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dbm</a:t>
            </a: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en-US" altLang="zh-CN" sz="2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#</a:t>
            </a: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 </a:t>
            </a:r>
            <a:r>
              <a:rPr kumimoji="1" lang="en-US" altLang="zh-CN" sz="2400" dirty="0" err="1">
                <a:solidFill>
                  <a:srgbClr val="FFFFFF"/>
                </a:solidFill>
                <a:latin typeface="+mn-ea"/>
              </a:rPr>
              <a:t>docker</a:t>
            </a:r>
            <a:r>
              <a:rPr kumimoji="1" lang="zh-CN" altLang="en-US" sz="2400" dirty="0">
                <a:solidFill>
                  <a:srgbClr val="FFFFFF"/>
                </a:solidFill>
                <a:latin typeface="+mn-ea"/>
              </a:rPr>
              <a:t> </a:t>
            </a:r>
            <a:r>
              <a:rPr kumimoji="1" lang="en-US" altLang="zh-CN" sz="2400" dirty="0">
                <a:solidFill>
                  <a:srgbClr val="FFFFFF"/>
                </a:solidFill>
                <a:latin typeface="+mn-ea"/>
              </a:rPr>
              <a:t>pull</a:t>
            </a:r>
            <a:r>
              <a:rPr kumimoji="1" lang="zh-CN" altLang="en-US" sz="2400" dirty="0">
                <a:solidFill>
                  <a:srgbClr val="FFFFFF"/>
                </a:solidFill>
                <a:latin typeface="+mn-ea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mysql:5.7</a:t>
            </a:r>
          </a:p>
          <a:p>
            <a:pPr marL="342900" indent="-342900">
              <a:buFont typeface="Wingdings" charset="2"/>
              <a:buChar char="l"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默认版本号：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latest;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省略版本号时，会寻找版本名为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latest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的镜像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4770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89" y="159941"/>
            <a:ext cx="387082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的基本使用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44799" y="1672109"/>
            <a:ext cx="9865096" cy="557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镜像列表与删除</a:t>
            </a:r>
            <a:endParaRPr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#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images</a:t>
            </a:r>
          </a:p>
          <a:p>
            <a:endParaRPr kumimoji="1"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kumimoji="1"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endParaRPr kumimoji="1"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kumimoji="1"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endParaRPr kumimoji="1"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kumimoji="1"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endParaRPr kumimoji="1"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#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 </a:t>
            </a:r>
            <a:r>
              <a:rPr kumimoji="1" lang="en-US" altLang="zh-CN" sz="2400" dirty="0" err="1">
                <a:solidFill>
                  <a:srgbClr val="FF0000"/>
                </a:solidFill>
                <a:latin typeface="+mn-ea"/>
              </a:rPr>
              <a:t>docker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dirty="0" err="1">
                <a:solidFill>
                  <a:srgbClr val="FF0000"/>
                </a:solidFill>
                <a:latin typeface="+mn-ea"/>
              </a:rPr>
              <a:t>rmi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+mn-ea"/>
              </a:rPr>
              <a:t>image</a:t>
            </a:r>
            <a:endParaRPr kumimoji="1" lang="en-US" altLang="zh-CN" sz="2400" dirty="0">
              <a:solidFill>
                <a:schemeClr val="bg1"/>
              </a:solidFill>
              <a:latin typeface="+mn-ea"/>
            </a:endParaRPr>
          </a:p>
          <a:p>
            <a:r>
              <a:rPr kumimoji="1" lang="zh-CN" altLang="en-US" sz="2000" dirty="0">
                <a:solidFill>
                  <a:srgbClr val="FFFFFF"/>
                </a:solidFill>
                <a:latin typeface="+mn-ea"/>
              </a:rPr>
              <a:t>移除镜像前先删掉所有依赖于这个镜像的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+mn-ea"/>
              </a:rPr>
              <a:t>容器</a:t>
            </a:r>
            <a:endParaRPr kumimoji="1"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图片 1" descr="WX20181022-17452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7" y="3040261"/>
            <a:ext cx="9733359" cy="22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1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1"/>
          <p:cNvSpPr txBox="1"/>
          <p:nvPr/>
        </p:nvSpPr>
        <p:spPr>
          <a:xfrm>
            <a:off x="4718789" y="159941"/>
            <a:ext cx="3870825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200" b="1" dirty="0" err="1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Docker</a:t>
            </a:r>
            <a:r>
              <a:rPr lang="zh-CN" altLang="en-US" sz="3200" b="1" dirty="0" smtClean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的基本使用</a:t>
            </a:r>
            <a:endParaRPr lang="en-US" altLang="zh-CN" sz="32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5817613" y="853108"/>
            <a:ext cx="1223525" cy="1"/>
            <a:chOff x="668653" y="1564302"/>
            <a:chExt cx="1160147" cy="1"/>
          </a:xfrm>
        </p:grpSpPr>
        <p:cxnSp>
          <p:nvCxnSpPr>
            <p:cNvPr id="27" name="Straight Connector 34"/>
            <p:cNvCxnSpPr/>
            <p:nvPr/>
          </p:nvCxnSpPr>
          <p:spPr>
            <a:xfrm flipH="1">
              <a:off x="668653" y="1564303"/>
              <a:ext cx="116014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5"/>
            <p:cNvCxnSpPr/>
            <p:nvPr/>
          </p:nvCxnSpPr>
          <p:spPr>
            <a:xfrm flipH="1">
              <a:off x="668654" y="1564302"/>
              <a:ext cx="454869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244799" y="1672109"/>
            <a:ext cx="9865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镜像的导出与导入</a:t>
            </a:r>
            <a:endParaRPr lang="en-US" altLang="zh-CN" sz="24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save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–o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文件名称 镜像名称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: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版本号</a:t>
            </a: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#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 </a:t>
            </a:r>
            <a:r>
              <a:rPr kumimoji="1" lang="en-US" altLang="zh-CN" sz="2400" dirty="0" err="1">
                <a:solidFill>
                  <a:srgbClr val="FF0000"/>
                </a:solidFill>
                <a:latin typeface="+mn-ea"/>
              </a:rPr>
              <a:t>docker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+mn-ea"/>
              </a:rPr>
              <a:t>save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–o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</a:t>
            </a:r>
            <a:r>
              <a:rPr kumimoji="1"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tmp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</a:t>
            </a:r>
            <a:r>
              <a:rPr kumimoji="1"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mysql.tar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mysql:5.7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zh-CN" sz="24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或 </a:t>
            </a:r>
            <a:r>
              <a:rPr kumimoji="1" lang="en-US" altLang="zh-CN" sz="2400" dirty="0" err="1">
                <a:solidFill>
                  <a:srgbClr val="FF0000"/>
                </a:solidFill>
                <a:latin typeface="+mn-ea"/>
              </a:rPr>
              <a:t>docker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+mn-ea"/>
              </a:rPr>
              <a:t>save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mysql</a:t>
            </a:r>
            <a:r>
              <a:rPr kumimoji="1" lang="en-US" altLang="zh-CN" sz="2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:5.7</a:t>
            </a: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&gt;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kumimoji="1" lang="en-US" altLang="zh-CN" sz="2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/</a:t>
            </a:r>
            <a:r>
              <a:rPr kumimoji="1" lang="en-US" altLang="zh-CN" sz="24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tmp</a:t>
            </a:r>
            <a:r>
              <a:rPr kumimoji="1" lang="en-US" altLang="zh-CN" sz="2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/</a:t>
            </a:r>
            <a:r>
              <a:rPr kumimoji="1" lang="en-US" altLang="zh-CN" sz="24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mysql.tar</a:t>
            </a: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#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load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–</a:t>
            </a:r>
            <a:r>
              <a:rPr kumimoji="1"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i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文件名称</a:t>
            </a: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load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–</a:t>
            </a:r>
            <a:r>
              <a:rPr kumimoji="1"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i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</a:t>
            </a:r>
            <a:r>
              <a:rPr kumimoji="1"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tmp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/</a:t>
            </a:r>
            <a:r>
              <a:rPr kumimoji="1"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mysql.tar</a:t>
            </a: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   或 </a:t>
            </a:r>
            <a:r>
              <a:rPr kumimoji="1" lang="en-US" altLang="zh-CN" sz="2400" dirty="0" err="1">
                <a:solidFill>
                  <a:srgbClr val="FF0000"/>
                </a:solidFill>
                <a:latin typeface="+mn-ea"/>
              </a:rPr>
              <a:t>docker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+mn-ea"/>
              </a:rPr>
              <a:t>load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zh-CN" altLang="zh-CN" sz="2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&lt;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kumimoji="1" lang="en-US" altLang="zh-CN" sz="2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/</a:t>
            </a:r>
            <a:r>
              <a:rPr kumimoji="1" lang="en-US" altLang="zh-CN" sz="24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tmp</a:t>
            </a:r>
            <a:r>
              <a:rPr kumimoji="1" lang="en-US" altLang="zh-CN" sz="2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/</a:t>
            </a:r>
            <a:r>
              <a:rPr kumimoji="1" lang="en-US" altLang="zh-CN" sz="24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mysql.tar</a:t>
            </a:r>
            <a:endParaRPr kumimoji="1" lang="en-US" altLang="zh-CN" sz="24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342900" indent="-342900">
              <a:buFont typeface="Wingdings" charset="2"/>
              <a:buChar char="l"/>
            </a:pP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9973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5D20E08-F8FA-431A-AEAE-181CEC761571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0u1h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C0u1hJuOc88l4AAABjAAAAHAAAAHVuaXZlcnNhbC9sb2NhbF9zZXR0aW5ncy54bWwNyr0OQEAMAODdUzTd/W0Gx2a04AEaGpH0WnFHeHu3fcPX9q8XePgKh6nDuqgQWFfbDt0dLvOQNwghkm4kpuxQDaHvslZsJZk4xhQDnEIfXzP7hMgj+TSHWwTLLvs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LS7WEm3fittZAEAAO8CAAApAAAAdW5pdmVyc2FsL3NraW5fY3VzdG9taXphdGlvbl9zZXR0aW5ncy54bWyNUstqHDEQvPsrhH9gJbVeA5MFPc2CDwE7+DzsKGawrQkjmZigj4/G8bLeeE2iPnVVdzXdqj4/TMk+5zI/Tb+GMs3pJpYypfu8vUCo38+P8/J1iTmWvDkid1Ma55+79H1esYbmMqRxWEa7snmLUXh9SEmtnGoZM4wiyTz1CjnPbeM6cB3YxjlKbL/5S+KP7hL3MZXzqv3mhP3YsEs5LmWXxviyhdPq99TpBlfLME6tLm8FW6MeplbH1kCMcMl9pRoABLLcEYerlJ3UBHnMOIZqFAUKiHBOOlGJpBxaFjrRVJjvBGKSMeoq9bR1I62No7ZK6AjRbZpXna0hGIkxIoQAc5ULCAajVg1NQ4NaDwgODIiqjSYKULDBBFa988JypKgXGFdmDGB8PO5xu/fnOqL/vc7hnP8QPPsFZ9nVW5sz5ur3z8vSim/j04/HoUQ0jV8uw7fr68s3P75698CuJm3bfurp31BLAwQUAAIACACuu1hJ6GRO6OgvAADpWwAAFwAAAHVuaXZlcnNhbC91bml2ZXJzYWwucG5n7XwLVFNX2qgd+9t2BkudmY5EHmlLW2tpwRCUV0jq0EKtD1REtAKpjRitQoSAEMjD1inYGoj4CsgjpagU0KRoJQTysLUmQEKCWoyakKghOTwMMTmGcPK8CdqROnbd+9/7z733X0vXcoXss79vf+9Hzt77qzWrk+f+ccEfZ82aNXf5h++vmzXrP+JmzZqd9/wc78jPtXM2ej+eIa5L/vsstjxo1PvlWfyyVctmzWpn/Mm55T+831/Y/eEm4qxZL170/X9GQvhu66xZm6nL31+2vjjLOERgnMGTtJSs1Kz3st57veGHdV+3olucp1vrkt99bdmqFV+9si5w4by0Bc3zXnn16psftHz1/j/uHPso6vPW/T9seP+jnfta937z15Wpgc+HF0w4ou9ejaVA1ePVm0oVo+fZEPkkY1Jmj965zRR72d2+zRGcnopxmxmcLJrL2gZ33ytXUu/tg8/y/av7sn3ztouyY7E28UBNWFv87OnBpl3Hm8YbwWSMfS0p0Teyl3gsBywZcdI8Js/R6GnIzmdvxGhvJ197xvd4xbEKMJgGMWmbsl7wPdz9wtk8YVPXH3x/3zoUEKdY4/4LRLufTFufJTFDrud88PGJACyyIGEX1eNDMTHxlV893D5Qrhm+ynL/0GhAnA7ock8xPFPvCq1nCEe5CV90k6nYqZ/mswmeoxzySb5beGbKpbCNLkSbv7J0ZVCvFtajJg67u/Q8GSC9+wsQO4zQsLV4HwW9Ja8lAimuX1IyXT9FOH8K1F1UuNSKzATrL6nKVtU5wqUBq8J9A9MdcgI5olcyaE6dkimYunNAb9S+CHeNJLOuP39UYVzKsJ7nUIz2jmR4HJgQqDJHmwBLqqiIqF3oUgONIJ5qwLNZqmJPXrncUSz0LnxBpftqbr2q/ZV9vQr3XUUWYzuov7/BO/JqRChefAk6y72aI+lVdRpx+qUwStv4hk1LCgwOYvxfDS7Em3Km9hrFvxw3fJod/2XjX7zoKnWaMnnPwcikr/waMK6rGApF1VMdmcsct7g7c0OwaEsVg59HGj7apOviY2hq89scfv2y4X1w5y1rjiWPeCMgT5ytEzajuQ7Lnrn1JAwTMJo/UmjtZ7RdwncuFoZLVYlsuK2/UNcBLeHQg5T6nUu1BP5nUbbe7+OyVsVho7V4lEIguYFWZqBr4QsJHrfJ4w5kHGZ4RB6bhyoFmCoDWpeHu/QS/7MRme3anoEgbTSohxoW0NwgJVIosQQRu8kshkTK0fEAWxgXLkrhGYvrArQrBnXDlo9yo9HudzivcULic0vLZIwqYJ0r1mdCcqXAOVKyNaqnByE+Sf8SXLyU8Q0v1+8vumQ8Ej0sJJWqw5X9s/WdmZpKczu4Z05Vngq1Gr1HA1e8Cif4HW9GcfNUju+9JIk+qOH0HzQTyGzcfemHR8ctPPw96SvV4+BONlypNzqPj7vHaS6O0gQY1TTql1vZgQwkOilcWkhC83LVe1BUjbBfRwficpG18DACQOwH+13ILAMO6FJvC+nNz8yNR5symIxotsi/rUxOpkOlUSKDojRcYUvxCheiBtikyhhbsHcpvyYdVCnpVy6yBTISNHAGUggHS9ckyFe1NiIZCTQCgBDjAB3Q3o18nYGQ77teKfCZE1T6bSJe/Dn9+ar0tRW3d9JDYX8ty1NlsD5/temnAHgZ/S+8IfImjWL/ca4EVzme70BsHzaLja/ZVOgNE6VjxO4UL1Vn/L7SHa2GgYbLiMRP2IrdUVuDFoR+MsFq3OFs8OehmQqbVFfpuZUSgvMyLC/GEIBJLqkO4m0wSI5rKxVkA5JAZ/LIqGZ+AqMNMecadHZhjn6gxqQy/7HPeRzj4JHjLRXLIvO1GUs1ctuAVykKnMGBd587aLqUgQ4JFceu9bJp4Xck4sMDQ4GDa5cwKCrkVvpJnmtSsdgXO2AT+mQlcruMo1mQmDTnqzMZrGU76KG4t3qvL/ZnJmrgNhVVDU3y+slao+NiiyLHEZNypbWRGOLo6AgdDvgL8cY7oVvYiveOIyIZ8XN6MhpUw2lVKkf2Lzep9B4XwJUQZcYJS8xmEJeDsakxlj3hcMYSUcLwWShWU340ET/nJ7PgOBa0yvQ6Bc19Gv/XIG0oFNKn4uWSTXQJnc+S1GBfCOaZpjBzt/FWWWOieykdWglvl8O6gBtoGLdQ2QoV1KkTksJJE7x3FIXxDT4bBowad4Xcb47u6HpYSn4t6RWZSofWKfNuFJ9M37oxyPYVytC5y5EHrMXF7996+obwbJgSL4vR8ypUmnJiUJwkLA5QDe889DmS83MQ46jU4qiXKFQwjCQgbhjNmwhPBDLh+J3U00aAenWgRqJ119aRPgAmp3UT69XDMrGAz5JKXooR2REWq9woMYpVF4vVPba+qbh0LQ0iHhpvk/B6Jx1xlusqracOw7vbgf+wQVLMJmXxVjV4yBhfHOUPqQZqLr/CZKR/kP1+zXPlpKmebxYzXtENfqJDiPdXPfMaNxgexkAkMfKGViXiQ0KVwB6dC3G3zqIWO2y3g8rlfhk8xZQ9Wy0Li0Y6s1+SFeq0N4O4/Tn5DnU4t7cQWmLSbhsJ4vgl6PM6DIoianzugrjQJsMUsg6oai9STwpPh8SBQAJNLtnr5WagZtxgquDXOwzjDSq9MS9zF7wItVp4CrRhqf0OqCSdQTz82YgaPVmMUSAYLEmIqFmnqwRiGghom5ksxtFBX+bp9EvZOiKbWpxUtkm8jx5Milcy4H+qIKFkhbCXxYXg94eqFs3+uTPX7286qq5LjYETMlgSFiEQ9qFYNzypi2XZ1RPSrxvDsLWIBRssJAJ2Wayb0uf3Je4f3gDqpYnOydkaEMTExwTBufYA0HQjYLFkbwlTcuM4RmsEGhwMoFYKSPocsGiJxIiWH/7+jo3mbui3bdTAQ7HhcO1sUqkTUthuTjXIQWkhrifIIOkfqLZJ1vBtLi6lrna9Vpl3FSfRwCIxWtRk56pcDMZXoOx2N/QM9B4+/+nIHfKTE658gFTml+lfq6X5Mng3sqDh1UTlRYPNVxjcmvCr9+XuC5eQBdNJfL5iYDqxZ6ASF04nePPvTeAXOUdZ7tGXp5++8Z8G/09OuJAfIbh/ZTCMw8+33tzJyVy+Tv5F3Quxga1I3dIHE9Zh7VeYbOrURTj6ePTro5y+GweR38bFx5Wt9j79pEU0dUBUHLXjwyubpbC19cHB09i/P/J6YRo+WTK95DtvLM8cvHEZMU3HiuXr0gv3FDxEfeiXtKcg/3+AjEaWWAfTOQ00N9Rm4wMJSo2VXZQpAOtNqDDSah2k5xlixwMeAZ8EI/bdvpqCyaw8ALyjuHGdRG8914Qbedb77NgVyCZDKo4k3nmjh6jUpz9aXS4iOhFWVR8Rc3J+VvHty5vjymdCpc/dzxxmZw+j9NQu0cwH3OAXI/ozF4QCmaZmx5l/Gt+iehq4PUZKu+G8NB9LLmjjcphYKmTnrVcgclWofI0XjWcmmmgG7RyxraQyr7YjFMgxNS+ZyQ4hftaLwAZrUFPbglgCEXOmbeYyg88H+J7hOLVJ8gFo/UyOPnuWPo0ztTQUP0JulVdWTteaGz8CsEv+IOalJUi+G/s9oHbj0t8Dqu429sDiWL8RT8XevNw0BSKpCBabCKQ+0nCcp3XeYvmZsdikrvHfA1r9ezDoF+tTZpiBsy3pQgy3FZiKKUDPFA9nwTM6dWuDTvdkThj/KeQBChS4kkRKfjITcdl3f3niIoiu8estYMuTFDMRjmuWN4/dHQmI8wbnvScL3Gmhn9RtHiTSc7jB8YVPYgW3fmjb7yyUlzr0ewtxBO2pTyZbuer3SFCtr6j/rVa4wbPKARbNffldjdvrCF9aYsU5qsrHJnnNlTkS3v841v6m22907cQ9Tnozi2p/V3f7ZI/XueiPYbKpiYqjoU9wx3QsxTrW0tzwdvnPxGNAHcCWch4xnZkE89N63DbmvjuxfcQl+SEzyHi9ZYZ/LB+bYcGHuh6tfOgE+78bSAJPCPUTsnzdK8H80nRMxCidHy9hp3AF9TMVcX+4ZIIHsDWQvEh4KTUlodBqkUZgugZJRwHn633vQewiwfgY5FVyQW+tVEJSlGqIrj3CN6Mrango5Th/BmEpbESBPHuW7AJz3r2g0kNNd5AKFNF63xtcS0z92Xcpt7+cz9ZqSj9obgRRbTPBPhtZyXKoAXaEoi0O1BlhzvxNuZisG9VY0H1QVRH5R28z2WX8MAbLTF8vVzIkC5SArtJCbVB2rrpZGgLFQEHiQlV+ZghBmNKHkyeaJvMASRC2bS2aSV6tsyOOVRoU74qVqSkdM5nuG/D23zAgn5TU2dMWGMq5L/s+es5PeBZl0o4QW3Hfy9pe99kMFhudFRzHlj5fbSNmTrC4RNXakGhLMW8VG44DioXQkn1bbChLO0il1mPEGQ07J+KZ6SUGRDIUgDsoI8JsMDhSybDkia2kuoxoKgqt2ImSZGDQHnJIydkZvrwwXdyBCJJHCivgo/ILTJWMs122O4YNrzCH6ydxu1byUIzDUst1cH+1pN8oORjToHiL2y8J1NvX2lD5FLFYEDlmQDeZgwBvrUwF7x2P/LQSiBJuAK0kp3oho9uVsa5hfDIygTojhvUerXr3YkZZx6ZweKI+wGQQU/K7X92HC18BLdFlZQ1VNxIcG2FOg8PQAS3R2xFvn/I2bdH9Cv1SBQ41sapiC5HfGqkochfvQDUj+nIDmXqc3ghBw8RgG6chxWod1M1w0IYMXLWqbcEdCzVrUax/SVXV7qg5F9VLOdUyHV1yUxORn9ln1RmPjBtu51HDh8DO/oEaAzxNQTEoQiuAqAZPR94m9LXiD0Y3JK1LBGaY/5XDYU2bo8+mJWaI+caAariy0q9EhYiYjc0ais2aF+vZWNzHoDHS1xvsqhfrSxWhQ3tGZJIQzpiMoxIT+9owXAWNvHqRItuNmDriGI4dVtJbVPCTnIkmCWemJ60OjiOKIIkAHEfNMXSZ/9h7BL4Qvg8nlvBZqpN+FJ6rmIaSv2XzrgFLkuwtvgp+yA2OuzpVZYNIDINEtgYGTVU59PYjNpBsQCBnm4rdJHoGJiQsdNR5/vLh3zhtZKQ89NM08cWxpTAg8t4H4m7o6FFeStbJGDarnE//HOYRF/KGAt5ORV9zUkOKQuDI1wxLdWm1Xt5stVptGIMpGRLejOpX7HA4udiL6lw6q2o8n7UWvboBz5YCWXPbSpz/rcPaU5D/yyBj55VZpVHZj/VFv6yIEBRYm+CukcsnXl1OS5OX1c37Z2yRUiApVmh320Se7TcPnmgbR76KTyzcpi6bxjirs3h6mVm37sDipn80PoCfJmhWeMN/0YTizWR9GJZnnygSlU53g1drS11WpXbq5vD4fYxb4nlLVFlkhhQ091gRzVbEQd9v9M909XGcfYPdWtfExT4gepgoB7Ioq2JefMBvRln8kADuvPVcurfNXActMZK9fWT4cz+W3xGYKCar8hv7zd1+DztJDsW4k7Etvv7KIhw+68dNFTT/tVlDmygVneSHE/wKS/gWnNHXj/ZxTNcIbgPh2D5t4mRLCqXV+XHejYcVWUmkXuJp45jufjk/661yYXk4RpxFEXTuepTgnfoIJlZ3e8TzY6PE7AQVTCwynPnPrOosbR5UxliwMM4cNPU1zBUsZagz45/AWaXG85adQf4u0VlqINZ5Z76UE8zs/TUdqVZhhG6hTcAJsk2FUcmujQ9pap7sJ1DBMW+bwj/G9QrIOjgu9bYq+mSm84RRDxWikt7gwuF4B8IgNiarbMnRQ+yzNvOkfZIrch3jmFs8877FugaxAnfVBNZ5Ccsf1Jt/9Kfes3f1GHO72IfGwerBwotOBJfBtAGMonQoeiUXG/8rT2NsfVqRqUTZ/aBY6T2nQDtG/oaBvUS8UaoBG36lgUo/o3bzgIZuarxI80unazuf9XnexClV2iRak8URue2bhWLYM21bOMg5tyPIt/+k14M6gzE9i6S3W3hkJ2K1+zbcfbtpxXg+JQTPMSOQn1Fd41hawSjWGi8C4wmo5tRhbeQQ1dW58qFCu49UIUM/KZP7fX4xAC35vljViOTCGeZfUlMysb4Okp+3KSutBkskUQUtGfAmM7UhPevluK7RPTpdvyUjxXiSmVVyVTnlNSVC7FihIf1neZPBm6nCopNZrrt4znPSgMThgI+IjryhYrozLlxqrYo8XinFe+M+bn0wE8CdMNE8Doa1T+7cfApUVkqzHzh4Vw4sWPINxFNQJi6fxCwyARb60dGOREBdXAjs+UQ2Ui0Fx1fp7QEVNhz15OgqbumVfoywIa9zwf1cXEgc8uPcCHgiEBCFzK9UvT9H4sfYEY/eVrcSKhSS/eqhAFB/juRXH6EAah05tK3ucAuhptJrQv0PTKhQJW6LlVTzcvivIROVPL96XWwFjQCeUulxuQmrQQaHNpIIf/s5gSpgn6HYOjzVfo80Uoft3yQ4lM+/YjnMcg7XhpvK5PRmUunSOTLnW86ANZIwDNGl4x8iHku3y2lJvF+lr1o6R/LZiZXgGthgDqELNSQZiM3aEYfWrOK2oXIhszWCaj6gP1i0GTcgu1CzBeHNsIl4equkc8fA3TJ5K1md101vsJkJBUkNiVb8UemnvwqPGVNwyhvCXEoC4/K5rqFi+TnJu16viMF0hIDf1KRvPeUstn/dSDS9XK9SAWlN4EiNtIPb3Ub/eZCVHl7+0GQ7Khp3O+BTy0k0p6OeFJ+4RYMubyQ6Vd/qJNcJXUOHJyQYt3nQG3k4R0I1Of37tmnguDtTayczGtKLK1s/z0OJkzH2y9GZmrn1YFs0N79WTXBUw7ZcnRT9mfb1b5cKr2hf7Mm+z+OzpMAzRPp+3PYVuj2D20nYRPwCxuWhieXc4D+YPosvqJyXHxUO97yILxvwY+ncEMISRR2mZIQwkAUGcEE/Iz6r8DgmHTSmVFUVO2YIZAVMJA6L9nZno+N5kSKDKwPNOI7rpPMTRFjX9uLogg35rCgNPEeboiNt4LbRJdS6ENvRCq8viNvevNqJwumcnynUBLfgO/eQLHeE35LnEDBsnbNN97yBWOhESrMXP6hMh847t9tRH1eu3e3Q3d0Rv27brtNJ8vt3zymyMHJU9Unn/E4i6Q3bcp3r8qTrCKP0qvFtXTu8mX/o7IJ7uTudpXWgqKJmLdHvgIqGJIYsS03qGdMO0uksEt34/HEVQ8KhqwASPf1QZSQV3VKFRDtv+zNp23gPo/eiIUJK/lTpdo1NaDv62+E7GBl4UP+yYJC1Wc56GGVt2knMsz8b9Vq/M251vvthlOzyuAdF9nT9/mSTz6ch4BiIf1iwupie/SlL7uTFs+y/NPdhuuuiH5bI1+5/7k/+Jsg84rVY6daHs4+jHTcUx0JDuOClCGq7E5RCkQ9ktGMVh2/5KPZWXrwC4yFDABN86PNXutwQxgP4lk6E29f85onw3pcRR7zIdBJlxIFfC4IOweTNnUqP+idvRl/fEMjd8mtxUGu/7U8rtp6MoLSgHlUGN8cj3Hci+v4tdUeLYPrFtIlq6073stc36HGyPH+JqSYTgFKUdrz0Ub90XumxYz3jY6Vah2bQnzZ1MZn5Ydw6SCO3FQuVtkfrfsbh31lxxTwuVLb9c/mb0oFFCfQHmrqk+t/8Uk/zveQmWe8ciMhyTb/9RLtGU7C+wodacAA9rdPd5skSb7uiFLmt0fx6vQ7/10OVVzw+7YyFwqGeQW/62mz3MYLp0lOnJXDrjtEak4ifcwnj1mGEIZsjf966u5dD0t9QrZ3TiGI63w5uJDP0jrdpbJFXlfwdPytYIL8VqaQYkCxSwWj/dDW09wBXqfOrh0Uhf5Bl03vvWfbwz4JtWNeYdeDt4JNmV8HVg7H+jUO2umkRdRaXJsgHamgLF3NG1MekAC1+8eyVc2qvu2u/IKXd7Aw3tL+p1E/q3Louejxsky8vg+0il5HAZCzM/FiRYFNbizGiQ8TNbrrWkFb/Ty46OSOyC4ewhAWfRv5j22nYRVwu69X8I+lNH7ADucH6PKRm60jv3prbyKbVGoVeZ7Z8JD+iGm4XS6SOVzM/g0BKLeYil1c/k0IDrYkYX7xtr6wQFNXUqBjwIkUbgouxN1Tl8/+IxHnjpk2BA3T0LUg9Qtz2EXGoOL4ivWs58/g0kk/OKnUv1u9wvkVK6uV/m8//lEgt1B9EbAvZGpkkV+K/hyXiJzCe7SUaeXYaLJGohQa/JfFrcyMy/w6BtRhlKaYL7fb/kjTMeeB/8wmc1HI5fT8YtiRZJ+lLFTPNoYZz0Mu1sPz8TeLj5qZ7iy7K99zqNRIWEPM99FYibH23OTkOsAgQQkarxYUQDzyGyy8M9iY3uwDWJJuUyJB9Wzt73/t47mFeLv8mErd9AsMcz69dG7KQWSEZqlxGqgQlzPB2xNZKzHiTXy0U0ldYpepXEpAzafsa9hqoG4a9geO/RuR/ivS4DQHYT0OWEVVqGv+P74oMQlxPXbJibVZ9rPgyIr9Soqr8Rmc23F6oOF8ig6g8Su5VQdzqj9PcKw2lO/yOl06KV/9q1HGFI7LqSLGctPWG8AtiyHbDMoTeax9+lTCMpO19ogrSAitx/wiy9eIYaxcSGJ8v0ZPo8wqOSNRZxyS1LGIILr7sI2CNu86gMBzESKGQGtFzulPtV6c9O4Mv8Dbbb9Qnk6xm1B4550jDr0xFJDYXQBXt4Kkq5K9mzmxMLQn4L/uinH535CvnL5ceqtwolIAC4Yy3D6UCt308XWu/xmVjjf8RlPr48/8Wr03WK30FTRvNQfAYB0VT8z13xljOw7R8qzfdze/cDWXJbQVCLpigeQTyS5bWPcnlaFwTRdgE1/2rF5bp/yUYS9CT7fkBz1S+8dtxZjrxp4sHTVbBo9h/s23B+3txN2fG/FbEszGnfjsl8Q7HdV4k/jFNZApSZT3iy5hW8WrVq3fjtdCLz1l7U6hnnRTg+uTMcP+Z3wuJQDssDv44xp8GSLvK5OU7OI9Sz2Sr+ODigpDaRnDLYwS97lcv2TZCrn6K+inqp6j/l1FPxiQCvlCwc7Bws8cocnG5UzI8GhQXqlRFVJeSJuA734Q2ipxSEdk1uQpuCmcp7k0UiRwVknqTx99zG8PvEDgz7s6MPYMBfy6T4+ILR5w/L0TnuQBDKsu+nuTa0BcTGzj7dmay9MNBfXRvZyxavgoewZLmYFhbhApUrhxuOiIREGYGo/QlZf9oBK+vhsV5pDQoIp3mBmjevj7nOb4AgwPXVKej3dcIrmvWD2Oy3o0t+4nPUumXttiv81axFYWkujxoT3GQt9M2WCAdfTx/EztQkZ3h23KmNl8/R6A5VOksjxPgEM5R1NAeUHfmh5mZIw33YUAcw3ikkcj/MzH+lnE5eGE+DrUSWsLMfoVOL4e9ILIJTJk0unOE5K0/oKlFXBYmaWtG0Oxd4uuQRCcxplL7JfB9W0+YoeGX26Binqf4tJnkz/N0mlDbDUY1mlGlokuJLBSXLMvbpGEn/eLoeML6ee4KOenC+AnzmGSLX/ki0bb9K3FT0jXVW3ajkpZU5mbXBTHiky7zM+fWkyZAUX3Nj/lkNOwVrvJSMa1aNAdUgZJAJgCdcMZNiFwxbU9Q0+bYgg1MSWf4xU/m/JQHFV/aKpZmoP2/0KE3Q3lW/vF8/joi/evBgVjs30AgdQmGO4b2IsUxpCB1sFPx0ROUJSeN1Om7/Kpxd4NsvOVz5PzXovbhNZwyuV8jKNLF0tC6pfWQF0n03PpoCrXN+K8klR5K9O2vdN3QsNrzhvY8L3upJo/IZ8FxiuIa7tWAP5ebm27j+DLGGWDwG1L3gjgJQ8xIp2z7a7CC5oxn6ZL1IEosssVKc8RhyeBkJw2dZSUUGCA6wBy/gupgn32SmMvk/K58d57F70C04NM801G6rktNC/kL8tltnwTp9+CKZS/FijDDED3y7UqAKan3COR5jgx0bu2P+V5N1jIQrUnyng9rJNLvYmkJkbsMlgwMtgFYjG6GoDNPVGvZ6nDlY0lyywhqaSJw8QlW2D8ALX6CnJAF6JVPUIBfvf/Vp6ifon6K+v8EdVXjYZ09kKYjHHm8nrV60193kLci7rXZfzPezqCcDvrgX8eNBJqqLe72LUtCw2/q6jE7iPF4u3yPFRvx3J9vndWXxmt1/6Ym4pdFLgfNY4qN2cF+VAKk9r00WW8il++zDy/EQCNFH9uXP0JVf2haMDc3zMAB8wm2JefppKeT/hcmeYsnsFbrNAz+KYK/26omKjJLIT0TnkkkTm8c0fh2agiABBNv8u45BbrLYAxTOMIVOCGFKhgF5UBR7yMjL/zIV1Fmj5DHWprZ5fL5WLK5ZITf/73t/tUULGMfL2XY6Mci4EkhRbA3ABV+mOzbOqPVTMqLhODlzcxNj5yieesIqqP7xXqYo4FkqEk2uU7kXpeGvUesdcZFM+iwuZLnuygnt04UXS3UWaB2pLDSQecmg5Kvasvk5Drz14OI7XKuYiAeM1HMV+9xl8gUFKErNv0xxvM8FXI/KpeUtjXrco1Kn3ydmx0ka3ufSCm7BA026LrobbyJTFOJMhCXrQlhAksVGI/TSomMMuj0FtRqdqAeN4yGAng0qxr5oaHLnGGZDHhHYgR3alJ4Q1PF0EbciGzjcd9eeIqYiAIeRZS4N7xdge+Ht1cjLmom046lwRZKXqk2R9gCE7eIr5Dosu+qVcNK9UIlI/KIQZeNqouAX8T3UUBzkrfCyckXXV4VmiPugSRjRBGCvSERb1Wnoq9N6vq5CcrHFqmPK6i8PLE0FJ+Wtahm2WLcFrGML1hSdgnxljyNCaBBTpOZil5NF+sI0u9qPs/n3yH6tYJGiYQTgiPzMxq4XLngUYeyutfbtTT71cPcYgZRe0ottPv7V8BtmhcPEnFrgvRGVFY4i+aH1g07v5bzzNSslprPC9dXHFHl16IUZBk0qSPpdx4cB8QSFdq2omVGfIssCFFllsvNTTdgc5F35uq6Pvs+KHS4OHtr34ex4itGxgWFsgIeqlAt0m1Biyct/D8Q6dXeulSnozuG3YMDNZLjEqk6lyxUNSL1vMrLS1g61Gm5AqEgxH/dgHvM/ifiCrbxpT3co5GvV3K52XelPcx5iyNnyTGTaHF/BtdVNeXH0FHBsEhAChbrtHo1uhxy+VWRnOaNoK7CEgMS+13ETQ1XOynUYAVCVClRVzbDsrkM4sRjblBa5wmoqnzMpJcmNnc8Ng9Z8Nnm/+mkUnUj0cmUcIcKeHLRv2oEpKU5T3FBLEyZ/QTnPjWPKFQPkHiP4eweH4B8b34Y1brBWtwAf9Ry3wkqsNgQ3xtP10ZHzb+4C/byDYHLIo3AihLE/XyPb/eaPace/7iES0fIvl1vDSVjLePYctLUL1DabzHlXBqogW9ilcunDNEiEkUg5zzGki2hQHjvpz+lK1CgzKoaHUzHLiloID22zurguDbPyJpCUlm/b1+jHfP3I58jlYqLzf+CzishyP+Peu112f5Yz+ba6MwGCzZLMVCTXjzGf7RZbuyIt8/e0zfQgkt/miOeTvp/OSl7ZLjTfZVmT2FQm0+y1j89mfAU5CnIU5CnIE9BnoI8BXkK8hTkKchTkKcgT0GegjwF+beB+PYvM075LS/ZGRv66JflktGTTDb1fhM84XjUv1z2wIugQdJ03/FO+KrAQwWFlDeHd30np6sW/5svqfBOKJX4U+/tC5u+S2vFtv+yc0+a5YlAkcgx1IaZ2ofptFdopyra/Mm3Zqf7NlMrVjekN2Ab8A0EK2maGo0huPXm3vAPGmhOjcmlqe9oVS+1wWycEMe6YUgLbCgCGsFA7ZR40LfX+1jKZIYeMpDSWf4+YGDUt5f4hrBnIm9rWx+wgSI/pzZc2dOp6jGN5qA93V3gAGRm0PjkL4BwRbedHKL03cvl2xIkuvcn0W7rUQ5Z/y7TcxnuujxYjr7fuBMO9SRr8hNsgO/uA91Oz2gKzb5K2S+K4A2Rh94R4XV7fJsuNQVDnc4OESfaBSP9Gd7UPfQcZurHIQWY1+/xVx+egrekYs8bfdxllPG3G5c7KaMZFN8RLYxpU27qkO15S6njBLa62MvYuvRhlGkMJAXB6NSxZupYCaqVrS0Za2nW5G9KupLRsPZdqgFPNdiVRmMnHLqJvyVTOgHqBKAJiEe+Wak9MHWD5boRmDymjhAZhLyhznBaeGSIocs8SdZ+ZMUPLyfTBSo9sV8HKPLZLJPthNoW9iN4nRsblOCV317pwfm7UaAMqdeSKk/Y1fhBSuXrIkmK5VJcUUhc28LCRa0KYD2sLDJGr/RLHszZButtnfc251at5CTqWk4IQ8LkOFALDIN0WDQ4ucdP9l29to1fn1fibKhoLFCH00LEYWRkkJwjnL57Jf+d4Fw7Mn9M0gMs1mi6M9GAGYCEZfKXOc+K+ts6HhLE2tDmZhOjBgF02wQxChKw0bbUgLiUKOrPto6LW8vOkk53fZVewD6sPWw0Zc750dkV/A04WXw+W9yDiNq2OIj7lRl4NfTO5GANiWayTZ7ChDZT6fx6TPOQUXwrFjt5Yghom19Opo/hFCjfgiCT1t1uL5XPS2N5TncpLg+bOClj2vGoAvQpRFyast/yNQ96ufAofacubZ9aNGbL9atXXY4gECQ/BXDhYtwGrqns51o3HTUh6TQauwBbTKtJ4lhDubupkPXoY9f0VXVwHNoikvLSKHO3eeX8FuanLIq7KHuEvBJX0MquzSk/tUl8JoMwnNFmF5TGl8vHzBcHSKWDkoY0G8//wUeLFqrXLiLQAgclc2bNisEnuxmm9a2cH72Er3V5fScLWtL5p0QAt6AptXDoIDxZOLoUFgsSQjd4lobawjBUNEMKii7XSCWMZomTUCDPd5ibtAi3S5axNGTndUd0nO1XTjQTjaDvPOWgV2+sLIHTIl3I+A0tLSV1VchWxlyv/3o1xFMcpXFjz46NL/YqbSvNspC2jhqcO54TGMcdmuySrKWgGeNLE/FJMjOhJDcbFeiZV70l/r08jKVQfiuaSrCUIsQyv68gSu9LCeIRBNmgRDwvt/XqZLM/FV+C0Kr2vGsuWKweN6zQZzZIVUsK3GMc99ig7yxDstaIGfX33POXqva0MhLaJq7yRnknxizfoSe9UulIFc05N4ab7bs8kEDWBa5wl84BTtk/lrU6gja5/YYVf7ee75zrlVjf9qg5J2p30XYVB2DOCgcTQlJWC69Bl+8FXDR0huvudIZzvg1iKjyIbxFfVKr6RUW4IzI9VEh4X2YqLSTV2RGWahxK0E+8EbgZnm51BcReyCLpjyZrR9OVhHTOiHN4IYZEyQzXOuBCr+G1OtSvwxcq3khTagtI6+GlG4bwKt9O6PF5nV3GnDR4oDemBum120+7s4iBpMaeDdTPdmewRCa5Um+qFkG1IuiYiNjPrdGbvtUhWll8KU7f5ewSsFMp73otK44UDgUBUjFRBlTZQNKw6yO2QhlBUGAlPTqDxVlPEiquLcIeuJ3nFqxOXLjb5DXYgMRP+5ZtHHrTEmok+u4y7Jv3vf36OaORcGh2bKJuuzCXj6GeeUDoEUXOEeD76Lt7Hug+10JAbqA1887ULsBh3ZVFqZBjmy0G6t7JhtNS1O6EHOeROwHzTN/aS7wiL0gCr1eLiApmPw2uPTYOFk1EeQRRTfgFWIZg0l1JC2x2l9aXrb6lSdMyIBojCWZrVflFn0+IaWMk1BK6zysn94Cco9MCPGH2+MmxtU5/QwsOb233ph95rzcQso7SWLwDUWJuz4VY7NIyOWQ6CHtDkhJQ+XlkP+PckqzqSNHHkbZVULeKrFK1Ct88N4auX4sW5d1YlQh0CiMnDiviaRHBiaY9A8FYrYAztMiCb7Ifv+vN7Ta2nRrEuSL7sTt6uMIj2X5k35LyHKvnSBq8tEPg2sXJo1h3nvQKbQytgtN6PKXHFEtWu+ZNPrC9wwvN2E0pqqocfl8kIT0RT548xxIIyXTaDsLpQE5+XXI/ojXXs7po86By64ahZmQ0GkgtkwdgJXkOo3LxxM4RGatibOdZb72h7h5z5B3xbGlhww1w/epST8Qma7s3bJcJxNbBh7JZb8F821xZt/ZB2FnnyjSw17nZ1T++K95bM79y2E7aL10zX6WiS1qOSwTmtwfMRecRz2qUKXfSbKMnyGxSLuS0/L2xtkyeo2rPp3fvoH45ctcbpr8TvlnqVx/v9u22SVegHXet8P2bwqWFg5S93FYhPHnQExgltergy0LSuAemCfErrRhvw4Y9CBtn6pYN6o8+lMeYKbKoMFWHOYEs60SsO+W3F1p+ETJt1Fn89pyDBo/jXunn8Ahj7tiOhAcSOWzhS4B6BXiqkehG4RyfnoCSrxFd5KFPRpyenG5jIaPJTn4bhgDLraPNLKFdj3Xr27CO89jSw1j7SWyXPZ4GmDK04lsvCLzi+yHhfUKkW/J6mjL5X2SnTnJLkJ7Z5yhHgVUc+2n0Um+VFAtdeA69xk0xhF9xfi1HGObi9gdG/ABr0k6amloCx8VhQWDROTNuXOWJhDLXYw97Y/7qBSzJ1KJePkus3MbHaDmRnnPEHW7b8nKzlXIlEe/e5Z2WUCavMJGB+HSayeQSjCOQtDUEi0rkUim5vTlE1lj7XtZ3QrikseTqCi1XzJg9rByzP4hq389whAKxZ/cJ0l0Zh0QrdXz3kF4ZHp06Ta+mpyM4DucMJjqwmaL+jdGiyPsdtGbBcuuSGp+yzSQZp2dlESxOQnsrmlv/nMZ4IGeGtfGq0ne5nQoPOTZ3Q75K3Vzyzq2F3mgBid5Bexir3tDubBrzJCyYjrqpMI9JMzNQAEsNnE1uyRsmhufH1lzsA1sEA0XmQL12R26YsWLX4EAs9S6qwhyhN20knT6TJwrgDK/kuhZdql2PZfhkeJwFOovGjAOxtMrEMhmZYjm/n1/voCtKHX844QiIA/HeqOItzg/79szYk68Ar4JL3de09s3pHoPWWdvmO66HnG+YPlLv+eoPucdme12Yd2DMgTB45t891Y7U4nAyKafUc4E4bQa5h/aVkNVj9tpwxgNTuIbaI0/jnpmWKQ/ynd630GQLI783zq2ESnNyD4tS+pn4TqleZ2oiOd4EXZHOCqnk+eLWsXGENw31gjepCZbQuzwyfwFSyVBsCeP2Kl8nELC7okIW0tLhzAqOSVcpTHS/M6x432odCYhbCDH89NrhumRZD2GCNuXvuf2xRpPlYXjMGKE92TMCP5q4AOAssBWfG3Pow72K6NkSI/75iCf9LS3u4hT3vSSI2haCf2AiDUHs2NNt4+sKH+QXINxy/saGIbb9uq9mHvHd+tonUgZlWs9Xp9liuzDQYcwi0d+45o659YTyMbDGNSRyFHGwl5YwqjexuRc3htcSDjOvuvtFULQ2Pz48ccld87ZBmzRzvZaR6NZyzIQm9XrxgNliT/hNvXLGGINqzd38QPnW52j3ntNrcypP2+N8+feG76yxZXz35jJ5b2pKgvXUM8jWLe90cB2+u06ZXJ0z7WIIYQNFpP7A6oqRhi0Eaa/IMH0NFmqWnaqC/8cDPikPPnLUUfmnxiYflkW+a7AgW21Tq9Cb/NHJRz199hbMWbRXwmXy8pYFk/8U4JMLtckKb6nQ7hbIV6Q+KNXGvD3GZw9KqxP2y1bn5mLVlneY/Vxz0zjzzK/oNjgZ69FJXktqeM53JapUdHmjKwHY36qgecW/f7pEYnkyYXELRZM7RRvckv1un4wJ9E9JpaUUN+59jAfEeE6Z6dK1c0v5m6yu/PlQ9NJWU+/C0aWeynLgGd8NpBucgtGg9SyHr1BF9YpEGtJIhvmjE47dtenRFDfIEoUUdiRuAwgeo4hijfDoRe8kR8lVNKfXhN5tCiFM2jxubYQIO3FHSLv/CqOesZZyt2Yac6zlLz8MenuA1zxvZltJivzaMWFylVY3BqIH68vlKzJ/IXS/6NlHu+fPpo4yqS1BUWG8nInUhL/dS7cQctQSz4d6hMliKi4O8ZoX87YQ+7plT3f/hsLh9A6N5EDBBKog6w78bDf5tnDyPCfTs7neVKp19G0hThm1buO4ariDl2LdOH3Fc3jEcMyd6yTVmbHvcAR0s6O4Su4loJOT/tpQeWrW0JHbkZ4sPHVrtCg3WU6zp3hGrYz7hrhQX1t7wcU7ETy2dKIrLeG+whO+ekEc/GvfvbDpvosyOL6tNdG92Tx213Tf+P3v9rC2St+RkHc4j26TNtvHOcz06U4644tddaYpb0OZMeNCad2YR9H2AHrFkRxkpn/9qFfOns2al6YxB2VfDRIgCk75bmxOxzhv+0vjn5nmdd+u6huRnta2No9/w9HZbPoh4nrf+PIPVr/P/vsnX/wPUEsDBBQAAgAIAK67WEnWRSspTQAAAGsAAAAbAAAAdW5pdmVyc2FsL3VuaXZlcnNhbC5wbmcueG1ss7GvyM1RKEstKs7Mz7NVMtQzULK34+WyKShKLctMLVeoAIoBBSFASaHSVsnECMEtz0wpyQCqMDA2QwhmpGamZ5TYKpmbm8MF9YFmAgBQSwECAAAUAAIACABDlFdHDcAxHsABAADaAwAADwAAAAAAAAABAAAAAAAAAAAAbm9uZS9wbGF5ZXIueG1sUEsBAgAAFAACAAgAtLtYST08L9HBAAAA5QEAABoAAAAAAAAAAQAAAAAA7QEAAHVuaXZlcnNhbC9pMThuX3ByZXNldHMueG1sUEsBAgAAFAACAAgAtLtYSbjnPPJeAAAAYwAAABwAAAAAAAAAAQAAAAAA5gIAAHVuaXZlcnNhbC9sb2NhbF9zZXR0aW5ncy54bWxQSwECAAAUAAIACABElFdHI7RO+/sCAACwCAAAFAAAAAAAAAABAAAAAAB+AwAAdW5pdmVyc2FsL3BsYXllci54bWxQSwECAAAUAAIACAC0u1hJt34rbWQBAADvAgAAKQAAAAAAAAABAAAAAACrBgAAdW5pdmVyc2FsL3NraW5fY3VzdG9taXphdGlvbl9zZXR0aW5ncy54bWxQSwECAAAUAAIACACuu1hJ6GRO6OgvAADpWwAAFwAAAAAAAAAAAAAAAABWCAAAdW5pdmVyc2FsL3VuaXZlcnNhbC5wbmdQSwECAAAUAAIACACuu1hJ1kUrKU0AAABrAAAAGwAAAAAAAAABAAAAAABzOAAAdW5pdmVyc2FsL3VuaXZlcnNhbC5wbmcueG1sUEsFBgAAAAAHAAcA9gEAAPk4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2018黑色创意IT部门年终总结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1_自定义设计方案">
  <a:themeElements>
    <a:clrScheme name="自定义 194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1C1"/>
      </a:accent1>
      <a:accent2>
        <a:srgbClr val="00B050"/>
      </a:accent2>
      <a:accent3>
        <a:srgbClr val="0071C1"/>
      </a:accent3>
      <a:accent4>
        <a:srgbClr val="00B050"/>
      </a:accent4>
      <a:accent5>
        <a:srgbClr val="0071C1"/>
      </a:accent5>
      <a:accent6>
        <a:srgbClr val="00B050"/>
      </a:accent6>
      <a:hlink>
        <a:srgbClr val="0071C1"/>
      </a:hlink>
      <a:folHlink>
        <a:srgbClr val="00B05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1636</Words>
  <Application>Microsoft Macintosh PowerPoint</Application>
  <PresentationFormat>自定义</PresentationFormat>
  <Paragraphs>273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Calibri</vt:lpstr>
      <vt:lpstr>Wingdings</vt:lpstr>
      <vt:lpstr>宋体</vt:lpstr>
      <vt:lpstr>微软雅黑</vt:lpstr>
      <vt:lpstr>新細明體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2018黑色创意IT部门年终总结PPT模板</dc:title>
  <dc:creator/>
  <cp:lastModifiedBy/>
  <cp:revision>1</cp:revision>
  <dcterms:created xsi:type="dcterms:W3CDTF">2017-10-11T07:33:44Z</dcterms:created>
  <dcterms:modified xsi:type="dcterms:W3CDTF">2018-11-15T10:04:33Z</dcterms:modified>
</cp:coreProperties>
</file>