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Min" userId="d2dd42d403389a2b" providerId="LiveId" clId="{0C6AE338-33A9-4035-8C29-E8694E92A045}"/>
    <pc:docChg chg="undo addSld delSld modSld">
      <pc:chgData name="Zhao Min" userId="d2dd42d403389a2b" providerId="LiveId" clId="{0C6AE338-33A9-4035-8C29-E8694E92A045}" dt="2018-09-05T08:56:43.152" v="924"/>
      <pc:docMkLst>
        <pc:docMk/>
      </pc:docMkLst>
      <pc:sldChg chg="modSp">
        <pc:chgData name="Zhao Min" userId="d2dd42d403389a2b" providerId="LiveId" clId="{0C6AE338-33A9-4035-8C29-E8694E92A045}" dt="2018-09-05T08:55:50.128" v="907"/>
        <pc:sldMkLst>
          <pc:docMk/>
          <pc:sldMk cId="2176150118" sldId="269"/>
        </pc:sldMkLst>
        <pc:spChg chg="mod">
          <ac:chgData name="Zhao Min" userId="d2dd42d403389a2b" providerId="LiveId" clId="{0C6AE338-33A9-4035-8C29-E8694E92A045}" dt="2018-09-05T08:55:50.128" v="907"/>
          <ac:spMkLst>
            <pc:docMk/>
            <pc:sldMk cId="2176150118" sldId="269"/>
            <ac:spMk id="2" creationId="{00000000-0000-0000-0000-000000000000}"/>
          </ac:spMkLst>
        </pc:spChg>
        <pc:spChg chg="mod">
          <ac:chgData name="Zhao Min" userId="d2dd42d403389a2b" providerId="LiveId" clId="{0C6AE338-33A9-4035-8C29-E8694E92A045}" dt="2018-09-03T03:58:35.893" v="699"/>
          <ac:spMkLst>
            <pc:docMk/>
            <pc:sldMk cId="2176150118" sldId="269"/>
            <ac:spMk id="3" creationId="{00000000-0000-0000-0000-000000000000}"/>
          </ac:spMkLst>
        </pc:spChg>
      </pc:sldChg>
      <pc:sldChg chg="modSp add">
        <pc:chgData name="Zhao Min" userId="d2dd42d403389a2b" providerId="LiveId" clId="{0C6AE338-33A9-4035-8C29-E8694E92A045}" dt="2018-09-05T08:55:56.800" v="910"/>
        <pc:sldMkLst>
          <pc:docMk/>
          <pc:sldMk cId="2204866729" sldId="270"/>
        </pc:sldMkLst>
        <pc:spChg chg="mod">
          <ac:chgData name="Zhao Min" userId="d2dd42d403389a2b" providerId="LiveId" clId="{0C6AE338-33A9-4035-8C29-E8694E92A045}" dt="2018-09-05T08:55:56.800" v="910"/>
          <ac:spMkLst>
            <pc:docMk/>
            <pc:sldMk cId="2204866729" sldId="270"/>
            <ac:spMk id="2" creationId="{00000000-0000-0000-0000-000000000000}"/>
          </ac:spMkLst>
        </pc:spChg>
        <pc:spChg chg="mod">
          <ac:chgData name="Zhao Min" userId="d2dd42d403389a2b" providerId="LiveId" clId="{0C6AE338-33A9-4035-8C29-E8694E92A045}" dt="2018-09-05T08:55:32.178" v="904" actId="20577"/>
          <ac:spMkLst>
            <pc:docMk/>
            <pc:sldMk cId="2204866729" sldId="270"/>
            <ac:spMk id="3" creationId="{00000000-0000-0000-0000-000000000000}"/>
          </ac:spMkLst>
        </pc:spChg>
      </pc:sldChg>
      <pc:sldChg chg="modSp add">
        <pc:chgData name="Zhao Min" userId="d2dd42d403389a2b" providerId="LiveId" clId="{0C6AE338-33A9-4035-8C29-E8694E92A045}" dt="2018-09-05T08:56:25.853" v="921"/>
        <pc:sldMkLst>
          <pc:docMk/>
          <pc:sldMk cId="842477007" sldId="271"/>
        </pc:sldMkLst>
        <pc:spChg chg="mod">
          <ac:chgData name="Zhao Min" userId="d2dd42d403389a2b" providerId="LiveId" clId="{0C6AE338-33A9-4035-8C29-E8694E92A045}" dt="2018-09-05T08:56:25.853" v="921"/>
          <ac:spMkLst>
            <pc:docMk/>
            <pc:sldMk cId="842477007" sldId="271"/>
            <ac:spMk id="2" creationId="{00000000-0000-0000-0000-000000000000}"/>
          </ac:spMkLst>
        </pc:spChg>
        <pc:spChg chg="mod">
          <ac:chgData name="Zhao Min" userId="d2dd42d403389a2b" providerId="LiveId" clId="{0C6AE338-33A9-4035-8C29-E8694E92A045}" dt="2018-09-05T08:56:15.053" v="916" actId="20577"/>
          <ac:spMkLst>
            <pc:docMk/>
            <pc:sldMk cId="842477007" sldId="271"/>
            <ac:spMk id="3" creationId="{00000000-0000-0000-0000-000000000000}"/>
          </ac:spMkLst>
        </pc:spChg>
      </pc:sldChg>
      <pc:sldChg chg="modSp add">
        <pc:chgData name="Zhao Min" userId="d2dd42d403389a2b" providerId="LiveId" clId="{0C6AE338-33A9-4035-8C29-E8694E92A045}" dt="2018-09-05T08:56:43.152" v="924"/>
        <pc:sldMkLst>
          <pc:docMk/>
          <pc:sldMk cId="3619842266" sldId="272"/>
        </pc:sldMkLst>
        <pc:spChg chg="mod">
          <ac:chgData name="Zhao Min" userId="d2dd42d403389a2b" providerId="LiveId" clId="{0C6AE338-33A9-4035-8C29-E8694E92A045}" dt="2018-09-05T08:56:43.152" v="924"/>
          <ac:spMkLst>
            <pc:docMk/>
            <pc:sldMk cId="3619842266" sldId="272"/>
            <ac:spMk id="2" creationId="{00000000-0000-0000-0000-000000000000}"/>
          </ac:spMkLst>
        </pc:spChg>
        <pc:spChg chg="mod">
          <ac:chgData name="Zhao Min" userId="d2dd42d403389a2b" providerId="LiveId" clId="{0C6AE338-33A9-4035-8C29-E8694E92A045}" dt="2018-09-03T04:01:15.176" v="778"/>
          <ac:spMkLst>
            <pc:docMk/>
            <pc:sldMk cId="3619842266" sldId="272"/>
            <ac:spMk id="3" creationId="{00000000-0000-0000-0000-000000000000}"/>
          </ac:spMkLst>
        </pc:spChg>
      </pc:sldChg>
    </pc:docChg>
  </pc:docChgLst>
  <pc:docChgLst>
    <pc:chgData name="Zhao Min" userId="d2dd42d403389a2b" providerId="LiveId" clId="{015B61AC-E659-4123-86C0-3B9FD5B4ABDC}"/>
    <pc:docChg chg="undo custSel addSld modSld">
      <pc:chgData name="Zhao Min" userId="d2dd42d403389a2b" providerId="LiveId" clId="{015B61AC-E659-4123-86C0-3B9FD5B4ABDC}" dt="2018-08-07T03:58:58.714" v="901" actId="20577"/>
      <pc:docMkLst>
        <pc:docMk/>
      </pc:docMkLst>
    </pc:docChg>
  </pc:docChgLst>
  <pc:docChgLst>
    <pc:chgData name="Zhao Min" userId="d2dd42d403389a2b" providerId="LiveId" clId="{6DAB92F2-0361-4076-9926-38B67CD120F7}"/>
    <pc:docChg chg="undo custSel addSld delSld modSld">
      <pc:chgData name="Zhao Min" userId="d2dd42d403389a2b" providerId="LiveId" clId="{6DAB92F2-0361-4076-9926-38B67CD120F7}" dt="2018-08-31T03:30:21.360" v="1075" actId="6549"/>
      <pc:docMkLst>
        <pc:docMk/>
      </pc:docMkLst>
      <pc:sldChg chg="modSp add">
        <pc:chgData name="Zhao Min" userId="d2dd42d403389a2b" providerId="LiveId" clId="{6DAB92F2-0361-4076-9926-38B67CD120F7}" dt="2018-08-31T03:30:21.360" v="1075" actId="6549"/>
        <pc:sldMkLst>
          <pc:docMk/>
          <pc:sldMk cId="2176150118" sldId="269"/>
        </pc:sldMkLst>
        <pc:spChg chg="mod">
          <ac:chgData name="Zhao Min" userId="d2dd42d403389a2b" providerId="LiveId" clId="{6DAB92F2-0361-4076-9926-38B67CD120F7}" dt="2018-08-30T08:02:40.031" v="690"/>
          <ac:spMkLst>
            <pc:docMk/>
            <pc:sldMk cId="2176150118" sldId="269"/>
            <ac:spMk id="2" creationId="{00000000-0000-0000-0000-000000000000}"/>
          </ac:spMkLst>
        </pc:spChg>
        <pc:spChg chg="mod">
          <ac:chgData name="Zhao Min" userId="d2dd42d403389a2b" providerId="LiveId" clId="{6DAB92F2-0361-4076-9926-38B67CD120F7}" dt="2018-08-31T03:30:21.360" v="1075" actId="6549"/>
          <ac:spMkLst>
            <pc:docMk/>
            <pc:sldMk cId="2176150118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96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8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3374-9097-4D31-8CE1-8891F661204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893E-01C8-4B98-9837-DF98498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3327"/>
            <a:ext cx="9905998" cy="902371"/>
          </a:xfrm>
        </p:spPr>
        <p:txBody>
          <a:bodyPr/>
          <a:lstStyle/>
          <a:p>
            <a:pPr algn="ctr"/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5820" y="1030807"/>
            <a:ext cx="96571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一般数据处理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工作表操作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数据格式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文本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日期</a:t>
            </a:r>
            <a:r>
              <a:rPr lang="en-US" altLang="zh-CN" sz="1600" dirty="0"/>
              <a:t>——</a:t>
            </a:r>
            <a:r>
              <a:rPr lang="zh-CN" altLang="en-US" sz="1600" dirty="0"/>
              <a:t>不同显示格式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数值</a:t>
            </a:r>
            <a:r>
              <a:rPr lang="en-US" altLang="zh-CN" sz="1600" dirty="0"/>
              <a:t>——</a:t>
            </a:r>
            <a:r>
              <a:rPr lang="zh-CN" altLang="en-US" sz="1600" dirty="0"/>
              <a:t>小数位、千分位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插入、删除、隐藏行或列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冻结窗格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 smtClean="0"/>
              <a:t>筛选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（多条件筛选：颜色标记筛选）</a:t>
            </a:r>
            <a:r>
              <a:rPr lang="zh-CN" altLang="en-US" sz="1600" dirty="0" smtClean="0"/>
              <a:t>、排序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（多条件排序：自定义排序）</a:t>
            </a:r>
            <a:endParaRPr lang="en-US" altLang="zh-CN" sz="1600" dirty="0">
              <a:solidFill>
                <a:schemeClr val="tx1">
                  <a:lumMod val="6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查找、替换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条件</a:t>
            </a:r>
            <a:r>
              <a:rPr lang="zh-CN" altLang="en-US" sz="1600" dirty="0" smtClean="0"/>
              <a:t>格式</a:t>
            </a:r>
            <a:r>
              <a:rPr lang="zh-CN" altLang="en-US" sz="1600" dirty="0">
                <a:solidFill>
                  <a:schemeClr val="tx1">
                    <a:lumMod val="65000"/>
                  </a:schemeClr>
                </a:solidFill>
              </a:rPr>
              <a:t>（即设置单元格的格式规则，如单元格的背景色、字体颜色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6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数值</a:t>
            </a:r>
            <a:r>
              <a:rPr lang="zh-CN" altLang="en-US" sz="1600" dirty="0" smtClean="0"/>
              <a:t>验证</a:t>
            </a:r>
            <a:r>
              <a:rPr lang="zh-CN" altLang="en-US" sz="1600" dirty="0"/>
              <a:t>（</a:t>
            </a:r>
            <a:r>
              <a:rPr lang="zh-CN" altLang="en-US" sz="1600" dirty="0">
                <a:solidFill>
                  <a:schemeClr val="tx1">
                    <a:lumMod val="65000"/>
                  </a:schemeClr>
                </a:solidFill>
              </a:rPr>
              <a:t>即设置单元格 </a:t>
            </a:r>
            <a:r>
              <a:rPr lang="zh-CN" altLang="en-US" sz="1600" b="1" dirty="0">
                <a:solidFill>
                  <a:schemeClr val="tx1">
                    <a:lumMod val="65000"/>
                  </a:schemeClr>
                </a:solidFill>
              </a:rPr>
              <a:t>输入值 </a:t>
            </a:r>
            <a:r>
              <a:rPr lang="zh-CN" altLang="en-US" sz="1600" dirty="0">
                <a:solidFill>
                  <a:schemeClr val="tx1">
                    <a:lumMod val="65000"/>
                  </a:schemeClr>
                </a:solidFill>
              </a:rPr>
              <a:t>的格式规则，如设置序列相当于下拉框，设置日期范围，设置整数取值范围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6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选择性黏贴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761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3327"/>
            <a:ext cx="9905998" cy="902371"/>
          </a:xfrm>
        </p:spPr>
        <p:txBody>
          <a:bodyPr/>
          <a:lstStyle/>
          <a:p>
            <a:pPr algn="ctr"/>
            <a:r>
              <a:rPr lang="zh-CN" altLang="en-US" dirty="0"/>
              <a:t>进阶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5820" y="1030807"/>
            <a:ext cx="965718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一般数据处理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常用公式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查找需要的公式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公式中单元格的相对引用与绝对</a:t>
            </a:r>
            <a:r>
              <a:rPr lang="zh-CN" altLang="en-US" sz="1600" dirty="0" smtClean="0"/>
              <a:t>引用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（</a:t>
            </a:r>
            <a:r>
              <a:rPr lang="zh-CN" altLang="en-US" sz="1600" dirty="0">
                <a:solidFill>
                  <a:schemeClr val="tx1">
                    <a:lumMod val="65000"/>
                  </a:schemeClr>
                </a:solidFill>
              </a:rPr>
              <a:t>函数默认使用相对引用，若在列或行的字符前加上</a:t>
            </a:r>
            <a:r>
              <a:rPr lang="en-US" altLang="zh-CN" sz="1600" dirty="0">
                <a:solidFill>
                  <a:schemeClr val="tx1">
                    <a:lumMod val="65000"/>
                  </a:schemeClr>
                </a:solidFill>
              </a:rPr>
              <a:t>$</a:t>
            </a:r>
            <a:r>
              <a:rPr lang="zh-CN" altLang="en-US" sz="1600" dirty="0">
                <a:solidFill>
                  <a:schemeClr val="tx1">
                    <a:lumMod val="65000"/>
                  </a:schemeClr>
                </a:solidFill>
              </a:rPr>
              <a:t>符号即可变为绝对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引用）</a:t>
            </a:r>
            <a:endParaRPr lang="en-US" altLang="zh-CN" sz="1600" dirty="0">
              <a:solidFill>
                <a:schemeClr val="tx1">
                  <a:lumMod val="65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跨表引用、跨文件引用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/>
              <a:t>Count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CountA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CountIf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/>
              <a:t>Sum</a:t>
            </a:r>
            <a:r>
              <a:rPr lang="zh-CN" altLang="en-US" sz="1600" dirty="0"/>
              <a:t>、</a:t>
            </a:r>
            <a:r>
              <a:rPr lang="en-US" altLang="zh-CN" sz="1600" dirty="0"/>
              <a:t>Average</a:t>
            </a:r>
            <a:r>
              <a:rPr lang="zh-CN" altLang="en-US" sz="1600" dirty="0"/>
              <a:t>、</a:t>
            </a:r>
            <a:r>
              <a:rPr lang="en-US" altLang="zh-CN" sz="1600" dirty="0"/>
              <a:t>Max</a:t>
            </a:r>
            <a:r>
              <a:rPr lang="zh-CN" altLang="en-US" sz="1600" dirty="0"/>
              <a:t>、</a:t>
            </a:r>
            <a:r>
              <a:rPr lang="en-US" altLang="zh-CN" sz="1600" dirty="0"/>
              <a:t>Min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SumIf</a:t>
            </a:r>
            <a:r>
              <a:rPr lang="zh-CN" altLang="en-US" sz="1600" dirty="0"/>
              <a:t>、</a:t>
            </a:r>
            <a:r>
              <a:rPr lang="en-US" altLang="zh-CN" sz="1600" dirty="0"/>
              <a:t>Abs</a:t>
            </a:r>
            <a:r>
              <a:rPr lang="zh-CN" altLang="en-US" sz="1600" dirty="0"/>
              <a:t>、</a:t>
            </a:r>
            <a:r>
              <a:rPr lang="en-US" altLang="zh-CN" sz="1600" dirty="0"/>
              <a:t>Round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Ceiling.Math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Floor.Math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/>
              <a:t>If</a:t>
            </a:r>
            <a:r>
              <a:rPr lang="zh-CN" altLang="en-US" sz="1600" dirty="0"/>
              <a:t>、</a:t>
            </a:r>
            <a:r>
              <a:rPr lang="en-US" altLang="zh-CN" sz="1600" dirty="0"/>
              <a:t>And</a:t>
            </a:r>
            <a:r>
              <a:rPr lang="zh-CN" altLang="en-US" sz="1600" dirty="0"/>
              <a:t>、</a:t>
            </a:r>
            <a:r>
              <a:rPr lang="en-US" altLang="zh-CN" sz="1600" dirty="0"/>
              <a:t>Or</a:t>
            </a:r>
            <a:r>
              <a:rPr lang="zh-CN" altLang="en-US" sz="1600" dirty="0"/>
              <a:t>、</a:t>
            </a:r>
            <a:r>
              <a:rPr lang="en-US" altLang="zh-CN" sz="1600" dirty="0"/>
              <a:t>Not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IfError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IfNA</a:t>
            </a:r>
            <a:r>
              <a:rPr lang="zh-CN" altLang="en-US" sz="1600" dirty="0"/>
              <a:t>、</a:t>
            </a:r>
            <a:r>
              <a:rPr lang="en-US" altLang="zh-CN" sz="1600" dirty="0"/>
              <a:t>Exact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zh-CN" sz="1600" dirty="0" err="1" smtClean="0"/>
              <a:t>vlookup</a:t>
            </a:r>
            <a:r>
              <a:rPr lang="zh-CN" altLang="en-US" sz="1600" dirty="0" smtClean="0"/>
              <a:t>匹配、根据多个列的值使用</a:t>
            </a:r>
            <a:r>
              <a:rPr lang="en-US" altLang="zh-CN" sz="1600" dirty="0" err="1" smtClean="0"/>
              <a:t>vlookup</a:t>
            </a:r>
            <a:r>
              <a:rPr lang="zh-CN" altLang="en-US" sz="1600" dirty="0" smtClean="0"/>
              <a:t>匹配</a:t>
            </a:r>
            <a:endParaRPr lang="en-US" altLang="zh-CN" sz="1600" dirty="0" smtClean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 smtClean="0"/>
              <a:t>多</a:t>
            </a:r>
            <a:r>
              <a:rPr lang="zh-CN" altLang="en-US" sz="1600" dirty="0"/>
              <a:t>列值</a:t>
            </a:r>
            <a:r>
              <a:rPr lang="zh-CN" altLang="en-US" sz="1600" dirty="0" smtClean="0"/>
              <a:t>匹配</a:t>
            </a:r>
            <a:r>
              <a:rPr lang="zh-CN" altLang="en-US" sz="1600" dirty="0" smtClean="0">
                <a:solidFill>
                  <a:schemeClr val="tx1">
                    <a:lumMod val="65000"/>
                  </a:schemeClr>
                </a:solidFill>
              </a:rPr>
              <a:t>（技巧：使用连接符合并多列）</a:t>
            </a:r>
            <a:endParaRPr lang="en-US" altLang="zh-CN" sz="16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 err="1" smtClean="0"/>
              <a:t>vlookup</a:t>
            </a:r>
            <a:r>
              <a:rPr lang="zh-CN" altLang="en-US" sz="1600" dirty="0" smtClean="0"/>
              <a:t>需要注意的事项</a:t>
            </a:r>
            <a:endParaRPr lang="en-US" altLang="zh-CN" sz="1600" dirty="0" smtClean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行列</a:t>
            </a:r>
            <a:r>
              <a:rPr lang="zh-CN" altLang="en-US" sz="1600" dirty="0" smtClean="0"/>
              <a:t>互换黏贴、</a:t>
            </a:r>
            <a:r>
              <a:rPr lang="zh-CN" altLang="en-US" sz="1600" dirty="0"/>
              <a:t>数据分列（</a:t>
            </a:r>
            <a:r>
              <a:rPr lang="en-US" altLang="zh-CN" sz="1600" dirty="0"/>
              <a:t>CSV</a:t>
            </a:r>
            <a:r>
              <a:rPr lang="zh-CN" altLang="en-US" sz="1600" dirty="0"/>
              <a:t>格式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 smtClean="0"/>
              <a:t>批量插入间隔空行：辅助列 </a:t>
            </a:r>
            <a:r>
              <a:rPr lang="zh-CN" altLang="en-US" sz="1600" dirty="0">
                <a:sym typeface="Wingdings"/>
              </a:rPr>
              <a:t></a:t>
            </a:r>
            <a:r>
              <a:rPr lang="zh-CN" altLang="en-US" sz="1600" dirty="0" smtClean="0"/>
              <a:t> 等差数列 </a:t>
            </a:r>
            <a:r>
              <a:rPr lang="zh-CN" altLang="en-US" sz="1600" dirty="0" smtClean="0">
                <a:sym typeface="Wingdings"/>
              </a:rPr>
              <a:t> 数字排序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字符串处理、日期处理、类型转换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zh-CN" altLang="en-US" sz="1600" dirty="0"/>
              <a:t>字符串</a:t>
            </a:r>
            <a:r>
              <a:rPr lang="zh-CN" altLang="en-US" sz="1600" dirty="0" smtClean="0"/>
              <a:t>拼接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Len</a:t>
            </a:r>
            <a:r>
              <a:rPr lang="zh-CN" altLang="en-US" sz="1600" dirty="0"/>
              <a:t>、</a:t>
            </a:r>
            <a:r>
              <a:rPr lang="en-US" altLang="zh-CN" sz="1600" dirty="0"/>
              <a:t>Left</a:t>
            </a:r>
            <a:r>
              <a:rPr lang="zh-CN" altLang="en-US" sz="1600" dirty="0"/>
              <a:t>、</a:t>
            </a:r>
            <a:r>
              <a:rPr lang="en-US" altLang="zh-CN" sz="1600" dirty="0"/>
              <a:t>Right</a:t>
            </a:r>
            <a:r>
              <a:rPr lang="zh-CN" altLang="en-US" sz="1600" dirty="0"/>
              <a:t>、</a:t>
            </a:r>
            <a:r>
              <a:rPr lang="en-US" altLang="zh-CN" sz="1600" dirty="0"/>
              <a:t>Mid</a:t>
            </a:r>
            <a:r>
              <a:rPr lang="zh-CN" altLang="en-US" sz="1600" dirty="0"/>
              <a:t>、</a:t>
            </a:r>
            <a:r>
              <a:rPr lang="en-US" altLang="zh-CN" sz="1600" dirty="0"/>
              <a:t>Search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 smtClean="0"/>
              <a:t>SUBSTITUTE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Trim</a:t>
            </a:r>
            <a:r>
              <a:rPr lang="zh-CN" altLang="en-US" sz="1600" dirty="0"/>
              <a:t>、</a:t>
            </a:r>
            <a:r>
              <a:rPr lang="en-US" altLang="zh-CN" sz="1600" dirty="0"/>
              <a:t>Upper</a:t>
            </a:r>
            <a:r>
              <a:rPr lang="zh-CN" altLang="en-US" sz="1600" dirty="0"/>
              <a:t>、</a:t>
            </a:r>
            <a:r>
              <a:rPr lang="en-US" altLang="zh-CN" sz="1600" dirty="0"/>
              <a:t>Lower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/>
              <a:t>Date</a:t>
            </a:r>
            <a:r>
              <a:rPr lang="zh-CN" altLang="en-US" sz="1600" dirty="0"/>
              <a:t>、</a:t>
            </a:r>
            <a:r>
              <a:rPr lang="en-US" altLang="zh-CN" sz="1600" dirty="0"/>
              <a:t>Year</a:t>
            </a:r>
            <a:r>
              <a:rPr lang="zh-CN" altLang="en-US" sz="1600" dirty="0"/>
              <a:t>、</a:t>
            </a:r>
            <a:r>
              <a:rPr lang="en-US" altLang="zh-CN" sz="1600" dirty="0"/>
              <a:t>Month</a:t>
            </a:r>
            <a:r>
              <a:rPr lang="zh-CN" altLang="en-US" sz="1600" dirty="0"/>
              <a:t>、</a:t>
            </a:r>
            <a:r>
              <a:rPr lang="en-US" altLang="zh-CN" sz="1600" dirty="0"/>
              <a:t>Day</a:t>
            </a:r>
            <a:r>
              <a:rPr lang="zh-CN" altLang="en-US" sz="1600" dirty="0"/>
              <a:t>、</a:t>
            </a:r>
            <a:r>
              <a:rPr lang="en-US" altLang="zh-CN" sz="1600" dirty="0"/>
              <a:t>Hour</a:t>
            </a:r>
            <a:r>
              <a:rPr lang="zh-CN" altLang="en-US" sz="1600" dirty="0"/>
              <a:t>、</a:t>
            </a:r>
            <a:r>
              <a:rPr lang="en-US" altLang="zh-CN" sz="1600" dirty="0"/>
              <a:t>Minute</a:t>
            </a:r>
            <a:r>
              <a:rPr lang="zh-CN" altLang="en-US" sz="1600" dirty="0"/>
              <a:t>、</a:t>
            </a:r>
            <a:r>
              <a:rPr lang="en-US" altLang="zh-CN" sz="1600" dirty="0"/>
              <a:t>Second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 err="1"/>
              <a:t>IsBlank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IsError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IsNumber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IsText</a:t>
            </a:r>
            <a:endParaRPr lang="en-US" altLang="zh-CN" sz="1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altLang="zh-CN" sz="1600" dirty="0" err="1"/>
              <a:t>DateValue</a:t>
            </a:r>
            <a:r>
              <a:rPr lang="zh-CN" altLang="en-US" sz="1600" dirty="0"/>
              <a:t>、</a:t>
            </a:r>
            <a:r>
              <a:rPr lang="en-US" altLang="zh-CN" sz="1600" dirty="0"/>
              <a:t>Value</a:t>
            </a:r>
            <a:r>
              <a:rPr lang="zh-CN" altLang="en-US" sz="1600" dirty="0"/>
              <a:t>、</a:t>
            </a:r>
            <a:r>
              <a:rPr lang="en-US" altLang="zh-CN" sz="1600" dirty="0"/>
              <a:t>Text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048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3327"/>
            <a:ext cx="9905998" cy="902371"/>
          </a:xfrm>
        </p:spPr>
        <p:txBody>
          <a:bodyPr/>
          <a:lstStyle/>
          <a:p>
            <a:pPr algn="ctr"/>
            <a:r>
              <a:rPr lang="zh-CN" altLang="en-US" dirty="0"/>
              <a:t>图表分析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5820" y="1030807"/>
            <a:ext cx="9657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图表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条形图、折线图、饼形图、雷达图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数据</a:t>
            </a:r>
            <a:r>
              <a:rPr lang="zh-CN" altLang="en-US" sz="1600" dirty="0" smtClean="0"/>
              <a:t>透视图、切片器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基于数据透视图的图表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zh-CN" sz="1600" dirty="0"/>
              <a:t>Smart Art</a:t>
            </a:r>
            <a:r>
              <a:rPr lang="zh-CN" altLang="en-US" sz="1600" dirty="0" smtClean="0"/>
              <a:t>图表：生成常用的图表，如流程图、架构图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5820" y="345331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关键字：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双坐标抽、次要坐标抽、组合图形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7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3327"/>
            <a:ext cx="9905998" cy="902371"/>
          </a:xfrm>
        </p:spPr>
        <p:txBody>
          <a:bodyPr/>
          <a:lstStyle/>
          <a:p>
            <a:pPr algn="ctr"/>
            <a:r>
              <a:rPr lang="zh-CN" altLang="en-US" dirty="0"/>
              <a:t>高级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5820" y="1049279"/>
            <a:ext cx="96571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高级功能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zh-CN" sz="1600" dirty="0"/>
              <a:t>Web</a:t>
            </a:r>
            <a:r>
              <a:rPr lang="zh-CN" altLang="en-US" sz="1600" dirty="0"/>
              <a:t>引入数据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zh-CN" sz="1600" dirty="0"/>
              <a:t>VBA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宏录制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使用</a:t>
            </a:r>
            <a:r>
              <a:rPr lang="en-US" altLang="zh-CN" sz="1600" dirty="0"/>
              <a:t>VBA</a:t>
            </a:r>
            <a:r>
              <a:rPr lang="zh-CN" altLang="en-US" sz="1600" dirty="0"/>
              <a:t>控制</a:t>
            </a:r>
            <a:r>
              <a:rPr lang="en-US" altLang="zh-CN" sz="1600" dirty="0"/>
              <a:t>Excel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连接数据库与执行</a:t>
            </a:r>
            <a:r>
              <a:rPr lang="en-US" altLang="zh-CN" sz="1600" dirty="0"/>
              <a:t>SQL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zh-CN" altLang="en-US" sz="1600" dirty="0"/>
              <a:t>宏</a:t>
            </a:r>
            <a:r>
              <a:rPr lang="en-US" altLang="zh-CN" sz="1600" dirty="0"/>
              <a:t>——</a:t>
            </a:r>
            <a:r>
              <a:rPr lang="zh-CN" altLang="en-US" sz="1600" dirty="0"/>
              <a:t>自定义程序、自定义公式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1984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861</TotalTime>
  <Words>372</Words>
  <Application>Microsoft Macintosh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宋体</vt:lpstr>
      <vt:lpstr>Circuit</vt:lpstr>
      <vt:lpstr>基础</vt:lpstr>
      <vt:lpstr>进阶</vt:lpstr>
      <vt:lpstr>图表分析</vt:lpstr>
      <vt:lpstr>高级</vt:lpstr>
    </vt:vector>
  </TitlesOfParts>
  <Company>Sample King Ltd.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信息部工作分享-2018年6月</dc:title>
  <dc:creator>Oscar Zhao</dc:creator>
  <cp:lastModifiedBy>Microsoft Office 用户</cp:lastModifiedBy>
  <cp:revision>53</cp:revision>
  <dcterms:created xsi:type="dcterms:W3CDTF">2018-06-11T03:30:30Z</dcterms:created>
  <dcterms:modified xsi:type="dcterms:W3CDTF">2018-10-31T08:47:36Z</dcterms:modified>
</cp:coreProperties>
</file>