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304" r:id="rId3"/>
    <p:sldId id="300" r:id="rId4"/>
    <p:sldId id="313" r:id="rId5"/>
    <p:sldId id="306" r:id="rId6"/>
    <p:sldId id="307" r:id="rId7"/>
    <p:sldId id="338" r:id="rId8"/>
    <p:sldId id="308" r:id="rId9"/>
    <p:sldId id="305" r:id="rId10"/>
    <p:sldId id="309" r:id="rId11"/>
    <p:sldId id="310" r:id="rId12"/>
    <p:sldId id="311" r:id="rId13"/>
    <p:sldId id="312" r:id="rId14"/>
    <p:sldId id="314" r:id="rId15"/>
    <p:sldId id="339" r:id="rId16"/>
    <p:sldId id="315" r:id="rId17"/>
    <p:sldId id="316" r:id="rId18"/>
    <p:sldId id="317" r:id="rId19"/>
    <p:sldId id="318" r:id="rId20"/>
    <p:sldId id="320" r:id="rId21"/>
    <p:sldId id="321" r:id="rId22"/>
    <p:sldId id="319" r:id="rId23"/>
    <p:sldId id="323" r:id="rId24"/>
    <p:sldId id="324" r:id="rId25"/>
    <p:sldId id="326" r:id="rId26"/>
    <p:sldId id="325" r:id="rId27"/>
    <p:sldId id="329" r:id="rId28"/>
    <p:sldId id="330" r:id="rId29"/>
    <p:sldId id="331" r:id="rId30"/>
    <p:sldId id="332" r:id="rId31"/>
    <p:sldId id="333" r:id="rId32"/>
    <p:sldId id="334" r:id="rId33"/>
    <p:sldId id="335" r:id="rId34"/>
    <p:sldId id="336" r:id="rId35"/>
    <p:sldId id="328" r:id="rId36"/>
  </p:sldIdLst>
  <p:sldSz cx="16256000" cy="9145588"/>
  <p:notesSz cx="6858000" cy="9144000"/>
  <p:defaultTextStyle>
    <a:defPPr>
      <a:defRPr lang="zh-CN"/>
    </a:defPPr>
    <a:lvl1pPr marL="0" algn="l" defTabSz="1451519" rtl="0" eaLnBrk="1" latinLnBrk="0" hangingPunct="1">
      <a:defRPr sz="2857" kern="1200">
        <a:solidFill>
          <a:schemeClr val="tx1"/>
        </a:solidFill>
        <a:latin typeface="+mn-lt"/>
        <a:ea typeface="+mn-ea"/>
        <a:cs typeface="+mn-cs"/>
      </a:defRPr>
    </a:lvl1pPr>
    <a:lvl2pPr marL="725759" algn="l" defTabSz="1451519" rtl="0" eaLnBrk="1" latinLnBrk="0" hangingPunct="1">
      <a:defRPr sz="2857" kern="1200">
        <a:solidFill>
          <a:schemeClr val="tx1"/>
        </a:solidFill>
        <a:latin typeface="+mn-lt"/>
        <a:ea typeface="+mn-ea"/>
        <a:cs typeface="+mn-cs"/>
      </a:defRPr>
    </a:lvl2pPr>
    <a:lvl3pPr marL="1451519" algn="l" defTabSz="1451519" rtl="0" eaLnBrk="1" latinLnBrk="0" hangingPunct="1">
      <a:defRPr sz="2857" kern="1200">
        <a:solidFill>
          <a:schemeClr val="tx1"/>
        </a:solidFill>
        <a:latin typeface="+mn-lt"/>
        <a:ea typeface="+mn-ea"/>
        <a:cs typeface="+mn-cs"/>
      </a:defRPr>
    </a:lvl3pPr>
    <a:lvl4pPr marL="2177278" algn="l" defTabSz="1451519" rtl="0" eaLnBrk="1" latinLnBrk="0" hangingPunct="1">
      <a:defRPr sz="2857" kern="1200">
        <a:solidFill>
          <a:schemeClr val="tx1"/>
        </a:solidFill>
        <a:latin typeface="+mn-lt"/>
        <a:ea typeface="+mn-ea"/>
        <a:cs typeface="+mn-cs"/>
      </a:defRPr>
    </a:lvl4pPr>
    <a:lvl5pPr marL="2903037" algn="l" defTabSz="1451519" rtl="0" eaLnBrk="1" latinLnBrk="0" hangingPunct="1">
      <a:defRPr sz="2857" kern="1200">
        <a:solidFill>
          <a:schemeClr val="tx1"/>
        </a:solidFill>
        <a:latin typeface="+mn-lt"/>
        <a:ea typeface="+mn-ea"/>
        <a:cs typeface="+mn-cs"/>
      </a:defRPr>
    </a:lvl5pPr>
    <a:lvl6pPr marL="3628796" algn="l" defTabSz="1451519" rtl="0" eaLnBrk="1" latinLnBrk="0" hangingPunct="1">
      <a:defRPr sz="2857" kern="1200">
        <a:solidFill>
          <a:schemeClr val="tx1"/>
        </a:solidFill>
        <a:latin typeface="+mn-lt"/>
        <a:ea typeface="+mn-ea"/>
        <a:cs typeface="+mn-cs"/>
      </a:defRPr>
    </a:lvl6pPr>
    <a:lvl7pPr marL="4354556" algn="l" defTabSz="1451519" rtl="0" eaLnBrk="1" latinLnBrk="0" hangingPunct="1">
      <a:defRPr sz="2857" kern="1200">
        <a:solidFill>
          <a:schemeClr val="tx1"/>
        </a:solidFill>
        <a:latin typeface="+mn-lt"/>
        <a:ea typeface="+mn-ea"/>
        <a:cs typeface="+mn-cs"/>
      </a:defRPr>
    </a:lvl7pPr>
    <a:lvl8pPr marL="5080315" algn="l" defTabSz="1451519" rtl="0" eaLnBrk="1" latinLnBrk="0" hangingPunct="1">
      <a:defRPr sz="2857" kern="1200">
        <a:solidFill>
          <a:schemeClr val="tx1"/>
        </a:solidFill>
        <a:latin typeface="+mn-lt"/>
        <a:ea typeface="+mn-ea"/>
        <a:cs typeface="+mn-cs"/>
      </a:defRPr>
    </a:lvl8pPr>
    <a:lvl9pPr marL="5806074" algn="l" defTabSz="1451519" rtl="0" eaLnBrk="1" latinLnBrk="0" hangingPunct="1">
      <a:defRPr sz="28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1"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00A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0" autoAdjust="0"/>
    <p:restoredTop sz="93640" autoAdjust="0"/>
  </p:normalViewPr>
  <p:slideViewPr>
    <p:cSldViewPr>
      <p:cViewPr varScale="1">
        <p:scale>
          <a:sx n="98" d="100"/>
          <a:sy n="98" d="100"/>
        </p:scale>
        <p:origin x="376" y="208"/>
      </p:cViewPr>
      <p:guideLst>
        <p:guide orient="horz" pos="2881"/>
        <p:guide pos="5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DD291-246F-4059-9784-6853862DAC68}" type="datetimeFigureOut">
              <a:rPr lang="en-US" smtClean="0"/>
              <a:t>11/15/18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E172D-5D62-4962-A567-F9424CC3CC1C}" type="slidenum">
              <a:rPr lang="en-US" smtClean="0"/>
              <a:t>‹#›</a:t>
            </a:fld>
            <a:endParaRPr lang="en-US"/>
          </a:p>
        </p:txBody>
      </p:sp>
    </p:spTree>
    <p:extLst>
      <p:ext uri="{BB962C8B-B14F-4D97-AF65-F5344CB8AC3E}">
        <p14:creationId xmlns:p14="http://schemas.microsoft.com/office/powerpoint/2010/main" val="2734642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初步构思 </a:t>
            </a:r>
            <a:r>
              <a:rPr lang="en-US" altLang="zh-CN" smtClean="0">
                <a:sym typeface="Wingdings" panose="05000000000000000000" pitchFamily="2" charset="2"/>
              </a:rPr>
              <a:t> </a:t>
            </a:r>
            <a:r>
              <a:rPr lang="zh-CN" altLang="en-US" smtClean="0"/>
              <a:t>生产发布 </a:t>
            </a:r>
            <a:r>
              <a:rPr lang="en-US" altLang="zh-CN" smtClean="0">
                <a:sym typeface="Wingdings" panose="05000000000000000000" pitchFamily="2" charset="2"/>
              </a:rPr>
              <a:t> </a:t>
            </a:r>
            <a:r>
              <a:rPr lang="zh-CN" altLang="en-US" smtClean="0"/>
              <a:t>客户反馈 </a:t>
            </a:r>
            <a:r>
              <a:rPr lang="en-US" altLang="zh-CN" smtClean="0">
                <a:sym typeface="Wingdings" panose="05000000000000000000" pitchFamily="2" charset="2"/>
              </a:rPr>
              <a:t> </a:t>
            </a:r>
            <a:r>
              <a:rPr lang="zh-CN" altLang="en-US" smtClean="0"/>
              <a:t>基于反馈进行增强</a:t>
            </a:r>
            <a:endParaRPr lang="en-US"/>
          </a:p>
        </p:txBody>
      </p:sp>
      <p:sp>
        <p:nvSpPr>
          <p:cNvPr id="4" name="灯片编号占位符 3"/>
          <p:cNvSpPr>
            <a:spLocks noGrp="1"/>
          </p:cNvSpPr>
          <p:nvPr>
            <p:ph type="sldNum" sz="quarter" idx="10"/>
          </p:nvPr>
        </p:nvSpPr>
        <p:spPr/>
        <p:txBody>
          <a:bodyPr/>
          <a:lstStyle/>
          <a:p>
            <a:fld id="{189E172D-5D62-4962-A567-F9424CC3CC1C}" type="slidenum">
              <a:rPr lang="en-US" smtClean="0"/>
              <a:t>3</a:t>
            </a:fld>
            <a:endParaRPr lang="en-US"/>
          </a:p>
        </p:txBody>
      </p:sp>
    </p:spTree>
    <p:extLst>
      <p:ext uri="{BB962C8B-B14F-4D97-AF65-F5344CB8AC3E}">
        <p14:creationId xmlns:p14="http://schemas.microsoft.com/office/powerpoint/2010/main" val="155974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不过，这些阶段可能因组织的不同而异，还可能因应用的不同而异，具体取决于组织的需求、软件交付流程和成熟度。自动化水平也可能各不相同。部分组织实现了交付通</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道的完全自动化；由于法规或公司要求，其他组织必须对软件实施手动检查。您不必同时应对所有阶段。首先专注于组织的关键部分，而非面面俱到，然后再逐步扩大，以涵盖所有阶段。</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A  </a:t>
            </a:r>
            <a:r>
              <a:rPr lang="en-US" smtClean="0">
                <a:solidFill>
                  <a:srgbClr val="FF0000"/>
                </a:solidFill>
              </a:rPr>
              <a:t>package repository</a:t>
            </a:r>
            <a:r>
              <a:rPr lang="en-US" smtClean="0"/>
              <a:t>  (also referred to as an  </a:t>
            </a:r>
            <a:r>
              <a:rPr lang="en-US" smtClean="0">
                <a:solidFill>
                  <a:srgbClr val="FF0000"/>
                </a:solidFill>
              </a:rPr>
              <a:t>asset repository</a:t>
            </a:r>
            <a:r>
              <a:rPr lang="en-US" smtClean="0"/>
              <a:t>  or  </a:t>
            </a:r>
            <a:r>
              <a:rPr lang="en-US" smtClean="0">
                <a:solidFill>
                  <a:srgbClr val="FF0000"/>
                </a:solidFill>
              </a:rPr>
              <a:t>artifact repository</a:t>
            </a:r>
            <a:r>
              <a:rPr lang="en-US" smtClean="0"/>
              <a:t> ) is a common storage mechanism for the binaries created during the build stage. It also need to store the assets associated with the binaries to facilitate their deployment, such as configuration files, infrastructure-as-code files, and deployment scripts. </a:t>
            </a:r>
          </a:p>
          <a:p>
            <a:endParaRPr lang="en-US"/>
          </a:p>
        </p:txBody>
      </p:sp>
      <p:sp>
        <p:nvSpPr>
          <p:cNvPr id="4" name="灯片编号占位符 3"/>
          <p:cNvSpPr>
            <a:spLocks noGrp="1"/>
          </p:cNvSpPr>
          <p:nvPr>
            <p:ph type="sldNum" sz="quarter" idx="10"/>
          </p:nvPr>
        </p:nvSpPr>
        <p:spPr/>
        <p:txBody>
          <a:bodyPr/>
          <a:lstStyle/>
          <a:p>
            <a:fld id="{189E172D-5D62-4962-A567-F9424CC3CC1C}" type="slidenum">
              <a:rPr lang="en-US" smtClean="0"/>
              <a:t>21</a:t>
            </a:fld>
            <a:endParaRPr lang="en-US"/>
          </a:p>
        </p:txBody>
      </p:sp>
    </p:spTree>
    <p:extLst>
      <p:ext uri="{BB962C8B-B14F-4D97-AF65-F5344CB8AC3E}">
        <p14:creationId xmlns:p14="http://schemas.microsoft.com/office/powerpoint/2010/main" val="3247789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smtClean="0"/>
              <a:t>第二种方法把部署自动化工具当作单一编排工具，执行云环境的设置和所设置环境中应用的部署工作。为了做到这一点，您可以创建“蓝图”，收集云环境定义和拓扑结构，然后将应用组件和配置映射到在云环境中定义的节点。</a:t>
            </a:r>
            <a:endParaRPr lang="en-US" altLang="zh-CN" smtClean="0"/>
          </a:p>
          <a:p>
            <a:pPr lvl="1"/>
            <a:r>
              <a:rPr lang="zh-CN" altLang="en-US" smtClean="0"/>
              <a:t>您可使用  </a:t>
            </a:r>
            <a:r>
              <a:rPr lang="en-US" smtClean="0"/>
              <a:t>IBM Virtual System Patterns  </a:t>
            </a:r>
            <a:r>
              <a:rPr lang="zh-CN" altLang="en-US" smtClean="0"/>
              <a:t>和  </a:t>
            </a:r>
            <a:r>
              <a:rPr lang="en-US" smtClean="0"/>
              <a:t>OpenStack HOT  </a:t>
            </a:r>
            <a:r>
              <a:rPr lang="zh-CN" altLang="en-US" smtClean="0"/>
              <a:t>等多模式技术将云环境定义为模板。 </a:t>
            </a:r>
            <a:r>
              <a:rPr lang="en-US" smtClean="0"/>
              <a:t>IBM UrbanCode Deploy with Patterns  </a:t>
            </a:r>
            <a:r>
              <a:rPr lang="zh-CN" altLang="en-US" smtClean="0"/>
              <a:t>等部署自动化工具可以使用这些蓝图交付全堆栈设置。这包括设置蓝图中定义的云环境，以及把应用部署到已设置好的环境中。设置好环境后，可将后续的应用、配置和内容变更作为更新部署到云环境中。</a:t>
            </a:r>
            <a:endParaRPr lang="en-US" smtClean="0"/>
          </a:p>
          <a:p>
            <a:endParaRPr lang="en-US"/>
          </a:p>
        </p:txBody>
      </p:sp>
      <p:sp>
        <p:nvSpPr>
          <p:cNvPr id="4" name="灯片编号占位符 3"/>
          <p:cNvSpPr>
            <a:spLocks noGrp="1"/>
          </p:cNvSpPr>
          <p:nvPr>
            <p:ph type="sldNum" sz="quarter" idx="10"/>
          </p:nvPr>
        </p:nvSpPr>
        <p:spPr/>
        <p:txBody>
          <a:bodyPr/>
          <a:lstStyle/>
          <a:p>
            <a:fld id="{189E172D-5D62-4962-A567-F9424CC3CC1C}" type="slidenum">
              <a:rPr lang="en-US" smtClean="0"/>
              <a:t>24</a:t>
            </a:fld>
            <a:endParaRPr lang="en-US"/>
          </a:p>
        </p:txBody>
      </p:sp>
    </p:spTree>
    <p:extLst>
      <p:ext uri="{BB962C8B-B14F-4D97-AF65-F5344CB8AC3E}">
        <p14:creationId xmlns:p14="http://schemas.microsoft.com/office/powerpoint/2010/main" val="2874573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全屏">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6256000" cy="9145588"/>
          </a:xfrm>
        </p:spPr>
        <p:txBody>
          <a:bodyPr anchor="ctr" anchorCtr="1"/>
          <a:lstStyle>
            <a:lvl1pPr algn="ctr">
              <a:lnSpc>
                <a:spcPct val="150000"/>
              </a:lnSpc>
              <a:defRPr sz="7200">
                <a:latin typeface="华康俪金黑W8(P)" panose="020B0800000000000000" pitchFamily="34" charset="-122"/>
                <a:ea typeface="华康俪金黑W8(P)" panose="020B0800000000000000" pitchFamily="34" charset="-122"/>
              </a:defRPr>
            </a:lvl1pPr>
          </a:lstStyle>
          <a:p>
            <a:r>
              <a:rPr lang="zh-CN" altLang="en-US" smtClean="0"/>
              <a:t>单击此处编辑母版标题样式</a:t>
            </a:r>
            <a:endParaRPr lang="en-US"/>
          </a:p>
        </p:txBody>
      </p:sp>
    </p:spTree>
    <p:extLst>
      <p:ext uri="{BB962C8B-B14F-4D97-AF65-F5344CB8AC3E}">
        <p14:creationId xmlns:p14="http://schemas.microsoft.com/office/powerpoint/2010/main" val="2367421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167467" y="817176"/>
            <a:ext cx="11921067" cy="3396570"/>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4876800" y="4604862"/>
            <a:ext cx="8940800" cy="961239"/>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Box 8"/>
          <p:cNvSpPr txBox="1"/>
          <p:nvPr/>
        </p:nvSpPr>
        <p:spPr>
          <a:xfrm>
            <a:off x="4329515" y="4442724"/>
            <a:ext cx="8128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zh-CN" altLang="en-US" smtClean="0"/>
              <a:t>单击此处编辑母版标题样式</a:t>
            </a:r>
            <a:endParaRPr lang="en-US"/>
          </a:p>
        </p:txBody>
      </p:sp>
      <p:sp>
        <p:nvSpPr>
          <p:cNvPr id="13" name="Date Placeholder 12"/>
          <p:cNvSpPr>
            <a:spLocks noGrp="1"/>
          </p:cNvSpPr>
          <p:nvPr>
            <p:ph type="dt" sz="half" idx="10"/>
          </p:nvPr>
        </p:nvSpPr>
        <p:spPr>
          <a:xfrm>
            <a:off x="10972800" y="8207743"/>
            <a:ext cx="3793067" cy="486918"/>
          </a:xfrm>
          <a:prstGeom prst="rect">
            <a:avLst/>
          </a:prstGeom>
        </p:spPr>
        <p:txBody>
          <a:bodyPr/>
          <a:lstStyle/>
          <a:p>
            <a:endParaRPr lang="zh-CN" altLang="en-US"/>
          </a:p>
        </p:txBody>
      </p:sp>
      <p:sp>
        <p:nvSpPr>
          <p:cNvPr id="14" name="Slide Number Placeholder 13"/>
          <p:cNvSpPr>
            <a:spLocks noGrp="1"/>
          </p:cNvSpPr>
          <p:nvPr>
            <p:ph type="sldNum" sz="quarter" idx="11"/>
          </p:nvPr>
        </p:nvSpPr>
        <p:spPr>
          <a:xfrm>
            <a:off x="1463040" y="7790686"/>
            <a:ext cx="3793067" cy="406471"/>
          </a:xfrm>
          <a:prstGeom prst="rect">
            <a:avLst/>
          </a:prstGeom>
        </p:spPr>
        <p:txBody>
          <a:bodyPr/>
          <a:lstStyle/>
          <a:p>
            <a:fld id="{66DE1E49-E75A-443A-8CC7-D245CEFEE80A}" type="slidenum">
              <a:rPr lang="zh-CN" altLang="en-US" smtClean="0"/>
              <a:pPr/>
              <a:t>‹#›</a:t>
            </a:fld>
            <a:endParaRPr lang="zh-CN" altLang="en-US"/>
          </a:p>
        </p:txBody>
      </p:sp>
      <p:sp>
        <p:nvSpPr>
          <p:cNvPr id="15" name="Footer Placeholder 14"/>
          <p:cNvSpPr>
            <a:spLocks noGrp="1"/>
          </p:cNvSpPr>
          <p:nvPr>
            <p:ph type="ftr" sz="quarter" idx="12"/>
          </p:nvPr>
        </p:nvSpPr>
        <p:spPr>
          <a:xfrm>
            <a:off x="1463040" y="8207743"/>
            <a:ext cx="8128000" cy="486918"/>
          </a:xfrm>
          <a:prstGeom prst="rect">
            <a:avLst/>
          </a:prstGeom>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3793067" y="914561"/>
            <a:ext cx="10295467" cy="467441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10972800" y="8207743"/>
            <a:ext cx="3793067" cy="486918"/>
          </a:xfrm>
          <a:prstGeom prst="rect">
            <a:avLst/>
          </a:prstGeom>
        </p:spPr>
        <p:txBody>
          <a:bodyPr/>
          <a:lstStyle/>
          <a:p>
            <a:endParaRPr lang="zh-CN" altLang="en-US"/>
          </a:p>
        </p:txBody>
      </p:sp>
      <p:sp>
        <p:nvSpPr>
          <p:cNvPr id="5" name="Footer Placeholder 4"/>
          <p:cNvSpPr>
            <a:spLocks noGrp="1"/>
          </p:cNvSpPr>
          <p:nvPr>
            <p:ph type="ftr" sz="quarter" idx="11"/>
          </p:nvPr>
        </p:nvSpPr>
        <p:spPr>
          <a:xfrm>
            <a:off x="1463040" y="8207743"/>
            <a:ext cx="8128000" cy="486918"/>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463040" y="7790686"/>
            <a:ext cx="3793067" cy="406471"/>
          </a:xfrm>
          <a:prstGeom prst="rect">
            <a:avLst/>
          </a:prstGeom>
        </p:spPr>
        <p:txBody>
          <a:bodyPr/>
          <a:lstStyle/>
          <a:p>
            <a:fld id="{66DE1E49-E75A-443A-8CC7-D245CEFEE80A}"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3733" y="812942"/>
            <a:ext cx="3793067" cy="6910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5147733" y="914560"/>
            <a:ext cx="8940800" cy="6097059"/>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972800" y="8207743"/>
            <a:ext cx="3793067" cy="486918"/>
          </a:xfrm>
          <a:prstGeom prst="rect">
            <a:avLst/>
          </a:prstGeom>
        </p:spPr>
        <p:txBody>
          <a:bodyPr/>
          <a:lstStyle/>
          <a:p>
            <a:endParaRPr lang="zh-CN" altLang="en-US"/>
          </a:p>
        </p:txBody>
      </p:sp>
      <p:sp>
        <p:nvSpPr>
          <p:cNvPr id="5" name="Footer Placeholder 4"/>
          <p:cNvSpPr>
            <a:spLocks noGrp="1"/>
          </p:cNvSpPr>
          <p:nvPr>
            <p:ph type="ftr" sz="quarter" idx="11"/>
          </p:nvPr>
        </p:nvSpPr>
        <p:spPr>
          <a:xfrm>
            <a:off x="1463040" y="8207743"/>
            <a:ext cx="8128000" cy="486918"/>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463040" y="7790686"/>
            <a:ext cx="3793067" cy="406471"/>
          </a:xfrm>
          <a:prstGeom prst="rect">
            <a:avLst/>
          </a:prstGeom>
        </p:spPr>
        <p:txBody>
          <a:bodyPr/>
          <a:lstStyle/>
          <a:p>
            <a:fld id="{66DE1E49-E75A-443A-8CC7-D245CEFEE80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81760" y="1625883"/>
            <a:ext cx="13411200" cy="2870698"/>
          </a:xfrm>
        </p:spPr>
        <p:txBody>
          <a:bodyPr>
            <a:noAutofit/>
          </a:bodyPr>
          <a:lstStyle>
            <a:lvl1pPr>
              <a:defRPr sz="600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793067" y="4501436"/>
            <a:ext cx="10972800" cy="914559"/>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5" name="Date Placeholder 14"/>
          <p:cNvSpPr>
            <a:spLocks noGrp="1"/>
          </p:cNvSpPr>
          <p:nvPr>
            <p:ph type="dt" sz="half" idx="10"/>
          </p:nvPr>
        </p:nvSpPr>
        <p:spPr>
          <a:xfrm>
            <a:off x="10972800" y="8207743"/>
            <a:ext cx="3793067" cy="486918"/>
          </a:xfrm>
          <a:prstGeom prst="rect">
            <a:avLst/>
          </a:prstGeom>
        </p:spPr>
        <p:txBody>
          <a:bodyPr/>
          <a:lstStyle/>
          <a:p>
            <a:endParaRPr lang="zh-CN" altLang="en-US"/>
          </a:p>
        </p:txBody>
      </p:sp>
      <p:sp>
        <p:nvSpPr>
          <p:cNvPr id="16" name="Slide Number Placeholder 15"/>
          <p:cNvSpPr>
            <a:spLocks noGrp="1"/>
          </p:cNvSpPr>
          <p:nvPr>
            <p:ph type="sldNum" sz="quarter" idx="11"/>
          </p:nvPr>
        </p:nvSpPr>
        <p:spPr>
          <a:xfrm>
            <a:off x="1463040" y="7790686"/>
            <a:ext cx="3793067" cy="406471"/>
          </a:xfrm>
          <a:prstGeom prst="rect">
            <a:avLst/>
          </a:prstGeom>
        </p:spPr>
        <p:txBody>
          <a:bodyPr/>
          <a:lstStyle/>
          <a:p>
            <a:fld id="{66DE1E49-E75A-443A-8CC7-D245CEFEE80A}" type="slidenum">
              <a:rPr lang="zh-CN" altLang="en-US" smtClean="0"/>
              <a:pPr/>
              <a:t>‹#›</a:t>
            </a:fld>
            <a:endParaRPr lang="zh-CN" altLang="en-US"/>
          </a:p>
        </p:txBody>
      </p:sp>
      <p:sp>
        <p:nvSpPr>
          <p:cNvPr id="17" name="Footer Placeholder 16"/>
          <p:cNvSpPr>
            <a:spLocks noGrp="1"/>
          </p:cNvSpPr>
          <p:nvPr>
            <p:ph type="ftr" sz="quarter" idx="12"/>
          </p:nvPr>
        </p:nvSpPr>
        <p:spPr>
          <a:xfrm>
            <a:off x="1463040" y="8207743"/>
            <a:ext cx="8128000" cy="486918"/>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 1"/>
          <p:cNvSpPr>
            <a:spLocks noGrp="1"/>
          </p:cNvSpPr>
          <p:nvPr>
            <p:ph type="title"/>
          </p:nvPr>
        </p:nvSpPr>
        <p:spPr>
          <a:xfrm>
            <a:off x="423144" y="36290"/>
            <a:ext cx="15409712" cy="1332434"/>
          </a:xfrm>
        </p:spPr>
        <p:txBody>
          <a:bodyPr anchor="ctr">
            <a:normAutofit/>
          </a:bodyPr>
          <a:lstStyle>
            <a:lvl1pPr algn="ctr">
              <a:defRPr sz="6000" b="0">
                <a:solidFill>
                  <a:srgbClr val="FFC000"/>
                </a:solidFill>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defRPr>
            </a:lvl1pPr>
          </a:lstStyle>
          <a:p>
            <a:r>
              <a:rPr lang="zh-CN" altLang="en-US" dirty="0" smtClean="0"/>
              <a:t>单击此处编辑母版标题样式</a:t>
            </a:r>
            <a:endParaRPr lang="zh-CN" altLang="en-US" dirty="0"/>
          </a:p>
        </p:txBody>
      </p:sp>
      <p:sp>
        <p:nvSpPr>
          <p:cNvPr id="8" name="内容占位符 2"/>
          <p:cNvSpPr>
            <a:spLocks noGrp="1"/>
          </p:cNvSpPr>
          <p:nvPr>
            <p:ph idx="1"/>
          </p:nvPr>
        </p:nvSpPr>
        <p:spPr>
          <a:xfrm>
            <a:off x="447147" y="1476450"/>
            <a:ext cx="15361707" cy="7154012"/>
          </a:xfrm>
        </p:spPr>
        <p:txBody>
          <a:bodyPr anchor="t"/>
          <a:lstStyle>
            <a:lvl1pPr marL="633413" indent="-615950">
              <a:buFont typeface="Wingdings" pitchFamily="2" charset="2"/>
              <a:buChar char="Ø"/>
              <a:defRPr sz="5100">
                <a:latin typeface="微软雅黑" panose="020B0503020204020204" pitchFamily="34" charset="-122"/>
                <a:ea typeface="微软雅黑" panose="020B0503020204020204" pitchFamily="34" charset="-122"/>
              </a:defRPr>
            </a:lvl1pPr>
            <a:lvl2pPr marL="984250" indent="-600075">
              <a:buFont typeface="Wingdings" panose="05000000000000000000" pitchFamily="2" charset="2"/>
              <a:buChar char="v"/>
              <a:defRPr sz="4400">
                <a:latin typeface="微软雅黑" panose="020B0503020204020204" pitchFamily="34" charset="-122"/>
                <a:ea typeface="微软雅黑" panose="020B0503020204020204" pitchFamily="34" charset="-122"/>
              </a:defRPr>
            </a:lvl2pPr>
            <a:lvl3pPr marL="1160463" indent="-411163">
              <a:buFont typeface="Arial" panose="020B0604020202020204" pitchFamily="34" charset="0"/>
              <a:buChar char="•"/>
              <a:defRPr sz="3800">
                <a:latin typeface="微软雅黑" panose="020B0503020204020204" pitchFamily="34" charset="-122"/>
                <a:ea typeface="微软雅黑" panose="020B0503020204020204" pitchFamily="34" charset="-122"/>
              </a:defRPr>
            </a:lvl3pPr>
            <a:lvl4pPr marL="1441450" indent="-325438">
              <a:buFont typeface="Arial" panose="020B0604020202020204" pitchFamily="34" charset="0"/>
              <a:buChar char="•"/>
              <a:defRPr sz="3200">
                <a:latin typeface="微软雅黑" panose="020B0503020204020204" pitchFamily="34" charset="-122"/>
                <a:ea typeface="微软雅黑" panose="020B0503020204020204" pitchFamily="34" charset="-122"/>
              </a:defRPr>
            </a:lvl4pPr>
            <a:lvl5pPr marL="1704975" indent="-315913">
              <a:buFont typeface="Arial" panose="020B0604020202020204" pitchFamily="34" charset="0"/>
              <a:buChar char="•"/>
              <a:defRPr sz="32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3" name="日期占位符 22"/>
          <p:cNvSpPr>
            <a:spLocks noGrp="1"/>
          </p:cNvSpPr>
          <p:nvPr>
            <p:ph type="dt" sz="half" idx="10"/>
          </p:nvPr>
        </p:nvSpPr>
        <p:spPr>
          <a:xfrm>
            <a:off x="1117600" y="8767539"/>
            <a:ext cx="3657600" cy="485775"/>
          </a:xfrm>
        </p:spPr>
        <p:txBody>
          <a:bodyPr/>
          <a:lstStyle/>
          <a:p>
            <a:endParaRPr lang="en-US"/>
          </a:p>
        </p:txBody>
      </p:sp>
      <p:sp>
        <p:nvSpPr>
          <p:cNvPr id="24" name="页脚占位符 23"/>
          <p:cNvSpPr>
            <a:spLocks noGrp="1"/>
          </p:cNvSpPr>
          <p:nvPr>
            <p:ph type="ftr" sz="quarter" idx="11"/>
          </p:nvPr>
        </p:nvSpPr>
        <p:spPr>
          <a:xfrm>
            <a:off x="5384800" y="8767539"/>
            <a:ext cx="5486400" cy="485775"/>
          </a:xfrm>
        </p:spPr>
        <p:txBody>
          <a:bodyPr/>
          <a:lstStyle/>
          <a:p>
            <a:endParaRPr lang="en-US"/>
          </a:p>
        </p:txBody>
      </p:sp>
      <p:sp>
        <p:nvSpPr>
          <p:cNvPr id="25" name="灯片编号占位符 24"/>
          <p:cNvSpPr>
            <a:spLocks noGrp="1"/>
          </p:cNvSpPr>
          <p:nvPr>
            <p:ph type="sldNum" sz="quarter" idx="12"/>
          </p:nvPr>
        </p:nvSpPr>
        <p:spPr>
          <a:xfrm>
            <a:off x="11480800" y="8767539"/>
            <a:ext cx="3657600" cy="485775"/>
          </a:xfrm>
        </p:spPr>
        <p:txBody>
          <a:bodyPr/>
          <a:lstStyle/>
          <a:p>
            <a:fld id="{C1CFDE5E-E43F-44F4-AFFD-1B071BA8E70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TextBox 7"/>
          <p:cNvSpPr txBox="1"/>
          <p:nvPr/>
        </p:nvSpPr>
        <p:spPr>
          <a:xfrm>
            <a:off x="7586133" y="5433607"/>
            <a:ext cx="8128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8128000" y="5690812"/>
            <a:ext cx="6637867" cy="975529"/>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12" name="Date Placeholder 11"/>
          <p:cNvSpPr>
            <a:spLocks noGrp="1"/>
          </p:cNvSpPr>
          <p:nvPr>
            <p:ph type="dt" sz="half" idx="10"/>
          </p:nvPr>
        </p:nvSpPr>
        <p:spPr>
          <a:xfrm>
            <a:off x="10972800" y="8207743"/>
            <a:ext cx="3793067" cy="486918"/>
          </a:xfrm>
          <a:prstGeom prst="rect">
            <a:avLst/>
          </a:prstGeom>
        </p:spPr>
        <p:txBody>
          <a:bodyPr/>
          <a:lstStyle/>
          <a:p>
            <a:endParaRPr lang="zh-CN" altLang="en-US"/>
          </a:p>
        </p:txBody>
      </p:sp>
      <p:sp>
        <p:nvSpPr>
          <p:cNvPr id="13" name="Slide Number Placeholder 12"/>
          <p:cNvSpPr>
            <a:spLocks noGrp="1"/>
          </p:cNvSpPr>
          <p:nvPr>
            <p:ph type="sldNum" sz="quarter" idx="11"/>
          </p:nvPr>
        </p:nvSpPr>
        <p:spPr>
          <a:xfrm>
            <a:off x="1463040" y="7790686"/>
            <a:ext cx="3793067" cy="406471"/>
          </a:xfrm>
          <a:prstGeom prst="rect">
            <a:avLst/>
          </a:prstGeom>
        </p:spPr>
        <p:txBody>
          <a:bodyPr/>
          <a:lstStyle/>
          <a:p>
            <a:fld id="{66DE1E49-E75A-443A-8CC7-D245CEFEE80A}" type="slidenum">
              <a:rPr lang="zh-CN" altLang="en-US" smtClean="0"/>
              <a:pPr/>
              <a:t>‹#›</a:t>
            </a:fld>
            <a:endParaRPr lang="zh-CN" altLang="en-US"/>
          </a:p>
        </p:txBody>
      </p:sp>
      <p:sp>
        <p:nvSpPr>
          <p:cNvPr id="14" name="Footer Placeholder 13"/>
          <p:cNvSpPr>
            <a:spLocks noGrp="1"/>
          </p:cNvSpPr>
          <p:nvPr>
            <p:ph type="ftr" sz="quarter" idx="12"/>
          </p:nvPr>
        </p:nvSpPr>
        <p:spPr>
          <a:xfrm>
            <a:off x="1463040" y="8207743"/>
            <a:ext cx="8128000" cy="486918"/>
          </a:xfrm>
          <a:prstGeom prst="rect">
            <a:avLst/>
          </a:prstGeom>
        </p:spPr>
        <p:txBody>
          <a:bodyPr/>
          <a:lstStyle/>
          <a:p>
            <a:endParaRPr lang="zh-CN" altLang="en-US"/>
          </a:p>
        </p:txBody>
      </p:sp>
      <p:sp>
        <p:nvSpPr>
          <p:cNvPr id="4" name="Title 3"/>
          <p:cNvSpPr>
            <a:spLocks noGrp="1"/>
          </p:cNvSpPr>
          <p:nvPr>
            <p:ph type="title"/>
          </p:nvPr>
        </p:nvSpPr>
        <p:spPr>
          <a:xfrm>
            <a:off x="4064000" y="2540441"/>
            <a:ext cx="10728960" cy="313388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smtClean="0"/>
              <a:t>单击此处编辑母版标题样式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Date Placeholder 7"/>
          <p:cNvSpPr>
            <a:spLocks noGrp="1"/>
          </p:cNvSpPr>
          <p:nvPr>
            <p:ph type="dt" sz="half" idx="10"/>
          </p:nvPr>
        </p:nvSpPr>
        <p:spPr>
          <a:xfrm>
            <a:off x="10972800" y="8207743"/>
            <a:ext cx="3793067" cy="486918"/>
          </a:xfrm>
          <a:prstGeom prst="rect">
            <a:avLst/>
          </a:prstGeom>
        </p:spPr>
        <p:txBody>
          <a:bodyPr/>
          <a:lstStyle/>
          <a:p>
            <a:endParaRPr lang="zh-CN" altLang="en-US"/>
          </a:p>
        </p:txBody>
      </p:sp>
      <p:sp>
        <p:nvSpPr>
          <p:cNvPr id="9" name="Slide Number Placeholder 8"/>
          <p:cNvSpPr>
            <a:spLocks noGrp="1"/>
          </p:cNvSpPr>
          <p:nvPr>
            <p:ph type="sldNum" sz="quarter" idx="11"/>
          </p:nvPr>
        </p:nvSpPr>
        <p:spPr>
          <a:xfrm>
            <a:off x="1463040" y="7790686"/>
            <a:ext cx="3793067" cy="406471"/>
          </a:xfrm>
          <a:prstGeom prst="rect">
            <a:avLst/>
          </a:prstGeom>
        </p:spPr>
        <p:txBody>
          <a:bodyPr/>
          <a:lstStyle/>
          <a:p>
            <a:fld id="{66DE1E49-E75A-443A-8CC7-D245CEFEE80A}" type="slidenum">
              <a:rPr lang="zh-CN" altLang="en-US" smtClean="0"/>
              <a:pPr/>
              <a:t>‹#›</a:t>
            </a:fld>
            <a:endParaRPr lang="zh-CN" altLang="en-US"/>
          </a:p>
        </p:txBody>
      </p:sp>
      <p:sp>
        <p:nvSpPr>
          <p:cNvPr id="10" name="Footer Placeholder 9"/>
          <p:cNvSpPr>
            <a:spLocks noGrp="1"/>
          </p:cNvSpPr>
          <p:nvPr>
            <p:ph type="ftr" sz="quarter" idx="12"/>
          </p:nvPr>
        </p:nvSpPr>
        <p:spPr>
          <a:xfrm>
            <a:off x="1463040" y="8207743"/>
            <a:ext cx="8128000" cy="486918"/>
          </a:xfrm>
          <a:prstGeom prst="rect">
            <a:avLst/>
          </a:prstGeom>
        </p:spPr>
        <p:txBody>
          <a:bodyPr/>
          <a:lstStyle/>
          <a:p>
            <a:endParaRPr lang="zh-CN" altLang="en-US"/>
          </a:p>
        </p:txBody>
      </p:sp>
      <p:sp>
        <p:nvSpPr>
          <p:cNvPr id="11" name="Title 10"/>
          <p:cNvSpPr>
            <a:spLocks noGrp="1"/>
          </p:cNvSpPr>
          <p:nvPr>
            <p:ph type="title"/>
          </p:nvPr>
        </p:nvSpPr>
        <p:spPr/>
        <p:txBody>
          <a:bodyPr/>
          <a:lstStyle/>
          <a:p>
            <a:r>
              <a:rPr lang="zh-CN" altLang="en-US" smtClean="0"/>
              <a:t>单击此处编辑母版标题样式</a:t>
            </a:r>
            <a:endParaRPr lang="en-US" dirty="0"/>
          </a:p>
        </p:txBody>
      </p:sp>
      <p:sp>
        <p:nvSpPr>
          <p:cNvPr id="5" name="Content Placeholder 4"/>
          <p:cNvSpPr>
            <a:spLocks noGrp="1"/>
          </p:cNvSpPr>
          <p:nvPr>
            <p:ph sz="quarter" idx="13"/>
          </p:nvPr>
        </p:nvSpPr>
        <p:spPr>
          <a:xfrm>
            <a:off x="2389632" y="877976"/>
            <a:ext cx="5819648" cy="457279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Content Placeholder 6"/>
          <p:cNvSpPr>
            <a:spLocks noGrp="1"/>
          </p:cNvSpPr>
          <p:nvPr>
            <p:ph sz="quarter" idx="14"/>
          </p:nvPr>
        </p:nvSpPr>
        <p:spPr>
          <a:xfrm>
            <a:off x="8940800" y="877977"/>
            <a:ext cx="5819648" cy="457702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84213" y="882788"/>
            <a:ext cx="5819648" cy="853164"/>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389632" y="1829118"/>
            <a:ext cx="5825067" cy="3658235"/>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8940800" y="882788"/>
            <a:ext cx="5819648" cy="853164"/>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8940800" y="1829118"/>
            <a:ext cx="5819648" cy="3658235"/>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TextBox 12"/>
          <p:cNvSpPr txBox="1"/>
          <p:nvPr/>
        </p:nvSpPr>
        <p:spPr>
          <a:xfrm>
            <a:off x="1878471" y="693710"/>
            <a:ext cx="8128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8498276" y="693710"/>
            <a:ext cx="8128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zh-CN" altLang="en-US" smtClean="0"/>
              <a:t>单击此处编辑母版标题样式</a:t>
            </a:r>
            <a:endParaRPr lang="en-US" dirty="0"/>
          </a:p>
        </p:txBody>
      </p:sp>
      <p:sp>
        <p:nvSpPr>
          <p:cNvPr id="14" name="Date Placeholder 13"/>
          <p:cNvSpPr>
            <a:spLocks noGrp="1"/>
          </p:cNvSpPr>
          <p:nvPr>
            <p:ph type="dt" sz="half" idx="10"/>
          </p:nvPr>
        </p:nvSpPr>
        <p:spPr>
          <a:xfrm>
            <a:off x="10972800" y="8207743"/>
            <a:ext cx="3793067" cy="486918"/>
          </a:xfrm>
          <a:prstGeom prst="rect">
            <a:avLst/>
          </a:prstGeom>
        </p:spPr>
        <p:txBody>
          <a:bodyPr/>
          <a:lstStyle/>
          <a:p>
            <a:endParaRPr lang="zh-CN" altLang="en-US"/>
          </a:p>
        </p:txBody>
      </p:sp>
      <p:sp>
        <p:nvSpPr>
          <p:cNvPr id="15" name="Slide Number Placeholder 14"/>
          <p:cNvSpPr>
            <a:spLocks noGrp="1"/>
          </p:cNvSpPr>
          <p:nvPr>
            <p:ph type="sldNum" sz="quarter" idx="11"/>
          </p:nvPr>
        </p:nvSpPr>
        <p:spPr>
          <a:xfrm>
            <a:off x="1463040" y="7790686"/>
            <a:ext cx="3793067" cy="406471"/>
          </a:xfrm>
          <a:prstGeom prst="rect">
            <a:avLst/>
          </a:prstGeom>
        </p:spPr>
        <p:txBody>
          <a:bodyPr/>
          <a:lstStyle/>
          <a:p>
            <a:fld id="{66DE1E49-E75A-443A-8CC7-D245CEFEE80A}" type="slidenum">
              <a:rPr lang="zh-CN" altLang="en-US" smtClean="0"/>
              <a:pPr/>
              <a:t>‹#›</a:t>
            </a:fld>
            <a:endParaRPr lang="zh-CN" altLang="en-US"/>
          </a:p>
        </p:txBody>
      </p:sp>
      <p:sp>
        <p:nvSpPr>
          <p:cNvPr id="16" name="Footer Placeholder 15"/>
          <p:cNvSpPr>
            <a:spLocks noGrp="1"/>
          </p:cNvSpPr>
          <p:nvPr>
            <p:ph type="ftr" sz="quarter" idx="12"/>
          </p:nvPr>
        </p:nvSpPr>
        <p:spPr>
          <a:xfrm>
            <a:off x="1463040" y="8207743"/>
            <a:ext cx="8128000" cy="486918"/>
          </a:xfrm>
          <a:prstGeom prst="rect">
            <a:avLst/>
          </a:prstGeo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a:p>
        </p:txBody>
      </p:sp>
      <p:sp>
        <p:nvSpPr>
          <p:cNvPr id="7" name="Date Placeholder 6"/>
          <p:cNvSpPr>
            <a:spLocks noGrp="1"/>
          </p:cNvSpPr>
          <p:nvPr>
            <p:ph type="dt" sz="half" idx="10"/>
          </p:nvPr>
        </p:nvSpPr>
        <p:spPr>
          <a:xfrm>
            <a:off x="10972800" y="8207743"/>
            <a:ext cx="3793067" cy="486918"/>
          </a:xfrm>
          <a:prstGeom prst="rect">
            <a:avLst/>
          </a:prstGeom>
        </p:spPr>
        <p:txBody>
          <a:bodyPr/>
          <a:lstStyle/>
          <a:p>
            <a:endParaRPr lang="zh-CN" altLang="en-US"/>
          </a:p>
        </p:txBody>
      </p:sp>
      <p:sp>
        <p:nvSpPr>
          <p:cNvPr id="8" name="Slide Number Placeholder 7"/>
          <p:cNvSpPr>
            <a:spLocks noGrp="1"/>
          </p:cNvSpPr>
          <p:nvPr>
            <p:ph type="sldNum" sz="quarter" idx="11"/>
          </p:nvPr>
        </p:nvSpPr>
        <p:spPr>
          <a:xfrm>
            <a:off x="1463040" y="7790686"/>
            <a:ext cx="3793067" cy="406471"/>
          </a:xfrm>
          <a:prstGeom prst="rect">
            <a:avLst/>
          </a:prstGeom>
        </p:spPr>
        <p:txBody>
          <a:bodyPr/>
          <a:lstStyle/>
          <a:p>
            <a:fld id="{66DE1E49-E75A-443A-8CC7-D245CEFEE80A}" type="slidenum">
              <a:rPr lang="zh-CN" altLang="en-US" smtClean="0"/>
              <a:pPr/>
              <a:t>‹#›</a:t>
            </a:fld>
            <a:endParaRPr lang="zh-CN" altLang="en-US"/>
          </a:p>
        </p:txBody>
      </p:sp>
      <p:sp>
        <p:nvSpPr>
          <p:cNvPr id="9" name="Footer Placeholder 8"/>
          <p:cNvSpPr>
            <a:spLocks noGrp="1"/>
          </p:cNvSpPr>
          <p:nvPr>
            <p:ph type="ftr" sz="quarter" idx="12"/>
          </p:nvPr>
        </p:nvSpPr>
        <p:spPr>
          <a:xfrm>
            <a:off x="1463040" y="8207743"/>
            <a:ext cx="8128000" cy="486918"/>
          </a:xfrm>
          <a:prstGeom prst="rect">
            <a:avLst/>
          </a:prstGeo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10972800" y="8207743"/>
            <a:ext cx="3793067" cy="486918"/>
          </a:xfrm>
          <a:prstGeom prst="rect">
            <a:avLst/>
          </a:prstGeom>
        </p:spPr>
        <p:txBody>
          <a:bodyPr/>
          <a:lstStyle/>
          <a:p>
            <a:endParaRPr lang="zh-CN" altLang="en-US"/>
          </a:p>
        </p:txBody>
      </p:sp>
      <p:sp>
        <p:nvSpPr>
          <p:cNvPr id="6" name="Slide Number Placeholder 5"/>
          <p:cNvSpPr>
            <a:spLocks noGrp="1"/>
          </p:cNvSpPr>
          <p:nvPr>
            <p:ph type="sldNum" sz="quarter" idx="11"/>
          </p:nvPr>
        </p:nvSpPr>
        <p:spPr>
          <a:xfrm>
            <a:off x="1463040" y="7790686"/>
            <a:ext cx="3793067" cy="406471"/>
          </a:xfrm>
          <a:prstGeom prst="rect">
            <a:avLst/>
          </a:prstGeom>
        </p:spPr>
        <p:txBody>
          <a:bodyPr/>
          <a:lstStyle/>
          <a:p>
            <a:fld id="{66DE1E49-E75A-443A-8CC7-D245CEFEE80A}" type="slidenum">
              <a:rPr lang="zh-CN" altLang="en-US" smtClean="0"/>
              <a:pPr/>
              <a:t>‹#›</a:t>
            </a:fld>
            <a:endParaRPr lang="zh-CN" altLang="en-US"/>
          </a:p>
        </p:txBody>
      </p:sp>
      <p:sp>
        <p:nvSpPr>
          <p:cNvPr id="7" name="Footer Placeholder 6"/>
          <p:cNvSpPr>
            <a:spLocks noGrp="1"/>
          </p:cNvSpPr>
          <p:nvPr>
            <p:ph type="ftr" sz="quarter" idx="12"/>
          </p:nvPr>
        </p:nvSpPr>
        <p:spPr>
          <a:xfrm>
            <a:off x="1463040" y="8207743"/>
            <a:ext cx="8128000" cy="486918"/>
          </a:xfrm>
          <a:prstGeom prst="rect">
            <a:avLst/>
          </a:prstGeo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TextBox 8"/>
          <p:cNvSpPr txBox="1"/>
          <p:nvPr/>
        </p:nvSpPr>
        <p:spPr>
          <a:xfrm>
            <a:off x="9473636" y="2366528"/>
            <a:ext cx="8128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1490133" y="914560"/>
            <a:ext cx="7721600" cy="4572794"/>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160000" y="914560"/>
            <a:ext cx="4605867" cy="457279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5" name="Date Placeholder 14"/>
          <p:cNvSpPr>
            <a:spLocks noGrp="1"/>
          </p:cNvSpPr>
          <p:nvPr>
            <p:ph type="dt" sz="half" idx="10"/>
          </p:nvPr>
        </p:nvSpPr>
        <p:spPr>
          <a:xfrm>
            <a:off x="10972800" y="8207743"/>
            <a:ext cx="3793067" cy="486918"/>
          </a:xfrm>
          <a:prstGeom prst="rect">
            <a:avLst/>
          </a:prstGeom>
        </p:spPr>
        <p:txBody>
          <a:bodyPr/>
          <a:lstStyle/>
          <a:p>
            <a:endParaRPr lang="zh-CN" altLang="en-US"/>
          </a:p>
        </p:txBody>
      </p:sp>
      <p:sp>
        <p:nvSpPr>
          <p:cNvPr id="16" name="Slide Number Placeholder 15"/>
          <p:cNvSpPr>
            <a:spLocks noGrp="1"/>
          </p:cNvSpPr>
          <p:nvPr>
            <p:ph type="sldNum" sz="quarter" idx="11"/>
          </p:nvPr>
        </p:nvSpPr>
        <p:spPr>
          <a:xfrm>
            <a:off x="1463040" y="7790686"/>
            <a:ext cx="3793067" cy="406471"/>
          </a:xfrm>
          <a:prstGeom prst="rect">
            <a:avLst/>
          </a:prstGeom>
        </p:spPr>
        <p:txBody>
          <a:bodyPr/>
          <a:lstStyle/>
          <a:p>
            <a:fld id="{66DE1E49-E75A-443A-8CC7-D245CEFEE80A}" type="slidenum">
              <a:rPr lang="zh-CN" altLang="en-US" smtClean="0"/>
              <a:pPr/>
              <a:t>‹#›</a:t>
            </a:fld>
            <a:endParaRPr lang="zh-CN" altLang="en-US"/>
          </a:p>
        </p:txBody>
      </p:sp>
      <p:sp>
        <p:nvSpPr>
          <p:cNvPr id="17" name="Footer Placeholder 16"/>
          <p:cNvSpPr>
            <a:spLocks noGrp="1"/>
          </p:cNvSpPr>
          <p:nvPr>
            <p:ph type="ftr" sz="quarter" idx="12"/>
          </p:nvPr>
        </p:nvSpPr>
        <p:spPr>
          <a:xfrm>
            <a:off x="1463040" y="8207743"/>
            <a:ext cx="8128000" cy="486918"/>
          </a:xfrm>
          <a:prstGeom prst="rect">
            <a:avLst/>
          </a:prstGeom>
        </p:spPr>
        <p:txBody>
          <a:bodyPr/>
          <a:lstStyle/>
          <a:p>
            <a:endParaRPr lang="zh-CN" altLang="en-US"/>
          </a:p>
        </p:txBody>
      </p:sp>
      <p:sp>
        <p:nvSpPr>
          <p:cNvPr id="18" name="Title 17"/>
          <p:cNvSpPr>
            <a:spLocks noGrp="1"/>
          </p:cNvSpPr>
          <p:nvPr>
            <p:ph type="title"/>
          </p:nvPr>
        </p:nvSpPr>
        <p:spPr/>
        <p:txBody>
          <a:bodyPr/>
          <a:lstStyle/>
          <a:p>
            <a:r>
              <a:rPr lang="zh-CN" altLang="en-US" smtClean="0"/>
              <a:t>单击此处编辑母版标题样式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16256000" cy="9145588"/>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7"/>
          </a:p>
        </p:txBody>
      </p:sp>
      <p:sp>
        <p:nvSpPr>
          <p:cNvPr id="8" name="Oval 7"/>
          <p:cNvSpPr/>
          <p:nvPr/>
        </p:nvSpPr>
        <p:spPr>
          <a:xfrm rot="19724275">
            <a:off x="2441282" y="1384828"/>
            <a:ext cx="12872213" cy="761063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7"/>
          </a:p>
        </p:txBody>
      </p:sp>
      <p:sp>
        <p:nvSpPr>
          <p:cNvPr id="9" name="Oval 8"/>
          <p:cNvSpPr/>
          <p:nvPr/>
        </p:nvSpPr>
        <p:spPr>
          <a:xfrm rot="17656910">
            <a:off x="742644" y="559632"/>
            <a:ext cx="7385912" cy="7965260"/>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7"/>
          </a:p>
        </p:txBody>
      </p:sp>
      <p:sp>
        <p:nvSpPr>
          <p:cNvPr id="10" name="Oval 9"/>
          <p:cNvSpPr/>
          <p:nvPr/>
        </p:nvSpPr>
        <p:spPr>
          <a:xfrm rot="19724275">
            <a:off x="5827475" y="155833"/>
            <a:ext cx="11518866" cy="634077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7"/>
          </a:p>
        </p:txBody>
      </p:sp>
      <p:sp>
        <p:nvSpPr>
          <p:cNvPr id="2" name="Title Placeholder 1"/>
          <p:cNvSpPr>
            <a:spLocks noGrp="1"/>
          </p:cNvSpPr>
          <p:nvPr>
            <p:ph type="title"/>
          </p:nvPr>
        </p:nvSpPr>
        <p:spPr>
          <a:xfrm>
            <a:off x="1381760" y="6503529"/>
            <a:ext cx="13411200" cy="1219412"/>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793067" y="914561"/>
            <a:ext cx="10837333" cy="4877646"/>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日期占位符 10"/>
          <p:cNvSpPr>
            <a:spLocks noGrp="1"/>
          </p:cNvSpPr>
          <p:nvPr>
            <p:ph type="dt" sz="half" idx="2"/>
          </p:nvPr>
        </p:nvSpPr>
        <p:spPr>
          <a:xfrm>
            <a:off x="1117600" y="8477250"/>
            <a:ext cx="36576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12" name="页脚占位符 11"/>
          <p:cNvSpPr>
            <a:spLocks noGrp="1"/>
          </p:cNvSpPr>
          <p:nvPr>
            <p:ph type="ftr" sz="quarter" idx="3"/>
          </p:nvPr>
        </p:nvSpPr>
        <p:spPr>
          <a:xfrm>
            <a:off x="5384800" y="8477250"/>
            <a:ext cx="54864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3" name="灯片编号占位符 12"/>
          <p:cNvSpPr>
            <a:spLocks noGrp="1"/>
          </p:cNvSpPr>
          <p:nvPr>
            <p:ph type="sldNum" sz="quarter" idx="4"/>
          </p:nvPr>
        </p:nvSpPr>
        <p:spPr>
          <a:xfrm>
            <a:off x="11480800" y="8477250"/>
            <a:ext cx="36576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fld id="{C1CFDE5E-E43F-44F4-AFFD-1B071BA8E70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iming>
    <p:tnLst>
      <p:par>
        <p:cTn id="1" dur="indefinite" restart="never" nodeType="tmRoot"/>
      </p:par>
    </p:tnLst>
  </p:timing>
  <p:hf sldNum="0"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a:spLocks noGrp="1"/>
          </p:cNvSpPr>
          <p:nvPr>
            <p:ph type="subTitle" idx="1"/>
          </p:nvPr>
        </p:nvSpPr>
        <p:spPr>
          <a:xfrm>
            <a:off x="3015432" y="6500335"/>
            <a:ext cx="5252187" cy="952779"/>
          </a:xfrm>
        </p:spPr>
        <p:txBody>
          <a:bodyPr anchor="ctr">
            <a:noAutofit/>
          </a:bodyPr>
          <a:lstStyle/>
          <a:p>
            <a:r>
              <a:rPr lang="zh-CN" altLang="en-US" sz="4600" b="1" dirty="0" smtClean="0">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cs typeface="Arial" pitchFamily="34" charset="0"/>
              </a:rPr>
              <a:t>松哥</a:t>
            </a:r>
            <a:endParaRPr lang="zh-CN" altLang="en-US" sz="4600" b="1" dirty="0">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cs typeface="Arial" pitchFamily="34" charset="0"/>
            </a:endParaRPr>
          </a:p>
        </p:txBody>
      </p:sp>
      <p:sp>
        <p:nvSpPr>
          <p:cNvPr id="5" name="副标题 2"/>
          <p:cNvSpPr txBox="1">
            <a:spLocks/>
          </p:cNvSpPr>
          <p:nvPr/>
        </p:nvSpPr>
        <p:spPr>
          <a:xfrm>
            <a:off x="7047880" y="6541225"/>
            <a:ext cx="6336704" cy="911889"/>
          </a:xfrm>
          <a:prstGeom prst="rect">
            <a:avLst/>
          </a:prstGeom>
        </p:spPr>
        <p:txBody>
          <a:bodyPr vert="horz" lIns="145152" tIns="72576" rIns="145152" bIns="72576" rtlCol="0" anchor="ctr">
            <a:noAutofit/>
          </a:bodyPr>
          <a:lstStyle/>
          <a:p>
            <a:pPr algn="r">
              <a:spcBef>
                <a:spcPct val="20000"/>
              </a:spcBef>
              <a:defRPr/>
            </a:pPr>
            <a:r>
              <a:rPr lang="en-US" altLang="zh-CN" sz="4400" b="1" smtClean="0">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cs typeface="Arial" pitchFamily="34" charset="0"/>
              </a:rPr>
              <a:t>2016</a:t>
            </a:r>
            <a:r>
              <a:rPr lang="zh-CN" altLang="en-US" sz="4400" b="1" smtClean="0">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cs typeface="Arial" pitchFamily="34" charset="0"/>
              </a:rPr>
              <a:t>年</a:t>
            </a:r>
            <a:r>
              <a:rPr lang="en-US" altLang="zh-CN" sz="4400" b="1">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cs typeface="Arial" pitchFamily="34" charset="0"/>
              </a:rPr>
              <a:t>2</a:t>
            </a:r>
            <a:r>
              <a:rPr lang="zh-CN" altLang="en-US" sz="4400" b="1" smtClean="0">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cs typeface="Arial" pitchFamily="34" charset="0"/>
              </a:rPr>
              <a:t>月</a:t>
            </a:r>
            <a:r>
              <a:rPr lang="en-US" altLang="zh-CN" sz="4400" b="1" smtClean="0">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cs typeface="Arial" pitchFamily="34" charset="0"/>
              </a:rPr>
              <a:t>28</a:t>
            </a:r>
            <a:r>
              <a:rPr lang="zh-CN" altLang="en-US" sz="4400" b="1" smtClean="0">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cs typeface="Arial" pitchFamily="34" charset="0"/>
              </a:rPr>
              <a:t>日</a:t>
            </a:r>
            <a:endParaRPr lang="zh-CN" altLang="en-US" sz="4400" b="1" dirty="0">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cs typeface="Arial" pitchFamily="34" charset="0"/>
            </a:endParaRPr>
          </a:p>
        </p:txBody>
      </p:sp>
      <p:sp>
        <p:nvSpPr>
          <p:cNvPr id="6" name="标题 5"/>
          <p:cNvSpPr>
            <a:spLocks noGrp="1"/>
          </p:cNvSpPr>
          <p:nvPr>
            <p:ph type="ctrTitle"/>
          </p:nvPr>
        </p:nvSpPr>
        <p:spPr>
          <a:xfrm>
            <a:off x="1219200" y="2124522"/>
            <a:ext cx="13817600" cy="2595829"/>
          </a:xfrm>
        </p:spPr>
        <p:txBody>
          <a:bodyPr anchor="ctr">
            <a:noAutofit/>
          </a:bodyPr>
          <a:lstStyle/>
          <a:p>
            <a:pPr algn="ctr"/>
            <a:r>
              <a:rPr lang="en-US" altLang="zh-CN" sz="8800" smtClean="0">
                <a:solidFill>
                  <a:srgbClr val="FFC000"/>
                </a:solidFill>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rPr>
              <a:t>DevOps</a:t>
            </a:r>
            <a:endParaRPr lang="zh-CN" altLang="en-US" sz="8800" dirty="0">
              <a:solidFill>
                <a:srgbClr val="FFC000"/>
              </a:solidFill>
              <a:effectLst>
                <a:outerShdw blurRad="38100" dist="38100" dir="2700000" algn="tl">
                  <a:srgbClr val="000000">
                    <a:alpha val="43137"/>
                  </a:srgbClr>
                </a:outerShdw>
              </a:effectLst>
              <a:latin typeface="华康俪金黑W8(P)" panose="020B0800000000000000" pitchFamily="34" charset="-122"/>
              <a:ea typeface="华康俪金黑W8(P)" panose="020B0800000000000000" pitchFamily="34" charset="-122"/>
            </a:endParaRPr>
          </a:p>
        </p:txBody>
      </p:sp>
    </p:spTree>
    <p:extLst>
      <p:ext uri="{BB962C8B-B14F-4D97-AF65-F5344CB8AC3E}">
        <p14:creationId xmlns:p14="http://schemas.microsoft.com/office/powerpoint/2010/main" val="306026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监控并验证运维质量</a:t>
            </a:r>
            <a:endParaRPr lang="en-US"/>
          </a:p>
        </p:txBody>
      </p:sp>
      <p:sp>
        <p:nvSpPr>
          <p:cNvPr id="3" name="内容占位符 2"/>
          <p:cNvSpPr>
            <a:spLocks noGrp="1"/>
          </p:cNvSpPr>
          <p:nvPr>
            <p:ph idx="1"/>
          </p:nvPr>
        </p:nvSpPr>
        <p:spPr/>
        <p:txBody>
          <a:bodyPr/>
          <a:lstStyle/>
          <a:p>
            <a:r>
              <a:rPr lang="zh-CN" altLang="en-US"/>
              <a:t>此原则要求自动化测试提早在生命周期中经常性执行，以</a:t>
            </a:r>
            <a:r>
              <a:rPr lang="zh-CN" altLang="en-US" smtClean="0"/>
              <a:t>监控</a:t>
            </a:r>
            <a:r>
              <a:rPr lang="zh-CN" altLang="en-US"/>
              <a:t>应用的功能性和非功能性特征，从而让监控在生命周期中</a:t>
            </a:r>
            <a:r>
              <a:rPr lang="zh-CN" altLang="en-US" smtClean="0"/>
              <a:t>提前出现。每当</a:t>
            </a:r>
            <a:r>
              <a:rPr lang="zh-CN" altLang="en-US"/>
              <a:t>部署和测试应用时，应当收集并分析质量指标</a:t>
            </a:r>
            <a:r>
              <a:rPr lang="zh-CN" altLang="en-US" smtClean="0"/>
              <a:t>。</a:t>
            </a:r>
            <a:endParaRPr lang="en-US" altLang="zh-CN" smtClean="0"/>
          </a:p>
          <a:p>
            <a:endParaRPr lang="en-US" altLang="zh-CN" smtClean="0"/>
          </a:p>
          <a:p>
            <a:r>
              <a:rPr lang="en-US" altLang="zh-CN" smtClean="0"/>
              <a:t>Tip</a:t>
            </a:r>
            <a:r>
              <a:rPr lang="zh-CN" altLang="en-US" smtClean="0"/>
              <a:t>：频繁监控</a:t>
            </a:r>
            <a:r>
              <a:rPr lang="zh-CN" altLang="en-US"/>
              <a:t>对生产环境中可能出现的运维和质量问题提供预警。</a:t>
            </a:r>
            <a:endParaRPr lang="en-US"/>
          </a:p>
        </p:txBody>
      </p:sp>
    </p:spTree>
    <p:extLst>
      <p:ext uri="{BB962C8B-B14F-4D97-AF65-F5344CB8AC3E}">
        <p14:creationId xmlns:p14="http://schemas.microsoft.com/office/powerpoint/2010/main" val="568827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放大反馈回路</a:t>
            </a:r>
            <a:endParaRPr lang="en-US"/>
          </a:p>
        </p:txBody>
      </p:sp>
      <p:sp>
        <p:nvSpPr>
          <p:cNvPr id="3" name="内容占位符 2"/>
          <p:cNvSpPr>
            <a:spLocks noGrp="1"/>
          </p:cNvSpPr>
          <p:nvPr>
            <p:ph idx="1"/>
          </p:nvPr>
        </p:nvSpPr>
        <p:spPr/>
        <p:txBody>
          <a:bodyPr>
            <a:normAutofit/>
          </a:bodyPr>
          <a:lstStyle/>
          <a:p>
            <a:r>
              <a:rPr lang="en-US" altLang="zh-CN" smtClean="0"/>
              <a:t>DevOps</a:t>
            </a:r>
            <a:r>
              <a:rPr lang="zh-CN" altLang="en-US" smtClean="0"/>
              <a:t>的</a:t>
            </a:r>
            <a:r>
              <a:rPr lang="zh-CN" altLang="en-US"/>
              <a:t>目标之一让组织能够更快地做出响应和调整</a:t>
            </a:r>
            <a:r>
              <a:rPr lang="zh-CN" altLang="en-US" smtClean="0"/>
              <a:t>。</a:t>
            </a:r>
            <a:endParaRPr lang="en-US" altLang="zh-CN" smtClean="0"/>
          </a:p>
          <a:p>
            <a:endParaRPr lang="en-US" altLang="zh-CN" smtClean="0"/>
          </a:p>
          <a:p>
            <a:r>
              <a:rPr lang="zh-CN" altLang="en-US" smtClean="0"/>
              <a:t>此</a:t>
            </a:r>
            <a:r>
              <a:rPr lang="zh-CN" altLang="en-US"/>
              <a:t>原则要求组织</a:t>
            </a:r>
            <a:r>
              <a:rPr lang="zh-CN" altLang="en-US" smtClean="0"/>
              <a:t>创造</a:t>
            </a:r>
            <a:r>
              <a:rPr lang="zh-CN" altLang="en-US" smtClean="0">
                <a:solidFill>
                  <a:srgbClr val="FF0000"/>
                </a:solidFill>
              </a:rPr>
              <a:t>允许</a:t>
            </a:r>
            <a:r>
              <a:rPr lang="zh-CN" altLang="en-US" b="1" u="sng" smtClean="0">
                <a:solidFill>
                  <a:srgbClr val="FF0000"/>
                </a:solidFill>
              </a:rPr>
              <a:t>所有</a:t>
            </a:r>
            <a:r>
              <a:rPr lang="zh-CN" altLang="en-US" b="1" u="sng">
                <a:solidFill>
                  <a:srgbClr val="FF0000"/>
                </a:solidFill>
              </a:rPr>
              <a:t>利益相关方</a:t>
            </a:r>
            <a:r>
              <a:rPr lang="zh-CN" altLang="en-US" smtClean="0">
                <a:solidFill>
                  <a:srgbClr val="FF0000"/>
                </a:solidFill>
              </a:rPr>
              <a:t>访问</a:t>
            </a:r>
            <a:r>
              <a:rPr lang="zh-CN" altLang="en-US" smtClean="0"/>
              <a:t>的沟通</a:t>
            </a:r>
            <a:r>
              <a:rPr lang="zh-CN" altLang="en-US"/>
              <a:t>渠道</a:t>
            </a:r>
            <a:r>
              <a:rPr lang="zh-CN" altLang="en-US" smtClean="0"/>
              <a:t>，并据反馈采取相关行动：</a:t>
            </a:r>
            <a:endParaRPr lang="en-US" altLang="zh-CN" smtClean="0"/>
          </a:p>
          <a:p>
            <a:pPr lvl="1"/>
            <a:r>
              <a:rPr lang="zh-CN" altLang="en-US"/>
              <a:t>开发部门</a:t>
            </a:r>
            <a:r>
              <a:rPr lang="zh-CN" altLang="en-US" smtClean="0"/>
              <a:t>可能调整</a:t>
            </a:r>
            <a:r>
              <a:rPr lang="zh-CN" altLang="en-US"/>
              <a:t>其项目计划或优先</a:t>
            </a:r>
            <a:r>
              <a:rPr lang="zh-CN" altLang="en-US" smtClean="0"/>
              <a:t>顺序。</a:t>
            </a:r>
            <a:endParaRPr lang="zh-CN" altLang="en-US"/>
          </a:p>
          <a:p>
            <a:pPr lvl="1"/>
            <a:r>
              <a:rPr lang="zh-CN" altLang="en-US" smtClean="0"/>
              <a:t>生产</a:t>
            </a:r>
            <a:r>
              <a:rPr lang="zh-CN" altLang="en-US"/>
              <a:t>部门</a:t>
            </a:r>
            <a:r>
              <a:rPr lang="zh-CN" altLang="en-US" smtClean="0"/>
              <a:t>可能增强</a:t>
            </a:r>
            <a:r>
              <a:rPr lang="zh-CN" altLang="en-US"/>
              <a:t>生产</a:t>
            </a:r>
            <a:r>
              <a:rPr lang="zh-CN" altLang="en-US" smtClean="0"/>
              <a:t>环境。</a:t>
            </a:r>
            <a:endParaRPr lang="zh-CN" altLang="en-US"/>
          </a:p>
          <a:p>
            <a:pPr lvl="1"/>
            <a:r>
              <a:rPr lang="zh-CN" altLang="en-US" smtClean="0"/>
              <a:t>业务部门可能修改其发布计划。</a:t>
            </a:r>
            <a:endParaRPr lang="en-US"/>
          </a:p>
        </p:txBody>
      </p:sp>
    </p:spTree>
    <p:extLst>
      <p:ext uri="{BB962C8B-B14F-4D97-AF65-F5344CB8AC3E}">
        <p14:creationId xmlns:p14="http://schemas.microsoft.com/office/powerpoint/2010/main" val="3577653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DevOps</a:t>
            </a:r>
            <a:r>
              <a:rPr lang="zh-CN" altLang="en-US" smtClean="0"/>
              <a:t>参考架构</a:t>
            </a:r>
            <a:endParaRPr lang="en-US"/>
          </a:p>
        </p:txBody>
      </p:sp>
      <p:sp>
        <p:nvSpPr>
          <p:cNvPr id="3" name="内容占位符 2"/>
          <p:cNvSpPr>
            <a:spLocks noGrp="1"/>
          </p:cNvSpPr>
          <p:nvPr>
            <p:ph idx="1"/>
          </p:nvPr>
        </p:nvSpPr>
        <p:spPr/>
        <p:txBody>
          <a:bodyPr/>
          <a:lstStyle/>
          <a:p>
            <a:r>
              <a:rPr lang="zh-CN" altLang="en-US" smtClean="0"/>
              <a:t>企业实践</a:t>
            </a:r>
            <a:r>
              <a:rPr lang="en-US" altLang="zh-CN" smtClean="0"/>
              <a:t>DevOps</a:t>
            </a:r>
            <a:r>
              <a:rPr lang="zh-CN" altLang="en-US" smtClean="0"/>
              <a:t>方法可有四个切入点</a:t>
            </a:r>
            <a:r>
              <a:rPr lang="en-US" altLang="zh-CN" smtClean="0"/>
              <a:t>/</a:t>
            </a:r>
            <a:r>
              <a:rPr lang="zh-CN" altLang="en-US" smtClean="0"/>
              <a:t>采用路径：</a:t>
            </a:r>
            <a:endParaRPr lang="en-US" altLang="zh-CN" smtClean="0"/>
          </a:p>
          <a:p>
            <a:pPr lvl="1"/>
            <a:r>
              <a:rPr lang="zh-CN" altLang="en-US" smtClean="0"/>
              <a:t>规划</a:t>
            </a:r>
            <a:endParaRPr lang="en-US" altLang="zh-CN" smtClean="0"/>
          </a:p>
          <a:p>
            <a:pPr lvl="1"/>
            <a:r>
              <a:rPr lang="zh-CN" altLang="en-US" smtClean="0"/>
              <a:t>开发</a:t>
            </a:r>
            <a:r>
              <a:rPr lang="en-US" altLang="zh-CN" smtClean="0"/>
              <a:t>/</a:t>
            </a:r>
            <a:r>
              <a:rPr lang="zh-CN" altLang="en-US" smtClean="0"/>
              <a:t>测试</a:t>
            </a:r>
            <a:endParaRPr lang="en-US" altLang="zh-CN" smtClean="0"/>
          </a:p>
          <a:p>
            <a:pPr lvl="1"/>
            <a:r>
              <a:rPr lang="zh-CN" altLang="en-US" smtClean="0"/>
              <a:t>部署</a:t>
            </a:r>
            <a:endParaRPr lang="en-US" altLang="zh-CN" smtClean="0"/>
          </a:p>
          <a:p>
            <a:pPr lvl="1"/>
            <a:r>
              <a:rPr lang="zh-CN" altLang="en-US"/>
              <a:t>运维</a:t>
            </a:r>
            <a:endParaRPr lang="en-US"/>
          </a:p>
        </p:txBody>
      </p:sp>
      <p:pic>
        <p:nvPicPr>
          <p:cNvPr id="4" name="图片 3"/>
          <p:cNvPicPr>
            <a:picLocks noChangeAspect="1"/>
          </p:cNvPicPr>
          <p:nvPr/>
        </p:nvPicPr>
        <p:blipFill>
          <a:blip r:embed="rId2"/>
          <a:stretch>
            <a:fillRect/>
          </a:stretch>
        </p:blipFill>
        <p:spPr>
          <a:xfrm>
            <a:off x="5339657" y="2412554"/>
            <a:ext cx="9557095" cy="6696744"/>
          </a:xfrm>
          <a:prstGeom prst="rect">
            <a:avLst/>
          </a:prstGeom>
        </p:spPr>
      </p:pic>
    </p:spTree>
    <p:extLst>
      <p:ext uri="{BB962C8B-B14F-4D97-AF65-F5344CB8AC3E}">
        <p14:creationId xmlns:p14="http://schemas.microsoft.com/office/powerpoint/2010/main" val="3871524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Plan – Continuous Business Planning</a:t>
            </a:r>
            <a:endParaRPr lang="en-US"/>
          </a:p>
        </p:txBody>
      </p:sp>
      <p:sp>
        <p:nvSpPr>
          <p:cNvPr id="3" name="内容占位符 2"/>
          <p:cNvSpPr>
            <a:spLocks noGrp="1"/>
          </p:cNvSpPr>
          <p:nvPr>
            <p:ph idx="1"/>
          </p:nvPr>
        </p:nvSpPr>
        <p:spPr/>
        <p:txBody>
          <a:bodyPr/>
          <a:lstStyle/>
          <a:p>
            <a:r>
              <a:rPr lang="zh-CN" altLang="en-US" smtClean="0"/>
              <a:t>最佳实践：持续业务规划</a:t>
            </a:r>
            <a:endParaRPr lang="en-US" altLang="zh-CN" smtClean="0"/>
          </a:p>
          <a:p>
            <a:pPr lvl="1"/>
            <a:r>
              <a:rPr lang="zh-CN" altLang="en-US" smtClean="0"/>
              <a:t>建立</a:t>
            </a:r>
            <a:r>
              <a:rPr lang="zh-CN" altLang="en-US"/>
              <a:t>业务</a:t>
            </a:r>
            <a:r>
              <a:rPr lang="zh-CN" altLang="en-US" smtClean="0"/>
              <a:t>目标，并</a:t>
            </a:r>
            <a:r>
              <a:rPr lang="zh-CN" altLang="en-US"/>
              <a:t>根据客户</a:t>
            </a:r>
            <a:r>
              <a:rPr lang="zh-CN" altLang="en-US" smtClean="0"/>
              <a:t>反馈持续调整目标</a:t>
            </a:r>
            <a:endParaRPr lang="en-US" altLang="zh-CN" smtClean="0"/>
          </a:p>
          <a:p>
            <a:pPr lvl="1"/>
            <a:endParaRPr lang="en-US"/>
          </a:p>
        </p:txBody>
      </p:sp>
    </p:spTree>
    <p:extLst>
      <p:ext uri="{BB962C8B-B14F-4D97-AF65-F5344CB8AC3E}">
        <p14:creationId xmlns:p14="http://schemas.microsoft.com/office/powerpoint/2010/main" val="3438651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t>Develop/Test – </a:t>
            </a:r>
            <a:r>
              <a:rPr lang="en-US" smtClean="0"/>
              <a:t/>
            </a:r>
            <a:br>
              <a:rPr lang="en-US" smtClean="0"/>
            </a:br>
            <a:r>
              <a:rPr lang="en-US" smtClean="0"/>
              <a:t>Collaborative </a:t>
            </a:r>
            <a:r>
              <a:rPr lang="en-US"/>
              <a:t>D</a:t>
            </a:r>
            <a:r>
              <a:rPr lang="en-US" smtClean="0"/>
              <a:t>evelopment </a:t>
            </a:r>
            <a:r>
              <a:rPr lang="en-US"/>
              <a:t>and </a:t>
            </a:r>
            <a:r>
              <a:rPr lang="en-US" smtClean="0"/>
              <a:t>Continuous </a:t>
            </a:r>
            <a:r>
              <a:rPr lang="en-US"/>
              <a:t>T</a:t>
            </a:r>
            <a:r>
              <a:rPr lang="en-US" smtClean="0"/>
              <a:t>esting</a:t>
            </a:r>
            <a:endParaRPr lang="en-US"/>
          </a:p>
        </p:txBody>
      </p:sp>
      <p:sp>
        <p:nvSpPr>
          <p:cNvPr id="3" name="内容占位符 2"/>
          <p:cNvSpPr>
            <a:spLocks noGrp="1"/>
          </p:cNvSpPr>
          <p:nvPr>
            <p:ph idx="1"/>
          </p:nvPr>
        </p:nvSpPr>
        <p:spPr/>
        <p:txBody>
          <a:bodyPr>
            <a:normAutofit/>
          </a:bodyPr>
          <a:lstStyle/>
          <a:p>
            <a:r>
              <a:rPr lang="zh-CN" altLang="en-US" smtClean="0"/>
              <a:t>两种最佳实践：</a:t>
            </a:r>
            <a:endParaRPr lang="en-US" altLang="zh-CN" smtClean="0"/>
          </a:p>
          <a:p>
            <a:pPr lvl="1"/>
            <a:r>
              <a:rPr lang="zh-CN" altLang="en-US" smtClean="0"/>
              <a:t>协作开发</a:t>
            </a:r>
            <a:endParaRPr lang="en-US" altLang="zh-CN" smtClean="0"/>
          </a:p>
          <a:p>
            <a:pPr lvl="1"/>
            <a:r>
              <a:rPr lang="zh-CN" altLang="en-US" smtClean="0"/>
              <a:t>持续测试</a:t>
            </a:r>
            <a:endParaRPr lang="en-US" altLang="zh-CN" smtClean="0"/>
          </a:p>
        </p:txBody>
      </p:sp>
    </p:spTree>
    <p:extLst>
      <p:ext uri="{BB962C8B-B14F-4D97-AF65-F5344CB8AC3E}">
        <p14:creationId xmlns:p14="http://schemas.microsoft.com/office/powerpoint/2010/main" val="44856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协作开发</a:t>
            </a:r>
            <a:endParaRPr lang="en-US"/>
          </a:p>
        </p:txBody>
      </p:sp>
      <p:sp>
        <p:nvSpPr>
          <p:cNvPr id="3" name="内容占位符 2"/>
          <p:cNvSpPr>
            <a:spLocks noGrp="1"/>
          </p:cNvSpPr>
          <p:nvPr>
            <p:ph idx="1"/>
          </p:nvPr>
        </p:nvSpPr>
        <p:spPr/>
        <p:txBody>
          <a:bodyPr>
            <a:normAutofit/>
          </a:bodyPr>
          <a:lstStyle/>
          <a:p>
            <a:r>
              <a:rPr lang="zh-CN" altLang="en-US" smtClean="0">
                <a:solidFill>
                  <a:srgbClr val="FF0000"/>
                </a:solidFill>
              </a:rPr>
              <a:t>协作</a:t>
            </a:r>
            <a:r>
              <a:rPr lang="zh-CN" altLang="en-US">
                <a:solidFill>
                  <a:srgbClr val="FF0000"/>
                </a:solidFill>
              </a:rPr>
              <a:t>开发</a:t>
            </a:r>
            <a:r>
              <a:rPr lang="zh-CN" altLang="en-US"/>
              <a:t>：通过</a:t>
            </a:r>
            <a:r>
              <a:rPr lang="zh-CN" altLang="en-US" smtClean="0"/>
              <a:t>向各跨职能团队提供</a:t>
            </a:r>
            <a:r>
              <a:rPr lang="zh-CN" altLang="en-US"/>
              <a:t>软件开发和交付的一</a:t>
            </a:r>
            <a:r>
              <a:rPr lang="zh-CN" altLang="en-US" smtClean="0"/>
              <a:t>套统一的</a:t>
            </a:r>
            <a:r>
              <a:rPr lang="en-US" altLang="zh-CN" smtClean="0"/>
              <a:t>DevOps</a:t>
            </a:r>
            <a:r>
              <a:rPr lang="zh-CN" altLang="en-US" smtClean="0"/>
              <a:t>平台</a:t>
            </a:r>
            <a:r>
              <a:rPr lang="zh-CN" altLang="en-US"/>
              <a:t>，支持他们协同工作</a:t>
            </a:r>
            <a:r>
              <a:rPr lang="zh-CN" altLang="en-US" smtClean="0"/>
              <a:t>。</a:t>
            </a:r>
            <a:endParaRPr lang="en-US" altLang="zh-CN" smtClean="0"/>
          </a:p>
          <a:p>
            <a:pPr lvl="1"/>
            <a:r>
              <a:rPr lang="zh-CN" altLang="en-US" smtClean="0"/>
              <a:t>企业</a:t>
            </a:r>
            <a:r>
              <a:rPr lang="zh-CN" altLang="en-US"/>
              <a:t>的软件交付工作涉及多个跨职能团队，包括业务部</a:t>
            </a:r>
            <a:r>
              <a:rPr lang="zh-CN" altLang="en-US" smtClean="0"/>
              <a:t>门、</a:t>
            </a:r>
            <a:r>
              <a:rPr lang="zh-CN" altLang="en-US"/>
              <a:t>业务分析师</a:t>
            </a:r>
            <a:r>
              <a:rPr lang="zh-CN" altLang="en-US" smtClean="0"/>
              <a:t>、软件</a:t>
            </a:r>
            <a:r>
              <a:rPr lang="zh-CN" altLang="en-US"/>
              <a:t>架构师、开发人员</a:t>
            </a:r>
            <a:r>
              <a:rPr lang="zh-CN" altLang="en-US" smtClean="0"/>
              <a:t>、</a:t>
            </a:r>
            <a:r>
              <a:rPr lang="en-US" altLang="zh-CN" smtClean="0"/>
              <a:t>QA</a:t>
            </a:r>
            <a:r>
              <a:rPr lang="zh-CN" altLang="en-US" smtClean="0"/>
              <a:t>、运维</a:t>
            </a:r>
            <a:r>
              <a:rPr lang="zh-CN" altLang="en-US"/>
              <a:t>人员、安全专家、供应商和合作伙伴</a:t>
            </a:r>
            <a:r>
              <a:rPr lang="zh-CN" altLang="en-US" smtClean="0"/>
              <a:t>。</a:t>
            </a:r>
            <a:endParaRPr lang="en-US" altLang="zh-CN" smtClean="0"/>
          </a:p>
          <a:p>
            <a:pPr lvl="1"/>
            <a:r>
              <a:rPr lang="zh-CN" altLang="en-US" smtClean="0"/>
              <a:t>这些</a:t>
            </a:r>
            <a:r>
              <a:rPr lang="zh-CN" altLang="en-US"/>
              <a:t>团队的实践者在</a:t>
            </a:r>
            <a:r>
              <a:rPr lang="zh-CN" altLang="en-US" smtClean="0"/>
              <a:t>多个</a:t>
            </a:r>
            <a:r>
              <a:rPr lang="zh-CN" altLang="en-US"/>
              <a:t>平台上工作，并可能处于多个位置</a:t>
            </a:r>
            <a:r>
              <a:rPr lang="zh-CN" altLang="en-US" smtClean="0"/>
              <a:t>。</a:t>
            </a:r>
            <a:endParaRPr lang="en-US"/>
          </a:p>
        </p:txBody>
      </p:sp>
    </p:spTree>
    <p:extLst>
      <p:ext uri="{BB962C8B-B14F-4D97-AF65-F5344CB8AC3E}">
        <p14:creationId xmlns:p14="http://schemas.microsoft.com/office/powerpoint/2010/main" val="85439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持续集成</a:t>
            </a:r>
            <a:endParaRPr lang="en-US"/>
          </a:p>
        </p:txBody>
      </p:sp>
      <p:sp>
        <p:nvSpPr>
          <p:cNvPr id="3" name="内容占位符 2"/>
          <p:cNvSpPr>
            <a:spLocks noGrp="1"/>
          </p:cNvSpPr>
          <p:nvPr>
            <p:ph idx="1"/>
          </p:nvPr>
        </p:nvSpPr>
        <p:spPr/>
        <p:txBody>
          <a:bodyPr/>
          <a:lstStyle/>
          <a:p>
            <a:r>
              <a:rPr lang="zh-CN" altLang="en-US" smtClean="0"/>
              <a:t>协作开发包括的一项核心功能是：持续集成</a:t>
            </a:r>
            <a:endParaRPr lang="en-US" altLang="zh-CN" smtClean="0"/>
          </a:p>
          <a:p>
            <a:pPr lvl="1"/>
            <a:r>
              <a:rPr lang="zh-CN" altLang="en-US"/>
              <a:t>软件开发人员持续或频繁地将其工作成果与开发团队其他</a:t>
            </a:r>
          </a:p>
          <a:p>
            <a:pPr marL="384175" lvl="1" indent="0">
              <a:buNone/>
            </a:pPr>
            <a:r>
              <a:rPr lang="zh-CN" altLang="en-US"/>
              <a:t>成员的成果相集成。</a:t>
            </a:r>
            <a:endParaRPr lang="en-US"/>
          </a:p>
        </p:txBody>
      </p:sp>
      <p:pic>
        <p:nvPicPr>
          <p:cNvPr id="4" name="图片 3"/>
          <p:cNvPicPr>
            <a:picLocks noChangeAspect="1"/>
          </p:cNvPicPr>
          <p:nvPr/>
        </p:nvPicPr>
        <p:blipFill>
          <a:blip r:embed="rId2"/>
          <a:stretch>
            <a:fillRect/>
          </a:stretch>
        </p:blipFill>
        <p:spPr>
          <a:xfrm>
            <a:off x="2583384" y="3996730"/>
            <a:ext cx="11231602" cy="5004842"/>
          </a:xfrm>
          <a:prstGeom prst="rect">
            <a:avLst/>
          </a:prstGeom>
        </p:spPr>
      </p:pic>
    </p:spTree>
    <p:extLst>
      <p:ext uri="{BB962C8B-B14F-4D97-AF65-F5344CB8AC3E}">
        <p14:creationId xmlns:p14="http://schemas.microsoft.com/office/powerpoint/2010/main" val="268679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持续集成的思路</a:t>
            </a:r>
            <a:endParaRPr lang="en-US"/>
          </a:p>
        </p:txBody>
      </p:sp>
      <p:sp>
        <p:nvSpPr>
          <p:cNvPr id="3" name="内容占位符 2"/>
          <p:cNvSpPr>
            <a:spLocks noGrp="1"/>
          </p:cNvSpPr>
          <p:nvPr>
            <p:ph idx="1"/>
          </p:nvPr>
        </p:nvSpPr>
        <p:spPr/>
        <p:txBody>
          <a:bodyPr>
            <a:normAutofit lnSpcReduction="10000"/>
          </a:bodyPr>
          <a:lstStyle/>
          <a:p>
            <a:r>
              <a:rPr lang="zh-CN" altLang="en-US"/>
              <a:t>具体</a:t>
            </a:r>
            <a:r>
              <a:rPr lang="zh-CN" altLang="en-US" smtClean="0"/>
              <a:t>思路：</a:t>
            </a:r>
            <a:endParaRPr lang="en-US" altLang="zh-CN" smtClean="0"/>
          </a:p>
          <a:p>
            <a:pPr lvl="1"/>
            <a:r>
              <a:rPr lang="zh-CN" altLang="en-US" smtClean="0"/>
              <a:t>让开</a:t>
            </a:r>
            <a:r>
              <a:rPr lang="zh-CN" altLang="en-US"/>
              <a:t>发人员定期</a:t>
            </a:r>
            <a:r>
              <a:rPr lang="zh-CN" altLang="en-US" smtClean="0"/>
              <a:t>将其</a:t>
            </a:r>
            <a:r>
              <a:rPr lang="zh-CN" altLang="en-US"/>
              <a:t>工作成果与所在团队其他开发人员的成果相集成，进而对</a:t>
            </a:r>
            <a:r>
              <a:rPr lang="zh-CN" altLang="en-US" smtClean="0"/>
              <a:t>集成后</a:t>
            </a:r>
            <a:r>
              <a:rPr lang="zh-CN" altLang="en-US"/>
              <a:t>成果进行测试</a:t>
            </a:r>
            <a:r>
              <a:rPr lang="zh-CN" altLang="en-US" smtClean="0"/>
              <a:t>。</a:t>
            </a:r>
            <a:endParaRPr lang="en-US" altLang="zh-CN" smtClean="0"/>
          </a:p>
          <a:p>
            <a:pPr lvl="1"/>
            <a:r>
              <a:rPr lang="zh-CN" altLang="en-US" smtClean="0"/>
              <a:t>对于</a:t>
            </a:r>
            <a:r>
              <a:rPr lang="zh-CN" altLang="en-US"/>
              <a:t>由多个系统或服务构成的复杂系统，</a:t>
            </a:r>
            <a:r>
              <a:rPr lang="zh-CN" altLang="en-US" smtClean="0"/>
              <a:t>开发商</a:t>
            </a:r>
            <a:r>
              <a:rPr lang="zh-CN" altLang="en-US"/>
              <a:t>还必须定期将其工作成果与其他系统和服务相集成</a:t>
            </a:r>
            <a:r>
              <a:rPr lang="zh-CN" altLang="en-US" smtClean="0"/>
              <a:t>。</a:t>
            </a:r>
            <a:endParaRPr lang="en-US" altLang="zh-CN" smtClean="0"/>
          </a:p>
          <a:p>
            <a:endParaRPr lang="en-US" altLang="zh-CN" smtClean="0"/>
          </a:p>
          <a:p>
            <a:r>
              <a:rPr lang="en-US" altLang="zh-CN" smtClean="0"/>
              <a:t>Tip</a:t>
            </a:r>
            <a:r>
              <a:rPr lang="zh-CN" altLang="en-US" smtClean="0"/>
              <a:t>：定期集成工作</a:t>
            </a:r>
            <a:r>
              <a:rPr lang="zh-CN" altLang="en-US"/>
              <a:t>成果可以提早发现和暴露集成风险。在复杂的系统中，它</a:t>
            </a:r>
            <a:r>
              <a:rPr lang="zh-CN" altLang="en-US" smtClean="0"/>
              <a:t>还可以</a:t>
            </a:r>
            <a:r>
              <a:rPr lang="zh-CN" altLang="en-US"/>
              <a:t>暴露已知和未知风险，包括技术和日程相关的风险。</a:t>
            </a:r>
            <a:endParaRPr lang="en-US"/>
          </a:p>
        </p:txBody>
      </p:sp>
    </p:spTree>
    <p:extLst>
      <p:ext uri="{BB962C8B-B14F-4D97-AF65-F5344CB8AC3E}">
        <p14:creationId xmlns:p14="http://schemas.microsoft.com/office/powerpoint/2010/main" val="387118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持续测试</a:t>
            </a:r>
            <a:endParaRPr lang="en-US"/>
          </a:p>
        </p:txBody>
      </p:sp>
      <p:sp>
        <p:nvSpPr>
          <p:cNvPr id="3" name="内容占位符 2"/>
          <p:cNvSpPr>
            <a:spLocks noGrp="1"/>
          </p:cNvSpPr>
          <p:nvPr>
            <p:ph idx="1"/>
          </p:nvPr>
        </p:nvSpPr>
        <p:spPr/>
        <p:txBody>
          <a:bodyPr>
            <a:normAutofit fontScale="92500" lnSpcReduction="10000"/>
          </a:bodyPr>
          <a:lstStyle/>
          <a:p>
            <a:r>
              <a:rPr lang="zh-CN" altLang="en-US">
                <a:solidFill>
                  <a:srgbClr val="FF0000"/>
                </a:solidFill>
              </a:rPr>
              <a:t>持续</a:t>
            </a:r>
            <a:r>
              <a:rPr lang="zh-CN" altLang="en-US" smtClean="0">
                <a:solidFill>
                  <a:srgbClr val="FF0000"/>
                </a:solidFill>
              </a:rPr>
              <a:t>测试</a:t>
            </a:r>
            <a:r>
              <a:rPr lang="zh-CN" altLang="en-US" smtClean="0"/>
              <a:t>：意味着</a:t>
            </a:r>
            <a:r>
              <a:rPr lang="zh-CN" altLang="en-US"/>
              <a:t>在整个生命周期中提早进行持续的测试，从而</a:t>
            </a:r>
            <a:r>
              <a:rPr lang="zh-CN" altLang="en-US" smtClean="0"/>
              <a:t>降低成本</a:t>
            </a:r>
            <a:r>
              <a:rPr lang="zh-CN" altLang="en-US"/>
              <a:t>、缩短测试周期并实现持续的质量反馈</a:t>
            </a:r>
            <a:r>
              <a:rPr lang="zh-CN" altLang="en-US" smtClean="0"/>
              <a:t>。</a:t>
            </a:r>
            <a:endParaRPr lang="en-US" altLang="zh-CN" smtClean="0"/>
          </a:p>
          <a:p>
            <a:pPr lvl="1"/>
            <a:r>
              <a:rPr lang="zh-CN" altLang="en-US" smtClean="0"/>
              <a:t>此</a:t>
            </a:r>
            <a:r>
              <a:rPr lang="zh-CN" altLang="en-US"/>
              <a:t>流程还被</a:t>
            </a:r>
            <a:r>
              <a:rPr lang="zh-CN" altLang="en-US" smtClean="0"/>
              <a:t>称作</a:t>
            </a:r>
            <a:r>
              <a:rPr lang="zh-CN" altLang="en-US" smtClean="0">
                <a:solidFill>
                  <a:srgbClr val="FF0000"/>
                </a:solidFill>
              </a:rPr>
              <a:t>左移测试</a:t>
            </a:r>
            <a:r>
              <a:rPr lang="zh-CN" altLang="en-US" smtClean="0"/>
              <a:t>：它</a:t>
            </a:r>
            <a:r>
              <a:rPr lang="zh-CN" altLang="en-US"/>
              <a:t>强调对开发和测试活动进行集成，确保在产品</a:t>
            </a:r>
            <a:r>
              <a:rPr lang="zh-CN" altLang="en-US" smtClean="0"/>
              <a:t>生命周期</a:t>
            </a:r>
            <a:r>
              <a:rPr lang="zh-CN" altLang="en-US"/>
              <a:t>中尽早考虑质量问题，而不是留到以后再处理</a:t>
            </a:r>
            <a:r>
              <a:rPr lang="zh-CN" altLang="en-US" smtClean="0"/>
              <a:t>。</a:t>
            </a:r>
            <a:r>
              <a:rPr lang="en-US" altLang="zh-CN" smtClean="0">
                <a:sym typeface="Wingdings" panose="05000000000000000000" pitchFamily="2" charset="2"/>
              </a:rPr>
              <a:t> </a:t>
            </a:r>
            <a:r>
              <a:rPr lang="zh-CN" altLang="en-US" smtClean="0">
                <a:sym typeface="Wingdings" panose="05000000000000000000" pitchFamily="2" charset="2"/>
              </a:rPr>
              <a:t>尽早测试、经常测试</a:t>
            </a:r>
            <a:endParaRPr lang="en-US" altLang="zh-CN" smtClean="0"/>
          </a:p>
          <a:p>
            <a:endParaRPr lang="en-US" altLang="zh-CN" smtClean="0"/>
          </a:p>
          <a:p>
            <a:r>
              <a:rPr lang="en-US" altLang="zh-CN" smtClean="0"/>
              <a:t>Tip</a:t>
            </a:r>
            <a:r>
              <a:rPr lang="zh-CN" altLang="en-US" smtClean="0"/>
              <a:t>：通过</a:t>
            </a:r>
            <a:r>
              <a:rPr lang="zh-CN" altLang="en-US"/>
              <a:t>采用</a:t>
            </a:r>
            <a:r>
              <a:rPr lang="zh-CN" altLang="en-US" smtClean="0"/>
              <a:t>自动化</a:t>
            </a:r>
            <a:r>
              <a:rPr lang="zh-CN" altLang="en-US"/>
              <a:t>测试和服务虚拟化等功能，可以加快此流程。服务虚拟化</a:t>
            </a:r>
            <a:r>
              <a:rPr lang="zh-CN" altLang="en-US" smtClean="0"/>
              <a:t>是一</a:t>
            </a:r>
            <a:r>
              <a:rPr lang="zh-CN" altLang="en-US"/>
              <a:t>种可模拟生产类似环境的新功能，让持续测试成为可能。</a:t>
            </a:r>
            <a:endParaRPr lang="en-US"/>
          </a:p>
        </p:txBody>
      </p:sp>
    </p:spTree>
    <p:extLst>
      <p:ext uri="{BB962C8B-B14F-4D97-AF65-F5344CB8AC3E}">
        <p14:creationId xmlns:p14="http://schemas.microsoft.com/office/powerpoint/2010/main" val="16973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持续部署</a:t>
            </a:r>
            <a:endParaRPr lang="en-US"/>
          </a:p>
        </p:txBody>
      </p:sp>
      <p:sp>
        <p:nvSpPr>
          <p:cNvPr id="3" name="内容占位符 2"/>
          <p:cNvSpPr>
            <a:spLocks noGrp="1"/>
          </p:cNvSpPr>
          <p:nvPr>
            <p:ph idx="1"/>
          </p:nvPr>
        </p:nvSpPr>
        <p:spPr/>
        <p:txBody>
          <a:bodyPr/>
          <a:lstStyle/>
          <a:p>
            <a:r>
              <a:rPr lang="zh-CN" altLang="en-US" smtClean="0"/>
              <a:t>此最佳实践可</a:t>
            </a:r>
            <a:r>
              <a:rPr lang="zh-CN" altLang="en-US"/>
              <a:t>推动人们将软件高效、</a:t>
            </a:r>
            <a:r>
              <a:rPr lang="zh-CN" altLang="en-US" smtClean="0"/>
              <a:t>自动地</a:t>
            </a:r>
            <a:r>
              <a:rPr lang="zh-CN" altLang="en-US"/>
              <a:t>持续部署</a:t>
            </a:r>
            <a:r>
              <a:rPr lang="zh-CN" altLang="en-US" smtClean="0"/>
              <a:t>到</a:t>
            </a:r>
            <a:r>
              <a:rPr lang="en-US" altLang="zh-CN" smtClean="0"/>
              <a:t>QA</a:t>
            </a:r>
            <a:r>
              <a:rPr lang="zh-CN" altLang="en-US" smtClean="0"/>
              <a:t>和</a:t>
            </a:r>
            <a:r>
              <a:rPr lang="zh-CN" altLang="en-US"/>
              <a:t>生产环境</a:t>
            </a:r>
            <a:r>
              <a:rPr lang="zh-CN" altLang="en-US" smtClean="0"/>
              <a:t>。</a:t>
            </a:r>
            <a:endParaRPr lang="en-US" altLang="zh-CN" smtClean="0"/>
          </a:p>
          <a:p>
            <a:r>
              <a:rPr lang="zh-CN" altLang="en-US" smtClean="0"/>
              <a:t>持续部署</a:t>
            </a:r>
            <a:r>
              <a:rPr lang="zh-CN" altLang="en-US"/>
              <a:t>的目标是尽快向</a:t>
            </a:r>
            <a:r>
              <a:rPr lang="zh-CN" altLang="en-US" smtClean="0"/>
              <a:t>客户</a:t>
            </a:r>
            <a:r>
              <a:rPr lang="zh-CN" altLang="en-US"/>
              <a:t>和用户发布新功能。</a:t>
            </a:r>
            <a:endParaRPr lang="en-US"/>
          </a:p>
        </p:txBody>
      </p:sp>
    </p:spTree>
    <p:extLst>
      <p:ext uri="{BB962C8B-B14F-4D97-AF65-F5344CB8AC3E}">
        <p14:creationId xmlns:p14="http://schemas.microsoft.com/office/powerpoint/2010/main" val="547146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软件研发方法论的演变</a:t>
            </a:r>
            <a:endParaRPr lang="en-US"/>
          </a:p>
        </p:txBody>
      </p:sp>
      <p:sp>
        <p:nvSpPr>
          <p:cNvPr id="3" name="内容占位符 2"/>
          <p:cNvSpPr>
            <a:spLocks noGrp="1"/>
          </p:cNvSpPr>
          <p:nvPr>
            <p:ph idx="1"/>
          </p:nvPr>
        </p:nvSpPr>
        <p:spPr/>
        <p:txBody>
          <a:bodyPr/>
          <a:lstStyle/>
          <a:p>
            <a:r>
              <a:rPr lang="en-US" smtClean="0"/>
              <a:t>1998</a:t>
            </a:r>
            <a:r>
              <a:rPr lang="zh-CN" altLang="en-US" smtClean="0"/>
              <a:t>：系统应用，瀑布式</a:t>
            </a:r>
            <a:endParaRPr lang="en-US" altLang="zh-CN" smtClean="0"/>
          </a:p>
          <a:p>
            <a:r>
              <a:rPr lang="en-US" smtClean="0"/>
              <a:t>2005</a:t>
            </a:r>
            <a:r>
              <a:rPr lang="zh-CN" altLang="en-US" smtClean="0"/>
              <a:t>：桌面应用，</a:t>
            </a:r>
            <a:r>
              <a:rPr lang="en-US" altLang="zh-CN" smtClean="0"/>
              <a:t>RUP/CMM</a:t>
            </a:r>
          </a:p>
          <a:p>
            <a:r>
              <a:rPr lang="en-US" smtClean="0"/>
              <a:t>2008</a:t>
            </a:r>
            <a:r>
              <a:rPr lang="zh-CN" altLang="en-US" smtClean="0"/>
              <a:t>：互联网</a:t>
            </a:r>
            <a:r>
              <a:rPr lang="en-US" altLang="zh-CN" smtClean="0"/>
              <a:t>Web</a:t>
            </a:r>
            <a:r>
              <a:rPr lang="zh-CN" altLang="en-US" smtClean="0"/>
              <a:t>浏览器应用，敏捷开发</a:t>
            </a:r>
            <a:endParaRPr lang="en-US" altLang="zh-CN" smtClean="0"/>
          </a:p>
          <a:p>
            <a:r>
              <a:rPr lang="en-US" smtClean="0"/>
              <a:t>2014</a:t>
            </a:r>
            <a:r>
              <a:rPr lang="zh-CN" altLang="en-US" smtClean="0"/>
              <a:t>：移动互联网</a:t>
            </a:r>
            <a:r>
              <a:rPr lang="en-US" altLang="zh-CN" smtClean="0"/>
              <a:t>App</a:t>
            </a:r>
            <a:r>
              <a:rPr lang="zh-CN" altLang="en-US" smtClean="0"/>
              <a:t>，云</a:t>
            </a:r>
            <a:r>
              <a:rPr lang="en-US" altLang="zh-CN" smtClean="0"/>
              <a:t>+</a:t>
            </a:r>
            <a:r>
              <a:rPr lang="zh-CN" altLang="en-US" smtClean="0"/>
              <a:t>端、云管端，</a:t>
            </a:r>
            <a:r>
              <a:rPr lang="en-US" altLang="zh-CN" smtClean="0"/>
              <a:t>DevOps</a:t>
            </a:r>
            <a:r>
              <a:rPr lang="zh-CN" altLang="en-US" smtClean="0"/>
              <a:t>敏捷</a:t>
            </a:r>
            <a:r>
              <a:rPr lang="en-US" altLang="zh-CN" smtClean="0"/>
              <a:t>+</a:t>
            </a:r>
            <a:r>
              <a:rPr lang="zh-CN" altLang="en-US" smtClean="0"/>
              <a:t>精益</a:t>
            </a:r>
            <a:endParaRPr lang="en-US"/>
          </a:p>
        </p:txBody>
      </p:sp>
    </p:spTree>
    <p:extLst>
      <p:ext uri="{BB962C8B-B14F-4D97-AF65-F5344CB8AC3E}">
        <p14:creationId xmlns:p14="http://schemas.microsoft.com/office/powerpoint/2010/main" val="819889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运维</a:t>
            </a:r>
            <a:endParaRPr lang="en-US"/>
          </a:p>
        </p:txBody>
      </p:sp>
      <p:sp>
        <p:nvSpPr>
          <p:cNvPr id="3" name="内容占位符 2"/>
          <p:cNvSpPr>
            <a:spLocks noGrp="1"/>
          </p:cNvSpPr>
          <p:nvPr>
            <p:ph idx="1"/>
          </p:nvPr>
        </p:nvSpPr>
        <p:spPr/>
        <p:txBody>
          <a:bodyPr>
            <a:normAutofit fontScale="62500" lnSpcReduction="20000"/>
          </a:bodyPr>
          <a:lstStyle/>
          <a:p>
            <a:r>
              <a:rPr lang="zh-CN" altLang="en-US" smtClean="0"/>
              <a:t>两种最佳实践：持续监控、持续客户反馈和优化</a:t>
            </a:r>
            <a:endParaRPr lang="en-US" altLang="zh-CN" smtClean="0"/>
          </a:p>
          <a:p>
            <a:endParaRPr lang="en-US" altLang="zh-CN" smtClean="0"/>
          </a:p>
          <a:p>
            <a:r>
              <a:rPr lang="zh-CN" altLang="en-US" smtClean="0"/>
              <a:t>持续</a:t>
            </a:r>
            <a:r>
              <a:rPr lang="zh-CN" altLang="en-US"/>
              <a:t>监控</a:t>
            </a:r>
            <a:r>
              <a:rPr lang="zh-CN" altLang="en-US" smtClean="0"/>
              <a:t>：</a:t>
            </a:r>
            <a:endParaRPr lang="en-US" altLang="zh-CN" smtClean="0"/>
          </a:p>
          <a:p>
            <a:pPr lvl="1"/>
            <a:r>
              <a:rPr lang="zh-CN" altLang="en-US" smtClean="0"/>
              <a:t>在</a:t>
            </a:r>
            <a:r>
              <a:rPr lang="zh-CN" altLang="en-US"/>
              <a:t>交付周期的</a:t>
            </a:r>
            <a:r>
              <a:rPr lang="zh-CN" altLang="en-US">
                <a:solidFill>
                  <a:srgbClr val="FF0000"/>
                </a:solidFill>
              </a:rPr>
              <a:t>不同</a:t>
            </a:r>
            <a:r>
              <a:rPr lang="zh-CN" altLang="en-US" smtClean="0">
                <a:solidFill>
                  <a:srgbClr val="FF0000"/>
                </a:solidFill>
              </a:rPr>
              <a:t>阶段</a:t>
            </a:r>
            <a:r>
              <a:rPr lang="zh-CN" altLang="en-US" smtClean="0"/>
              <a:t>向运维、</a:t>
            </a:r>
            <a:r>
              <a:rPr lang="en-US" altLang="zh-CN" smtClean="0"/>
              <a:t>QA </a:t>
            </a:r>
            <a:r>
              <a:rPr lang="zh-CN" altLang="en-US"/>
              <a:t>、开发、业务部门</a:t>
            </a:r>
            <a:r>
              <a:rPr lang="zh-CN" altLang="en-US" smtClean="0"/>
              <a:t>人员</a:t>
            </a:r>
            <a:r>
              <a:rPr lang="zh-CN" altLang="en-US"/>
              <a:t>和其他利益相关方提供关于应用的数据和指标</a:t>
            </a:r>
            <a:r>
              <a:rPr lang="zh-CN" altLang="en-US" smtClean="0"/>
              <a:t>。</a:t>
            </a:r>
            <a:endParaRPr lang="en-US" altLang="zh-CN" smtClean="0"/>
          </a:p>
          <a:p>
            <a:pPr lvl="1"/>
            <a:r>
              <a:rPr lang="zh-CN" altLang="en-US" smtClean="0"/>
              <a:t>如此让</a:t>
            </a:r>
            <a:r>
              <a:rPr lang="zh-CN" altLang="en-US"/>
              <a:t>利益相关方可以</a:t>
            </a:r>
            <a:r>
              <a:rPr lang="zh-CN" altLang="en-US">
                <a:solidFill>
                  <a:srgbClr val="FF0000"/>
                </a:solidFill>
              </a:rPr>
              <a:t>增强或</a:t>
            </a:r>
            <a:r>
              <a:rPr lang="zh-CN" altLang="en-US" smtClean="0">
                <a:solidFill>
                  <a:srgbClr val="FF0000"/>
                </a:solidFill>
              </a:rPr>
              <a:t>调整</a:t>
            </a:r>
            <a:r>
              <a:rPr lang="zh-CN" altLang="en-US" smtClean="0"/>
              <a:t>要</a:t>
            </a:r>
            <a:r>
              <a:rPr lang="zh-CN" altLang="en-US"/>
              <a:t>交付的功能</a:t>
            </a:r>
            <a:r>
              <a:rPr lang="zh-CN" altLang="en-US" smtClean="0"/>
              <a:t>和</a:t>
            </a:r>
            <a:r>
              <a:rPr lang="en-US" altLang="zh-CN" smtClean="0"/>
              <a:t>/</a:t>
            </a:r>
            <a:r>
              <a:rPr lang="zh-CN" altLang="en-US" smtClean="0"/>
              <a:t>或</a:t>
            </a:r>
            <a:r>
              <a:rPr lang="zh-CN" altLang="en-US"/>
              <a:t>交付功能所需的</a:t>
            </a:r>
            <a:r>
              <a:rPr lang="zh-CN" altLang="en-US">
                <a:solidFill>
                  <a:srgbClr val="FF0000"/>
                </a:solidFill>
              </a:rPr>
              <a:t>业务计划</a:t>
            </a:r>
            <a:r>
              <a:rPr lang="zh-CN" altLang="en-US"/>
              <a:t>，从而做出响应</a:t>
            </a:r>
            <a:r>
              <a:rPr lang="zh-CN" altLang="en-US" smtClean="0"/>
              <a:t>。</a:t>
            </a:r>
            <a:endParaRPr lang="en-US" altLang="zh-CN" smtClean="0"/>
          </a:p>
          <a:p>
            <a:endParaRPr lang="en-US" altLang="zh-CN" smtClean="0"/>
          </a:p>
          <a:p>
            <a:r>
              <a:rPr lang="zh-CN" altLang="en-US" smtClean="0"/>
              <a:t>持续</a:t>
            </a:r>
            <a:r>
              <a:rPr lang="zh-CN" altLang="en-US"/>
              <a:t>客户反馈和优化</a:t>
            </a:r>
            <a:r>
              <a:rPr lang="zh-CN" altLang="en-US" smtClean="0"/>
              <a:t>：两</a:t>
            </a:r>
            <a:r>
              <a:rPr lang="zh-CN" altLang="en-US"/>
              <a:t>类最重要的</a:t>
            </a:r>
            <a:r>
              <a:rPr lang="zh-CN" altLang="en-US" smtClean="0"/>
              <a:t>信息“</a:t>
            </a:r>
            <a:r>
              <a:rPr lang="zh-CN" altLang="en-US" smtClean="0">
                <a:solidFill>
                  <a:srgbClr val="FF0000"/>
                </a:solidFill>
              </a:rPr>
              <a:t>客户</a:t>
            </a:r>
            <a:r>
              <a:rPr lang="zh-CN" altLang="en-US">
                <a:solidFill>
                  <a:srgbClr val="FF0000"/>
                </a:solidFill>
              </a:rPr>
              <a:t>如何使用</a:t>
            </a:r>
            <a:r>
              <a:rPr lang="zh-CN" altLang="en-US" smtClean="0">
                <a:solidFill>
                  <a:srgbClr val="FF0000"/>
                </a:solidFill>
              </a:rPr>
              <a:t>应用</a:t>
            </a:r>
            <a:r>
              <a:rPr lang="zh-CN" altLang="en-US"/>
              <a:t>？</a:t>
            </a:r>
            <a:r>
              <a:rPr lang="zh-CN" altLang="en-US" smtClean="0"/>
              <a:t>以及</a:t>
            </a:r>
            <a:r>
              <a:rPr lang="zh-CN" altLang="en-US">
                <a:solidFill>
                  <a:srgbClr val="FF0000"/>
                </a:solidFill>
              </a:rPr>
              <a:t>客户在使用应用的基础上所提供的</a:t>
            </a:r>
            <a:r>
              <a:rPr lang="zh-CN" altLang="en-US" smtClean="0">
                <a:solidFill>
                  <a:srgbClr val="FF0000"/>
                </a:solidFill>
              </a:rPr>
              <a:t>反馈”</a:t>
            </a:r>
            <a:r>
              <a:rPr lang="zh-CN" altLang="en-US" smtClean="0"/>
              <a:t>。</a:t>
            </a:r>
            <a:endParaRPr lang="en-US" altLang="zh-CN" smtClean="0"/>
          </a:p>
          <a:p>
            <a:pPr lvl="1"/>
            <a:r>
              <a:rPr lang="zh-CN" altLang="en-US" smtClean="0"/>
              <a:t>新技术</a:t>
            </a:r>
            <a:r>
              <a:rPr lang="zh-CN" altLang="en-US"/>
              <a:t>让</a:t>
            </a:r>
            <a:r>
              <a:rPr lang="zh-CN" altLang="en-US" smtClean="0"/>
              <a:t>业务可以</a:t>
            </a:r>
            <a:r>
              <a:rPr lang="zh-CN" altLang="en-US"/>
              <a:t>在客户使用应用的过程中捕获客户行为和</a:t>
            </a:r>
            <a:r>
              <a:rPr lang="zh-CN" altLang="en-US" smtClean="0"/>
              <a:t>客户问题。</a:t>
            </a:r>
            <a:endParaRPr lang="en-US" altLang="zh-CN" smtClean="0"/>
          </a:p>
          <a:p>
            <a:pPr lvl="1"/>
            <a:r>
              <a:rPr lang="zh-CN" altLang="en-US" smtClean="0"/>
              <a:t>此反馈让</a:t>
            </a:r>
            <a:r>
              <a:rPr lang="zh-CN" altLang="en-US"/>
              <a:t>不同利益相关方可以采取适当的举措，以改善应用以及客户体验</a:t>
            </a:r>
            <a:r>
              <a:rPr lang="zh-CN" altLang="en-US" smtClean="0"/>
              <a:t>，让</a:t>
            </a:r>
            <a:r>
              <a:rPr lang="zh-CN" altLang="en-US"/>
              <a:t>业务能够更灵活、更快地响应客户的需求</a:t>
            </a:r>
            <a:r>
              <a:rPr lang="zh-CN" altLang="en-US" smtClean="0"/>
              <a:t>。</a:t>
            </a:r>
            <a:endParaRPr lang="en-US" altLang="zh-CN" smtClean="0"/>
          </a:p>
          <a:p>
            <a:pPr lvl="2"/>
            <a:r>
              <a:rPr lang="zh-CN" altLang="en-US" smtClean="0">
                <a:solidFill>
                  <a:srgbClr val="FF0000"/>
                </a:solidFill>
              </a:rPr>
              <a:t>业务部</a:t>
            </a:r>
            <a:r>
              <a:rPr lang="zh-CN" altLang="en-US">
                <a:solidFill>
                  <a:srgbClr val="FF0000"/>
                </a:solidFill>
              </a:rPr>
              <a:t>门</a:t>
            </a:r>
            <a:r>
              <a:rPr lang="zh-CN" altLang="en-US"/>
              <a:t>可以调整他们的业务</a:t>
            </a:r>
            <a:r>
              <a:rPr lang="zh-CN" altLang="en-US" smtClean="0"/>
              <a:t>计划；</a:t>
            </a:r>
            <a:endParaRPr lang="en-US" altLang="zh-CN" smtClean="0"/>
          </a:p>
          <a:p>
            <a:pPr lvl="2"/>
            <a:r>
              <a:rPr lang="zh-CN" altLang="en-US" smtClean="0">
                <a:solidFill>
                  <a:srgbClr val="FF0000"/>
                </a:solidFill>
              </a:rPr>
              <a:t>开发</a:t>
            </a:r>
            <a:r>
              <a:rPr lang="zh-CN" altLang="en-US">
                <a:solidFill>
                  <a:srgbClr val="FF0000"/>
                </a:solidFill>
              </a:rPr>
              <a:t>团队</a:t>
            </a:r>
            <a:r>
              <a:rPr lang="zh-CN" altLang="en-US"/>
              <a:t>可以调整所</a:t>
            </a:r>
            <a:r>
              <a:rPr lang="zh-CN" altLang="en-US" smtClean="0"/>
              <a:t>交付</a:t>
            </a:r>
            <a:r>
              <a:rPr lang="zh-CN" altLang="en-US"/>
              <a:t>的功能</a:t>
            </a:r>
            <a:r>
              <a:rPr lang="zh-CN" altLang="en-US" smtClean="0"/>
              <a:t>，</a:t>
            </a:r>
            <a:endParaRPr lang="en-US" altLang="zh-CN" smtClean="0"/>
          </a:p>
          <a:p>
            <a:pPr lvl="2"/>
            <a:r>
              <a:rPr lang="zh-CN" altLang="en-US" smtClean="0"/>
              <a:t>而</a:t>
            </a:r>
            <a:r>
              <a:rPr lang="zh-CN" altLang="en-US">
                <a:solidFill>
                  <a:srgbClr val="FF0000"/>
                </a:solidFill>
              </a:rPr>
              <a:t>运维团队</a:t>
            </a:r>
            <a:r>
              <a:rPr lang="zh-CN" altLang="en-US"/>
              <a:t>可以改进应用部署环境</a:t>
            </a:r>
            <a:r>
              <a:rPr lang="zh-CN" altLang="en-US" smtClean="0"/>
              <a:t>。</a:t>
            </a:r>
            <a:endParaRPr lang="en-US"/>
          </a:p>
        </p:txBody>
      </p:sp>
    </p:spTree>
    <p:extLst>
      <p:ext uri="{BB962C8B-B14F-4D97-AF65-F5344CB8AC3E}">
        <p14:creationId xmlns:p14="http://schemas.microsoft.com/office/powerpoint/2010/main" val="3999040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交付</a:t>
            </a:r>
            <a:r>
              <a:rPr lang="zh-CN" altLang="en-US"/>
              <a:t>管道</a:t>
            </a:r>
            <a:r>
              <a:rPr lang="en-US" altLang="zh-CN" smtClean="0"/>
              <a:t/>
            </a:r>
            <a:br>
              <a:rPr lang="en-US" altLang="zh-CN" smtClean="0"/>
            </a:br>
            <a:r>
              <a:rPr lang="en-US" altLang="zh-CN" smtClean="0"/>
              <a:t>Typical DevOps Delivery Pipeline</a:t>
            </a:r>
            <a:endParaRPr lang="en-US"/>
          </a:p>
        </p:txBody>
      </p:sp>
      <p:sp>
        <p:nvSpPr>
          <p:cNvPr id="5" name="内容占位符 4"/>
          <p:cNvSpPr>
            <a:spLocks noGrp="1"/>
          </p:cNvSpPr>
          <p:nvPr>
            <p:ph idx="1"/>
          </p:nvPr>
        </p:nvSpPr>
        <p:spPr/>
        <p:txBody>
          <a:bodyPr/>
          <a:lstStyle/>
          <a:p>
            <a:r>
              <a:rPr lang="zh-CN" altLang="en-US" smtClean="0"/>
              <a:t>交付管道：包括</a:t>
            </a:r>
            <a:r>
              <a:rPr lang="zh-CN" altLang="en-US"/>
              <a:t>应用从</a:t>
            </a:r>
            <a:r>
              <a:rPr lang="zh-CN" altLang="en-US" smtClean="0"/>
              <a:t>开发</a:t>
            </a:r>
            <a:r>
              <a:rPr lang="zh-CN" altLang="en-US"/>
              <a:t>一直到生产的各个</a:t>
            </a:r>
            <a:r>
              <a:rPr lang="zh-CN" altLang="en-US" smtClean="0"/>
              <a:t>阶段</a:t>
            </a:r>
            <a:endParaRPr lang="en-US"/>
          </a:p>
        </p:txBody>
      </p:sp>
      <p:pic>
        <p:nvPicPr>
          <p:cNvPr id="4" name="图片 3"/>
          <p:cNvPicPr>
            <a:picLocks noChangeAspect="1"/>
          </p:cNvPicPr>
          <p:nvPr/>
        </p:nvPicPr>
        <p:blipFill>
          <a:blip r:embed="rId3"/>
          <a:stretch>
            <a:fillRect/>
          </a:stretch>
        </p:blipFill>
        <p:spPr>
          <a:xfrm>
            <a:off x="207120" y="2340546"/>
            <a:ext cx="15913768" cy="6696744"/>
          </a:xfrm>
          <a:prstGeom prst="rect">
            <a:avLst/>
          </a:prstGeom>
        </p:spPr>
      </p:pic>
    </p:spTree>
    <p:extLst>
      <p:ext uri="{BB962C8B-B14F-4D97-AF65-F5344CB8AC3E}">
        <p14:creationId xmlns:p14="http://schemas.microsoft.com/office/powerpoint/2010/main" val="1139629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mtClean="0"/>
              <a:t>基础设施即代码</a:t>
            </a:r>
            <a:r>
              <a:rPr lang="en-US" altLang="zh-CN" smtClean="0"/>
              <a:t/>
            </a:r>
            <a:br>
              <a:rPr lang="en-US" altLang="zh-CN" smtClean="0"/>
            </a:br>
            <a:r>
              <a:rPr lang="en-US" altLang="zh-CN" smtClean="0"/>
              <a:t>Infrastructure as code</a:t>
            </a:r>
            <a:endParaRPr lang="en-US"/>
          </a:p>
        </p:txBody>
      </p:sp>
      <p:sp>
        <p:nvSpPr>
          <p:cNvPr id="3" name="内容占位符 2"/>
          <p:cNvSpPr>
            <a:spLocks noGrp="1"/>
          </p:cNvSpPr>
          <p:nvPr>
            <p:ph idx="1"/>
          </p:nvPr>
        </p:nvSpPr>
        <p:spPr/>
        <p:txBody>
          <a:bodyPr>
            <a:normAutofit fontScale="92500" lnSpcReduction="10000"/>
          </a:bodyPr>
          <a:lstStyle/>
          <a:p>
            <a:r>
              <a:rPr lang="zh-CN" altLang="en-US" smtClean="0">
                <a:solidFill>
                  <a:srgbClr val="FF0000"/>
                </a:solidFill>
              </a:rPr>
              <a:t>基础</a:t>
            </a:r>
            <a:r>
              <a:rPr lang="zh-CN" altLang="en-US">
                <a:solidFill>
                  <a:srgbClr val="FF0000"/>
                </a:solidFill>
              </a:rPr>
              <a:t>设施</a:t>
            </a:r>
            <a:r>
              <a:rPr lang="zh-CN" altLang="en-US" smtClean="0">
                <a:solidFill>
                  <a:srgbClr val="FF0000"/>
                </a:solidFill>
              </a:rPr>
              <a:t>即代码</a:t>
            </a:r>
            <a:r>
              <a:rPr lang="zh-CN" altLang="en-US" smtClean="0"/>
              <a:t>是</a:t>
            </a:r>
            <a:r>
              <a:rPr lang="en-US" altLang="zh-CN" smtClean="0"/>
              <a:t>DevOps</a:t>
            </a:r>
            <a:r>
              <a:rPr lang="zh-CN" altLang="en-US" smtClean="0"/>
              <a:t>核心</a:t>
            </a:r>
            <a:r>
              <a:rPr lang="zh-CN" altLang="en-US"/>
              <a:t>功能，让组织可以管理环境</a:t>
            </a:r>
            <a:r>
              <a:rPr lang="zh-CN" altLang="en-US" smtClean="0"/>
              <a:t>设置和配置，</a:t>
            </a:r>
            <a:r>
              <a:rPr lang="zh-CN" altLang="en-US"/>
              <a:t>从而支持持续交付</a:t>
            </a:r>
            <a:r>
              <a:rPr lang="zh-CN" altLang="en-US" smtClean="0"/>
              <a:t>。</a:t>
            </a:r>
            <a:endParaRPr lang="en-US" altLang="zh-CN" smtClean="0"/>
          </a:p>
          <a:p>
            <a:r>
              <a:rPr lang="zh-CN" altLang="en-US"/>
              <a:t>围绕</a:t>
            </a:r>
            <a:r>
              <a:rPr lang="zh-CN" altLang="en-US" smtClean="0"/>
              <a:t>基础设施即</a:t>
            </a:r>
            <a:r>
              <a:rPr lang="zh-CN" altLang="en-US"/>
              <a:t>代码概念发展起来的一个概念</a:t>
            </a:r>
            <a:r>
              <a:rPr lang="zh-CN" altLang="en-US" smtClean="0"/>
              <a:t>是</a:t>
            </a:r>
            <a:r>
              <a:rPr lang="zh-CN" altLang="en-US" smtClean="0">
                <a:solidFill>
                  <a:srgbClr val="FF0000"/>
                </a:solidFill>
              </a:rPr>
              <a:t>软件</a:t>
            </a:r>
            <a:r>
              <a:rPr lang="zh-CN" altLang="en-US">
                <a:solidFill>
                  <a:srgbClr val="FF0000"/>
                </a:solidFill>
              </a:rPr>
              <a:t>定义</a:t>
            </a:r>
            <a:r>
              <a:rPr lang="zh-CN" altLang="en-US" smtClean="0">
                <a:solidFill>
                  <a:srgbClr val="FF0000"/>
                </a:solidFill>
              </a:rPr>
              <a:t>环境</a:t>
            </a:r>
            <a:r>
              <a:rPr lang="zh-CN" altLang="en-US" smtClean="0"/>
              <a:t>。</a:t>
            </a:r>
            <a:endParaRPr lang="en-US" altLang="zh-CN" smtClean="0"/>
          </a:p>
          <a:p>
            <a:pPr lvl="1"/>
            <a:r>
              <a:rPr lang="zh-CN" altLang="en-US" smtClean="0"/>
              <a:t>基础设施即</a:t>
            </a:r>
            <a:r>
              <a:rPr lang="zh-CN" altLang="en-US"/>
              <a:t>代码涉及将节点定义和配置作为代码进行收集</a:t>
            </a:r>
            <a:r>
              <a:rPr lang="zh-CN" altLang="en-US" smtClean="0"/>
              <a:t>，</a:t>
            </a:r>
            <a:endParaRPr lang="en-US" altLang="zh-CN" smtClean="0"/>
          </a:p>
          <a:p>
            <a:pPr lvl="1"/>
            <a:r>
              <a:rPr lang="zh-CN" altLang="en-US" smtClean="0"/>
              <a:t>而</a:t>
            </a:r>
            <a:r>
              <a:rPr lang="zh-CN" altLang="en-US"/>
              <a:t>软件</a:t>
            </a:r>
            <a:r>
              <a:rPr lang="zh-CN" altLang="en-US" smtClean="0"/>
              <a:t>定义</a:t>
            </a:r>
            <a:r>
              <a:rPr lang="zh-CN" altLang="en-US"/>
              <a:t>环境使用各种技术来定义由</a:t>
            </a:r>
            <a:r>
              <a:rPr lang="zh-CN" altLang="en-US" smtClean="0"/>
              <a:t>多个节点</a:t>
            </a:r>
            <a:r>
              <a:rPr lang="zh-CN" altLang="en-US"/>
              <a:t>构成的整个</a:t>
            </a:r>
            <a:r>
              <a:rPr lang="zh-CN" altLang="en-US" smtClean="0"/>
              <a:t>系统，不仅包括</a:t>
            </a:r>
            <a:r>
              <a:rPr lang="zh-CN" altLang="en-US"/>
              <a:t>节点配置，还包括其定义、拓扑结构、角色、关系、工作负载</a:t>
            </a:r>
            <a:r>
              <a:rPr lang="zh-CN" altLang="en-US" smtClean="0"/>
              <a:t>和工作</a:t>
            </a:r>
            <a:r>
              <a:rPr lang="zh-CN" altLang="en-US"/>
              <a:t>负载策略以及行为</a:t>
            </a:r>
            <a:r>
              <a:rPr lang="zh-CN" altLang="en-US" smtClean="0"/>
              <a:t>。</a:t>
            </a:r>
            <a:endParaRPr lang="en-US" altLang="zh-CN" smtClean="0"/>
          </a:p>
          <a:p>
            <a:endParaRPr lang="en-US" altLang="zh-CN" smtClean="0"/>
          </a:p>
          <a:p>
            <a:r>
              <a:rPr lang="zh-CN" altLang="en-US" smtClean="0"/>
              <a:t>开源的云应用编排系统：</a:t>
            </a:r>
            <a:r>
              <a:rPr lang="en-US" altLang="zh-CN" smtClean="0"/>
              <a:t>Cloudify</a:t>
            </a:r>
            <a:endParaRPr lang="en-US"/>
          </a:p>
        </p:txBody>
      </p:sp>
    </p:spTree>
    <p:extLst>
      <p:ext uri="{BB962C8B-B14F-4D97-AF65-F5344CB8AC3E}">
        <p14:creationId xmlns:p14="http://schemas.microsoft.com/office/powerpoint/2010/main" val="1309553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利用云推动</a:t>
            </a:r>
            <a:r>
              <a:rPr lang="en-US" altLang="zh-CN" smtClean="0"/>
              <a:t>DevOps</a:t>
            </a:r>
            <a:endParaRPr lang="en-US"/>
          </a:p>
        </p:txBody>
      </p:sp>
      <p:sp>
        <p:nvSpPr>
          <p:cNvPr id="3" name="内容占位符 2"/>
          <p:cNvSpPr>
            <a:spLocks noGrp="1"/>
          </p:cNvSpPr>
          <p:nvPr>
            <p:ph idx="1"/>
          </p:nvPr>
        </p:nvSpPr>
        <p:spPr/>
        <p:txBody>
          <a:bodyPr>
            <a:normAutofit fontScale="70000" lnSpcReduction="20000"/>
          </a:bodyPr>
          <a:lstStyle/>
          <a:p>
            <a:r>
              <a:rPr lang="en-US" altLang="zh-CN" smtClean="0"/>
              <a:t>DevOps</a:t>
            </a:r>
            <a:r>
              <a:rPr lang="zh-CN" altLang="en-US" smtClean="0"/>
              <a:t>的</a:t>
            </a:r>
            <a:r>
              <a:rPr lang="zh-CN" altLang="en-US"/>
              <a:t>主要目标是最大限度减少交付管道中的瓶颈，并</a:t>
            </a:r>
            <a:r>
              <a:rPr lang="zh-CN" altLang="en-US" smtClean="0"/>
              <a:t>提高它</a:t>
            </a:r>
            <a:r>
              <a:rPr lang="zh-CN" altLang="en-US"/>
              <a:t>的效率和精益性</a:t>
            </a:r>
            <a:r>
              <a:rPr lang="zh-CN" altLang="en-US" smtClean="0"/>
              <a:t>。</a:t>
            </a:r>
            <a:endParaRPr lang="en-US" altLang="zh-CN" smtClean="0"/>
          </a:p>
          <a:p>
            <a:r>
              <a:rPr lang="zh-CN" altLang="en-US" smtClean="0">
                <a:solidFill>
                  <a:srgbClr val="FF0000"/>
                </a:solidFill>
              </a:rPr>
              <a:t>环境</a:t>
            </a:r>
            <a:r>
              <a:rPr lang="zh-CN" altLang="en-US">
                <a:solidFill>
                  <a:srgbClr val="FF0000"/>
                </a:solidFill>
              </a:rPr>
              <a:t>可用性和配置是组织遇到的最大瓶颈</a:t>
            </a:r>
            <a:r>
              <a:rPr lang="zh-CN" altLang="en-US" smtClean="0">
                <a:solidFill>
                  <a:srgbClr val="FF0000"/>
                </a:solidFill>
              </a:rPr>
              <a:t>之一</a:t>
            </a:r>
            <a:r>
              <a:rPr lang="zh-CN" altLang="en-US"/>
              <a:t>。对于实践者特别是开发和测试人员而言，通过正式的</a:t>
            </a:r>
            <a:r>
              <a:rPr lang="zh-CN" altLang="en-US" smtClean="0"/>
              <a:t>工作单流程</a:t>
            </a:r>
            <a:r>
              <a:rPr lang="zh-CN" altLang="en-US"/>
              <a:t>来申请环境并不鲜见，这个流程请求可能需要数天，甚至</a:t>
            </a:r>
            <a:r>
              <a:rPr lang="zh-CN" altLang="en-US" smtClean="0"/>
              <a:t>是数周</a:t>
            </a:r>
            <a:r>
              <a:rPr lang="zh-CN" altLang="en-US"/>
              <a:t>时间才能完成</a:t>
            </a:r>
            <a:r>
              <a:rPr lang="zh-CN" altLang="en-US" smtClean="0"/>
              <a:t>。</a:t>
            </a:r>
            <a:endParaRPr lang="en-US" altLang="zh-CN" smtClean="0"/>
          </a:p>
          <a:p>
            <a:r>
              <a:rPr lang="en-US" altLang="zh-CN"/>
              <a:t>DevOps  </a:t>
            </a:r>
            <a:r>
              <a:rPr lang="zh-CN" altLang="en-US"/>
              <a:t>基本原则之一是在类似于生产的环境中进行开发和测试</a:t>
            </a:r>
            <a:r>
              <a:rPr lang="zh-CN" altLang="en-US" smtClean="0"/>
              <a:t>。除了</a:t>
            </a:r>
            <a:r>
              <a:rPr lang="zh-CN" altLang="en-US"/>
              <a:t>环境可用性瓶颈，</a:t>
            </a:r>
            <a:r>
              <a:rPr lang="zh-CN" altLang="en-US">
                <a:solidFill>
                  <a:srgbClr val="FF0000"/>
                </a:solidFill>
              </a:rPr>
              <a:t>另一大挑战是可用环境与生产环境不</a:t>
            </a:r>
            <a:r>
              <a:rPr lang="zh-CN" altLang="en-US" smtClean="0">
                <a:solidFill>
                  <a:srgbClr val="FF0000"/>
                </a:solidFill>
              </a:rPr>
              <a:t>匹配</a:t>
            </a:r>
            <a:r>
              <a:rPr lang="zh-CN" altLang="en-US"/>
              <a:t>。这种不匹配可能只是操作系统  </a:t>
            </a:r>
            <a:r>
              <a:rPr lang="en-US" altLang="zh-CN"/>
              <a:t>(OS)  </a:t>
            </a:r>
            <a:r>
              <a:rPr lang="zh-CN" altLang="en-US"/>
              <a:t>或中间件级别的环境</a:t>
            </a:r>
            <a:r>
              <a:rPr lang="zh-CN" altLang="en-US" smtClean="0"/>
              <a:t>配置存在</a:t>
            </a:r>
            <a:r>
              <a:rPr lang="zh-CN" altLang="en-US"/>
              <a:t>差别，也可能是开发环境中的操作系统或中间件类型与</a:t>
            </a:r>
            <a:r>
              <a:rPr lang="zh-CN" altLang="en-US" smtClean="0"/>
              <a:t>生产环境</a:t>
            </a:r>
            <a:r>
              <a:rPr lang="zh-CN" altLang="en-US"/>
              <a:t>中的完全不同</a:t>
            </a:r>
            <a:r>
              <a:rPr lang="zh-CN" altLang="en-US" smtClean="0"/>
              <a:t>。</a:t>
            </a:r>
            <a:endParaRPr lang="en-US" altLang="zh-CN" smtClean="0"/>
          </a:p>
          <a:p>
            <a:r>
              <a:rPr lang="zh-CN" altLang="en-US">
                <a:solidFill>
                  <a:srgbClr val="FF0000"/>
                </a:solidFill>
              </a:rPr>
              <a:t>缺乏环境导致实践者可能需要长时间等待。开发环境和生产</a:t>
            </a:r>
            <a:r>
              <a:rPr lang="zh-CN" altLang="en-US" smtClean="0">
                <a:solidFill>
                  <a:srgbClr val="FF0000"/>
                </a:solidFill>
              </a:rPr>
              <a:t>环境不</a:t>
            </a:r>
            <a:r>
              <a:rPr lang="zh-CN" altLang="en-US">
                <a:solidFill>
                  <a:srgbClr val="FF0000"/>
                </a:solidFill>
              </a:rPr>
              <a:t>匹配可能带来重大的质量问题</a:t>
            </a:r>
            <a:r>
              <a:rPr lang="zh-CN" altLang="en-US"/>
              <a:t>，这是因为开发人员</a:t>
            </a:r>
            <a:r>
              <a:rPr lang="zh-CN" altLang="en-US">
                <a:solidFill>
                  <a:srgbClr val="FF0000"/>
                </a:solidFill>
              </a:rPr>
              <a:t>无法验证</a:t>
            </a:r>
            <a:r>
              <a:rPr lang="zh-CN" altLang="en-US" smtClean="0"/>
              <a:t>处于</a:t>
            </a:r>
            <a:r>
              <a:rPr lang="zh-CN" altLang="en-US"/>
              <a:t>开发状态中的</a:t>
            </a:r>
            <a:r>
              <a:rPr lang="zh-CN" altLang="en-US">
                <a:solidFill>
                  <a:srgbClr val="FF0000"/>
                </a:solidFill>
              </a:rPr>
              <a:t>应用</a:t>
            </a:r>
            <a:r>
              <a:rPr lang="zh-CN" altLang="en-US"/>
              <a:t>在生产环境中表现如何，甚至可能无法</a:t>
            </a:r>
            <a:r>
              <a:rPr lang="zh-CN" altLang="en-US" smtClean="0"/>
              <a:t>确定能否</a:t>
            </a:r>
            <a:r>
              <a:rPr lang="zh-CN" altLang="en-US"/>
              <a:t>通过部署到测试环境时所使用的</a:t>
            </a:r>
            <a:r>
              <a:rPr lang="zh-CN" altLang="en-US">
                <a:solidFill>
                  <a:srgbClr val="FF0000"/>
                </a:solidFill>
              </a:rPr>
              <a:t>流程</a:t>
            </a:r>
            <a:r>
              <a:rPr lang="zh-CN" altLang="en-US"/>
              <a:t>，将此应用部署到</a:t>
            </a:r>
            <a:r>
              <a:rPr lang="zh-CN" altLang="en-US" smtClean="0"/>
              <a:t>生产环境</a:t>
            </a:r>
            <a:r>
              <a:rPr lang="zh-CN" altLang="en-US"/>
              <a:t>。</a:t>
            </a:r>
            <a:endParaRPr lang="en-US"/>
          </a:p>
        </p:txBody>
      </p:sp>
    </p:spTree>
    <p:extLst>
      <p:ext uri="{BB962C8B-B14F-4D97-AF65-F5344CB8AC3E}">
        <p14:creationId xmlns:p14="http://schemas.microsoft.com/office/powerpoint/2010/main" val="3980540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全堆栈部署</a:t>
            </a:r>
            <a:endParaRPr lang="en-US"/>
          </a:p>
        </p:txBody>
      </p:sp>
      <p:sp>
        <p:nvSpPr>
          <p:cNvPr id="3" name="内容占位符 2"/>
          <p:cNvSpPr>
            <a:spLocks noGrp="1"/>
          </p:cNvSpPr>
          <p:nvPr>
            <p:ph idx="1"/>
          </p:nvPr>
        </p:nvSpPr>
        <p:spPr/>
        <p:txBody>
          <a:bodyPr>
            <a:normAutofit fontScale="92500" lnSpcReduction="20000"/>
          </a:bodyPr>
          <a:lstStyle/>
          <a:p>
            <a:r>
              <a:rPr lang="zh-CN" altLang="en-US"/>
              <a:t>部署云应用</a:t>
            </a:r>
            <a:r>
              <a:rPr lang="zh-CN" altLang="en-US" smtClean="0"/>
              <a:t>包括：</a:t>
            </a:r>
            <a:r>
              <a:rPr lang="zh-CN" altLang="en-US" smtClean="0">
                <a:solidFill>
                  <a:srgbClr val="FF0000"/>
                </a:solidFill>
              </a:rPr>
              <a:t>部署</a:t>
            </a:r>
            <a:r>
              <a:rPr lang="zh-CN" altLang="en-US">
                <a:solidFill>
                  <a:srgbClr val="FF0000"/>
                </a:solidFill>
              </a:rPr>
              <a:t>应用</a:t>
            </a:r>
            <a:r>
              <a:rPr lang="zh-CN" altLang="en-US"/>
              <a:t>，以及</a:t>
            </a:r>
            <a:r>
              <a:rPr lang="zh-CN" altLang="en-US">
                <a:solidFill>
                  <a:srgbClr val="FF0000"/>
                </a:solidFill>
              </a:rPr>
              <a:t>对运行应用的云环境进行配置</a:t>
            </a:r>
            <a:r>
              <a:rPr lang="zh-CN" altLang="en-US"/>
              <a:t>。</a:t>
            </a:r>
          </a:p>
          <a:p>
            <a:r>
              <a:rPr lang="zh-CN" altLang="en-US"/>
              <a:t>您可分别执行这两个任务，也可以合并执行，后者称为</a:t>
            </a:r>
            <a:r>
              <a:rPr lang="zh-CN" altLang="en-US">
                <a:solidFill>
                  <a:srgbClr val="FF0000"/>
                </a:solidFill>
              </a:rPr>
              <a:t>全堆栈</a:t>
            </a:r>
            <a:r>
              <a:rPr lang="zh-CN" altLang="en-US" smtClean="0">
                <a:solidFill>
                  <a:srgbClr val="FF0000"/>
                </a:solidFill>
              </a:rPr>
              <a:t>部署</a:t>
            </a:r>
            <a:r>
              <a:rPr lang="zh-CN" altLang="en-US" smtClean="0"/>
              <a:t>。</a:t>
            </a:r>
            <a:endParaRPr lang="en-US" altLang="zh-CN" smtClean="0"/>
          </a:p>
          <a:p>
            <a:pPr lvl="1"/>
            <a:r>
              <a:rPr lang="zh-CN" altLang="en-US"/>
              <a:t>第一种方法将云环境设置与应用部署分开。在此情形中，云</a:t>
            </a:r>
            <a:r>
              <a:rPr lang="zh-CN" altLang="en-US" smtClean="0"/>
              <a:t>环境以及</a:t>
            </a:r>
            <a:r>
              <a:rPr lang="zh-CN" altLang="en-US"/>
              <a:t>其中部署的应用不存在单一编排点。应用部署自动化工具</a:t>
            </a:r>
            <a:r>
              <a:rPr lang="zh-CN" altLang="en-US" smtClean="0">
                <a:solidFill>
                  <a:srgbClr val="FF0000"/>
                </a:solidFill>
              </a:rPr>
              <a:t>仅仅</a:t>
            </a:r>
            <a:r>
              <a:rPr lang="zh-CN" altLang="en-US">
                <a:solidFill>
                  <a:srgbClr val="FF0000"/>
                </a:solidFill>
              </a:rPr>
              <a:t>把云环境看作静态环境</a:t>
            </a:r>
            <a:r>
              <a:rPr lang="zh-CN" altLang="en-US"/>
              <a:t>。此情形</a:t>
            </a:r>
            <a:r>
              <a:rPr lang="zh-CN" altLang="en-US">
                <a:solidFill>
                  <a:srgbClr val="FF0000"/>
                </a:solidFill>
              </a:rPr>
              <a:t>无法充分利用云中部署的</a:t>
            </a:r>
            <a:r>
              <a:rPr lang="zh-CN" altLang="en-US" smtClean="0">
                <a:solidFill>
                  <a:srgbClr val="FF0000"/>
                </a:solidFill>
              </a:rPr>
              <a:t>全部优势</a:t>
            </a:r>
            <a:r>
              <a:rPr lang="zh-CN" altLang="en-US" smtClean="0"/>
              <a:t>。</a:t>
            </a:r>
            <a:endParaRPr lang="en-US" altLang="zh-CN" smtClean="0"/>
          </a:p>
          <a:p>
            <a:pPr lvl="1"/>
            <a:r>
              <a:rPr lang="zh-CN" altLang="en-US"/>
              <a:t>第二种方法把部署自动化工具当作单一编排工具，执行云环境</a:t>
            </a:r>
            <a:r>
              <a:rPr lang="zh-CN" altLang="en-US" smtClean="0"/>
              <a:t>的设置</a:t>
            </a:r>
            <a:r>
              <a:rPr lang="zh-CN" altLang="en-US"/>
              <a:t>和所设置环境中应用的部署工作。 </a:t>
            </a:r>
            <a:r>
              <a:rPr lang="zh-CN" altLang="en-US" smtClean="0"/>
              <a:t>您可以创建</a:t>
            </a:r>
            <a:r>
              <a:rPr lang="zh-CN" altLang="en-US"/>
              <a:t>“蓝图”，收集云环境定义和拓扑结构，然后将应用组件</a:t>
            </a:r>
            <a:r>
              <a:rPr lang="zh-CN" altLang="en-US" smtClean="0"/>
              <a:t>和配置</a:t>
            </a:r>
            <a:r>
              <a:rPr lang="zh-CN" altLang="en-US"/>
              <a:t>映射到在云环境中定义的节点。</a:t>
            </a:r>
            <a:endParaRPr lang="en-US"/>
          </a:p>
        </p:txBody>
      </p:sp>
    </p:spTree>
    <p:extLst>
      <p:ext uri="{BB962C8B-B14F-4D97-AF65-F5344CB8AC3E}">
        <p14:creationId xmlns:p14="http://schemas.microsoft.com/office/powerpoint/2010/main" val="416638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为</a:t>
            </a:r>
            <a:r>
              <a:rPr lang="en-US" altLang="zh-CN"/>
              <a:t>DevOps</a:t>
            </a:r>
            <a:r>
              <a:rPr lang="zh-CN" altLang="en-US"/>
              <a:t>选择云服务模型</a:t>
            </a:r>
            <a:endParaRPr lang="en-US"/>
          </a:p>
        </p:txBody>
      </p:sp>
      <p:sp>
        <p:nvSpPr>
          <p:cNvPr id="6" name="内容占位符 5"/>
          <p:cNvSpPr>
            <a:spLocks noGrp="1"/>
          </p:cNvSpPr>
          <p:nvPr>
            <p:ph idx="1"/>
          </p:nvPr>
        </p:nvSpPr>
        <p:spPr/>
        <p:txBody>
          <a:bodyPr/>
          <a:lstStyle/>
          <a:p>
            <a:endParaRPr lang="en-US"/>
          </a:p>
        </p:txBody>
      </p:sp>
      <p:pic>
        <p:nvPicPr>
          <p:cNvPr id="4" name="图片 3"/>
          <p:cNvPicPr>
            <a:picLocks noChangeAspect="1"/>
          </p:cNvPicPr>
          <p:nvPr/>
        </p:nvPicPr>
        <p:blipFill>
          <a:blip r:embed="rId2"/>
          <a:stretch>
            <a:fillRect/>
          </a:stretch>
        </p:blipFill>
        <p:spPr>
          <a:xfrm>
            <a:off x="3303464" y="1404442"/>
            <a:ext cx="9363177" cy="7669138"/>
          </a:xfrm>
          <a:prstGeom prst="rect">
            <a:avLst/>
          </a:prstGeom>
        </p:spPr>
      </p:pic>
    </p:spTree>
    <p:extLst>
      <p:ext uri="{BB962C8B-B14F-4D97-AF65-F5344CB8AC3E}">
        <p14:creationId xmlns:p14="http://schemas.microsoft.com/office/powerpoint/2010/main" val="2749035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Cont. </a:t>
            </a:r>
            <a:r>
              <a:rPr lang="zh-CN" altLang="en-US" smtClean="0"/>
              <a:t>为</a:t>
            </a:r>
            <a:r>
              <a:rPr lang="en-US" altLang="zh-CN" smtClean="0"/>
              <a:t>DevOps</a:t>
            </a:r>
            <a:r>
              <a:rPr lang="zh-CN" altLang="en-US" smtClean="0"/>
              <a:t>选择云服务模型</a:t>
            </a:r>
            <a:endParaRPr lang="en-US"/>
          </a:p>
        </p:txBody>
      </p:sp>
      <p:sp>
        <p:nvSpPr>
          <p:cNvPr id="3" name="内容占位符 2"/>
          <p:cNvSpPr>
            <a:spLocks noGrp="1"/>
          </p:cNvSpPr>
          <p:nvPr>
            <p:ph idx="1"/>
          </p:nvPr>
        </p:nvSpPr>
        <p:spPr/>
        <p:txBody>
          <a:bodyPr>
            <a:normAutofit fontScale="92500"/>
          </a:bodyPr>
          <a:lstStyle/>
          <a:p>
            <a:r>
              <a:rPr lang="zh-CN" altLang="en-US"/>
              <a:t>关键问题是在云</a:t>
            </a:r>
            <a:r>
              <a:rPr lang="zh-CN" altLang="en-US" smtClean="0"/>
              <a:t>平台和应用</a:t>
            </a:r>
            <a:r>
              <a:rPr lang="zh-CN" altLang="en-US"/>
              <a:t>部署</a:t>
            </a:r>
            <a:r>
              <a:rPr lang="zh-CN" altLang="en-US" smtClean="0"/>
              <a:t>工具</a:t>
            </a:r>
            <a:r>
              <a:rPr lang="zh-CN" altLang="en-US"/>
              <a:t>之间定义权责分离。什么工具</a:t>
            </a:r>
            <a:r>
              <a:rPr lang="zh-CN" altLang="en-US" smtClean="0"/>
              <a:t>负责什么</a:t>
            </a:r>
            <a:r>
              <a:rPr lang="zh-CN" altLang="en-US"/>
              <a:t>工作？一个简单的方法是从</a:t>
            </a:r>
            <a:r>
              <a:rPr lang="zh-CN" altLang="en-US" smtClean="0"/>
              <a:t>云堆栈中慢速移动和快速移动资产角度来看待这个问题。</a:t>
            </a:r>
            <a:endParaRPr lang="en-US" altLang="zh-CN" smtClean="0"/>
          </a:p>
          <a:p>
            <a:pPr lvl="1"/>
            <a:r>
              <a:rPr lang="zh-CN" altLang="en-US" smtClean="0"/>
              <a:t>应用、数据和中间件配置层属于快速资产，变更频繁，在不断迭代中。</a:t>
            </a:r>
            <a:endParaRPr lang="en-US" altLang="zh-CN" smtClean="0"/>
          </a:p>
          <a:p>
            <a:pPr lvl="1"/>
            <a:r>
              <a:rPr lang="zh-CN" altLang="en-US" smtClean="0"/>
              <a:t>其他属于慢速资产，变化不频繁，如果上面层的每次变更都需要去更新和配置慢速资产层的话，则是非常低效的。</a:t>
            </a:r>
            <a:endParaRPr lang="en-US" altLang="zh-CN" smtClean="0"/>
          </a:p>
          <a:p>
            <a:pPr lvl="2"/>
            <a:r>
              <a:rPr lang="zh-CN" altLang="en-US"/>
              <a:t>有必要在应用部署和云管理工具</a:t>
            </a:r>
            <a:r>
              <a:rPr lang="zh-CN" altLang="en-US" smtClean="0"/>
              <a:t>之间</a:t>
            </a:r>
            <a:r>
              <a:rPr lang="zh-CN" altLang="en-US"/>
              <a:t>分离快速与慢速移动层的职责</a:t>
            </a:r>
            <a:r>
              <a:rPr lang="zh-CN" altLang="en-US" smtClean="0"/>
              <a:t>。快速</a:t>
            </a:r>
            <a:r>
              <a:rPr lang="zh-CN" altLang="en-US"/>
              <a:t>移动层由应用部署工具管理</a:t>
            </a:r>
            <a:r>
              <a:rPr lang="zh-CN" altLang="en-US" smtClean="0"/>
              <a:t>并使</a:t>
            </a:r>
            <a:r>
              <a:rPr lang="zh-CN" altLang="en-US"/>
              <a:t>之实现自动化，慢速移动层则</a:t>
            </a:r>
            <a:r>
              <a:rPr lang="zh-CN" altLang="en-US" smtClean="0"/>
              <a:t>由云</a:t>
            </a:r>
            <a:r>
              <a:rPr lang="zh-CN" altLang="en-US"/>
              <a:t>平台所提供的云管理软件来负责。</a:t>
            </a:r>
            <a:endParaRPr lang="en-US"/>
          </a:p>
        </p:txBody>
      </p:sp>
    </p:spTree>
    <p:extLst>
      <p:ext uri="{BB962C8B-B14F-4D97-AF65-F5344CB8AC3E}">
        <p14:creationId xmlns:p14="http://schemas.microsoft.com/office/powerpoint/2010/main" val="3560076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t>Continuous </a:t>
            </a:r>
            <a:r>
              <a:rPr lang="en-US" smtClean="0"/>
              <a:t>Deployment</a:t>
            </a:r>
            <a:br>
              <a:rPr lang="en-US" smtClean="0"/>
            </a:br>
            <a:r>
              <a:rPr lang="en-US" sz="3200" smtClean="0">
                <a:latin typeface="微软雅黑" panose="020B0503020204020204" pitchFamily="34" charset="-122"/>
                <a:ea typeface="微软雅黑" panose="020B0503020204020204" pitchFamily="34" charset="-122"/>
              </a:rPr>
              <a:t>~VS~</a:t>
            </a:r>
            <a:r>
              <a:rPr lang="en-US" smtClean="0"/>
              <a:t/>
            </a:r>
            <a:br>
              <a:rPr lang="en-US" smtClean="0"/>
            </a:br>
            <a:r>
              <a:rPr lang="en-US" smtClean="0"/>
              <a:t>Continuous </a:t>
            </a:r>
            <a:r>
              <a:rPr lang="en-US"/>
              <a:t>Delivery</a:t>
            </a:r>
          </a:p>
        </p:txBody>
      </p:sp>
    </p:spTree>
    <p:extLst>
      <p:ext uri="{BB962C8B-B14F-4D97-AF65-F5344CB8AC3E}">
        <p14:creationId xmlns:p14="http://schemas.microsoft.com/office/powerpoint/2010/main" val="40916671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p:cNvPicPr>
          <p:nvPr/>
        </p:nvPicPr>
        <p:blipFill>
          <a:blip r:embed="rId2"/>
          <a:stretch>
            <a:fillRect/>
          </a:stretch>
        </p:blipFill>
        <p:spPr>
          <a:xfrm>
            <a:off x="0" y="0"/>
            <a:ext cx="16257600" cy="9144000"/>
          </a:xfrm>
          <a:prstGeom prst="rect">
            <a:avLst/>
          </a:prstGeom>
        </p:spPr>
      </p:pic>
      <p:sp>
        <p:nvSpPr>
          <p:cNvPr id="7" name="矩形 6"/>
          <p:cNvSpPr/>
          <p:nvPr/>
        </p:nvSpPr>
        <p:spPr>
          <a:xfrm>
            <a:off x="783184" y="2628578"/>
            <a:ext cx="3744416" cy="936104"/>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315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p:cNvPicPr>
          <p:nvPr/>
        </p:nvPicPr>
        <p:blipFill>
          <a:blip r:embed="rId2"/>
          <a:stretch>
            <a:fillRect/>
          </a:stretch>
        </p:blipFill>
        <p:spPr>
          <a:xfrm>
            <a:off x="0" y="0"/>
            <a:ext cx="16256000" cy="9145588"/>
          </a:xfrm>
          <a:prstGeom prst="rect">
            <a:avLst/>
          </a:prstGeom>
        </p:spPr>
      </p:pic>
    </p:spTree>
    <p:extLst>
      <p:ext uri="{BB962C8B-B14F-4D97-AF65-F5344CB8AC3E}">
        <p14:creationId xmlns:p14="http://schemas.microsoft.com/office/powerpoint/2010/main" val="190449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smtClean="0"/>
              <a:t>DevOps</a:t>
            </a:r>
            <a:r>
              <a:rPr lang="zh-CN" altLang="en-US" smtClean="0"/>
              <a:t>是什么？</a:t>
            </a:r>
            <a:endParaRPr lang="en-US"/>
          </a:p>
        </p:txBody>
      </p:sp>
      <p:sp>
        <p:nvSpPr>
          <p:cNvPr id="5" name="内容占位符 4"/>
          <p:cNvSpPr>
            <a:spLocks noGrp="1"/>
          </p:cNvSpPr>
          <p:nvPr>
            <p:ph idx="1"/>
          </p:nvPr>
        </p:nvSpPr>
        <p:spPr/>
        <p:txBody>
          <a:bodyPr/>
          <a:lstStyle/>
          <a:p>
            <a:r>
              <a:rPr lang="en-US" smtClean="0"/>
              <a:t>DevOps</a:t>
            </a:r>
            <a:r>
              <a:rPr lang="zh-CN" altLang="en-US" smtClean="0"/>
              <a:t>：</a:t>
            </a:r>
            <a:r>
              <a:rPr lang="en-US" altLang="zh-CN" smtClean="0"/>
              <a:t>Development</a:t>
            </a:r>
            <a:r>
              <a:rPr lang="zh-CN" altLang="en-US" smtClean="0"/>
              <a:t>（开发）和</a:t>
            </a:r>
            <a:r>
              <a:rPr lang="en-US" altLang="zh-CN" smtClean="0"/>
              <a:t>Operations</a:t>
            </a:r>
            <a:r>
              <a:rPr lang="zh-CN" altLang="en-US" smtClean="0"/>
              <a:t>（运维）的缩写</a:t>
            </a:r>
            <a:endParaRPr lang="en-US" altLang="zh-CN" smtClean="0"/>
          </a:p>
          <a:p>
            <a:endParaRPr lang="en-US" altLang="zh-CN" smtClean="0"/>
          </a:p>
          <a:p>
            <a:r>
              <a:rPr lang="en-US" altLang="zh-CN" smtClean="0"/>
              <a:t>DevOps</a:t>
            </a:r>
            <a:r>
              <a:rPr lang="zh-CN" altLang="en-US" smtClean="0"/>
              <a:t>是一种基于敏捷和精益原则的软件交付方法；</a:t>
            </a:r>
            <a:endParaRPr lang="en-US" altLang="zh-CN" smtClean="0"/>
          </a:p>
          <a:p>
            <a:r>
              <a:rPr lang="en-US" altLang="zh-CN" smtClean="0"/>
              <a:t>DevOps</a:t>
            </a:r>
            <a:r>
              <a:rPr lang="zh-CN" altLang="en-US" smtClean="0"/>
              <a:t>是一种工程协作方法；</a:t>
            </a:r>
            <a:endParaRPr lang="en-US" altLang="zh-CN" smtClean="0"/>
          </a:p>
          <a:p>
            <a:r>
              <a:rPr lang="en-US" altLang="zh-CN" smtClean="0"/>
              <a:t>DevOps</a:t>
            </a:r>
            <a:r>
              <a:rPr lang="zh-CN" altLang="en-US" smtClean="0"/>
              <a:t>是一种文化；</a:t>
            </a:r>
            <a:endParaRPr lang="en-US" altLang="zh-CN" smtClean="0"/>
          </a:p>
        </p:txBody>
      </p:sp>
    </p:spTree>
    <p:extLst>
      <p:ext uri="{BB962C8B-B14F-4D97-AF65-F5344CB8AC3E}">
        <p14:creationId xmlns:p14="http://schemas.microsoft.com/office/powerpoint/2010/main" val="2937694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16258822" cy="9145588"/>
          </a:xfrm>
          <a:prstGeom prst="rect">
            <a:avLst/>
          </a:prstGeom>
        </p:spPr>
      </p:pic>
    </p:spTree>
    <p:extLst>
      <p:ext uri="{BB962C8B-B14F-4D97-AF65-F5344CB8AC3E}">
        <p14:creationId xmlns:p14="http://schemas.microsoft.com/office/powerpoint/2010/main" val="22278870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 y="0"/>
            <a:ext cx="16256000" cy="9144000"/>
          </a:xfrm>
          <a:prstGeom prst="rect">
            <a:avLst/>
          </a:prstGeom>
        </p:spPr>
      </p:pic>
      <p:pic>
        <p:nvPicPr>
          <p:cNvPr id="3" name="图片 2"/>
          <p:cNvPicPr>
            <a:picLocks noChangeAspect="1"/>
          </p:cNvPicPr>
          <p:nvPr/>
        </p:nvPicPr>
        <p:blipFill>
          <a:blip r:embed="rId3"/>
          <a:stretch>
            <a:fillRect/>
          </a:stretch>
        </p:blipFill>
        <p:spPr>
          <a:xfrm>
            <a:off x="10360248" y="1692474"/>
            <a:ext cx="5061133" cy="864096"/>
          </a:xfrm>
          <a:prstGeom prst="rect">
            <a:avLst/>
          </a:prstGeom>
        </p:spPr>
      </p:pic>
    </p:spTree>
    <p:extLst>
      <p:ext uri="{BB962C8B-B14F-4D97-AF65-F5344CB8AC3E}">
        <p14:creationId xmlns:p14="http://schemas.microsoft.com/office/powerpoint/2010/main" val="20737825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 y="0"/>
            <a:ext cx="16258822" cy="9145588"/>
          </a:xfrm>
          <a:prstGeom prst="rect">
            <a:avLst/>
          </a:prstGeom>
        </p:spPr>
      </p:pic>
    </p:spTree>
    <p:extLst>
      <p:ext uri="{BB962C8B-B14F-4D97-AF65-F5344CB8AC3E}">
        <p14:creationId xmlns:p14="http://schemas.microsoft.com/office/powerpoint/2010/main" val="1512453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16258823" cy="9145588"/>
          </a:xfrm>
          <a:prstGeom prst="rect">
            <a:avLst/>
          </a:prstGeom>
        </p:spPr>
      </p:pic>
    </p:spTree>
    <p:extLst>
      <p:ext uri="{BB962C8B-B14F-4D97-AF65-F5344CB8AC3E}">
        <p14:creationId xmlns:p14="http://schemas.microsoft.com/office/powerpoint/2010/main" val="3379820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16258825" cy="9145588"/>
          </a:xfrm>
          <a:prstGeom prst="rect">
            <a:avLst/>
          </a:prstGeom>
        </p:spPr>
      </p:pic>
    </p:spTree>
    <p:extLst>
      <p:ext uri="{BB962C8B-B14F-4D97-AF65-F5344CB8AC3E}">
        <p14:creationId xmlns:p14="http://schemas.microsoft.com/office/powerpoint/2010/main" val="982160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我们的</a:t>
            </a:r>
            <a:r>
              <a:rPr lang="en-US" altLang="zh-CN" smtClean="0"/>
              <a:t>DevOps</a:t>
            </a:r>
            <a:r>
              <a:rPr lang="zh-CN" altLang="en-US" smtClean="0"/>
              <a:t>目标？</a:t>
            </a:r>
            <a:endParaRPr lang="en-US"/>
          </a:p>
        </p:txBody>
      </p:sp>
      <p:sp>
        <p:nvSpPr>
          <p:cNvPr id="3" name="内容占位符 2"/>
          <p:cNvSpPr>
            <a:spLocks noGrp="1"/>
          </p:cNvSpPr>
          <p:nvPr>
            <p:ph idx="1"/>
          </p:nvPr>
        </p:nvSpPr>
        <p:spPr/>
        <p:txBody>
          <a:bodyPr/>
          <a:lstStyle/>
          <a:p>
            <a:r>
              <a:rPr lang="zh-CN" altLang="en-US" smtClean="0"/>
              <a:t>工作节奏：</a:t>
            </a:r>
            <a:endParaRPr lang="en-US" altLang="zh-CN" smtClean="0"/>
          </a:p>
          <a:p>
            <a:pPr lvl="1"/>
            <a:r>
              <a:rPr lang="zh-CN" altLang="en-US" smtClean="0"/>
              <a:t>演示版：</a:t>
            </a:r>
            <a:r>
              <a:rPr lang="en-US" altLang="zh-CN" smtClean="0"/>
              <a:t>4</a:t>
            </a:r>
            <a:r>
              <a:rPr lang="zh-CN" altLang="en-US" smtClean="0"/>
              <a:t>周迭代；</a:t>
            </a:r>
            <a:endParaRPr lang="en-US" altLang="zh-CN" smtClean="0"/>
          </a:p>
          <a:p>
            <a:pPr lvl="1"/>
            <a:r>
              <a:rPr lang="zh-CN" altLang="en-US" smtClean="0"/>
              <a:t>发布客户可用版本：接下来</a:t>
            </a:r>
            <a:r>
              <a:rPr lang="en-US" altLang="zh-CN" smtClean="0"/>
              <a:t>4</a:t>
            </a:r>
            <a:r>
              <a:rPr lang="zh-CN" altLang="en-US" smtClean="0"/>
              <a:t>周交付上线</a:t>
            </a:r>
            <a:endParaRPr lang="en-US" altLang="zh-CN" smtClean="0"/>
          </a:p>
          <a:p>
            <a:pPr lvl="1"/>
            <a:endParaRPr lang="en-US" altLang="zh-CN" smtClean="0"/>
          </a:p>
          <a:p>
            <a:r>
              <a:rPr lang="zh-CN" altLang="en-US" smtClean="0"/>
              <a:t>日常的变更：</a:t>
            </a:r>
            <a:endParaRPr lang="en-US" altLang="zh-CN" smtClean="0"/>
          </a:p>
          <a:p>
            <a:pPr lvl="1"/>
            <a:r>
              <a:rPr lang="zh-CN" altLang="en-US" smtClean="0"/>
              <a:t>构建</a:t>
            </a:r>
            <a:r>
              <a:rPr lang="zh-CN" altLang="en-US"/>
              <a:t>一</a:t>
            </a:r>
            <a:r>
              <a:rPr lang="zh-CN" altLang="en-US" smtClean="0"/>
              <a:t>个</a:t>
            </a:r>
            <a:r>
              <a:rPr lang="en-US" altLang="zh-CN" smtClean="0"/>
              <a:t>DevOps</a:t>
            </a:r>
            <a:r>
              <a:rPr lang="zh-CN" altLang="en-US" smtClean="0"/>
              <a:t>交付管道，</a:t>
            </a:r>
            <a:r>
              <a:rPr lang="zh-CN" altLang="en-US"/>
              <a:t>让开发人员只需</a:t>
            </a:r>
            <a:r>
              <a:rPr lang="zh-CN" altLang="en-US" smtClean="0"/>
              <a:t>约</a:t>
            </a:r>
            <a:r>
              <a:rPr lang="en-US" altLang="zh-CN" smtClean="0"/>
              <a:t>60</a:t>
            </a:r>
            <a:r>
              <a:rPr lang="zh-CN" altLang="en-US" smtClean="0"/>
              <a:t>分钟</a:t>
            </a:r>
            <a:r>
              <a:rPr lang="zh-CN" altLang="en-US"/>
              <a:t>即可完成代码提交、测试和</a:t>
            </a:r>
            <a:r>
              <a:rPr lang="zh-CN" altLang="en-US" smtClean="0"/>
              <a:t>生产环境部署。</a:t>
            </a:r>
            <a:endParaRPr lang="en-US" altLang="zh-CN" smtClean="0"/>
          </a:p>
          <a:p>
            <a:endParaRPr lang="en-US" altLang="zh-CN" smtClean="0"/>
          </a:p>
        </p:txBody>
      </p:sp>
    </p:spTree>
    <p:extLst>
      <p:ext uri="{BB962C8B-B14F-4D97-AF65-F5344CB8AC3E}">
        <p14:creationId xmlns:p14="http://schemas.microsoft.com/office/powerpoint/2010/main" val="8550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DevOps</a:t>
            </a:r>
            <a:r>
              <a:rPr lang="zh-CN" altLang="en-US" smtClean="0"/>
              <a:t>要解决的问题</a:t>
            </a:r>
            <a:endParaRPr lang="en-US"/>
          </a:p>
        </p:txBody>
      </p:sp>
      <p:sp>
        <p:nvSpPr>
          <p:cNvPr id="3" name="内容占位符 2"/>
          <p:cNvSpPr>
            <a:spLocks noGrp="1"/>
          </p:cNvSpPr>
          <p:nvPr>
            <p:ph idx="1"/>
          </p:nvPr>
        </p:nvSpPr>
        <p:spPr/>
        <p:txBody>
          <a:bodyPr>
            <a:normAutofit fontScale="85000" lnSpcReduction="10000"/>
          </a:bodyPr>
          <a:lstStyle/>
          <a:p>
            <a:r>
              <a:rPr lang="zh-CN" altLang="en-US" smtClean="0"/>
              <a:t>当今瞬息万变的商业环境，不断变化的客户需求和市场机遇，</a:t>
            </a:r>
            <a:r>
              <a:rPr lang="zh-CN" altLang="en-US" smtClean="0">
                <a:solidFill>
                  <a:srgbClr val="FF0000"/>
                </a:solidFill>
              </a:rPr>
              <a:t>当今的业务需要敏捷性</a:t>
            </a:r>
            <a:r>
              <a:rPr lang="zh-CN" altLang="en-US" smtClean="0"/>
              <a:t>：即，持续地、快速地响应客户反馈。</a:t>
            </a:r>
            <a:endParaRPr lang="en-US" altLang="zh-CN" smtClean="0"/>
          </a:p>
          <a:p>
            <a:r>
              <a:rPr lang="zh-CN" altLang="en-US" smtClean="0"/>
              <a:t>客户可以通过</a:t>
            </a:r>
            <a:r>
              <a:rPr lang="en-US" altLang="zh-CN" smtClean="0"/>
              <a:t>App</a:t>
            </a:r>
            <a:r>
              <a:rPr lang="zh-CN" altLang="en-US" smtClean="0"/>
              <a:t>随时随地访问系统，</a:t>
            </a:r>
            <a:r>
              <a:rPr lang="zh-CN" altLang="en-US" smtClean="0">
                <a:solidFill>
                  <a:srgbClr val="FF0000"/>
                </a:solidFill>
              </a:rPr>
              <a:t>当今的业务需要更加注重用户体验</a:t>
            </a:r>
            <a:r>
              <a:rPr lang="zh-CN" altLang="en-US" smtClean="0"/>
              <a:t>：</a:t>
            </a:r>
            <a:r>
              <a:rPr lang="zh-CN" altLang="en-US" smtClean="0">
                <a:sym typeface="Wingdings" panose="05000000000000000000" pitchFamily="2" charset="2"/>
              </a:rPr>
              <a:t>易于使用、性能卓越、并支持快速调整。</a:t>
            </a:r>
            <a:endParaRPr lang="en-US" altLang="zh-CN" smtClean="0"/>
          </a:p>
          <a:p>
            <a:pPr lvl="1"/>
            <a:endParaRPr lang="en-US" altLang="zh-CN" smtClean="0"/>
          </a:p>
          <a:p>
            <a:r>
              <a:rPr lang="zh-CN" altLang="en-US" smtClean="0"/>
              <a:t>传统的产品交付方法过于缓慢，且不能支持快速调整；</a:t>
            </a:r>
            <a:endParaRPr lang="en-US" altLang="zh-CN" smtClean="0"/>
          </a:p>
          <a:p>
            <a:r>
              <a:rPr lang="zh-CN" altLang="en-US" smtClean="0"/>
              <a:t>企业需要一种新的</a:t>
            </a:r>
            <a:r>
              <a:rPr lang="en-US" altLang="zh-CN" smtClean="0"/>
              <a:t>IT</a:t>
            </a:r>
            <a:r>
              <a:rPr lang="zh-CN" altLang="en-US" smtClean="0"/>
              <a:t>能力：</a:t>
            </a:r>
            <a:endParaRPr lang="en-US" altLang="zh-CN" smtClean="0"/>
          </a:p>
          <a:p>
            <a:pPr lvl="1"/>
            <a:r>
              <a:rPr lang="zh-CN" altLang="en-US" smtClean="0">
                <a:sym typeface="Wingdings" panose="05000000000000000000" pitchFamily="2" charset="2"/>
              </a:rPr>
              <a:t>最大限度地提高软件产品或服务的交付速度；</a:t>
            </a:r>
            <a:endParaRPr lang="en-US" altLang="zh-CN" smtClean="0">
              <a:sym typeface="Wingdings" panose="05000000000000000000" pitchFamily="2" charset="2"/>
            </a:endParaRPr>
          </a:p>
          <a:p>
            <a:pPr lvl="1"/>
            <a:r>
              <a:rPr lang="zh-CN" altLang="en-US" smtClean="0"/>
              <a:t>缩短融入客户反馈的时间；</a:t>
            </a:r>
            <a:endParaRPr lang="en-US" altLang="zh-CN" smtClean="0"/>
          </a:p>
          <a:p>
            <a:pPr lvl="1"/>
            <a:r>
              <a:rPr lang="zh-CN" altLang="en-US" smtClean="0">
                <a:sym typeface="Wingdings" panose="05000000000000000000" pitchFamily="2" charset="2"/>
              </a:rPr>
              <a:t>不断增强的用户体验</a:t>
            </a:r>
            <a:endParaRPr lang="en-US"/>
          </a:p>
        </p:txBody>
      </p:sp>
    </p:spTree>
    <p:extLst>
      <p:ext uri="{BB962C8B-B14F-4D97-AF65-F5344CB8AC3E}">
        <p14:creationId xmlns:p14="http://schemas.microsoft.com/office/powerpoint/2010/main" val="112809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采用</a:t>
            </a:r>
            <a:r>
              <a:rPr lang="en-US" smtClean="0"/>
              <a:t>DevOps</a:t>
            </a:r>
            <a:r>
              <a:rPr lang="zh-CN" altLang="en-US" smtClean="0"/>
              <a:t>方法的益处</a:t>
            </a:r>
            <a:endParaRPr lang="en-US"/>
          </a:p>
        </p:txBody>
      </p:sp>
      <p:sp>
        <p:nvSpPr>
          <p:cNvPr id="3" name="内容占位符 2"/>
          <p:cNvSpPr>
            <a:spLocks noGrp="1"/>
          </p:cNvSpPr>
          <p:nvPr>
            <p:ph idx="1"/>
          </p:nvPr>
        </p:nvSpPr>
        <p:spPr/>
        <p:txBody>
          <a:bodyPr>
            <a:normAutofit fontScale="85000" lnSpcReduction="20000"/>
          </a:bodyPr>
          <a:lstStyle/>
          <a:p>
            <a:r>
              <a:rPr lang="zh-CN" altLang="en-US" smtClean="0"/>
              <a:t>增强客户体验</a:t>
            </a:r>
            <a:r>
              <a:rPr lang="zh-CN" altLang="en-US"/>
              <a:t>：快速获得反馈、不断迭代</a:t>
            </a:r>
            <a:r>
              <a:rPr lang="zh-CN" altLang="en-US" smtClean="0"/>
              <a:t>增强</a:t>
            </a:r>
            <a:endParaRPr lang="en-US" altLang="zh-CN" smtClean="0"/>
          </a:p>
          <a:p>
            <a:pPr lvl="1"/>
            <a:r>
              <a:rPr lang="zh-CN" altLang="en-US" smtClean="0"/>
              <a:t>企业能持续地从所交付软件应用的所有利益相关方快速获得反馈，对功能进行增强。</a:t>
            </a:r>
            <a:endParaRPr lang="en-US" altLang="zh-CN" smtClean="0"/>
          </a:p>
          <a:p>
            <a:pPr lvl="1"/>
            <a:r>
              <a:rPr lang="zh-CN" altLang="en-US" smtClean="0"/>
              <a:t>利益方包括：客户、业务部门、供应商、合作伙伴。</a:t>
            </a:r>
            <a:endParaRPr lang="en-US" altLang="zh-CN" smtClean="0"/>
          </a:p>
          <a:p>
            <a:r>
              <a:rPr lang="zh-CN" altLang="en-US"/>
              <a:t>提高创新</a:t>
            </a:r>
            <a:r>
              <a:rPr lang="zh-CN" altLang="en-US" smtClean="0"/>
              <a:t>能力：企业能利用</a:t>
            </a:r>
            <a:r>
              <a:rPr lang="zh-CN" altLang="en-US">
                <a:solidFill>
                  <a:srgbClr val="FF0000"/>
                </a:solidFill>
              </a:rPr>
              <a:t>精</a:t>
            </a:r>
            <a:r>
              <a:rPr lang="zh-CN" altLang="en-US" smtClean="0">
                <a:solidFill>
                  <a:srgbClr val="FF0000"/>
                </a:solidFill>
              </a:rPr>
              <a:t>益思维</a:t>
            </a:r>
            <a:r>
              <a:rPr lang="zh-CN" altLang="en-US" smtClean="0"/>
              <a:t>方式</a:t>
            </a:r>
            <a:r>
              <a:rPr lang="zh-CN" altLang="en-US"/>
              <a:t>提高自身创新能力</a:t>
            </a:r>
            <a:r>
              <a:rPr lang="zh-CN" altLang="en-US" smtClean="0"/>
              <a:t>。目标</a:t>
            </a:r>
            <a:r>
              <a:rPr lang="zh-CN" altLang="en-US"/>
              <a:t>是</a:t>
            </a:r>
            <a:r>
              <a:rPr lang="zh-CN" altLang="en-US" smtClean="0">
                <a:solidFill>
                  <a:srgbClr val="FF0000"/>
                </a:solidFill>
              </a:rPr>
              <a:t>减少</a:t>
            </a:r>
            <a:r>
              <a:rPr lang="zh-CN" altLang="en-US">
                <a:solidFill>
                  <a:srgbClr val="FF0000"/>
                </a:solidFill>
              </a:rPr>
              <a:t>浪费和返工</a:t>
            </a:r>
            <a:r>
              <a:rPr lang="zh-CN" altLang="en-US"/>
              <a:t>，</a:t>
            </a:r>
            <a:r>
              <a:rPr lang="zh-CN" altLang="en-US">
                <a:solidFill>
                  <a:srgbClr val="FF0000"/>
                </a:solidFill>
              </a:rPr>
              <a:t>并将资源转移给价值更高的活动</a:t>
            </a:r>
            <a:r>
              <a:rPr lang="zh-CN" altLang="en-US"/>
              <a:t>。</a:t>
            </a:r>
          </a:p>
          <a:p>
            <a:pPr lvl="1"/>
            <a:r>
              <a:rPr lang="en-US" altLang="zh-CN" smtClean="0"/>
              <a:t>A-B</a:t>
            </a:r>
            <a:r>
              <a:rPr lang="zh-CN" altLang="en-US" smtClean="0"/>
              <a:t>测试是</a:t>
            </a:r>
            <a:r>
              <a:rPr lang="zh-CN" altLang="en-US"/>
              <a:t>一个精益思维通用实践的</a:t>
            </a:r>
            <a:r>
              <a:rPr lang="zh-CN" altLang="en-US" smtClean="0"/>
              <a:t>例子，</a:t>
            </a:r>
            <a:r>
              <a:rPr lang="zh-CN" altLang="en-US"/>
              <a:t>组织利用此方法</a:t>
            </a:r>
            <a:r>
              <a:rPr lang="zh-CN" altLang="en-US" smtClean="0"/>
              <a:t>要求一</a:t>
            </a:r>
            <a:r>
              <a:rPr lang="zh-CN" altLang="en-US"/>
              <a:t>小组用户对两套或更多套拥有不同</a:t>
            </a:r>
            <a:r>
              <a:rPr lang="zh-CN" altLang="en-US" smtClean="0"/>
              <a:t>功能</a:t>
            </a:r>
            <a:r>
              <a:rPr lang="en-US" altLang="zh-CN" smtClean="0"/>
              <a:t>/</a:t>
            </a:r>
            <a:r>
              <a:rPr lang="zh-CN" altLang="en-US" smtClean="0"/>
              <a:t>设计的</a:t>
            </a:r>
            <a:r>
              <a:rPr lang="zh-CN" altLang="en-US"/>
              <a:t>软件进行测试和</a:t>
            </a:r>
            <a:r>
              <a:rPr lang="zh-CN" altLang="en-US" smtClean="0"/>
              <a:t>评级</a:t>
            </a:r>
            <a:r>
              <a:rPr lang="zh-CN" altLang="en-US"/>
              <a:t>。然后，拥有更</a:t>
            </a:r>
            <a:r>
              <a:rPr lang="zh-CN" altLang="en-US" smtClean="0"/>
              <a:t>佳测试评级结果的</a:t>
            </a:r>
            <a:r>
              <a:rPr lang="zh-CN" altLang="en-US"/>
              <a:t>软件将向所有用户推出，不成功</a:t>
            </a:r>
            <a:r>
              <a:rPr lang="zh-CN" altLang="en-US" smtClean="0"/>
              <a:t>的版本</a:t>
            </a:r>
            <a:r>
              <a:rPr lang="zh-CN" altLang="en-US"/>
              <a:t>将终止</a:t>
            </a:r>
            <a:r>
              <a:rPr lang="zh-CN" altLang="en-US" smtClean="0"/>
              <a:t>。</a:t>
            </a:r>
            <a:endParaRPr lang="en-US" altLang="zh-CN" smtClean="0"/>
          </a:p>
          <a:p>
            <a:r>
              <a:rPr lang="zh-CN" altLang="en-US" smtClean="0"/>
              <a:t>更快地实现价值：</a:t>
            </a:r>
            <a:r>
              <a:rPr lang="en-US" altLang="zh-CN" smtClean="0"/>
              <a:t>DevOps</a:t>
            </a:r>
            <a:r>
              <a:rPr lang="zh-CN" altLang="en-US" smtClean="0"/>
              <a:t>作为一种</a:t>
            </a:r>
            <a:r>
              <a:rPr lang="en-US" altLang="zh-CN" smtClean="0"/>
              <a:t>IT</a:t>
            </a:r>
            <a:r>
              <a:rPr lang="zh-CN" altLang="en-US" smtClean="0"/>
              <a:t>能力，提供可将软件快速、高效和可靠地交付于生产的文化、工作流和自动化工具系统，让企业</a:t>
            </a:r>
            <a:r>
              <a:rPr lang="en-US" altLang="zh-CN" smtClean="0"/>
              <a:t>/</a:t>
            </a:r>
            <a:r>
              <a:rPr lang="zh-CN" altLang="en-US" smtClean="0"/>
              <a:t>团队能更快速、更高效地实现业务价值。</a:t>
            </a:r>
            <a:endParaRPr lang="en-US"/>
          </a:p>
        </p:txBody>
      </p:sp>
    </p:spTree>
    <p:extLst>
      <p:ext uri="{BB962C8B-B14F-4D97-AF65-F5344CB8AC3E}">
        <p14:creationId xmlns:p14="http://schemas.microsoft.com/office/powerpoint/2010/main" val="291311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DevOps</a:t>
            </a:r>
            <a:r>
              <a:rPr lang="zh-CN" altLang="en-US" smtClean="0"/>
              <a:t>方法的关键指导原则</a:t>
            </a:r>
            <a:endParaRPr lang="en-US"/>
          </a:p>
        </p:txBody>
      </p:sp>
      <p:sp>
        <p:nvSpPr>
          <p:cNvPr id="3" name="内容占位符 2"/>
          <p:cNvSpPr>
            <a:spLocks noGrp="1"/>
          </p:cNvSpPr>
          <p:nvPr>
            <p:ph idx="1"/>
          </p:nvPr>
        </p:nvSpPr>
        <p:spPr/>
        <p:txBody>
          <a:bodyPr/>
          <a:lstStyle/>
          <a:p>
            <a:r>
              <a:rPr lang="zh-CN" altLang="en-US" smtClean="0"/>
              <a:t>针对“类生产环境”进行开发和测试；</a:t>
            </a:r>
            <a:endParaRPr lang="en-US" altLang="zh-CN" smtClean="0"/>
          </a:p>
          <a:p>
            <a:r>
              <a:rPr lang="zh-CN" altLang="en-US" smtClean="0"/>
              <a:t>利用可重复的可靠流程进行部署；</a:t>
            </a:r>
            <a:endParaRPr lang="en-US" altLang="zh-CN" smtClean="0"/>
          </a:p>
          <a:p>
            <a:r>
              <a:rPr lang="zh-CN" altLang="en-US" smtClean="0"/>
              <a:t>监控并验证运维质量；</a:t>
            </a:r>
            <a:endParaRPr lang="en-US" altLang="zh-CN" smtClean="0"/>
          </a:p>
          <a:p>
            <a:r>
              <a:rPr lang="zh-CN" altLang="en-US" smtClean="0"/>
              <a:t>放大反馈回路；</a:t>
            </a:r>
            <a:endParaRPr lang="en-US"/>
          </a:p>
        </p:txBody>
      </p:sp>
    </p:spTree>
    <p:extLst>
      <p:ext uri="{BB962C8B-B14F-4D97-AF65-F5344CB8AC3E}">
        <p14:creationId xmlns:p14="http://schemas.microsoft.com/office/powerpoint/2010/main" val="4027265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针对类生产环境进行开发和测试</a:t>
            </a:r>
            <a:endParaRPr lang="en-US"/>
          </a:p>
        </p:txBody>
      </p:sp>
      <p:sp>
        <p:nvSpPr>
          <p:cNvPr id="5" name="文本框 4"/>
          <p:cNvSpPr txBox="1"/>
          <p:nvPr/>
        </p:nvSpPr>
        <p:spPr>
          <a:xfrm>
            <a:off x="3951536" y="8317210"/>
            <a:ext cx="8627683" cy="532005"/>
          </a:xfrm>
          <a:prstGeom prst="rect">
            <a:avLst/>
          </a:prstGeom>
          <a:noFill/>
        </p:spPr>
        <p:txBody>
          <a:bodyPr wrap="none" rtlCol="0">
            <a:spAutoFit/>
          </a:bodyPr>
          <a:lstStyle/>
          <a:p>
            <a:r>
              <a:rPr lang="zh-CN" altLang="en-US" smtClean="0"/>
              <a:t>图：左移概念让运维问题提早在开发生命周期中出现</a:t>
            </a:r>
            <a:endParaRPr lang="en-US"/>
          </a:p>
        </p:txBody>
      </p:sp>
      <p:pic>
        <p:nvPicPr>
          <p:cNvPr id="6" name="图片 5"/>
          <p:cNvPicPr>
            <a:picLocks noChangeAspect="1"/>
          </p:cNvPicPr>
          <p:nvPr/>
        </p:nvPicPr>
        <p:blipFill>
          <a:blip r:embed="rId2"/>
          <a:stretch>
            <a:fillRect/>
          </a:stretch>
        </p:blipFill>
        <p:spPr>
          <a:xfrm>
            <a:off x="207120" y="1735075"/>
            <a:ext cx="15814506" cy="6150087"/>
          </a:xfrm>
          <a:prstGeom prst="rect">
            <a:avLst/>
          </a:prstGeom>
        </p:spPr>
      </p:pic>
    </p:spTree>
    <p:extLst>
      <p:ext uri="{BB962C8B-B14F-4D97-AF65-F5344CB8AC3E}">
        <p14:creationId xmlns:p14="http://schemas.microsoft.com/office/powerpoint/2010/main" val="1453377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Cont. </a:t>
            </a:r>
            <a:r>
              <a:rPr lang="zh-CN" altLang="en-US" smtClean="0"/>
              <a:t>针对类生产环境进行开发和测试</a:t>
            </a:r>
            <a:endParaRPr lang="en-US"/>
          </a:p>
        </p:txBody>
      </p:sp>
      <p:sp>
        <p:nvSpPr>
          <p:cNvPr id="3" name="内容占位符 2"/>
          <p:cNvSpPr>
            <a:spLocks noGrp="1"/>
          </p:cNvSpPr>
          <p:nvPr>
            <p:ph idx="1"/>
          </p:nvPr>
        </p:nvSpPr>
        <p:spPr/>
        <p:txBody>
          <a:bodyPr>
            <a:normAutofit lnSpcReduction="10000"/>
          </a:bodyPr>
          <a:lstStyle/>
          <a:p>
            <a:r>
              <a:rPr lang="zh-CN" altLang="en-US" smtClean="0"/>
              <a:t>此原则就是</a:t>
            </a:r>
            <a:r>
              <a:rPr lang="en-US" smtClean="0"/>
              <a:t>DevOps</a:t>
            </a:r>
            <a:r>
              <a:rPr lang="zh-CN" altLang="en-US" smtClean="0"/>
              <a:t>的“左移概念”：让运维问题在软件交付生命周期中提前出现，更靠近开发。</a:t>
            </a:r>
            <a:endParaRPr lang="en-US" altLang="zh-CN" smtClean="0"/>
          </a:p>
          <a:p>
            <a:endParaRPr lang="en-US" altLang="zh-CN" smtClean="0"/>
          </a:p>
          <a:p>
            <a:r>
              <a:rPr lang="zh-CN" altLang="en-US" smtClean="0"/>
              <a:t>益处：</a:t>
            </a:r>
            <a:endParaRPr lang="en-US" altLang="zh-CN" smtClean="0"/>
          </a:p>
          <a:p>
            <a:pPr lvl="1"/>
            <a:r>
              <a:rPr lang="zh-CN" altLang="en-US" smtClean="0"/>
              <a:t>让应用可以提前在接近于实际生产环境的环境中进行测试；</a:t>
            </a:r>
            <a:endParaRPr lang="en-US" altLang="zh-CN" smtClean="0"/>
          </a:p>
          <a:p>
            <a:pPr lvl="1"/>
            <a:r>
              <a:rPr lang="zh-CN" altLang="en-US" smtClean="0"/>
              <a:t>让</a:t>
            </a:r>
            <a:r>
              <a:rPr lang="zh-CN" altLang="en-US" smtClean="0">
                <a:solidFill>
                  <a:srgbClr val="FF0000"/>
                </a:solidFill>
              </a:rPr>
              <a:t>应用交付流程本身</a:t>
            </a:r>
            <a:r>
              <a:rPr lang="zh-CN" altLang="en-US" smtClean="0"/>
              <a:t>可以提前接受测试和验证；</a:t>
            </a:r>
            <a:endParaRPr lang="en-US" altLang="zh-CN" smtClean="0"/>
          </a:p>
          <a:p>
            <a:pPr lvl="1"/>
            <a:r>
              <a:rPr lang="zh-CN" altLang="en-US" smtClean="0"/>
              <a:t>让运维团队可以提早在生命周期中看到他们的环境为应用提供支持时表现如何，例如性能，以便他们能不断地去微调环境来满足适应应用。</a:t>
            </a:r>
            <a:endParaRPr lang="en-US" altLang="zh-CN" smtClean="0"/>
          </a:p>
          <a:p>
            <a:endParaRPr lang="en-US"/>
          </a:p>
        </p:txBody>
      </p:sp>
    </p:spTree>
    <p:extLst>
      <p:ext uri="{BB962C8B-B14F-4D97-AF65-F5344CB8AC3E}">
        <p14:creationId xmlns:p14="http://schemas.microsoft.com/office/powerpoint/2010/main" val="3729363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利用可重复的、可靠的流程进行部署</a:t>
            </a:r>
            <a:endParaRPr lang="en-US"/>
          </a:p>
        </p:txBody>
      </p:sp>
      <p:sp>
        <p:nvSpPr>
          <p:cNvPr id="3" name="内容占位符 2"/>
          <p:cNvSpPr>
            <a:spLocks noGrp="1"/>
          </p:cNvSpPr>
          <p:nvPr>
            <p:ph idx="1"/>
          </p:nvPr>
        </p:nvSpPr>
        <p:spPr/>
        <p:txBody>
          <a:bodyPr/>
          <a:lstStyle/>
          <a:p>
            <a:r>
              <a:rPr lang="zh-CN" altLang="en-US"/>
              <a:t>此原则让开发和运维可以支持一个持续到生产的</a:t>
            </a:r>
            <a:r>
              <a:rPr lang="zh-CN" altLang="en-US" smtClean="0"/>
              <a:t>敏捷（</a:t>
            </a:r>
            <a:r>
              <a:rPr lang="zh-CN" altLang="en-US"/>
              <a:t>或至少是迭代式）型软件开发流程</a:t>
            </a:r>
            <a:r>
              <a:rPr lang="zh-CN" altLang="en-US" smtClean="0"/>
              <a:t>。</a:t>
            </a:r>
            <a:endParaRPr lang="en-US" altLang="zh-CN" smtClean="0"/>
          </a:p>
          <a:p>
            <a:r>
              <a:rPr lang="zh-CN" altLang="en-US" smtClean="0"/>
              <a:t>自动化</a:t>
            </a:r>
            <a:r>
              <a:rPr lang="zh-CN" altLang="en-US"/>
              <a:t>对于创造迭代、</a:t>
            </a:r>
            <a:r>
              <a:rPr lang="zh-CN" altLang="en-US" smtClean="0"/>
              <a:t>经常性</a:t>
            </a:r>
            <a:r>
              <a:rPr lang="zh-CN" altLang="en-US"/>
              <a:t>、可重复和可靠的流程不可或缺，因此组织必须</a:t>
            </a:r>
            <a:r>
              <a:rPr lang="zh-CN" altLang="en-US" smtClean="0"/>
              <a:t>打造一个可支持</a:t>
            </a:r>
            <a:r>
              <a:rPr lang="zh-CN" altLang="en-US" smtClean="0">
                <a:solidFill>
                  <a:srgbClr val="FF0000"/>
                </a:solidFill>
              </a:rPr>
              <a:t>持续</a:t>
            </a:r>
            <a:r>
              <a:rPr lang="zh-CN" altLang="en-US">
                <a:solidFill>
                  <a:srgbClr val="FF0000"/>
                </a:solidFill>
              </a:rPr>
              <a:t>的自动化部署和测试的交付通道</a:t>
            </a:r>
            <a:r>
              <a:rPr lang="zh-CN" altLang="en-US" smtClean="0"/>
              <a:t>。</a:t>
            </a:r>
            <a:endParaRPr lang="en-US" altLang="zh-CN" smtClean="0"/>
          </a:p>
          <a:p>
            <a:endParaRPr lang="en-US" altLang="zh-CN" smtClean="0"/>
          </a:p>
          <a:p>
            <a:r>
              <a:rPr lang="en-US" altLang="zh-CN" smtClean="0"/>
              <a:t>Tip</a:t>
            </a:r>
            <a:r>
              <a:rPr lang="zh-CN" altLang="en-US" smtClean="0"/>
              <a:t>：频繁</a:t>
            </a:r>
            <a:r>
              <a:rPr lang="zh-CN" altLang="en-US"/>
              <a:t>部署还让团队可以测试部署流程本身，从而降低发布时的</a:t>
            </a:r>
            <a:r>
              <a:rPr lang="zh-CN" altLang="en-US" smtClean="0"/>
              <a:t>部署失败</a:t>
            </a:r>
            <a:r>
              <a:rPr lang="zh-CN" altLang="en-US"/>
              <a:t>风险。</a:t>
            </a:r>
            <a:endParaRPr lang="en-US"/>
          </a:p>
        </p:txBody>
      </p:sp>
    </p:spTree>
    <p:extLst>
      <p:ext uri="{BB962C8B-B14F-4D97-AF65-F5344CB8AC3E}">
        <p14:creationId xmlns:p14="http://schemas.microsoft.com/office/powerpoint/2010/main" val="1245887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元素">
  <a:themeElements>
    <a:clrScheme name="元素">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元素">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元素">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Elemental</Template>
  <TotalTime>19451</TotalTime>
  <Words>2437</Words>
  <Application>Microsoft Macintosh PowerPoint</Application>
  <PresentationFormat>自定义</PresentationFormat>
  <Paragraphs>150</Paragraphs>
  <Slides>35</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vt:lpstr>
      <vt:lpstr>Calibri</vt:lpstr>
      <vt:lpstr>Palatino Linotype</vt:lpstr>
      <vt:lpstr>Wingdings</vt:lpstr>
      <vt:lpstr>华康俪金黑W8(P)</vt:lpstr>
      <vt:lpstr>宋体</vt:lpstr>
      <vt:lpstr>微软雅黑</vt:lpstr>
      <vt:lpstr>元素</vt:lpstr>
      <vt:lpstr>DevOps</vt:lpstr>
      <vt:lpstr>软件研发方法论的演变</vt:lpstr>
      <vt:lpstr>DevOps是什么？</vt:lpstr>
      <vt:lpstr>DevOps要解决的问题</vt:lpstr>
      <vt:lpstr>采用DevOps方法的益处</vt:lpstr>
      <vt:lpstr>DevOps方法的关键指导原则</vt:lpstr>
      <vt:lpstr>针对类生产环境进行开发和测试</vt:lpstr>
      <vt:lpstr>Cont. 针对类生产环境进行开发和测试</vt:lpstr>
      <vt:lpstr>利用可重复的、可靠的流程进行部署</vt:lpstr>
      <vt:lpstr>监控并验证运维质量</vt:lpstr>
      <vt:lpstr>放大反馈回路</vt:lpstr>
      <vt:lpstr>DevOps参考架构</vt:lpstr>
      <vt:lpstr>Plan – Continuous Business Planning</vt:lpstr>
      <vt:lpstr>Develop/Test –  Collaborative Development and Continuous Testing</vt:lpstr>
      <vt:lpstr>协作开发</vt:lpstr>
      <vt:lpstr>持续集成</vt:lpstr>
      <vt:lpstr>持续集成的思路</vt:lpstr>
      <vt:lpstr>持续测试</vt:lpstr>
      <vt:lpstr>持续部署</vt:lpstr>
      <vt:lpstr>运维</vt:lpstr>
      <vt:lpstr>交付管道 Typical DevOps Delivery Pipeline</vt:lpstr>
      <vt:lpstr>基础设施即代码 Infrastructure as code</vt:lpstr>
      <vt:lpstr>利用云推动DevOps</vt:lpstr>
      <vt:lpstr>全堆栈部署</vt:lpstr>
      <vt:lpstr>为DevOps选择云服务模型</vt:lpstr>
      <vt:lpstr>Cont. 为DevOps选择云服务模型</vt:lpstr>
      <vt:lpstr>Continuous Deployment ~VS~ Continuous Delivery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我们的DevOps目标？</vt:lpstr>
    </vt:vector>
  </TitlesOfParts>
  <Company>Microsoft</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代码版本控制</dc:title>
  <dc:creator>Administrator</dc:creator>
  <cp:lastModifiedBy>Microsoft Office 用户</cp:lastModifiedBy>
  <cp:revision>988</cp:revision>
  <dcterms:created xsi:type="dcterms:W3CDTF">2011-05-06T00:18:45Z</dcterms:created>
  <dcterms:modified xsi:type="dcterms:W3CDTF">2018-11-15T10:32:48Z</dcterms:modified>
</cp:coreProperties>
</file>