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234"/>
    <a:srgbClr val="646569"/>
    <a:srgbClr val="002D73"/>
    <a:srgbClr val="1F3261"/>
    <a:srgbClr val="007681"/>
    <a:srgbClr val="458993"/>
    <a:srgbClr val="6A86B8"/>
    <a:srgbClr val="F7A800"/>
    <a:srgbClr val="FFD100"/>
    <a:srgbClr val="8A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333" autoAdjust="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 flipV="1">
            <a:off x="0" y="3790950"/>
            <a:ext cx="9144000" cy="1352550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 tIns="201168" rIns="0" bIns="274320" rtlCol="0" anchor="t" anchorCtr="0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88004" algn="r"/>
              </a:tabLst>
              <a:defRPr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"/>
            <a:ext cx="9144000" cy="137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Rectangle 13"/>
          <p:cNvSpPr/>
          <p:nvPr userDrawn="1"/>
        </p:nvSpPr>
        <p:spPr>
          <a:xfrm>
            <a:off x="0" y="3714750"/>
            <a:ext cx="9144000" cy="76200"/>
          </a:xfrm>
          <a:prstGeom prst="rect">
            <a:avLst/>
          </a:prstGeom>
          <a:solidFill>
            <a:srgbClr val="2C5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6" y="223699"/>
            <a:ext cx="3867511" cy="1207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7387"/>
            <a:ext cx="8401050" cy="109911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2D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28337"/>
            <a:ext cx="8401050" cy="91108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64656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7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-1"/>
            <a:ext cx="9144000" cy="137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21847"/>
            <a:ext cx="5334000" cy="2702503"/>
          </a:xfrm>
          <a:solidFill>
            <a:srgbClr val="002D73"/>
          </a:solidFill>
        </p:spPr>
        <p:txBody>
          <a:bodyPr lIns="512064" tIns="228600" rIns="365760" anchor="t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3291840"/>
            <a:ext cx="4511040" cy="89154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 rot="10800000" flipV="1">
            <a:off x="0" y="115493"/>
            <a:ext cx="9144000" cy="220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0" rtlCol="0" anchor="ctr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50300" algn="r"/>
              </a:tabLst>
              <a:defRPr/>
            </a:pPr>
            <a:r>
              <a:rPr lang="en-US" sz="1200" b="1" dirty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fld id="{6C929F40-DA27-4434-83D4-CC1331048D9E}" type="slidenum">
              <a:rPr lang="en-US" sz="1200" b="1" smtClean="0">
                <a:solidFill>
                  <a:srgbClr val="002D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215504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50300" algn="r"/>
                </a:tabLst>
                <a:defRPr/>
              </a:pPr>
              <a:t>‹#›</a:t>
            </a:fld>
            <a:endParaRPr lang="en-US" sz="1200" b="1" dirty="0">
              <a:solidFill>
                <a:srgbClr val="002D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1540453"/>
            <a:ext cx="5334000" cy="81394"/>
          </a:xfrm>
          <a:prstGeom prst="rect">
            <a:avLst/>
          </a:prstGeom>
          <a:solidFill>
            <a:srgbClr val="2C5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08792"/>
            <a:ext cx="8610600" cy="91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428461"/>
            <a:ext cx="4167188" cy="3422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901" y="1428461"/>
            <a:ext cx="4138349" cy="3422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08793"/>
            <a:ext cx="8610600" cy="919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428461"/>
            <a:ext cx="4035715" cy="61793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" y="2144027"/>
            <a:ext cx="4035715" cy="2634850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18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800"/>
            </a:lvl3pPr>
            <a:lvl4pPr>
              <a:spcAft>
                <a:spcPts val="300"/>
              </a:spcAft>
              <a:defRPr sz="1800"/>
            </a:lvl4pPr>
            <a:lvl5pPr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5906" y="1428461"/>
            <a:ext cx="4042345" cy="61793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5906" y="2144027"/>
            <a:ext cx="4042344" cy="2634850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1800"/>
            </a:lvl1pPr>
            <a:lvl2pPr>
              <a:spcAft>
                <a:spcPts val="300"/>
              </a:spcAft>
              <a:defRPr sz="1800"/>
            </a:lvl2pPr>
            <a:lvl3pPr>
              <a:spcAft>
                <a:spcPts val="300"/>
              </a:spcAft>
              <a:defRPr sz="1800"/>
            </a:lvl3pPr>
            <a:lvl4pPr>
              <a:spcAft>
                <a:spcPts val="300"/>
              </a:spcAft>
              <a:defRPr sz="1800"/>
            </a:lvl4pPr>
            <a:lvl5pPr>
              <a:spcAft>
                <a:spcPts val="3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9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508791"/>
            <a:ext cx="8610600" cy="919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9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rot="10800000" flipV="1">
            <a:off x="0" y="61045"/>
            <a:ext cx="9144000" cy="300904"/>
          </a:xfrm>
          <a:prstGeom prst="rect">
            <a:avLst/>
          </a:prstGeom>
          <a:solidFill>
            <a:srgbClr val="002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82296" rIns="274320" bIns="54864" rtlCol="0" anchor="ctr"/>
          <a:lstStyle/>
          <a:p>
            <a:pPr marL="215504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750300" algn="r"/>
              </a:tabLst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fld id="{6C929F40-DA27-4434-83D4-CC1331048D9E}" type="slidenum"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pPr marL="215504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750300" algn="r"/>
                </a:tabLst>
                <a:defRPr/>
              </a:pPr>
              <a:t>‹#›</a:t>
            </a:fld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50" y="508792"/>
            <a:ext cx="8610600" cy="91966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1428460"/>
            <a:ext cx="8610600" cy="34356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-1"/>
            <a:ext cx="9144000" cy="61045"/>
          </a:xfrm>
          <a:prstGeom prst="rect">
            <a:avLst/>
          </a:prstGeom>
          <a:solidFill>
            <a:srgbClr val="2C5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43" y="4444166"/>
            <a:ext cx="1843266" cy="5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D7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42900" indent="-17145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473869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Char char="•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00075" indent="-128588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75000"/>
        <a:buFont typeface="Wingdings" panose="05000000000000000000" pitchFamily="2" charset="2"/>
        <a:buChar char="§"/>
        <a:defRPr sz="2400" kern="1200">
          <a:solidFill>
            <a:srgbClr val="64656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zachary.smith2@dec.ny.gov" TargetMode="External" /><Relationship Id="rId3" Type="http://schemas.openxmlformats.org/officeDocument/2006/relationships/hyperlink" Target="https://github.com/zsmith27" TargetMode="External" /><Relationship Id="rId4" Type="http://schemas.openxmlformats.org/officeDocument/2006/relationships/hyperlink" Target="https://github.com/zsmith27/mmir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zsmith27/mmir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7387"/>
            <a:ext cx="8401050" cy="109911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R-package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Calculations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28337"/>
            <a:ext cx="8401050" cy="911087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Zachary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Smith</a:t>
            </a:r>
          </a:p>
        </p:txBody>
      </p:sp>
      <p:sp/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6" y="223699"/>
            <a:ext cx="3867511" cy="1207524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1300" y="14224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  <a:gridCol w="14351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unique_id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reporting_value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final_id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genus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physa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basommatophora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physidae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physa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gyraulus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basommatophora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planorbidae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gyraulus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bezzia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diptera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ceratopogonidae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bezzia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onon_1_1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valvata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heterostropha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valvatidae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valvata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onon_1_1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chironomus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diptera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chironomidae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chironomus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onon_1_1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cryptotendipes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diptera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chironomidae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cryptotendipes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 example data included within the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"onondaga"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package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"mmir"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Prepare the data for metric calculation.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nest.df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onondaga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group_nest</a:t>
            </a:r>
            <a:r>
              <a:rPr sz="1800">
                <a:latin typeface="Courier"/>
              </a:rPr>
              <a:t>(unique_id, </a:t>
            </a:r>
            <a:r>
              <a:rPr sz="1800">
                <a:solidFill>
                  <a:srgbClr val="902000"/>
                </a:solidFill>
                <a:latin typeface="Courier"/>
              </a:rPr>
              <a:t>.key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"data"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Arguements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.data</a:t>
            </a:r>
            <a:r>
              <a:rPr/>
              <a:t> = A data frame where each row should represent the number of individuals enumerated for a single taxon collected during a single sampling event.</a:t>
            </a:r>
          </a:p>
          <a:p>
            <a:pPr lvl="1"/>
            <a:r>
              <a:rPr sz="1800">
                <a:latin typeface="Courier"/>
              </a:rPr>
              <a:t>.key_col</a:t>
            </a:r>
            <a:r>
              <a:rPr/>
              <a:t> = A single column that represents a unique ID or key (i.e., site ID) that can be used to group the data.</a:t>
            </a:r>
          </a:p>
          <a:p>
            <a:pPr lvl="1"/>
            <a:r>
              <a:rPr sz="1800">
                <a:latin typeface="Courier"/>
              </a:rPr>
              <a:t>.counts_col</a:t>
            </a:r>
            <a:r>
              <a:rPr/>
              <a:t> = A single numeric column that represents taxonomic counts.</a:t>
            </a:r>
          </a:p>
          <a:p>
            <a:pPr lvl="1"/>
            <a:r>
              <a:rPr sz="1800">
                <a:latin typeface="Courier"/>
              </a:rPr>
              <a:t>.group_col</a:t>
            </a:r>
            <a:r>
              <a:rPr/>
              <a:t> = A single column that represents a taxomic rank or group of interest.</a:t>
            </a:r>
          </a:p>
          <a:p>
            <a:pPr lvl="1"/>
            <a:r>
              <a:rPr sz="1800">
                <a:latin typeface="Courier"/>
              </a:rPr>
              <a:t>.keep_col</a:t>
            </a:r>
            <a:r>
              <a:rPr/>
              <a:t> = A column name used in combination with </a:t>
            </a:r>
            <a:r>
              <a:rPr sz="1800">
                <a:latin typeface="Courier"/>
              </a:rPr>
              <a:t>.keep_vec</a:t>
            </a:r>
            <a:r>
              <a:rPr/>
              <a:t> to subset the </a:t>
            </a:r>
            <a:r>
              <a:rPr sz="1800">
                <a:latin typeface="Courier"/>
              </a:rPr>
              <a:t>.data</a:t>
            </a:r>
            <a:r>
              <a:rPr/>
              <a:t>.</a:t>
            </a:r>
          </a:p>
          <a:p>
            <a:pPr lvl="1"/>
            <a:r>
              <a:rPr sz="1800">
                <a:latin typeface="Courier"/>
              </a:rPr>
              <a:t>.keep_vec</a:t>
            </a:r>
            <a:r>
              <a:rPr/>
              <a:t> = A vector of values found in </a:t>
            </a:r>
            <a:r>
              <a:rPr sz="1800">
                <a:latin typeface="Courier"/>
              </a:rPr>
              <a:t>.keep_col</a:t>
            </a:r>
            <a:r>
              <a:rPr/>
              <a:t> that will be used to subset </a:t>
            </a:r>
            <a:r>
              <a:rPr sz="1800">
                <a:latin typeface="Courier"/>
              </a:rPr>
              <a:t>.data</a:t>
            </a:r>
            <a:r>
              <a:rPr/>
              <a:t>.</a:t>
            </a:r>
          </a:p>
          <a:p>
            <a:pPr lvl="1"/>
            <a:r>
              <a:rPr sz="1800">
                <a:latin typeface="Courier"/>
              </a:rPr>
              <a:t>.drop_col</a:t>
            </a:r>
            <a:r>
              <a:rPr/>
              <a:t> = A column name used in combination with </a:t>
            </a:r>
            <a:r>
              <a:rPr sz="1800">
                <a:latin typeface="Courier"/>
              </a:rPr>
              <a:t>.drop_vec</a:t>
            </a:r>
            <a:r>
              <a:rPr/>
              <a:t> to exclude rows from the calculation.</a:t>
            </a:r>
          </a:p>
          <a:p>
            <a:pPr lvl="1"/>
            <a:r>
              <a:rPr sz="1800">
                <a:latin typeface="Courier"/>
              </a:rPr>
              <a:t>.drop_vec</a:t>
            </a:r>
            <a:r>
              <a:rPr/>
              <a:t> = A vector of values found in </a:t>
            </a:r>
            <a:r>
              <a:rPr sz="1800">
                <a:latin typeface="Courier"/>
              </a:rPr>
              <a:t>.drop_col</a:t>
            </a:r>
            <a:r>
              <a:rPr/>
              <a:t> that will be removed from the calculation.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Richness: </a:t>
            </a:r>
            <a:r>
              <a:rPr sz="1800">
                <a:latin typeface="Courier"/>
              </a:rPr>
              <a:t>taxa_rich()</a:t>
            </a:r>
          </a:p>
          <a:p>
            <a:pPr lvl="1">
              <a:buAutoNum type="arabicPeriod"/>
            </a:pPr>
            <a:r>
              <a:rPr/>
              <a:t>Relative Richness: </a:t>
            </a:r>
            <a:r>
              <a:rPr sz="1800">
                <a:latin typeface="Courier"/>
              </a:rPr>
              <a:t>taxa_pct_rich()</a:t>
            </a:r>
          </a:p>
          <a:p>
            <a:pPr lvl="1">
              <a:buAutoNum type="arabicPeriod"/>
            </a:pPr>
            <a:r>
              <a:rPr/>
              <a:t>Abundance: </a:t>
            </a:r>
            <a:r>
              <a:rPr sz="1800">
                <a:latin typeface="Courier"/>
              </a:rPr>
              <a:t>taxa_abund()</a:t>
            </a:r>
          </a:p>
          <a:p>
            <a:pPr lvl="1">
              <a:buAutoNum type="arabicPeriod"/>
            </a:pPr>
            <a:r>
              <a:rPr/>
              <a:t>Relative Abundance: </a:t>
            </a:r>
            <a:r>
              <a:rPr sz="1800">
                <a:latin typeface="Courier"/>
              </a:rPr>
              <a:t>taxa_pct()</a:t>
            </a:r>
          </a:p>
          <a:p>
            <a:pPr lvl="1">
              <a:buAutoNum type="arabicPeriod"/>
            </a:pPr>
            <a:r>
              <a:rPr/>
              <a:t>Diversity Indices: </a:t>
            </a:r>
            <a:r>
              <a:rPr sz="1800">
                <a:latin typeface="Courier"/>
              </a:rPr>
              <a:t>taxa_div()</a:t>
            </a:r>
          </a:p>
          <a:p>
            <a:pPr lvl="1">
              <a:buAutoNum type="arabicPeriod"/>
            </a:pPr>
            <a:r>
              <a:rPr/>
              <a:t>Dominance: </a:t>
            </a:r>
            <a:r>
              <a:rPr sz="1800">
                <a:latin typeface="Courier"/>
              </a:rPr>
              <a:t>taxa_dom()</a:t>
            </a:r>
          </a:p>
          <a:p>
            <a:pPr lvl="1">
              <a:buAutoNum type="arabicPeriod"/>
            </a:pPr>
            <a:r>
              <a:rPr/>
              <a:t>Tolerance Indices: </a:t>
            </a:r>
            <a:r>
              <a:rPr sz="1800">
                <a:latin typeface="Courier"/>
              </a:rPr>
              <a:t>taxa_tol()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taxa_rich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.data =</a:t>
            </a:r>
            <a:r>
              <a:rPr sz="1800">
                <a:latin typeface="Courier"/>
              </a:rPr>
              <a:t> nest.df,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.key_col =</a:t>
            </a:r>
            <a:r>
              <a:rPr sz="1800">
                <a:latin typeface="Courier"/>
              </a:rPr>
              <a:t> unique_id,</a:t>
            </a:r>
            <a:br/>
            <a:r>
              <a:rPr sz="1800">
                <a:latin typeface="Courier"/>
              </a:rPr>
              <a:t>          </a:t>
            </a:r>
            <a:r>
              <a:rPr sz="1800">
                <a:solidFill>
                  <a:srgbClr val="902000"/>
                </a:solidFill>
                <a:latin typeface="Courier"/>
              </a:rPr>
              <a:t>.group_col =</a:t>
            </a:r>
            <a:r>
              <a:rPr sz="1800">
                <a:latin typeface="Courier"/>
              </a:rPr>
              <a:t> family)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[1] 13 13 21 19 11 12 13 11 14 13 11  9 10 13 14 10 14 10 12 11 11 10 13 13  9
## [26]  7 14 13 16 10 13  7  2  2  2  3  3  6  2  3  4  3  3  2  7  7  6  5  5  9
## [51]  5  9  5  7  5  6  9  6  7  7  5  7  2  2 12 15  8  6 10  6  5  8  8  4 10
## [76]  6 12  6  6  9  2  3  5  9 13  7  8 11  8  7  9  6  7 10  5  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nest.df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nest.df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rich_fam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taxa_rich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.data =</a:t>
            </a:r>
            <a:r>
              <a:rPr sz="1800">
                <a:latin typeface="Courier"/>
              </a:rPr>
              <a:t> .,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.key_col =</a:t>
            </a:r>
            <a:r>
              <a:rPr sz="1800">
                <a:latin typeface="Courier"/>
              </a:rPr>
              <a:t> unique_id,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.group_col =</a:t>
            </a:r>
            <a:r>
              <a:rPr sz="1800">
                <a:latin typeface="Courier"/>
              </a:rPr>
              <a:t> family</a:t>
            </a:r>
            <a:br/>
            <a:r>
              <a:rPr sz="1800">
                <a:latin typeface="Courier"/>
              </a:rPr>
              <a:t>  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1300" y="14224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2870200"/>
                <a:gridCol w="2870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unique_id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rich_fam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EPT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nest.df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nest.df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rich_ept_genus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taxa_rich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.data =</a:t>
            </a:r>
            <a:r>
              <a:rPr sz="1800">
                <a:latin typeface="Courier"/>
              </a:rPr>
              <a:t> .,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.key_col =</a:t>
            </a:r>
            <a:r>
              <a:rPr sz="1800">
                <a:latin typeface="Courier"/>
              </a:rPr>
              <a:t> unique_id,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.group_col =</a:t>
            </a:r>
            <a:r>
              <a:rPr sz="1800">
                <a:latin typeface="Courier"/>
              </a:rPr>
              <a:t> family,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.keep_col =</a:t>
            </a:r>
            <a:r>
              <a:rPr sz="1800">
                <a:latin typeface="Courier"/>
              </a:rPr>
              <a:t> order,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.keep_vec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"ephemeroptera"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"plectoptera"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"trichoptera"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>
                <a:latin typeface="Courier"/>
              </a:rPr>
              <a:t>  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EPT</a:t>
            </a:r>
            <a:r>
              <a:rPr/>
              <a:t> </a:t>
            </a:r>
            <a:r>
              <a:rPr/>
              <a:t>Richness</a:t>
            </a:r>
            <a:r>
              <a:rPr/>
              <a:t> </a:t>
            </a: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1300" y="14224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/>
                <a:gridCol w="2146300"/>
                <a:gridCol w="2146300"/>
                <a:gridCol w="2146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unique_id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rich_fam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rich_ept_genus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Abundance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nest.df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nest.df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pct_ept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taxa_pct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.data =</a:t>
            </a:r>
            <a:r>
              <a:rPr sz="1800">
                <a:latin typeface="Courier"/>
              </a:rPr>
              <a:t> nest.df,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.key_col =</a:t>
            </a:r>
            <a:r>
              <a:rPr sz="1800">
                <a:latin typeface="Courier"/>
              </a:rPr>
              <a:t> unique_id,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.counts_col =</a:t>
            </a:r>
            <a:r>
              <a:rPr sz="1800">
                <a:latin typeface="Courier"/>
              </a:rPr>
              <a:t> reporting_value,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.keep_col =</a:t>
            </a:r>
            <a:r>
              <a:rPr sz="1800">
                <a:latin typeface="Courier"/>
              </a:rPr>
              <a:t> order,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.keep_vec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"ephemeroptera"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"plecoptera"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"trichoptera"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>
                <a:latin typeface="Courier"/>
              </a:rPr>
              <a:t>  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Objective:</a:t>
            </a:r>
            <a:r>
              <a:rPr/>
              <a:t> Demonstrate the functionality provided by the </a:t>
            </a:r>
            <a:r>
              <a:rPr b="1"/>
              <a:t>mmir</a:t>
            </a:r>
            <a:r>
              <a:rPr/>
              <a:t> R-package for calculating biological metrics for the development and/or use in an MMI or IBI.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Abundance</a:t>
            </a:r>
            <a:r>
              <a:rPr/>
              <a:t> </a:t>
            </a: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1300" y="14224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unique_id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rich_fam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rich_ept_genus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pct_ept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16.964286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6.000000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8.875740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8.571429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5.932203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6.603774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Diverisity</a:t>
            </a:r>
            <a:r>
              <a:rPr/>
              <a:t> </a:t>
            </a:r>
            <a:r>
              <a:rPr/>
              <a:t>Indices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nest.df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nest.df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div_simpson_genus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taxa_div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.data =</a:t>
            </a:r>
            <a:r>
              <a:rPr sz="1800">
                <a:latin typeface="Courier"/>
              </a:rPr>
              <a:t> nest.df,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.key_col =</a:t>
            </a:r>
            <a:r>
              <a:rPr sz="1800">
                <a:latin typeface="Courier"/>
              </a:rPr>
              <a:t> unique_id,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.group_col =</a:t>
            </a:r>
            <a:r>
              <a:rPr sz="1800">
                <a:latin typeface="Courier"/>
              </a:rPr>
              <a:t> genus,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.counts_col =</a:t>
            </a:r>
            <a:r>
              <a:rPr sz="1800">
                <a:latin typeface="Courier"/>
              </a:rPr>
              <a:t> reporting_value,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.job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"simpson"</a:t>
            </a:r>
            <a:br/>
            <a:r>
              <a:rPr sz="1800">
                <a:latin typeface="Courier"/>
              </a:rPr>
              <a:t>    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div_shannon_genus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taxa_div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.data =</a:t>
            </a:r>
            <a:r>
              <a:rPr sz="1800">
                <a:latin typeface="Courier"/>
              </a:rPr>
              <a:t> nest.df,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.key_col =</a:t>
            </a:r>
            <a:r>
              <a:rPr sz="1800">
                <a:latin typeface="Courier"/>
              </a:rPr>
              <a:t> unique_id,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.group_col =</a:t>
            </a:r>
            <a:r>
              <a:rPr sz="1800">
                <a:latin typeface="Courier"/>
              </a:rPr>
              <a:t> genus,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.counts_col =</a:t>
            </a:r>
            <a:r>
              <a:rPr sz="1800">
                <a:latin typeface="Courier"/>
              </a:rPr>
              <a:t> reporting_value,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.job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"shannon"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</a:t>
            </a:r>
            <a:r>
              <a:rPr sz="1800">
                <a:solidFill>
                  <a:srgbClr val="902000"/>
                </a:solidFill>
                <a:latin typeface="Courier"/>
              </a:rPr>
              <a:t>.base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    )</a:t>
            </a:r>
            <a:br/>
            <a:r>
              <a:rPr sz="1800">
                <a:latin typeface="Courier"/>
              </a:rPr>
              <a:t>  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Diverisity</a:t>
            </a:r>
            <a:r>
              <a:rPr/>
              <a:t> </a:t>
            </a:r>
            <a:r>
              <a:rPr/>
              <a:t>Indices</a:t>
            </a:r>
            <a:r>
              <a:rPr/>
              <a:t> </a:t>
            </a: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1300" y="1422400"/>
          <a:ext cx="8610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unique_id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rich_fam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rich_ept_genus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pct_ept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div_simpson_genus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div_shannon_genus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16.964286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0.1417411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3.488295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0.1188000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3.740104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8.875740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0.1001716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3.883571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caz_10_2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8.571429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0.0848073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4.102988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5.932203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0.2219190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2.871120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caz_11_2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List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35</a:t>
                      </a:r>
                      <a:r>
                        <a:rPr/>
                        <a:t> </a:t>
                      </a:r>
                      <a:r>
                        <a:rPr/>
                        <a:t>Variables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6.603774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0.1181915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3.667286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Interstate Commission on the Potomac River Basin (ICPRB)</a:t>
            </a:r>
          </a:p>
          <a:p>
            <a:pPr lvl="2"/>
            <a:r>
              <a:rPr/>
              <a:t>With a special thank you to Dr. Claire Buchanan</a:t>
            </a:r>
          </a:p>
          <a:p>
            <a:pPr lvl="1"/>
            <a:r>
              <a:rPr/>
              <a:t>New York State Department of Environmental Conservation (NYSDEC)</a:t>
            </a:r>
          </a:p>
          <a:p>
            <a:pPr lvl="2"/>
            <a:r>
              <a:rPr/>
              <a:t>With a special thank you to Dr. Alexander J. Smith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</a:t>
            </a:r>
            <a:r>
              <a:rPr/>
              <a:t> </a:t>
            </a:r>
            <a:r>
              <a:rPr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Name:</a:t>
            </a:r>
            <a:r>
              <a:rPr/>
              <a:t> Zachary M. Smith</a:t>
            </a:r>
          </a:p>
          <a:p>
            <a:pPr lvl="1"/>
            <a:r>
              <a:rPr b="1"/>
              <a:t>Email:</a:t>
            </a:r>
            <a:r>
              <a:rPr/>
              <a:t> </a:t>
            </a:r>
            <a:r>
              <a:rPr>
                <a:hlinkClick r:id="rId2"/>
              </a:rPr>
              <a:t>zachary.smith2@dec.ny.gov</a:t>
            </a:r>
          </a:p>
          <a:p>
            <a:pPr lvl="1"/>
            <a:r>
              <a:rPr b="1"/>
              <a:t>GitHub:</a:t>
            </a:r>
            <a:r>
              <a:rPr/>
              <a:t> </a:t>
            </a:r>
            <a:r>
              <a:rPr>
                <a:hlinkClick r:id="rId3"/>
              </a:rPr>
              <a:t>https://github.com/zsmith27</a:t>
            </a:r>
          </a:p>
          <a:p>
            <a:pPr lvl="2"/>
            <a:r>
              <a:rPr b="1"/>
              <a:t>mmir:</a:t>
            </a:r>
            <a:r>
              <a:rPr/>
              <a:t> </a:t>
            </a:r>
            <a:r>
              <a:rPr>
                <a:hlinkClick r:id="rId4"/>
              </a:rPr>
              <a:t>https://github.com/zsmith27/mmir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MMI?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Multi-Metric Indices (MMIs) or Indices of Biotic Integrity (IBIs) are models that summarize multiple aspects of a biological community of interest (e.g., richness, diversity, relative abundance, tolerance, and functional feeding group) into a single numeric or categorical value representing ecological condition.</a:t>
            </a:r>
          </a:p>
          <a:p>
            <a:pPr lvl="2"/>
            <a:r>
              <a:rPr/>
              <a:t>considered a robust measure of water quality becuase it represents more than a snapshot in time</a:t>
            </a:r>
          </a:p>
          <a:p>
            <a:pPr lvl="2"/>
            <a:r>
              <a:rPr/>
              <a:t>have been around for nearly 40 years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Need:</a:t>
            </a:r>
            <a:r>
              <a:rPr/>
              <a:t> MMIs are widely used by U.S. federal and state agencies to assess water quality but there is no R-package available to simplify and standardize metric calculations.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Packages: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images/r_pack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" y="1562100"/>
            <a:ext cx="8610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Functions: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images/func_stru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422400"/>
            <a:ext cx="65151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</a:p>
        </p:txBody>
      </p:sp>
      <p:pic>
        <p:nvPicPr>
          <p:cNvPr descr="images/tidyverse_circ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422400"/>
            <a:ext cx="37846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 the Multi-Metric Index (MMI) package, </a:t>
            </a:r>
            <a:r>
              <a:rPr b="1"/>
              <a:t>mmir</a:t>
            </a:r>
            <a:r>
              <a:rPr/>
              <a:t>, that I am developing from GitHub (</a:t>
            </a:r>
            <a:r>
              <a:rPr>
                <a:hlinkClick r:id="rId2"/>
              </a:rPr>
              <a:t>https://github.com/zsmith27/mmir</a:t>
            </a:r>
            <a:r>
              <a:rPr/>
              <a:t>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devtools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install_github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"zsmith27/mmir"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Once </a:t>
            </a:r>
            <a:r>
              <a:rPr b="1"/>
              <a:t>mmir</a:t>
            </a:r>
            <a:r>
              <a:rPr/>
              <a:t> is installed, load the package with </a:t>
            </a:r>
            <a:r>
              <a:rPr sz="1800">
                <a:latin typeface="Courier"/>
              </a:rPr>
              <a:t>library()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(mmir)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mmir: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Requirements</a:t>
            </a:r>
          </a:p>
          <a:p>
            <a:pPr lvl="2"/>
            <a:r>
              <a:rPr/>
              <a:t>Each row should represent the number of individuals enumerated for a single taxon collected during a single sampling event.</a:t>
            </a:r>
          </a:p>
          <a:p>
            <a:pPr lvl="2"/>
            <a:r>
              <a:rPr/>
              <a:t>There should be columns representing:</a:t>
            </a:r>
          </a:p>
          <a:p>
            <a:pPr lvl="3"/>
            <a:r>
              <a:rPr/>
              <a:t>a unique ID for a sampling event (i.e., key)</a:t>
            </a:r>
          </a:p>
          <a:p>
            <a:pPr lvl="3"/>
            <a:r>
              <a:rPr/>
              <a:t>taxonomic counts</a:t>
            </a:r>
          </a:p>
          <a:p>
            <a:pPr lvl="3"/>
            <a:r>
              <a:rPr/>
              <a:t>various taxonomic ranks (e.g., individual columns for order, family, genus)</a:t>
            </a:r>
          </a:p>
          <a:p>
            <a:pPr lvl="3"/>
            <a:r>
              <a:rPr/>
              <a:t>various taxonomic groups (e.g., tolerance values and functional feeding groups)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cpowerpointlight.potx" id="{B2FD8611-719C-4143-B68C-6B5C770BCAF7}" vid="{330FC1EA-8A7C-4CEC-912E-53C2A800F4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decpowerpointlight</Template>
  <TotalTime>4</TotalTime>
  <Words>49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title</vt:lpstr>
      <vt:lpstr>Slide Heading – Arial Bold</vt:lpstr>
      <vt:lpstr>Slide Heading – Arial Bold</vt:lpstr>
      <vt:lpstr>Section Title – Arial Bold</vt:lpstr>
      <vt:lpstr>Slide Heading – Arial Bold</vt:lpstr>
      <vt:lpstr>Thank You</vt:lpstr>
    </vt:vector>
  </TitlesOfParts>
  <Company>NYSDEC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mmir: An R-package for Simple Biological Metric Calculations</dc:title>
  <dc:creator>Zachary M. Smith</dc:creator>
  <cp:keywords/>
  <dcterms:created xsi:type="dcterms:W3CDTF">2020-02-04T02:14:42Z</dcterms:created>
  <dcterms:modified xsi:type="dcterms:W3CDTF">2020-02-04T02:14:42Z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5th, 2020</vt:lpwstr>
  </property>
  <property fmtid="{D5CDD505-2E9C-101B-9397-08002B2CF9AE}" pid="3" name="output">
    <vt:lpwstr/>
  </property>
</Properties>
</file>