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5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63" d="100"/>
          <a:sy n="63" d="100"/>
        </p:scale>
        <p:origin x="792" y="1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9/3/2022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144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FigureOut">
              <a:rPr lang="en-US" dirty="0"/>
              <a:t>9/3/2022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637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FigureOut">
              <a:rPr lang="en-US" dirty="0"/>
              <a:t>9/3/2022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9639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Cím, szöveg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3">
            <a:extLst>
              <a:ext uri="{FF2B5EF4-FFF2-40B4-BE49-F238E27FC236}">
                <a16:creationId xmlns:a16="http://schemas.microsoft.com/office/drawing/2014/main" id="{3415C3EC-740B-4B78-9FBA-95165CC4F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2FBC95-2B6A-4CEA-9B99-A3625B48020A}" type="datetimeFigureOut">
              <a:rPr lang="hu-HU"/>
              <a:pPr>
                <a:defRPr/>
              </a:pPr>
              <a:t>2022. 09. 03.</a:t>
            </a:fld>
            <a:endParaRPr lang="hu-HU"/>
          </a:p>
        </p:txBody>
      </p:sp>
      <p:sp>
        <p:nvSpPr>
          <p:cNvPr id="6" name="Élőláb helye 4">
            <a:extLst>
              <a:ext uri="{FF2B5EF4-FFF2-40B4-BE49-F238E27FC236}">
                <a16:creationId xmlns:a16="http://schemas.microsoft.com/office/drawing/2014/main" id="{2D92A2A5-A11D-4F80-AB41-1E144DD66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7" name="Dia számának helye 5">
            <a:extLst>
              <a:ext uri="{FF2B5EF4-FFF2-40B4-BE49-F238E27FC236}">
                <a16:creationId xmlns:a16="http://schemas.microsoft.com/office/drawing/2014/main" id="{5A042F2E-638C-489E-A966-668A8F0C0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A349DD-D246-4664-8A81-1B1A43E864EE}" type="slidenum">
              <a:rPr lang="hu-HU" altLang="hu-HU"/>
              <a:pPr/>
              <a:t>‹#›</a:t>
            </a:fld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3038642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FigureOut">
              <a:rPr lang="en-US" dirty="0"/>
              <a:t>9/3/2022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8210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720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FigureOut">
              <a:rPr lang="en-US" dirty="0"/>
              <a:t>9/3/2022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48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FigureOut">
              <a:rPr lang="en-US" dirty="0"/>
              <a:t>9/3/2022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368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FigureOut">
              <a:rPr lang="en-US" dirty="0"/>
              <a:t>9/3/2022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685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FigureOut">
              <a:rPr lang="en-US" dirty="0"/>
              <a:t>9/3/2022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157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FigureOut">
              <a:rPr lang="en-US" dirty="0"/>
              <a:t>9/3/2022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006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9/3/2022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07324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9/3/2022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6162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B7CAA96-3D68-40CE-B322-50ECE94820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3815" y="307623"/>
            <a:ext cx="10782300" cy="3352800"/>
          </a:xfrm>
        </p:spPr>
        <p:txBody>
          <a:bodyPr/>
          <a:lstStyle/>
          <a:p>
            <a:pPr algn="ctr"/>
            <a:r>
              <a:rPr lang="hu-HU" dirty="0"/>
              <a:t>Innovatív vállalkozás menedzsment </a:t>
            </a:r>
            <a:br>
              <a:rPr lang="hu-HU" dirty="0"/>
            </a:br>
            <a:r>
              <a:rPr lang="hu-HU" sz="3200" dirty="0"/>
              <a:t>Egyéni kiselőadás</a:t>
            </a:r>
            <a:br>
              <a:rPr lang="hu-HU" sz="3200" dirty="0"/>
            </a:br>
            <a:r>
              <a:rPr lang="hu-HU" sz="3200" dirty="0" smtClean="0"/>
              <a:t>tudnivalók és a tárgy teljesítésének általános kritériumai 2022</a:t>
            </a:r>
            <a:endParaRPr lang="hu-HU" sz="3200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93DAB726-5F0C-4B31-9421-47C6CFBE94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08346" y="4975750"/>
            <a:ext cx="9228201" cy="1645920"/>
          </a:xfrm>
        </p:spPr>
        <p:txBody>
          <a:bodyPr>
            <a:normAutofit/>
          </a:bodyPr>
          <a:lstStyle/>
          <a:p>
            <a:pPr algn="r"/>
            <a:r>
              <a:rPr lang="hu-HU" sz="2000" dirty="0" smtClean="0"/>
              <a:t>Dr</a:t>
            </a:r>
            <a:r>
              <a:rPr lang="hu-HU" sz="2000" dirty="0"/>
              <a:t>. Hegyi  Barbara</a:t>
            </a:r>
          </a:p>
          <a:p>
            <a:pPr algn="r"/>
            <a:r>
              <a:rPr lang="hu-HU" sz="2000" dirty="0"/>
              <a:t>bhegyi@inf.elte.hu</a:t>
            </a:r>
          </a:p>
        </p:txBody>
      </p:sp>
      <p:pic>
        <p:nvPicPr>
          <p:cNvPr id="4" name="Kép 3" descr="Presentation PNG Transparent Images | PNG All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0" y="3406960"/>
            <a:ext cx="4383160" cy="3057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926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D594D81-4BFA-4D25-A635-72E6C1CBF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tárgy teljesítése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5505B97-3CA8-4070-99CE-F258FAE982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hu-HU" dirty="0"/>
              <a:t>- </a:t>
            </a:r>
            <a:r>
              <a:rPr lang="hu-HU" dirty="0" smtClean="0"/>
              <a:t>30</a:t>
            </a:r>
            <a:r>
              <a:rPr lang="hu-HU" dirty="0"/>
              <a:t>% </a:t>
            </a:r>
            <a:r>
              <a:rPr lang="hu-HU" b="1" dirty="0">
                <a:solidFill>
                  <a:srgbClr val="FF0000"/>
                </a:solidFill>
              </a:rPr>
              <a:t>aktív </a:t>
            </a:r>
            <a:r>
              <a:rPr lang="hu-HU" b="1" dirty="0" smtClean="0">
                <a:solidFill>
                  <a:srgbClr val="FF0000"/>
                </a:solidFill>
              </a:rPr>
              <a:t>szemináriumi munkával teljesíthető </a:t>
            </a:r>
            <a:r>
              <a:rPr lang="hu-HU" dirty="0" smtClean="0"/>
              <a:t>(kb. 20% csoportmunka+10% egyéni szemináriumi munka) (szemináriumi csoportmunkákban való aktív részvétellel </a:t>
            </a:r>
            <a:r>
              <a:rPr lang="hu-HU" dirty="0" smtClean="0">
                <a:solidFill>
                  <a:schemeClr val="accent5">
                    <a:lumMod val="75000"/>
                  </a:schemeClr>
                </a:solidFill>
              </a:rPr>
              <a:t>(online szinkron, hibrid és jelenléti óra esetén is)</a:t>
            </a:r>
            <a:endParaRPr lang="hu-HU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hu-HU" dirty="0"/>
              <a:t>- </a:t>
            </a:r>
            <a:r>
              <a:rPr lang="hu-HU" dirty="0" smtClean="0"/>
              <a:t>70% egyéni teljesítés alapján, a </a:t>
            </a:r>
            <a:r>
              <a:rPr lang="hu-HU" dirty="0" smtClean="0">
                <a:solidFill>
                  <a:schemeClr val="accent5">
                    <a:lumMod val="75000"/>
                  </a:schemeClr>
                </a:solidFill>
              </a:rPr>
              <a:t>szemeszter közbeni rövid innovatív ötlet ismertetéssel, szemináriumi egyéni feladatmegoldással </a:t>
            </a:r>
            <a:r>
              <a:rPr lang="hu-HU" dirty="0" smtClean="0"/>
              <a:t>és </a:t>
            </a:r>
            <a:r>
              <a:rPr lang="hu-HU" dirty="0"/>
              <a:t>a szemeszter végén, egyéni </a:t>
            </a:r>
            <a:r>
              <a:rPr lang="hu-HU" dirty="0" smtClean="0"/>
              <a:t>előadás </a:t>
            </a:r>
            <a:r>
              <a:rPr lang="hu-HU" dirty="0" smtClean="0">
                <a:solidFill>
                  <a:schemeClr val="accent5">
                    <a:lumMod val="75000"/>
                  </a:schemeClr>
                </a:solidFill>
              </a:rPr>
              <a:t>(</a:t>
            </a:r>
            <a:r>
              <a:rPr lang="hu-HU" dirty="0" err="1" smtClean="0">
                <a:solidFill>
                  <a:schemeClr val="accent5">
                    <a:lumMod val="75000"/>
                  </a:schemeClr>
                </a:solidFill>
              </a:rPr>
              <a:t>pitch</a:t>
            </a:r>
            <a:r>
              <a:rPr lang="hu-HU" dirty="0">
                <a:solidFill>
                  <a:schemeClr val="accent5">
                    <a:lumMod val="75000"/>
                  </a:schemeClr>
                </a:solidFill>
              </a:rPr>
              <a:t>)</a:t>
            </a:r>
            <a:r>
              <a:rPr lang="hu-HU" dirty="0" smtClean="0"/>
              <a:t> </a:t>
            </a:r>
            <a:r>
              <a:rPr lang="hu-HU" dirty="0"/>
              <a:t>révén, amelynek szempontjai </a:t>
            </a:r>
            <a:r>
              <a:rPr lang="hu-HU" dirty="0" smtClean="0"/>
              <a:t>az alábbiakban megadásra </a:t>
            </a:r>
            <a:r>
              <a:rPr lang="hu-HU" dirty="0"/>
              <a:t>kerülnek, a közösen feldolgozott elméletek megértését és hasznosítási képességeit támasztják alá</a:t>
            </a:r>
          </a:p>
          <a:p>
            <a:r>
              <a:rPr lang="hu-HU" dirty="0"/>
              <a:t>- akinek a teljesítés ezen formájával kapcsolatban problémája merül fel, egyéni megkeresés és egyeztetés alapján választhat </a:t>
            </a:r>
            <a:r>
              <a:rPr lang="hu-HU" dirty="0" smtClean="0"/>
              <a:t>vizsgázási (záró ZH, </a:t>
            </a:r>
            <a:r>
              <a:rPr lang="hu-HU" dirty="0" err="1" smtClean="0"/>
              <a:t>gyakUV</a:t>
            </a:r>
            <a:r>
              <a:rPr lang="hu-HU" dirty="0" smtClean="0"/>
              <a:t>) </a:t>
            </a:r>
            <a:r>
              <a:rPr lang="hu-HU" dirty="0"/>
              <a:t>vagy egyéb teljesítési módot – ezen esetekben a csoportmunkával szerzett pontszám nem alapul </a:t>
            </a:r>
            <a:r>
              <a:rPr lang="hu-HU" dirty="0" smtClean="0"/>
              <a:t>veendő (ebben az esetben is kötelező az óralátogatás)</a:t>
            </a:r>
            <a:endParaRPr lang="hu-HU" dirty="0"/>
          </a:p>
          <a:p>
            <a:r>
              <a:rPr lang="hu-HU" dirty="0"/>
              <a:t>- az egyéni előadás egyéni munkára épül, 5</a:t>
            </a:r>
            <a:r>
              <a:rPr lang="hu-HU" dirty="0" smtClean="0"/>
              <a:t> </a:t>
            </a:r>
            <a:r>
              <a:rPr lang="hu-HU" dirty="0"/>
              <a:t>perc időtartamban mutatja be </a:t>
            </a:r>
            <a:endParaRPr lang="hu-HU" dirty="0" smtClean="0"/>
          </a:p>
          <a:p>
            <a:pPr lvl="1"/>
            <a:r>
              <a:rPr lang="hu-HU" dirty="0" smtClean="0"/>
              <a:t>- a </a:t>
            </a:r>
            <a:r>
              <a:rPr lang="hu-HU" dirty="0"/>
              <a:t>választott </a:t>
            </a:r>
            <a:r>
              <a:rPr lang="hu-HU" dirty="0" smtClean="0"/>
              <a:t>üzleti ötletet </a:t>
            </a:r>
            <a:r>
              <a:rPr lang="hu-HU" dirty="0"/>
              <a:t>és írott előadásvázlatot </a:t>
            </a:r>
            <a:r>
              <a:rPr lang="hu-HU" dirty="0" smtClean="0"/>
              <a:t>alkalmaz </a:t>
            </a:r>
            <a:r>
              <a:rPr lang="hu-HU" dirty="0"/>
              <a:t>(ppt, </a:t>
            </a:r>
            <a:r>
              <a:rPr lang="hu-HU" dirty="0" err="1"/>
              <a:t>prezi</a:t>
            </a:r>
            <a:r>
              <a:rPr lang="hu-HU" dirty="0" smtClean="0"/>
              <a:t>…)</a:t>
            </a:r>
          </a:p>
          <a:p>
            <a:r>
              <a:rPr lang="hu-HU" dirty="0" smtClean="0"/>
              <a:t>- a szorgalmi időszak utolsó két hetében, előre egyeztetett beosztás szerint</a:t>
            </a:r>
          </a:p>
          <a:p>
            <a:r>
              <a:rPr lang="hu-HU" dirty="0" smtClean="0">
                <a:solidFill>
                  <a:srgbClr val="FF0000"/>
                </a:solidFill>
              </a:rPr>
              <a:t>- osztályzatok: 0-60% -1, 61-70%-2, 71-80%-3, 81-90%-4, 91%-5</a:t>
            </a:r>
            <a:endParaRPr lang="hu-HU" dirty="0">
              <a:solidFill>
                <a:srgbClr val="FF0000"/>
              </a:solidFill>
            </a:endParaRP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163407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CCDC0E0-6007-4D92-BAC5-0AA7CC9F2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Az </a:t>
            </a:r>
            <a:r>
              <a:rPr lang="hu-HU" dirty="0" smtClean="0"/>
              <a:t>egyéni előadás </a:t>
            </a:r>
            <a:r>
              <a:rPr lang="hu-HU" dirty="0"/>
              <a:t>kötelező </a:t>
            </a:r>
            <a:r>
              <a:rPr lang="hu-HU" dirty="0" smtClean="0"/>
              <a:t>elemei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D19FFD6-1451-480F-9D97-0FA7F623BB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hu-HU" dirty="0"/>
              <a:t>1) </a:t>
            </a:r>
            <a:r>
              <a:rPr lang="hu-HU" dirty="0" smtClean="0"/>
              <a:t>A tervezett </a:t>
            </a:r>
            <a:r>
              <a:rPr lang="hu-HU" dirty="0"/>
              <a:t>INNOVATÍV vállalkozás </a:t>
            </a:r>
            <a:r>
              <a:rPr lang="hu-HU" dirty="0" smtClean="0"/>
              <a:t>bemutatása</a:t>
            </a:r>
            <a:endParaRPr lang="hu-HU" dirty="0"/>
          </a:p>
          <a:p>
            <a:r>
              <a:rPr lang="hu-HU" dirty="0"/>
              <a:t>- </a:t>
            </a:r>
            <a:r>
              <a:rPr lang="hu-HU" i="1" dirty="0"/>
              <a:t>a vállalkozás működési területe, célja, tevékenysége, az innovációs jelleg kifejtése</a:t>
            </a:r>
            <a:r>
              <a:rPr lang="hu-HU" i="1" dirty="0" smtClean="0"/>
              <a:t>,</a:t>
            </a:r>
          </a:p>
          <a:p>
            <a:r>
              <a:rPr lang="hu-HU" i="1" dirty="0" smtClean="0"/>
              <a:t>- </a:t>
            </a:r>
            <a:r>
              <a:rPr lang="hu-HU" i="1" dirty="0"/>
              <a:t>a vállalkozási ötlet alakításának, felfedezésének módja</a:t>
            </a:r>
            <a:r>
              <a:rPr lang="hu-HU" i="1" dirty="0" smtClean="0"/>
              <a:t>, története/terve</a:t>
            </a:r>
          </a:p>
          <a:p>
            <a:r>
              <a:rPr lang="hu-HU" i="1" dirty="0" smtClean="0"/>
              <a:t>- az ötlet és az üzleti megközelítés egyediségének ismertetése</a:t>
            </a:r>
          </a:p>
          <a:p>
            <a:r>
              <a:rPr lang="hu-HU" i="1" dirty="0" smtClean="0"/>
              <a:t>- az ötlet </a:t>
            </a:r>
            <a:r>
              <a:rPr lang="hu-HU" i="1" dirty="0" err="1" smtClean="0"/>
              <a:t>validálására</a:t>
            </a:r>
            <a:r>
              <a:rPr lang="hu-HU" i="1" dirty="0" smtClean="0"/>
              <a:t> vonatkozó elképzelés(</a:t>
            </a:r>
            <a:r>
              <a:rPr lang="hu-HU" i="1" dirty="0" err="1" smtClean="0"/>
              <a:t>ek</a:t>
            </a:r>
            <a:r>
              <a:rPr lang="hu-HU" i="1" dirty="0" smtClean="0"/>
              <a:t>)</a:t>
            </a:r>
            <a:endParaRPr lang="hu-HU" i="1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hu-HU" sz="2000" dirty="0"/>
              <a:t>Az előadásokban ismertetett szempontok alapján innovatív tevékenységet folytat (nem feltétlenül informatikai területhez kell kötődnie a működési területnek</a:t>
            </a:r>
            <a:r>
              <a:rPr lang="hu-HU" sz="2000" dirty="0" smtClean="0"/>
              <a:t>)</a:t>
            </a:r>
            <a:endParaRPr lang="hu-HU" sz="2000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hu-HU" sz="2000" dirty="0"/>
              <a:t> A tervezett/elképzelt vállalkozás esetében minden pontra választ kell adni – a tananyag alapján reális tervezést kell </a:t>
            </a:r>
            <a:r>
              <a:rPr lang="hu-HU" sz="2000" dirty="0" smtClean="0"/>
              <a:t>megcélozni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hu-HU" sz="2000" dirty="0"/>
              <a:t> </a:t>
            </a:r>
            <a:r>
              <a:rPr lang="hu-HU" sz="2000" dirty="0" smtClean="0"/>
              <a:t>Egyszerre közérthető és szakmailag is hiteles formában kell az üzleti vállalkozás ötletét bemutatni, olyan módon, mintha az előadás potenciális befektetőknek szólna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hu-HU" sz="2000" dirty="0" smtClean="0"/>
              <a:t>Csak egyéni ötlet mutatható be, más forrásból származó ötlet bemutatása kizáró ok a tárgy fenti módon történő teljesítéséből</a:t>
            </a:r>
            <a:endParaRPr lang="hu-HU" sz="2000" dirty="0"/>
          </a:p>
        </p:txBody>
      </p:sp>
    </p:spTree>
    <p:extLst>
      <p:ext uri="{BB962C8B-B14F-4D97-AF65-F5344CB8AC3E}">
        <p14:creationId xmlns:p14="http://schemas.microsoft.com/office/powerpoint/2010/main" val="1869447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5A25224-2C57-4E70-8ABE-39C6FB8CE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Az </a:t>
            </a:r>
            <a:r>
              <a:rPr lang="hu-HU" dirty="0" smtClean="0"/>
              <a:t>egyéni előadás </a:t>
            </a:r>
            <a:r>
              <a:rPr lang="hu-HU" dirty="0"/>
              <a:t>kötelező elemei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92F4A4E-0DFC-424F-AF12-4BD8211775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22" y="2056835"/>
            <a:ext cx="10753725" cy="3766185"/>
          </a:xfrm>
        </p:spPr>
        <p:txBody>
          <a:bodyPr>
            <a:normAutofit/>
          </a:bodyPr>
          <a:lstStyle/>
          <a:p>
            <a:r>
              <a:rPr lang="hu-HU" dirty="0"/>
              <a:t>2) A </a:t>
            </a:r>
            <a:r>
              <a:rPr lang="hu-HU" dirty="0" smtClean="0"/>
              <a:t>vállalkozás kompetitív és általános környezetének elemzése </a:t>
            </a:r>
            <a:endParaRPr lang="hu-HU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hu-HU" dirty="0" smtClean="0"/>
              <a:t>A vállalkozás versenytársainak és versenyhelyzetének azonosítása (</a:t>
            </a:r>
            <a:r>
              <a:rPr lang="hu-HU" dirty="0" err="1" smtClean="0"/>
              <a:t>Porter</a:t>
            </a:r>
            <a:r>
              <a:rPr lang="hu-HU" dirty="0" smtClean="0"/>
              <a:t> modell alapján vagy benchmark elemzés)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hu-HU" dirty="0" smtClean="0"/>
              <a:t>STEEPLE/PESTEL elemzés – a működést leginkább befolyásoló tényezők kiemelésével (a nem releváns tényezők kihagyhatók!)</a:t>
            </a:r>
          </a:p>
          <a:p>
            <a:pPr marL="4572" lvl="1" indent="0">
              <a:buNone/>
            </a:pPr>
            <a:endParaRPr lang="hu-HU" dirty="0"/>
          </a:p>
          <a:p>
            <a:pPr marL="4572" lvl="1" indent="0">
              <a:buNone/>
            </a:pPr>
            <a:r>
              <a:rPr lang="hu-HU" dirty="0" smtClean="0"/>
              <a:t>3) A vállalkozás induló csapatának összeállítása, társadalmi tőke és együttműködő partnerek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hu-HU" dirty="0" smtClean="0"/>
              <a:t>Szerepek, tapasztalat, előzetes tudás, piacismeret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hu-HU" dirty="0" smtClean="0"/>
              <a:t>A társadalmi tőke lehetséges szerepe az üzleti vállalkozás sikerre vitelében</a:t>
            </a:r>
          </a:p>
          <a:p>
            <a:pPr marL="4572" lvl="1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833161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5A25224-2C57-4E70-8ABE-39C6FB8CE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 Az </a:t>
            </a:r>
            <a:r>
              <a:rPr lang="hu-HU" dirty="0"/>
              <a:t>előadás kötelező elemei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92F4A4E-0DFC-424F-AF12-4BD8211775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72" lvl="1" indent="0">
              <a:buNone/>
            </a:pPr>
            <a:endParaRPr lang="hu-HU" dirty="0"/>
          </a:p>
          <a:p>
            <a:pPr marL="4572" lvl="1" indent="0">
              <a:buNone/>
            </a:pPr>
            <a:r>
              <a:rPr lang="hu-HU" dirty="0" smtClean="0"/>
              <a:t>4) A vállalkozás induló pénzügyi keretei és erőforrásai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hu-HU" dirty="0" smtClean="0"/>
              <a:t>Milyen erőforrásokra támaszkodik az induló vállalkozás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hu-HU" dirty="0" smtClean="0"/>
              <a:t>Milyen finanszírozási tervei vannak az induló </a:t>
            </a:r>
            <a:r>
              <a:rPr lang="hu-HU" dirty="0"/>
              <a:t>szakaszban – a finanszírozás </a:t>
            </a:r>
            <a:r>
              <a:rPr lang="hu-HU" dirty="0" smtClean="0"/>
              <a:t>összetétele, a különböző források arányának meghatározása, a teljes finanszírozási igény becslése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hu-HU" dirty="0" smtClean="0"/>
              <a:t>Milyen bevétel prognosztizálható?</a:t>
            </a:r>
          </a:p>
          <a:p>
            <a:pPr marL="4572" lvl="1" indent="0">
              <a:buNone/>
            </a:pPr>
            <a:endParaRPr lang="hu-HU" dirty="0"/>
          </a:p>
          <a:p>
            <a:pPr marL="4572" lvl="1" indent="0">
              <a:buNone/>
            </a:pPr>
            <a:r>
              <a:rPr lang="hu-HU" dirty="0" smtClean="0"/>
              <a:t>5) A vállalkozás tervezett marketing tevékenysége az üzleti ötlet megismertetésére, visszajelzések gyűjtésére, a termék vagy szolgáltatás előnyeinek és egyediségének kiemelésére</a:t>
            </a:r>
          </a:p>
          <a:p>
            <a:pPr marL="4572" lvl="1" indent="0">
              <a:buNone/>
            </a:pPr>
            <a:r>
              <a:rPr lang="hu-HU" dirty="0" smtClean="0"/>
              <a:t>6) Az üzleti vállalkozás társadalmi felelősség//</a:t>
            </a:r>
            <a:r>
              <a:rPr lang="hu-HU" dirty="0" err="1" smtClean="0"/>
              <a:t>triple-helix</a:t>
            </a:r>
            <a:r>
              <a:rPr lang="hu-HU" dirty="0" smtClean="0"/>
              <a:t>//multi-</a:t>
            </a:r>
            <a:r>
              <a:rPr lang="hu-HU" dirty="0" err="1" smtClean="0"/>
              <a:t>startup</a:t>
            </a:r>
            <a:r>
              <a:rPr lang="hu-HU" dirty="0" smtClean="0"/>
              <a:t> együttműködés//</a:t>
            </a:r>
            <a:r>
              <a:rPr lang="hu-HU" dirty="0" err="1" smtClean="0"/>
              <a:t>intrapreneurship</a:t>
            </a:r>
            <a:r>
              <a:rPr lang="hu-HU" dirty="0" smtClean="0"/>
              <a:t> aspektusai (egyik tényező ismertetése elégséges)</a:t>
            </a:r>
          </a:p>
          <a:p>
            <a:pPr marL="4572" lvl="1" indent="0">
              <a:buNone/>
            </a:pPr>
            <a:endParaRPr lang="hu-HU" dirty="0"/>
          </a:p>
          <a:p>
            <a:pPr marL="4572" lvl="1" indent="0">
              <a:buNone/>
            </a:pPr>
            <a:r>
              <a:rPr lang="hu-HU" b="1" dirty="0" smtClean="0">
                <a:solidFill>
                  <a:schemeClr val="accent2">
                    <a:lumMod val="75000"/>
                  </a:schemeClr>
                </a:solidFill>
              </a:rPr>
              <a:t>Az egyes fejezetek záró prezentációt megelőző kidolgozása egyéni feladat lehet a félév során!</a:t>
            </a:r>
          </a:p>
        </p:txBody>
      </p:sp>
    </p:spTree>
    <p:extLst>
      <p:ext uri="{BB962C8B-B14F-4D97-AF65-F5344CB8AC3E}">
        <p14:creationId xmlns:p14="http://schemas.microsoft.com/office/powerpoint/2010/main" val="36343306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Online „speciális” követelmények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hu-HU" dirty="0" smtClean="0"/>
              <a:t> ha az egyéni kiselőadások teljesítése távolléti oktatás keretében történik, a megadott követelmények a következők szerint egészülnek ki: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dirty="0"/>
              <a:t> </a:t>
            </a:r>
            <a:r>
              <a:rPr lang="hu-HU" dirty="0" smtClean="0"/>
              <a:t>az egyéni kiselőadás időtartama az adott félévben egyeztetett </a:t>
            </a:r>
            <a:r>
              <a:rPr lang="hu-HU" dirty="0" err="1" smtClean="0"/>
              <a:t>időkeretés</a:t>
            </a:r>
            <a:r>
              <a:rPr lang="hu-HU" dirty="0" smtClean="0"/>
              <a:t>  a </a:t>
            </a:r>
            <a:r>
              <a:rPr lang="hu-HU" dirty="0" err="1" smtClean="0"/>
              <a:t>Teams</a:t>
            </a:r>
            <a:r>
              <a:rPr lang="hu-HU" dirty="0" smtClean="0"/>
              <a:t> felületen, az előre egyeztetett idősávban, online, a szemináriumi csoport egyidejű online jelenlétében kell megtartani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dirty="0"/>
              <a:t> </a:t>
            </a:r>
            <a:r>
              <a:rPr lang="hu-HU" dirty="0" smtClean="0"/>
              <a:t>az előadás bemutató dokumentum (ppt, </a:t>
            </a:r>
            <a:r>
              <a:rPr lang="hu-HU" dirty="0" err="1" smtClean="0"/>
              <a:t>prezi</a:t>
            </a:r>
            <a:r>
              <a:rPr lang="hu-HU" dirty="0" smtClean="0"/>
              <a:t>, stb..) megosztása mellett az éppen prezentáló hallgató gondoskodik a hang és a videó bekapcsolásáról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dirty="0"/>
              <a:t> </a:t>
            </a:r>
            <a:r>
              <a:rPr lang="hu-HU" dirty="0" smtClean="0"/>
              <a:t>az előadás dokumentumát az erre kialakítandó </a:t>
            </a:r>
            <a:r>
              <a:rPr lang="hu-HU" dirty="0" err="1" smtClean="0"/>
              <a:t>Canvas</a:t>
            </a:r>
            <a:r>
              <a:rPr lang="hu-HU" dirty="0" smtClean="0"/>
              <a:t> felületre kell feltölteni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5827623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Javaslat</a:t>
            </a:r>
            <a:endParaRPr lang="hu-HU" dirty="0"/>
          </a:p>
        </p:txBody>
      </p:sp>
      <p:pic>
        <p:nvPicPr>
          <p:cNvPr id="5" name="Tartalom helye 4" descr="Presentation PNG Transparent Images | PNG All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/>
      </p:pic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85000"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smtClean="0"/>
              <a:t>Az ötlet bevezetését érdemes valamilyen sztoriba ágyazva előadni (pl. h ki a probléma alanya, miként fedeztük fel az ötletet, pl. milyen tevékenység közben…stb.)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smtClean="0"/>
              <a:t>Legyen a probléma megoldása/vagy a lehetőség felfedezésének üzleti ötletté alakítása is a </a:t>
            </a:r>
            <a:r>
              <a:rPr lang="hu-HU" dirty="0" err="1" smtClean="0"/>
              <a:t>pitch</a:t>
            </a:r>
            <a:r>
              <a:rPr lang="hu-HU" dirty="0" smtClean="0"/>
              <a:t> része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smtClean="0"/>
              <a:t>Érdemes lemérni, hogy hány perc az egyéni előadás időtartama – az is az értékelés részét képezi, hogy ki fér bele az 5 percbe!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3118974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 Az értékelés szempontjai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hu-HU" dirty="0" smtClean="0"/>
              <a:t> az egyéni hallgatói prezentációk értékelésében a legátfogóbb szempont az, hogy a bemutatott üzleti ötletet mennyire közérthetően és a tantárgy kiemelt szempontjai szerint képes bemutatni és értelmezni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dirty="0"/>
              <a:t> </a:t>
            </a:r>
            <a:r>
              <a:rPr lang="hu-HU" dirty="0" smtClean="0"/>
              <a:t>elvárás az előadás (fentiekben részletezett) kötelező tartalmi elemeinek alkalmazása a </a:t>
            </a:r>
            <a:r>
              <a:rPr lang="hu-HU" dirty="0" err="1" smtClean="0"/>
              <a:t>pitch</a:t>
            </a:r>
            <a:r>
              <a:rPr lang="hu-HU" dirty="0" smtClean="0"/>
              <a:t> során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dirty="0" smtClean="0"/>
              <a:t>Értékelési szempontot jelent a megadott időkeretre optimalizált, közérthető, kivetítésre alkalmas prezentáció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dirty="0"/>
              <a:t> </a:t>
            </a:r>
            <a:r>
              <a:rPr lang="hu-HU" dirty="0" smtClean="0"/>
              <a:t> A megadott 6 kötelező tartalmi elem mindegyike értékelésre kerül  (10p/kritérium+ előadás átalános megítélése 10p)</a:t>
            </a:r>
            <a:endParaRPr lang="hu-HU" dirty="0"/>
          </a:p>
        </p:txBody>
      </p:sp>
      <p:pic>
        <p:nvPicPr>
          <p:cNvPr id="4" name="Kép 3" descr="Finishing Up! | Dr. K's Blo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3780" y="-56444"/>
            <a:ext cx="2280270" cy="2214175"/>
          </a:xfrm>
          <a:prstGeom prst="rect">
            <a:avLst/>
          </a:prstGeom>
        </p:spPr>
      </p:pic>
      <p:pic>
        <p:nvPicPr>
          <p:cNvPr id="5" name="Kép 4" descr="Les biais d’évaluation : est-on réellement objectif ...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4912" y="5041226"/>
            <a:ext cx="3367087" cy="1816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1288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GYIK, avagy magyarázó feltételek a tárgyi követelményekhez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709993" y="2426018"/>
            <a:ext cx="10753725" cy="4322445"/>
          </a:xfrm>
        </p:spPr>
        <p:txBody>
          <a:bodyPr>
            <a:normAutofit fontScale="85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hu-HU" dirty="0" smtClean="0"/>
              <a:t> </a:t>
            </a:r>
            <a:r>
              <a:rPr lang="hu-HU" dirty="0"/>
              <a:t>A tárgy csakis abban az esetben teljesíthető, ha a hallgató részt vett aktívan a szemináriumokon, és ezáltal a csoportmunkákban is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dirty="0"/>
              <a:t>Az extra pontszerzési lehetőség is csak abban az esetben megengedett, ha a hallgató folyamatosan látogatja a szemináriumokat, de az esetleg 1-2 alkalmas hiányzás miatt elveszített szemináriumi pontokat szeretné pótolni a jobb jegy lehetőségének megtartása érdekében (extra pontszerzési lehetőséget a félév második felében hirdetünk jellemzően)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dirty="0"/>
              <a:t>Beadandóval a tárgy nem teljesíthető, csakis a csoportmunka és az egyéni előadás kombinációjával a tárgyi követelmények szerint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dirty="0"/>
              <a:t>Az egyéni teljesítési mód csakis az egyéni kiselőadás helyetti, egyedi elbírálás tárgyát képező esetben lehetséges, ha a hallgató valamely speciális okból nem tud előadás formájában teljesíteni. Azonban az elbírálás feltétele, hogy a hallgató rendszeresen részt vesz a szemináriumokon és a csoportmunkában.</a:t>
            </a:r>
            <a:br>
              <a:rPr lang="hu-HU" dirty="0"/>
            </a:br>
            <a:r>
              <a:rPr lang="hu-HU" dirty="0"/>
              <a:t>A tárgy meghirdetése óta eltelt 5 szemeszterben erre az egyedi kérelemre és más (egyéni előadás helyetti) teljesítési módjára egyetlen alkalommal került sor, a hallgató speciális (egészségügyi) helyzetének figyelembe vételével.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dirty="0"/>
              <a:t>A tárgy  </a:t>
            </a:r>
            <a:r>
              <a:rPr lang="hu-HU" dirty="0" smtClean="0"/>
              <a:t>csakis óralátogatás és aktív csoportmunka révén teljesíthető</a:t>
            </a:r>
            <a:r>
              <a:rPr lang="hu-HU" dirty="0"/>
              <a:t>. HKR szerint 3 </a:t>
            </a:r>
            <a:r>
              <a:rPr lang="hu-HU" dirty="0" err="1"/>
              <a:t>alkalkalom</a:t>
            </a:r>
            <a:r>
              <a:rPr lang="hu-HU" dirty="0"/>
              <a:t> </a:t>
            </a:r>
            <a:r>
              <a:rPr lang="hu-HU" dirty="0" err="1"/>
              <a:t>múlasztható</a:t>
            </a:r>
            <a:r>
              <a:rPr lang="hu-HU" dirty="0"/>
              <a:t> a szemináriumok esetében, a 4. kihagyás után a gyakorlati kurzus vezetője mérlegeli a kurzus folytatásának lehetőségét</a:t>
            </a:r>
            <a:r>
              <a:rPr lang="hu-HU" dirty="0" smtClean="0"/>
              <a:t>. </a:t>
            </a:r>
            <a:r>
              <a:rPr lang="hu-HU" dirty="0" smtClean="0">
                <a:solidFill>
                  <a:srgbClr val="FF0000"/>
                </a:solidFill>
              </a:rPr>
              <a:t>A követelményrendszer nem tesz különbséget az online és a jelenléti szeminárium között, így hibrid, jelenléti és online </a:t>
            </a:r>
            <a:r>
              <a:rPr lang="hu-HU" smtClean="0">
                <a:solidFill>
                  <a:srgbClr val="FF0000"/>
                </a:solidFill>
              </a:rPr>
              <a:t>oktatási formában is érvényesek.</a:t>
            </a:r>
            <a:endParaRPr lang="hu-HU" dirty="0">
              <a:solidFill>
                <a:srgbClr val="FF0000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585345140"/>
      </p:ext>
    </p:extLst>
  </p:cSld>
  <p:clrMapOvr>
    <a:masterClrMapping/>
  </p:clrMapOvr>
</p:sld>
</file>

<file path=ppt/theme/theme1.xml><?xml version="1.0" encoding="utf-8"?>
<a:theme xmlns:a="http://schemas.openxmlformats.org/drawingml/2006/main" name="Nagyvárosi">
  <a:themeElements>
    <a:clrScheme name="Metropolitan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F03B5E"/>
      </a:accent1>
      <a:accent2>
        <a:srgbClr val="DC6FEC"/>
      </a:accent2>
      <a:accent3>
        <a:srgbClr val="60B1F2"/>
      </a:accent3>
      <a:accent4>
        <a:srgbClr val="6AD5BB"/>
      </a:accent4>
      <a:accent5>
        <a:srgbClr val="E8AB4E"/>
      </a:accent5>
      <a:accent6>
        <a:srgbClr val="F56447"/>
      </a:accent6>
      <a:hlink>
        <a:srgbClr val="8F8F8F"/>
      </a:hlink>
      <a:folHlink>
        <a:srgbClr val="A5A5A5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33ACF124-275F-44F2-8DE0-0A755069829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8177</TotalTime>
  <Words>896</Words>
  <Application>Microsoft Office PowerPoint</Application>
  <PresentationFormat>Szélesvásznú</PresentationFormat>
  <Paragraphs>60</Paragraphs>
  <Slides>9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9</vt:i4>
      </vt:variant>
    </vt:vector>
  </HeadingPairs>
  <TitlesOfParts>
    <vt:vector size="13" baseType="lpstr">
      <vt:lpstr>Arial</vt:lpstr>
      <vt:lpstr>Calibri Light</vt:lpstr>
      <vt:lpstr>Wingdings</vt:lpstr>
      <vt:lpstr>Nagyvárosi</vt:lpstr>
      <vt:lpstr>Innovatív vállalkozás menedzsment  Egyéni kiselőadás tudnivalók és a tárgy teljesítésének általános kritériumai 2022</vt:lpstr>
      <vt:lpstr>A tárgy teljesítése</vt:lpstr>
      <vt:lpstr>Az egyéni előadás kötelező elemei</vt:lpstr>
      <vt:lpstr>Az egyéni előadás kötelező elemei</vt:lpstr>
      <vt:lpstr> Az előadás kötelező elemei</vt:lpstr>
      <vt:lpstr>Online „speciális” követelmények</vt:lpstr>
      <vt:lpstr>Javaslat</vt:lpstr>
      <vt:lpstr> Az értékelés szempontjai</vt:lpstr>
      <vt:lpstr>GYIK, avagy magyarázó feltételek a tárgyi követelményekhez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Innovatív vállalkozás menedzsment  Egyéni kiselőadás Tudnivalók</dc:title>
  <dc:creator>Admin</dc:creator>
  <cp:lastModifiedBy>Barbara</cp:lastModifiedBy>
  <cp:revision>44</cp:revision>
  <dcterms:created xsi:type="dcterms:W3CDTF">2018-09-06T12:47:51Z</dcterms:created>
  <dcterms:modified xsi:type="dcterms:W3CDTF">2022-09-03T07:39:27Z</dcterms:modified>
</cp:coreProperties>
</file>