
<file path=[Content_Types].xml><?xml version="1.0" encoding="utf-8"?>
<Types xmlns="http://schemas.openxmlformats.org/package/2006/content-types">
  <Default Extension="png" ContentType="image/png"/>
  <Default Extension="jpg&amp;ehk=GOlDfSIhjMXb5gyt0jESOQ&amp;r=0&amp;pid=OfficeInsert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4"/>
  </p:notesMasterIdLst>
  <p:sldIdLst>
    <p:sldId id="276" r:id="rId3"/>
    <p:sldId id="341" r:id="rId4"/>
    <p:sldId id="257" r:id="rId5"/>
    <p:sldId id="272" r:id="rId6"/>
    <p:sldId id="275" r:id="rId7"/>
    <p:sldId id="281" r:id="rId8"/>
    <p:sldId id="286" r:id="rId9"/>
    <p:sldId id="329" r:id="rId10"/>
    <p:sldId id="319" r:id="rId11"/>
    <p:sldId id="325" r:id="rId12"/>
    <p:sldId id="320" r:id="rId13"/>
    <p:sldId id="321" r:id="rId14"/>
    <p:sldId id="322" r:id="rId15"/>
    <p:sldId id="323" r:id="rId16"/>
    <p:sldId id="324" r:id="rId17"/>
    <p:sldId id="327" r:id="rId18"/>
    <p:sldId id="330" r:id="rId19"/>
    <p:sldId id="340" r:id="rId20"/>
    <p:sldId id="339" r:id="rId21"/>
    <p:sldId id="338" r:id="rId22"/>
    <p:sldId id="337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7B796-74F9-431C-B42D-95EFE23B6348}" type="datetimeFigureOut">
              <a:rPr lang="hu-HU" smtClean="0"/>
              <a:t>2021. 03. 06.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675A9-01F0-4D26-9F88-E45D12E9A8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789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iakép helye 1">
            <a:extLst>
              <a:ext uri="{FF2B5EF4-FFF2-40B4-BE49-F238E27FC236}">
                <a16:creationId xmlns:a16="http://schemas.microsoft.com/office/drawing/2014/main" id="{64B3860F-5123-418A-A7F3-00DB99C72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Jegyzetek helye 2">
            <a:extLst>
              <a:ext uri="{FF2B5EF4-FFF2-40B4-BE49-F238E27FC236}">
                <a16:creationId xmlns:a16="http://schemas.microsoft.com/office/drawing/2014/main" id="{9C7CF9EF-BBB0-428C-B929-F2485AA08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22884" name="Dia számának helye 3">
            <a:extLst>
              <a:ext uri="{FF2B5EF4-FFF2-40B4-BE49-F238E27FC236}">
                <a16:creationId xmlns:a16="http://schemas.microsoft.com/office/drawing/2014/main" id="{C96CDB20-7FEF-4643-9B6C-25E41496E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5DC6BA-724E-46DC-B717-1B26550BE8B6}" type="slidenum">
              <a:rPr kumimoji="0" lang="de-DE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altLang="hu-H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91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0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3">
            <a:extLst>
              <a:ext uri="{FF2B5EF4-FFF2-40B4-BE49-F238E27FC236}">
                <a16:creationId xmlns:a16="http://schemas.microsoft.com/office/drawing/2014/main" id="{3415C3EC-740B-4B78-9FBA-95165CC4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FBC95-2B6A-4CEA-9B99-A3625B48020A}" type="datetimeFigureOut">
              <a:rPr lang="hu-HU"/>
              <a:pPr>
                <a:defRPr/>
              </a:pPr>
              <a:t>2021. 03. 06.</a:t>
            </a:fld>
            <a:endParaRPr lang="hu-HU"/>
          </a:p>
        </p:txBody>
      </p:sp>
      <p:sp>
        <p:nvSpPr>
          <p:cNvPr id="6" name="Élőláb helye 4">
            <a:extLst>
              <a:ext uri="{FF2B5EF4-FFF2-40B4-BE49-F238E27FC236}">
                <a16:creationId xmlns:a16="http://schemas.microsoft.com/office/drawing/2014/main" id="{2D92A2A5-A11D-4F80-AB41-1E144DD6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>
            <a:extLst>
              <a:ext uri="{FF2B5EF4-FFF2-40B4-BE49-F238E27FC236}">
                <a16:creationId xmlns:a16="http://schemas.microsoft.com/office/drawing/2014/main" id="{5A042F2E-638C-489E-A966-668A8F0C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349DD-D246-4664-8A81-1B1A43E864E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78023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31A407AD-C772-4B0B-88EB-C77A988EFF90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060197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EF7E5A8C-B8A3-405D-BB45-BB7781D5429F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98062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57F33D75-C8AB-41FD-B246-F2005E7028A7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711998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82684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5484" y="1600200"/>
            <a:ext cx="538268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46C00E5-F9E8-4F23-84DD-01B8A11A8EE9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503306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A5FD75D3-9430-4F91-85B9-5E329BEC9687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8992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026FA4F5-BD21-4862-B97B-80E81F81B458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96502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77C6E312-0C1F-4963-A8B4-9D7C623D7AC1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3826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34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A3AB1749-319E-4935-A980-DC29F58E3C09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02621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29A37FEE-0C3E-4296-BAF7-BE320C76486F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388864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A9ECA90C-2BD2-4405-882F-7057CD50258F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329109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7084" y="274638"/>
            <a:ext cx="2741083" cy="584835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24284" cy="58483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88DF7349-1ABB-4E0D-9901-6769B7CB0B74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69850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68567" cy="11398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F48AF1A-0A71-4BFD-96B3-530A7A9DA5A3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372657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68567" cy="11398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09601" y="1600200"/>
            <a:ext cx="5382684" cy="45227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iagram helye 3"/>
          <p:cNvSpPr>
            <a:spLocks noGrp="1"/>
          </p:cNvSpPr>
          <p:nvPr>
            <p:ph type="chart" sz="half" idx="2"/>
          </p:nvPr>
        </p:nvSpPr>
        <p:spPr>
          <a:xfrm>
            <a:off x="6195484" y="1600200"/>
            <a:ext cx="5382683" cy="4522788"/>
          </a:xfrm>
        </p:spPr>
        <p:txBody>
          <a:bodyPr/>
          <a:lstStyle/>
          <a:p>
            <a:pPr lvl="0"/>
            <a:endParaRPr lang="hu-HU" noProof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E0F674B4-3F68-4744-AF49-19AB4F27DB44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2491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9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0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6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4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3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9"/>
            <a:ext cx="1096856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0968567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 smtClean="0"/>
              <a:t>Click to edit the outline text format</a:t>
            </a:r>
          </a:p>
          <a:p>
            <a:pPr lvl="1"/>
            <a:r>
              <a:rPr lang="en-GB" altLang="hu-HU" smtClean="0"/>
              <a:t>Second Outline Level</a:t>
            </a:r>
          </a:p>
          <a:p>
            <a:pPr lvl="2"/>
            <a:r>
              <a:rPr lang="en-GB" altLang="hu-HU" smtClean="0"/>
              <a:t>Third Outline Level</a:t>
            </a:r>
          </a:p>
          <a:p>
            <a:pPr lvl="3"/>
            <a:r>
              <a:rPr lang="en-GB" altLang="hu-HU" smtClean="0"/>
              <a:t>Fourth Outline Level</a:t>
            </a:r>
          </a:p>
          <a:p>
            <a:pPr lvl="4"/>
            <a:r>
              <a:rPr lang="en-GB" altLang="hu-HU" smtClean="0"/>
              <a:t>Fifth Outline Level</a:t>
            </a:r>
          </a:p>
          <a:p>
            <a:pPr lvl="4"/>
            <a:r>
              <a:rPr lang="en-GB" altLang="hu-HU" smtClean="0"/>
              <a:t>Sixth Outline Level</a:t>
            </a:r>
          </a:p>
          <a:p>
            <a:pPr lvl="4"/>
            <a:r>
              <a:rPr lang="en-GB" altLang="hu-HU" smtClean="0"/>
              <a:t>Seventh Outline Level</a:t>
            </a:r>
          </a:p>
          <a:p>
            <a:pPr lvl="4"/>
            <a:r>
              <a:rPr lang="en-GB" altLang="hu-HU" smtClean="0"/>
              <a:t>Eighth Outline Level</a:t>
            </a:r>
          </a:p>
          <a:p>
            <a:pPr lvl="4"/>
            <a:r>
              <a:rPr lang="en-GB" altLang="hu-HU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5226"/>
            <a:ext cx="284056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5226"/>
            <a:ext cx="385656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Lucida Sans Unicode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5226"/>
            <a:ext cx="284056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F9DE67A3-A67A-4313-BB80-D2E0B3742F0F}" type="slidenum">
              <a:rPr kumimoji="0" lang="en-GB" alt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Lucida Sans Unicode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kumimoji="0" lang="en-GB" alt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591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5pPr>
      <a:lvl6pPr marL="2514600" indent="-228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Lucida Sans Unicode" pitchFamily="34" charset="0"/>
        </a:defRPr>
      </a:lvl6pPr>
      <a:lvl7pPr marL="2971800" indent="-228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Lucida Sans Unicode" pitchFamily="34" charset="0"/>
        </a:defRPr>
      </a:lvl7pPr>
      <a:lvl8pPr marL="3429000" indent="-228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Lucida Sans Unicode" pitchFamily="34" charset="0"/>
        </a:defRPr>
      </a:lvl8pPr>
      <a:lvl9pPr marL="3886200" indent="-228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authority.com/ibm-simon-birthday-13425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igo.hu/itthon/20200306-magyar-talalmany-allithajta-meg-a-koronavirus-terjedeset.html?fbclid=IwAR01jXrss8jyiZNVUkaW84xz0C595Yvf0uGH-lqoNOk7iXlMac3k-e-HS0w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bes.hu/uzlet/a-budapesti-nonprofit-startup-ami-new-york-chicago-es-a-szilicium-volgy-iskolait-latja-el-robotokkal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wsw.hu/hirek/56060/codie-felszamolas-magyar-startup-robot-oktatas.html" TargetMode="External"/><Relationship Id="rId2" Type="http://schemas.openxmlformats.org/officeDocument/2006/relationships/hyperlink" Target="http://startupdate.h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diegogo.com/projects/codie-cute-personal-robot-that-makes-coding-fun" TargetMode="External"/><Relationship Id="rId5" Type="http://schemas.openxmlformats.org/officeDocument/2006/relationships/hyperlink" Target="https://minner.hu/startup-kudarcok-mit-csinaltak-rosszul-9-resz-codie/" TargetMode="External"/><Relationship Id="rId4" Type="http://schemas.openxmlformats.org/officeDocument/2006/relationships/hyperlink" Target="https://index.hu/tech/2016/04/13/ezert_nem_kerult_codie_a_karacsonyfa_al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glish-seminar.wikispaces.com/2012-2013+writing+skills+4" TargetMode="External"/><Relationship Id="rId2" Type="http://schemas.openxmlformats.org/officeDocument/2006/relationships/image" Target="../media/image3.jpg&amp;ehk=GOlDfSIhjMXb5gyt0jESOQ&amp;r=0&amp;pid=OfficeInsert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rtupdate.hu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dex.hu/tech/2016/04/13/ezert_nem_kerult_codie_a_karacsonyfa_ala/" TargetMode="External"/><Relationship Id="rId2" Type="http://schemas.openxmlformats.org/officeDocument/2006/relationships/hyperlink" Target="https://www.hwsw.hu/hirek/56060/codie-felszamolas-magyar-startup-robot-oktata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minner.hu/startup-kudarcok-mit-csinaltak-rosszul-9-resz-codi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Innovatív vállalkozás menedzsment</a:t>
            </a:r>
            <a:r>
              <a:rPr lang="hu-HU" dirty="0">
                <a:solidFill>
                  <a:schemeClr val="bg1"/>
                </a:solidFill>
              </a:rPr>
              <a:t/>
            </a:r>
            <a:br>
              <a:rPr lang="hu-HU" dirty="0">
                <a:solidFill>
                  <a:schemeClr val="bg1"/>
                </a:solidFill>
              </a:rPr>
            </a:b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Az innovatív vállalkozás </a:t>
            </a:r>
            <a:r>
              <a:rPr lang="hu-HU" b="1" dirty="0" smtClean="0"/>
              <a:t>erőforrásai</a:t>
            </a:r>
            <a:r>
              <a:rPr lang="hu-HU" b="1" dirty="0" smtClean="0"/>
              <a:t>. Piacvezetés és piaci stratégiák.</a:t>
            </a:r>
          </a:p>
          <a:p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716889" y="5971822"/>
            <a:ext cx="269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5. előadás</a:t>
            </a:r>
            <a:r>
              <a:rPr kumimoji="0" lang="hu-HU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és szeminárium </a:t>
            </a:r>
            <a:r>
              <a:rPr kumimoji="0" lang="hu-H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Dr. Hegyi Barbara</a:t>
            </a:r>
          </a:p>
        </p:txBody>
      </p:sp>
    </p:spTree>
    <p:extLst>
      <p:ext uri="{BB962C8B-B14F-4D97-AF65-F5344CB8AC3E}">
        <p14:creationId xmlns:p14="http://schemas.microsoft.com/office/powerpoint/2010/main" val="38506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Stratégia (Strategy):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hu-HU" altLang="hu-HU" dirty="0"/>
          </a:p>
          <a:p>
            <a:pPr>
              <a:lnSpc>
                <a:spcPct val="90000"/>
              </a:lnSpc>
            </a:pPr>
            <a:r>
              <a:rPr lang="hu-HU" altLang="hu-HU" dirty="0" smtClean="0"/>
              <a:t>A </a:t>
            </a:r>
            <a:r>
              <a:rPr lang="hu-HU" altLang="hu-HU" dirty="0"/>
              <a:t>jó stratégia: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/>
              <a:t>jövőbe tekintő,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/>
              <a:t>kreatív,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/>
              <a:t>rugalmas,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/>
              <a:t>aktív,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/>
              <a:t>akciókra épülő,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/>
              <a:t>változásorientált,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/>
              <a:t>tartós sikerre törekvő.</a:t>
            </a:r>
          </a:p>
          <a:p>
            <a:pPr>
              <a:lnSpc>
                <a:spcPct val="90000"/>
              </a:lnSpc>
            </a:pP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28465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Élőláb helye 3"/>
          <p:cNvSpPr>
            <a:spLocks noGrp="1"/>
          </p:cNvSpPr>
          <p:nvPr>
            <p:ph type="ftr" sz="quarter" idx="11"/>
          </p:nvPr>
        </p:nvSpPr>
        <p:spPr>
          <a:xfrm>
            <a:off x="1981200" y="6586538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u-HU" smtClean="0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242691" name="Rectangle 2"/>
          <p:cNvSpPr>
            <a:spLocks noGrp="1" noChangeArrowheads="1"/>
          </p:cNvSpPr>
          <p:nvPr>
            <p:ph type="title"/>
          </p:nvPr>
        </p:nvSpPr>
        <p:spPr>
          <a:xfrm>
            <a:off x="487891" y="124882"/>
            <a:ext cx="10772775" cy="1658198"/>
          </a:xfrm>
        </p:spPr>
        <p:txBody>
          <a:bodyPr/>
          <a:lstStyle/>
          <a:p>
            <a:r>
              <a:rPr lang="hu-HU" altLang="hu-HU" dirty="0" smtClean="0"/>
              <a:t>A stratégia szerepe</a:t>
            </a:r>
            <a:endParaRPr lang="de-DE" altLang="hu-HU" dirty="0" smtClean="0"/>
          </a:p>
        </p:txBody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656" y="2011680"/>
            <a:ext cx="10753725" cy="4574858"/>
          </a:xfrm>
        </p:spPr>
        <p:txBody>
          <a:bodyPr>
            <a:normAutofit fontScale="70000" lnSpcReduction="20000"/>
          </a:bodyPr>
          <a:lstStyle/>
          <a:p>
            <a:r>
              <a:rPr lang="de-DE" altLang="hu-HU" dirty="0" smtClean="0">
                <a:solidFill>
                  <a:srgbClr val="006666"/>
                </a:solidFill>
              </a:rPr>
              <a:t>A </a:t>
            </a:r>
            <a:r>
              <a:rPr lang="de-DE" altLang="hu-HU" dirty="0" err="1" smtClean="0">
                <a:solidFill>
                  <a:srgbClr val="006666"/>
                </a:solidFill>
              </a:rPr>
              <a:t>stratégiát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úgy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értelmezzük</a:t>
            </a:r>
            <a:r>
              <a:rPr lang="de-DE" altLang="hu-HU" dirty="0" smtClean="0">
                <a:solidFill>
                  <a:srgbClr val="006666"/>
                </a:solidFill>
              </a:rPr>
              <a:t>, mint </a:t>
            </a:r>
            <a:r>
              <a:rPr lang="de-DE" altLang="hu-HU" b="1" dirty="0" smtClean="0">
                <a:solidFill>
                  <a:srgbClr val="FF0000"/>
                </a:solidFill>
              </a:rPr>
              <a:t>a </a:t>
            </a:r>
            <a:r>
              <a:rPr lang="de-DE" altLang="hu-HU" b="1" dirty="0" err="1" smtClean="0">
                <a:solidFill>
                  <a:srgbClr val="FF0000"/>
                </a:solidFill>
              </a:rPr>
              <a:t>szervezet</a:t>
            </a:r>
            <a:r>
              <a:rPr lang="de-DE" altLang="hu-HU" b="1" dirty="0" smtClean="0">
                <a:solidFill>
                  <a:srgbClr val="FF0000"/>
                </a:solidFill>
              </a:rPr>
              <a:t> </a:t>
            </a:r>
            <a:r>
              <a:rPr lang="de-DE" altLang="hu-HU" b="1" dirty="0" err="1" smtClean="0">
                <a:solidFill>
                  <a:srgbClr val="FF0000"/>
                </a:solidFill>
              </a:rPr>
              <a:t>jövőbeni</a:t>
            </a:r>
            <a:r>
              <a:rPr lang="de-DE" altLang="hu-HU" b="1" dirty="0" smtClean="0">
                <a:solidFill>
                  <a:srgbClr val="FF0000"/>
                </a:solidFill>
              </a:rPr>
              <a:t> </a:t>
            </a:r>
            <a:r>
              <a:rPr lang="de-DE" altLang="hu-HU" b="1" dirty="0" err="1" smtClean="0">
                <a:solidFill>
                  <a:srgbClr val="FF0000"/>
                </a:solidFill>
              </a:rPr>
              <a:t>céljaira</a:t>
            </a:r>
            <a:r>
              <a:rPr lang="de-DE" altLang="hu-HU" b="1" dirty="0" smtClean="0">
                <a:solidFill>
                  <a:srgbClr val="FF0000"/>
                </a:solidFill>
              </a:rPr>
              <a:t> </a:t>
            </a:r>
            <a:r>
              <a:rPr lang="de-DE" altLang="hu-HU" b="1" dirty="0" err="1" smtClean="0">
                <a:solidFill>
                  <a:srgbClr val="FF0000"/>
                </a:solidFill>
              </a:rPr>
              <a:t>és</a:t>
            </a:r>
            <a:r>
              <a:rPr lang="de-DE" altLang="hu-HU" b="1" dirty="0" smtClean="0">
                <a:solidFill>
                  <a:srgbClr val="FF0000"/>
                </a:solidFill>
              </a:rPr>
              <a:t> </a:t>
            </a:r>
            <a:r>
              <a:rPr lang="de-DE" altLang="hu-HU" b="1" dirty="0" err="1" smtClean="0">
                <a:solidFill>
                  <a:srgbClr val="FF0000"/>
                </a:solidFill>
              </a:rPr>
              <a:t>azok</a:t>
            </a:r>
            <a:r>
              <a:rPr lang="de-DE" altLang="hu-HU" b="1" dirty="0" smtClean="0">
                <a:solidFill>
                  <a:srgbClr val="FF0000"/>
                </a:solidFill>
              </a:rPr>
              <a:t> </a:t>
            </a:r>
            <a:r>
              <a:rPr lang="de-DE" altLang="hu-HU" b="1" dirty="0" err="1" smtClean="0">
                <a:solidFill>
                  <a:srgbClr val="FF0000"/>
                </a:solidFill>
              </a:rPr>
              <a:t>megvalósítási</a:t>
            </a:r>
            <a:r>
              <a:rPr lang="hu-HU" altLang="hu-HU" b="1" dirty="0" smtClean="0">
                <a:solidFill>
                  <a:srgbClr val="FF0000"/>
                </a:solidFill>
              </a:rPr>
              <a:t> </a:t>
            </a:r>
            <a:r>
              <a:rPr lang="de-DE" altLang="hu-HU" b="1" dirty="0" err="1" smtClean="0">
                <a:solidFill>
                  <a:srgbClr val="FF0000"/>
                </a:solidFill>
              </a:rPr>
              <a:t>módjaira</a:t>
            </a:r>
            <a:r>
              <a:rPr lang="de-DE" altLang="hu-HU" b="1" dirty="0" smtClean="0">
                <a:solidFill>
                  <a:srgbClr val="FF0000"/>
                </a:solidFill>
              </a:rPr>
              <a:t> </a:t>
            </a:r>
            <a:r>
              <a:rPr lang="de-DE" altLang="hu-HU" b="1" dirty="0" err="1" smtClean="0">
                <a:solidFill>
                  <a:srgbClr val="FF0000"/>
                </a:solidFill>
              </a:rPr>
              <a:t>vonatkozó</a:t>
            </a:r>
            <a:r>
              <a:rPr lang="de-DE" altLang="hu-HU" b="1" dirty="0" smtClean="0">
                <a:solidFill>
                  <a:srgbClr val="FF0000"/>
                </a:solidFill>
              </a:rPr>
              <a:t> </a:t>
            </a:r>
            <a:r>
              <a:rPr lang="de-DE" altLang="hu-HU" b="1" dirty="0" err="1" smtClean="0">
                <a:solidFill>
                  <a:srgbClr val="FF0000"/>
                </a:solidFill>
              </a:rPr>
              <a:t>elképzelések</a:t>
            </a:r>
            <a:r>
              <a:rPr lang="de-DE" altLang="hu-HU" b="1" dirty="0" smtClean="0">
                <a:solidFill>
                  <a:srgbClr val="FF0000"/>
                </a:solidFill>
              </a:rPr>
              <a:t> </a:t>
            </a:r>
            <a:r>
              <a:rPr lang="de-DE" altLang="hu-HU" b="1" dirty="0" err="1" smtClean="0">
                <a:solidFill>
                  <a:srgbClr val="FF0000"/>
                </a:solidFill>
              </a:rPr>
              <a:t>összességét</a:t>
            </a:r>
            <a:r>
              <a:rPr lang="de-DE" altLang="hu-HU" b="1" dirty="0" smtClean="0">
                <a:solidFill>
                  <a:srgbClr val="FF0000"/>
                </a:solidFill>
              </a:rPr>
              <a:t> </a:t>
            </a:r>
            <a:r>
              <a:rPr lang="de-DE" altLang="hu-HU" dirty="0" smtClean="0">
                <a:solidFill>
                  <a:srgbClr val="006666"/>
                </a:solidFill>
              </a:rPr>
              <a:t>(</a:t>
            </a:r>
            <a:r>
              <a:rPr lang="de-DE" altLang="hu-HU" dirty="0" err="1" smtClean="0">
                <a:solidFill>
                  <a:srgbClr val="006666"/>
                </a:solidFill>
              </a:rPr>
              <a:t>Chikán</a:t>
            </a:r>
            <a:r>
              <a:rPr lang="de-DE" altLang="hu-HU" dirty="0" smtClean="0">
                <a:solidFill>
                  <a:srgbClr val="006666"/>
                </a:solidFill>
              </a:rPr>
              <a:t>, 1989)</a:t>
            </a:r>
            <a:endParaRPr lang="hu-HU" altLang="hu-HU" dirty="0" smtClean="0">
              <a:solidFill>
                <a:srgbClr val="006666"/>
              </a:solidFill>
            </a:endParaRPr>
          </a:p>
          <a:p>
            <a:r>
              <a:rPr lang="de-DE" altLang="hu-HU" dirty="0" smtClean="0">
                <a:solidFill>
                  <a:srgbClr val="006666"/>
                </a:solidFill>
              </a:rPr>
              <a:t>A </a:t>
            </a:r>
            <a:r>
              <a:rPr lang="de-DE" altLang="hu-HU" dirty="0" err="1" smtClean="0">
                <a:solidFill>
                  <a:srgbClr val="006666"/>
                </a:solidFill>
              </a:rPr>
              <a:t>stratégia-alkotás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lényeges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eleme</a:t>
            </a:r>
            <a:r>
              <a:rPr lang="de-DE" altLang="hu-HU" dirty="0" smtClean="0">
                <a:solidFill>
                  <a:srgbClr val="006666"/>
                </a:solidFill>
              </a:rPr>
              <a:t> a </a:t>
            </a:r>
            <a:r>
              <a:rPr lang="de-DE" altLang="hu-HU" dirty="0" err="1" smtClean="0">
                <a:solidFill>
                  <a:srgbClr val="006666"/>
                </a:solidFill>
              </a:rPr>
              <a:t>külső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és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belső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feltételek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vizsgálata</a:t>
            </a:r>
            <a:r>
              <a:rPr lang="de-DE" altLang="hu-HU" dirty="0" smtClean="0">
                <a:solidFill>
                  <a:srgbClr val="006666"/>
                </a:solidFill>
              </a:rPr>
              <a:t>. </a:t>
            </a:r>
            <a:endParaRPr lang="hu-HU" altLang="hu-HU" dirty="0" smtClean="0">
              <a:solidFill>
                <a:srgbClr val="006666"/>
              </a:solidFill>
            </a:endParaRPr>
          </a:p>
          <a:p>
            <a:r>
              <a:rPr lang="de-DE" altLang="hu-HU" dirty="0" smtClean="0">
                <a:solidFill>
                  <a:srgbClr val="006666"/>
                </a:solidFill>
              </a:rPr>
              <a:t>A </a:t>
            </a:r>
            <a:r>
              <a:rPr lang="de-DE" altLang="hu-HU" dirty="0" err="1" smtClean="0">
                <a:solidFill>
                  <a:srgbClr val="006666"/>
                </a:solidFill>
              </a:rPr>
              <a:t>szervezetalakítás</a:t>
            </a:r>
            <a:r>
              <a:rPr lang="hu-HU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szempontjából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döntő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fontosságú</a:t>
            </a:r>
            <a:r>
              <a:rPr lang="de-DE" altLang="hu-HU" dirty="0" smtClean="0">
                <a:solidFill>
                  <a:srgbClr val="006666"/>
                </a:solidFill>
              </a:rPr>
              <a:t>, </a:t>
            </a:r>
            <a:r>
              <a:rPr lang="de-DE" altLang="hu-HU" dirty="0" err="1" smtClean="0">
                <a:solidFill>
                  <a:srgbClr val="006666"/>
                </a:solidFill>
              </a:rPr>
              <a:t>hogy</a:t>
            </a:r>
            <a:r>
              <a:rPr lang="de-DE" altLang="hu-HU" dirty="0" smtClean="0">
                <a:solidFill>
                  <a:srgbClr val="006666"/>
                </a:solidFill>
              </a:rPr>
              <a:t> a </a:t>
            </a:r>
            <a:r>
              <a:rPr lang="de-DE" altLang="hu-HU" dirty="0" err="1" smtClean="0">
                <a:solidFill>
                  <a:srgbClr val="006666"/>
                </a:solidFill>
              </a:rPr>
              <a:t>vállalat</a:t>
            </a:r>
            <a:r>
              <a:rPr lang="de-DE" altLang="hu-HU" dirty="0" smtClean="0">
                <a:solidFill>
                  <a:srgbClr val="006666"/>
                </a:solidFill>
              </a:rPr>
              <a:t> (</a:t>
            </a:r>
            <a:r>
              <a:rPr lang="de-DE" altLang="hu-HU" dirty="0" err="1" smtClean="0">
                <a:solidFill>
                  <a:srgbClr val="006666"/>
                </a:solidFill>
              </a:rPr>
              <a:t>illetve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annak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vezetése</a:t>
            </a:r>
            <a:r>
              <a:rPr lang="de-DE" altLang="hu-HU" dirty="0" smtClean="0">
                <a:solidFill>
                  <a:srgbClr val="006666"/>
                </a:solidFill>
              </a:rPr>
              <a:t>) </a:t>
            </a:r>
            <a:r>
              <a:rPr lang="de-DE" altLang="hu-HU" dirty="0" err="1" smtClean="0">
                <a:solidFill>
                  <a:srgbClr val="006666"/>
                </a:solidFill>
              </a:rPr>
              <a:t>miként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érzékeli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és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értékeli</a:t>
            </a:r>
            <a:r>
              <a:rPr lang="hu-HU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ezen</a:t>
            </a:r>
            <a:r>
              <a:rPr lang="de-DE" altLang="hu-HU" dirty="0" smtClean="0">
                <a:solidFill>
                  <a:srgbClr val="006666"/>
                </a:solidFill>
              </a:rPr>
              <a:t> </a:t>
            </a:r>
            <a:r>
              <a:rPr lang="de-DE" altLang="hu-HU" dirty="0" err="1" smtClean="0">
                <a:solidFill>
                  <a:srgbClr val="006666"/>
                </a:solidFill>
              </a:rPr>
              <a:t>feltételeket</a:t>
            </a:r>
            <a:r>
              <a:rPr lang="de-DE" altLang="hu-HU" dirty="0" smtClean="0">
                <a:solidFill>
                  <a:srgbClr val="006666"/>
                </a:solidFill>
              </a:rPr>
              <a:t>.</a:t>
            </a:r>
            <a:r>
              <a:rPr lang="hu-HU" altLang="hu-HU" dirty="0" smtClean="0">
                <a:solidFill>
                  <a:srgbClr val="006666"/>
                </a:solidFill>
              </a:rPr>
              <a:t> (Antal, 2006)</a:t>
            </a:r>
          </a:p>
          <a:p>
            <a:endParaRPr lang="hu-HU" altLang="hu-HU" dirty="0">
              <a:solidFill>
                <a:srgbClr val="006666"/>
              </a:solidFill>
            </a:endParaRPr>
          </a:p>
          <a:p>
            <a:r>
              <a:rPr lang="hu-HU" altLang="hu-HU" dirty="0" smtClean="0">
                <a:solidFill>
                  <a:srgbClr val="006666"/>
                </a:solidFill>
                <a:sym typeface="Wingdings" panose="05000000000000000000" pitchFamily="2" charset="2"/>
              </a:rPr>
              <a:t>  a stratégia tehát egy olyan dokumentum és cselekvéssor, amelyben a korábban megismert üzleti elemzések (általános és kompetitív, </a:t>
            </a:r>
            <a:r>
              <a:rPr lang="hu-HU" altLang="hu-HU" dirty="0" err="1" smtClean="0">
                <a:solidFill>
                  <a:srgbClr val="006666"/>
                </a:solidFill>
                <a:sym typeface="Wingdings" panose="05000000000000000000" pitchFamily="2" charset="2"/>
              </a:rPr>
              <a:t>vmint</a:t>
            </a:r>
            <a:r>
              <a:rPr lang="hu-HU" altLang="hu-HU" dirty="0" smtClean="0">
                <a:solidFill>
                  <a:srgbClr val="006666"/>
                </a:solidFill>
                <a:sym typeface="Wingdings" panose="05000000000000000000" pitchFamily="2" charset="2"/>
              </a:rPr>
              <a:t> belső környezet) révén a vállalkozás meghatározza, hogy milyen irányba tervez haladni a növekedése, fejlődése során</a:t>
            </a:r>
          </a:p>
          <a:p>
            <a:r>
              <a:rPr lang="hu-HU" altLang="hu-HU" dirty="0" smtClean="0">
                <a:solidFill>
                  <a:srgbClr val="006666"/>
                </a:solidFill>
                <a:sym typeface="Wingdings" panose="05000000000000000000" pitchFamily="2" charset="2"/>
              </a:rPr>
              <a:t> </a:t>
            </a:r>
            <a:r>
              <a:rPr lang="hu-HU" altLang="hu-HU" dirty="0" err="1" smtClean="0">
                <a:solidFill>
                  <a:srgbClr val="006666"/>
                </a:solidFill>
                <a:sym typeface="Wingdings" panose="05000000000000000000" pitchFamily="2" charset="2"/>
              </a:rPr>
              <a:t>összegzi</a:t>
            </a:r>
            <a:r>
              <a:rPr lang="hu-HU" altLang="hu-HU" dirty="0" smtClean="0">
                <a:solidFill>
                  <a:srgbClr val="006666"/>
                </a:solidFill>
                <a:sym typeface="Wingdings" panose="05000000000000000000" pitchFamily="2" charset="2"/>
              </a:rPr>
              <a:t> elhatározásait azt illetően, hogy milyen pozícióra törekszik a versenyben és milyen módszerekkel éri el azt</a:t>
            </a:r>
          </a:p>
          <a:p>
            <a:r>
              <a:rPr lang="hu-HU" altLang="hu-HU" dirty="0" smtClean="0">
                <a:solidFill>
                  <a:srgbClr val="006666"/>
                </a:solidFill>
                <a:sym typeface="Wingdings" panose="05000000000000000000" pitchFamily="2" charset="2"/>
              </a:rPr>
              <a:t> vannak általánosítható versenypiaci/iparági stratégiák, amelyek elvei segíthetnek abban, hogy meghatározzuk, hogy milyen versenyelőny révén szeretne piaci sikert elérni vállalkozásunk </a:t>
            </a:r>
          </a:p>
          <a:p>
            <a:endParaRPr lang="hu-HU" altLang="hu-HU" dirty="0">
              <a:solidFill>
                <a:srgbClr val="006666"/>
              </a:solidFill>
              <a:sym typeface="Wingdings" panose="05000000000000000000" pitchFamily="2" charset="2"/>
            </a:endParaRPr>
          </a:p>
          <a:p>
            <a:r>
              <a:rPr lang="hu-HU" alt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A stratégia annak a módja, ahogyan a vállalkozás eljut onnan, ahol van, oda, ahol lenni kíván. </a:t>
            </a:r>
            <a:r>
              <a:rPr lang="hu-HU" altLang="hu-HU" dirty="0" smtClean="0">
                <a:solidFill>
                  <a:srgbClr val="006666"/>
                </a:solidFill>
                <a:sym typeface="Wingdings" panose="05000000000000000000" pitchFamily="2" charset="2"/>
              </a:rPr>
              <a:t>Részét képezi azoknak a döntésnek a meghatározása is, amelyeket majd meg kell hozni ahhoz, hogy az út során felmerülő akadályokat legyőzzék.</a:t>
            </a:r>
            <a:endParaRPr lang="de-DE" altLang="hu-HU" dirty="0" smtClean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7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1981200" y="6586538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u-HU" smtClean="0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2437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58" y="0"/>
            <a:ext cx="10772775" cy="1658198"/>
          </a:xfrm>
        </p:spPr>
        <p:txBody>
          <a:bodyPr/>
          <a:lstStyle/>
          <a:p>
            <a:r>
              <a:rPr lang="hu-HU" altLang="hu-HU" dirty="0" smtClean="0"/>
              <a:t>Versenypiaci/iparági</a:t>
            </a:r>
            <a:br>
              <a:rPr lang="hu-HU" altLang="hu-HU" dirty="0" smtClean="0"/>
            </a:br>
            <a:r>
              <a:rPr lang="hu-HU" altLang="hu-HU" dirty="0" smtClean="0"/>
              <a:t> stratégiák (</a:t>
            </a:r>
            <a:r>
              <a:rPr lang="hu-HU" altLang="hu-HU" dirty="0" err="1" smtClean="0"/>
              <a:t>Porter</a:t>
            </a:r>
            <a:r>
              <a:rPr lang="hu-HU" altLang="hu-HU" dirty="0" smtClean="0"/>
              <a:t>)</a:t>
            </a:r>
            <a:endParaRPr lang="de-DE" altLang="hu-HU" dirty="0" smtClean="0"/>
          </a:p>
        </p:txBody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hu-HU" dirty="0" smtClean="0">
              <a:solidFill>
                <a:srgbClr val="006666"/>
              </a:solidFill>
            </a:endParaRPr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1981200" y="5943601"/>
            <a:ext cx="82296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hu-HU" altLang="hu-HU" sz="2000" dirty="0">
                <a:solidFill>
                  <a:schemeClr val="hlink"/>
                </a:solidFill>
                <a:latin typeface="Verdana" panose="020B0604030504040204" pitchFamily="34" charset="0"/>
              </a:rPr>
              <a:t>Forrás: </a:t>
            </a:r>
            <a:r>
              <a:rPr lang="hu-HU" altLang="hu-HU" sz="2000" dirty="0" smtClean="0">
                <a:solidFill>
                  <a:schemeClr val="hlink"/>
                </a:solidFill>
                <a:latin typeface="Verdana" panose="020B0604030504040204" pitchFamily="34" charset="0"/>
              </a:rPr>
              <a:t>A business nagykönyve</a:t>
            </a:r>
            <a:endParaRPr lang="de-DE" altLang="hu-HU" sz="2000" dirty="0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3" r="14883" b="30535"/>
          <a:stretch/>
        </p:blipFill>
        <p:spPr>
          <a:xfrm rot="16615691">
            <a:off x="5501794" y="71619"/>
            <a:ext cx="5773675" cy="62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Élőláb helye 3"/>
          <p:cNvSpPr>
            <a:spLocks noGrp="1"/>
          </p:cNvSpPr>
          <p:nvPr>
            <p:ph type="ftr" sz="quarter" idx="11"/>
          </p:nvPr>
        </p:nvSpPr>
        <p:spPr>
          <a:xfrm>
            <a:off x="1981200" y="6586538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u-HU" smtClean="0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244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/>
              <a:t>Versenypiaci/iparági stratégiák </a:t>
            </a:r>
            <a:br>
              <a:rPr lang="hu-HU" altLang="hu-HU" dirty="0" smtClean="0"/>
            </a:br>
            <a:r>
              <a:rPr lang="hu-HU" altLang="hu-HU" dirty="0" err="1" smtClean="0"/>
              <a:t>Porter</a:t>
            </a:r>
            <a:r>
              <a:rPr lang="hu-HU" altLang="hu-HU" dirty="0" smtClean="0"/>
              <a:t> szerint</a:t>
            </a:r>
            <a:endParaRPr lang="de-DE" altLang="hu-HU" dirty="0" smtClean="0"/>
          </a:p>
        </p:txBody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656" y="2011680"/>
            <a:ext cx="10753725" cy="44907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hu-HU" altLang="hu-HU" dirty="0">
                <a:solidFill>
                  <a:srgbClr val="FF0000"/>
                </a:solidFill>
              </a:rPr>
              <a:t>1.) Költségvezető, költségdiktáló stratégia</a:t>
            </a:r>
          </a:p>
          <a:p>
            <a:r>
              <a:rPr lang="hu-HU" altLang="hu-HU" dirty="0">
                <a:solidFill>
                  <a:srgbClr val="006666"/>
                </a:solidFill>
              </a:rPr>
              <a:t>Az jelenti, hogy </a:t>
            </a:r>
            <a:r>
              <a:rPr lang="hu-HU" altLang="hu-HU" dirty="0" smtClean="0">
                <a:solidFill>
                  <a:srgbClr val="006666"/>
                </a:solidFill>
              </a:rPr>
              <a:t>e stratégia választása esetén a cég </a:t>
            </a:r>
            <a:r>
              <a:rPr lang="hu-HU" altLang="hu-HU" dirty="0">
                <a:solidFill>
                  <a:srgbClr val="006666"/>
                </a:solidFill>
              </a:rPr>
              <a:t>valamennyi költségét (termelési, értékesítési) minimalizálja, akkor lesz sikeres, ha a többieknél alacsonyabb költségeket tud elérni, az árakban érezhető legyen a piacon. </a:t>
            </a:r>
          </a:p>
          <a:p>
            <a:r>
              <a:rPr lang="hu-HU" altLang="hu-HU" dirty="0">
                <a:solidFill>
                  <a:srgbClr val="006666"/>
                </a:solidFill>
              </a:rPr>
              <a:t>Amely cégek ezt a stratégiát követik, a tervezésnél, beszerzésnél, értékesítésnél is érvényesülni kell, és a marketing költségeken is spórolni kell</a:t>
            </a:r>
            <a:r>
              <a:rPr lang="hu-HU" altLang="hu-HU" dirty="0" smtClean="0">
                <a:solidFill>
                  <a:srgbClr val="006666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altLang="hu-HU" dirty="0">
                <a:solidFill>
                  <a:srgbClr val="006666"/>
                </a:solidFill>
              </a:rPr>
              <a:t> </a:t>
            </a:r>
            <a:r>
              <a:rPr lang="hu-HU" altLang="hu-HU" dirty="0" smtClean="0">
                <a:solidFill>
                  <a:srgbClr val="006666"/>
                </a:solidFill>
              </a:rPr>
              <a:t>adott esetben a versenytársaknál alacsonyabb áron értékesítenek, h nagyobb piaci részesedést érjenek el,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altLang="hu-HU" dirty="0">
                <a:solidFill>
                  <a:srgbClr val="006666"/>
                </a:solidFill>
              </a:rPr>
              <a:t> </a:t>
            </a:r>
            <a:r>
              <a:rPr lang="hu-HU" altLang="hu-HU" dirty="0" smtClean="0">
                <a:solidFill>
                  <a:srgbClr val="006666"/>
                </a:solidFill>
              </a:rPr>
              <a:t>de ebben az esetben élenjárónak kell lenni az alacsony költségek terén (nem csak egynek a sok alacsony áron kínáló közül), és meg is kell tartani azt a pozíciót (nehogy más aláígérjen)  /szupermarketek a legjobb példái a költségvezető stratégiának – nagy volumenek beszerzése révén tartják az alacsony árat/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altLang="hu-HU" dirty="0">
                <a:solidFill>
                  <a:srgbClr val="006666"/>
                </a:solidFill>
              </a:rPr>
              <a:t> </a:t>
            </a:r>
            <a:r>
              <a:rPr lang="hu-HU" altLang="hu-HU" dirty="0" smtClean="0">
                <a:solidFill>
                  <a:srgbClr val="006666"/>
                </a:solidFill>
              </a:rPr>
              <a:t>A </a:t>
            </a:r>
            <a:r>
              <a:rPr lang="hu-HU" altLang="hu-HU" dirty="0" err="1" smtClean="0">
                <a:solidFill>
                  <a:srgbClr val="006666"/>
                </a:solidFill>
              </a:rPr>
              <a:t>Ryanair</a:t>
            </a:r>
            <a:r>
              <a:rPr lang="hu-HU" altLang="hu-HU" dirty="0" smtClean="0">
                <a:solidFill>
                  <a:srgbClr val="006666"/>
                </a:solidFill>
              </a:rPr>
              <a:t> költségvezető stratégiája</a:t>
            </a:r>
            <a:endParaRPr lang="de-DE" altLang="hu-HU" dirty="0">
              <a:solidFill>
                <a:srgbClr val="006666"/>
              </a:solidFill>
            </a:endParaRPr>
          </a:p>
        </p:txBody>
      </p:sp>
      <p:pic>
        <p:nvPicPr>
          <p:cNvPr id="2" name="Kép 1" descr="File:&lt;strong&gt;Ryanair&lt;/strong&gt; B737 Altenburg-Nobitz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904" y="0"/>
            <a:ext cx="2205096" cy="165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Élőláb helye 3"/>
          <p:cNvSpPr>
            <a:spLocks noGrp="1"/>
          </p:cNvSpPr>
          <p:nvPr>
            <p:ph type="ftr" sz="quarter" idx="11"/>
          </p:nvPr>
        </p:nvSpPr>
        <p:spPr>
          <a:xfrm>
            <a:off x="1981200" y="6586538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u-HU" smtClean="0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245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/>
              <a:t>Iparági stratégiák </a:t>
            </a:r>
            <a:br>
              <a:rPr lang="hu-HU" altLang="hu-HU" dirty="0" smtClean="0"/>
            </a:br>
            <a:r>
              <a:rPr lang="hu-HU" altLang="hu-HU" dirty="0" err="1" smtClean="0"/>
              <a:t>Porter</a:t>
            </a:r>
            <a:r>
              <a:rPr lang="hu-HU" altLang="hu-HU" dirty="0" smtClean="0"/>
              <a:t> szerint</a:t>
            </a:r>
            <a:endParaRPr lang="de-DE" altLang="hu-HU" dirty="0" smtClean="0"/>
          </a:p>
        </p:txBody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4" y="2443585"/>
            <a:ext cx="10753725" cy="414295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altLang="hu-HU" dirty="0" smtClean="0">
                <a:solidFill>
                  <a:srgbClr val="FF0000"/>
                </a:solidFill>
              </a:rPr>
              <a:t>2.) Differenciáló, megkülönböztető stratégia</a:t>
            </a:r>
          </a:p>
          <a:p>
            <a:pPr>
              <a:lnSpc>
                <a:spcPct val="90000"/>
              </a:lnSpc>
            </a:pPr>
            <a:r>
              <a:rPr lang="hu-HU" altLang="hu-HU" dirty="0" smtClean="0">
                <a:solidFill>
                  <a:srgbClr val="006666"/>
                </a:solidFill>
              </a:rPr>
              <a:t>A cég arra koncentrál, hogy a fogyasztó számára valamilyen előnyt nyújtson. </a:t>
            </a:r>
          </a:p>
          <a:p>
            <a:pPr>
              <a:lnSpc>
                <a:spcPct val="90000"/>
              </a:lnSpc>
            </a:pPr>
            <a:r>
              <a:rPr lang="hu-HU" altLang="hu-HU" dirty="0" smtClean="0">
                <a:solidFill>
                  <a:srgbClr val="006666"/>
                </a:solidFill>
              </a:rPr>
              <a:t>Valamely területen különleges teljesítményt tud nyújtani, vezető szerepet tölt be a minőségben, technológiában, stb. </a:t>
            </a:r>
          </a:p>
          <a:p>
            <a:pPr>
              <a:lnSpc>
                <a:spcPct val="90000"/>
              </a:lnSpc>
            </a:pPr>
            <a:r>
              <a:rPr lang="hu-HU" altLang="hu-HU" dirty="0" smtClean="0">
                <a:solidFill>
                  <a:srgbClr val="006666"/>
                </a:solidFill>
              </a:rPr>
              <a:t>A differenciálás valami egyedi előnyt ad.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>
                <a:solidFill>
                  <a:srgbClr val="006666"/>
                </a:solidFill>
              </a:rPr>
              <a:t> </a:t>
            </a:r>
            <a:r>
              <a:rPr lang="hu-HU" altLang="hu-HU" dirty="0" smtClean="0">
                <a:solidFill>
                  <a:srgbClr val="006666"/>
                </a:solidFill>
              </a:rPr>
              <a:t>olyan piacokon alkalmasabb ez a stratégia, ahol a fogyasztók nem </a:t>
            </a:r>
            <a:r>
              <a:rPr lang="hu-HU" altLang="hu-HU" dirty="0" err="1" smtClean="0">
                <a:solidFill>
                  <a:srgbClr val="006666"/>
                </a:solidFill>
              </a:rPr>
              <a:t>árérzékenyek</a:t>
            </a:r>
            <a:r>
              <a:rPr lang="hu-HU" altLang="hu-HU" dirty="0" smtClean="0">
                <a:solidFill>
                  <a:srgbClr val="006666"/>
                </a:solidFill>
              </a:rPr>
              <a:t> és olyan módon kell az igényeikre megoldást nyújtani, hogy az ne legyen könnyen utánozható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>
                <a:solidFill>
                  <a:srgbClr val="006666"/>
                </a:solidFill>
              </a:rPr>
              <a:t> </a:t>
            </a:r>
            <a:r>
              <a:rPr lang="hu-HU" altLang="hu-HU" dirty="0" smtClean="0">
                <a:solidFill>
                  <a:srgbClr val="006666"/>
                </a:solidFill>
              </a:rPr>
              <a:t>lehet pl. további terméktulajdonságok, kiegészítő funkciók, szolgáltatások, jobb élettartam és jobb ügyfélszolgálat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 smtClean="0">
                <a:solidFill>
                  <a:srgbClr val="006666"/>
                </a:solidFill>
              </a:rPr>
              <a:t>Magas minőségű termékeket és szolgáltatásokat feltételez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>
                <a:solidFill>
                  <a:srgbClr val="006666"/>
                </a:solidFill>
              </a:rPr>
              <a:t> </a:t>
            </a:r>
            <a:r>
              <a:rPr lang="hu-HU" altLang="hu-HU" dirty="0" smtClean="0">
                <a:solidFill>
                  <a:srgbClr val="006666"/>
                </a:solidFill>
              </a:rPr>
              <a:t>hatékony marketingkommunikációval kell megtámogatni, gyakran a márkakép szerves része a stratégiának, ez a megkülönböztetés záloga is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>
                <a:solidFill>
                  <a:srgbClr val="006666"/>
                </a:solidFill>
              </a:rPr>
              <a:t> </a:t>
            </a:r>
            <a:r>
              <a:rPr lang="hu-HU" altLang="hu-HU" dirty="0" smtClean="0">
                <a:solidFill>
                  <a:srgbClr val="006666"/>
                </a:solidFill>
              </a:rPr>
              <a:t>A Singapore Airlines új gépparkkal és kiemelt fedélzeti szolgáltatásokkal vonzza az utasokat</a:t>
            </a:r>
          </a:p>
        </p:txBody>
      </p:sp>
      <p:pic>
        <p:nvPicPr>
          <p:cNvPr id="2" name="Kép 1" descr="File:&lt;strong&gt;Singapore Airlines&lt;/strong&gt; Logo.svg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33" y="67628"/>
            <a:ext cx="5317067" cy="1944052"/>
          </a:xfrm>
          <a:prstGeom prst="rect">
            <a:avLst/>
          </a:prstGeom>
        </p:spPr>
      </p:pic>
      <p:pic>
        <p:nvPicPr>
          <p:cNvPr id="3" name="Kép 2" descr="Emirates (airline)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78" y="2297534"/>
            <a:ext cx="1361428" cy="14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1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Élőláb helye 3"/>
          <p:cNvSpPr>
            <a:spLocks noGrp="1"/>
          </p:cNvSpPr>
          <p:nvPr>
            <p:ph type="ftr" sz="quarter" idx="11"/>
          </p:nvPr>
        </p:nvSpPr>
        <p:spPr>
          <a:xfrm>
            <a:off x="1981200" y="6586538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u-HU" smtClean="0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246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/>
              <a:t>Iparági stratégiák </a:t>
            </a:r>
            <a:r>
              <a:rPr lang="hu-HU" altLang="hu-HU" dirty="0" err="1" smtClean="0"/>
              <a:t>Porter</a:t>
            </a:r>
            <a:r>
              <a:rPr lang="hu-HU" altLang="hu-HU" dirty="0" smtClean="0"/>
              <a:t> szerint</a:t>
            </a:r>
            <a:endParaRPr lang="de-DE" altLang="hu-HU" dirty="0" smtClean="0"/>
          </a:p>
        </p:txBody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hu-HU" altLang="hu-HU" b="1" dirty="0" smtClean="0">
                <a:solidFill>
                  <a:srgbClr val="006666"/>
                </a:solidFill>
              </a:rPr>
              <a:t>3.) Összpontosító, koncentráló stratégia</a:t>
            </a:r>
          </a:p>
          <a:p>
            <a:r>
              <a:rPr lang="hu-HU" altLang="hu-HU" dirty="0" smtClean="0">
                <a:solidFill>
                  <a:srgbClr val="006666"/>
                </a:solidFill>
              </a:rPr>
              <a:t>Azt jelenti az összpontosítás, hogy nem a teljes piacra koncentrál, hanem egy vagy néhány piaci szegmensre koncentrál, és ott vagy a költségdiktáló vagy a differenciáló stratégiát érvényesíteni.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altLang="hu-HU" dirty="0">
                <a:solidFill>
                  <a:srgbClr val="006666"/>
                </a:solidFill>
              </a:rPr>
              <a:t> </a:t>
            </a:r>
            <a:r>
              <a:rPr lang="hu-HU" altLang="hu-HU" dirty="0" smtClean="0">
                <a:solidFill>
                  <a:srgbClr val="006666"/>
                </a:solidFill>
              </a:rPr>
              <a:t>kiválasztanak egy réspiacot, felmérik annak a dinamikáját, a fogyasztók egyedi igényeit, majd olcsó vagy egyedi termékeket fejlesztenek 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altLang="hu-HU" dirty="0">
                <a:solidFill>
                  <a:srgbClr val="006666"/>
                </a:solidFill>
              </a:rPr>
              <a:t> </a:t>
            </a:r>
            <a:r>
              <a:rPr lang="hu-HU" altLang="hu-HU" dirty="0" smtClean="0">
                <a:solidFill>
                  <a:srgbClr val="006666"/>
                </a:solidFill>
              </a:rPr>
              <a:t>jellemzően nagyon ügyelnek az ügyfeleik kiszolgálására, így erős márkahűséget alakítanak ki – mindez kevésbé teszi vonzóvá a potenciális új belépők számára ezt a piaci szegmenset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altLang="hu-HU" dirty="0">
                <a:solidFill>
                  <a:srgbClr val="006666"/>
                </a:solidFill>
              </a:rPr>
              <a:t> </a:t>
            </a:r>
            <a:r>
              <a:rPr lang="hu-HU" altLang="hu-HU" dirty="0" smtClean="0">
                <a:solidFill>
                  <a:srgbClr val="006666"/>
                </a:solidFill>
              </a:rPr>
              <a:t>a vállalkozás valamely adottsága vagy kompetenciája révén versenyez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altLang="hu-HU" dirty="0">
                <a:solidFill>
                  <a:srgbClr val="006666"/>
                </a:solidFill>
              </a:rPr>
              <a:t> </a:t>
            </a:r>
            <a:r>
              <a:rPr lang="hu-HU" altLang="hu-HU" dirty="0" smtClean="0">
                <a:solidFill>
                  <a:srgbClr val="006666"/>
                </a:solidFill>
              </a:rPr>
              <a:t>ha azonban azért választ a vállalkozás összpontosító stratégiát, mert csak egy részpiacot tud kiszolgálni, fennáll a veszély, h kiszoríthatják onnan</a:t>
            </a:r>
          </a:p>
        </p:txBody>
      </p:sp>
      <p:pic>
        <p:nvPicPr>
          <p:cNvPr id="2" name="Kép 1" descr="&lt;strong&gt;Nokia&lt;/strong&gt; 1280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379" y="499533"/>
            <a:ext cx="1482811" cy="9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3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jó és a rossz stratégia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35876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 A SWOT elemzés segíthet a jó stratégia kialakításában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ahhoz, hogy hatékony legyen, a cég vezetésének és alkalmazottainak bevonásával, megkérdezésével kell elvégezni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a jó stratégia megkívánja a verseny, valamint a szervezetre leselkedő veszélyek elemzését is, emellett fájdalmas döntéseket is tartalmazhat (ld.! STEEPLE, </a:t>
            </a:r>
            <a:r>
              <a:rPr lang="hu-HU" dirty="0" err="1" smtClean="0"/>
              <a:t>Porter</a:t>
            </a:r>
            <a:r>
              <a:rPr lang="hu-HU" dirty="0" smtClean="0"/>
              <a:t>, SWOT!!!)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a megfelelő stratégiaalkotás előnyt kovácsol a vállalat erősségeiből és a fennálló fenyegetésekre rugalmasan tud reagálni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a rossz stratégia gyakran jár együtt a leegyszerűsített célok vagy jövőkép meghatározásával, esetleg nem vesznek tudomást problémákról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i="1" dirty="0" smtClean="0">
                <a:solidFill>
                  <a:schemeClr val="accent3">
                    <a:lumMod val="75000"/>
                  </a:schemeClr>
                </a:solidFill>
              </a:rPr>
              <a:t>A Kodak szomorú vége ékes példája a rossz stratégiának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hu-HU" i="1" dirty="0" smtClean="0">
                <a:solidFill>
                  <a:schemeClr val="accent3">
                    <a:lumMod val="75000"/>
                  </a:schemeClr>
                </a:solidFill>
              </a:rPr>
              <a:t>az 1970-es évekre az USA piacvezető cégévé vált a fotóiparban: a film és fényképezőgép piac 90%-át tudhatta magáénak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hu-HU" i="1" dirty="0" smtClean="0">
                <a:solidFill>
                  <a:schemeClr val="accent3">
                    <a:lumMod val="75000"/>
                  </a:schemeClr>
                </a:solidFill>
              </a:rPr>
              <a:t>1975-ben a Kodak mérnökei fejlesztették ki a digitális fényképezőgépet, azonban a Kodak vezetése nem vett tudomást az új technológia által nyújtott lehetőségekről (megfőtt béka szindróma?)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i="1" dirty="0" smtClean="0">
                <a:solidFill>
                  <a:schemeClr val="accent3">
                    <a:lumMod val="75000"/>
                  </a:schemeClr>
                </a:solidFill>
              </a:rPr>
              <a:t>A Kodak túl későn kezdte meg átállását a digitális fényképezőgépekre, akkor , amikor a </a:t>
            </a:r>
            <a:r>
              <a:rPr lang="hu-HU" i="1" dirty="0" err="1" smtClean="0">
                <a:solidFill>
                  <a:schemeClr val="accent3">
                    <a:lumMod val="75000"/>
                  </a:schemeClr>
                </a:solidFill>
              </a:rPr>
              <a:t>tabletek</a:t>
            </a:r>
            <a:r>
              <a:rPr lang="hu-HU" i="1" dirty="0" smtClean="0">
                <a:solidFill>
                  <a:schemeClr val="accent3">
                    <a:lumMod val="75000"/>
                  </a:schemeClr>
                </a:solidFill>
              </a:rPr>
              <a:t> és okostelefonok is alkalmasak voltak már erre a </a:t>
            </a:r>
            <a:r>
              <a:rPr lang="hu-HU" i="1" dirty="0" smtClean="0">
                <a:solidFill>
                  <a:schemeClr val="accent3">
                    <a:lumMod val="75000"/>
                  </a:schemeClr>
                </a:solidFill>
              </a:rPr>
              <a:t>funkcióra, illetve kevéssé fókuszált a digitális területre</a:t>
            </a:r>
            <a:endParaRPr lang="hu-HU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u-HU" i="1" dirty="0" smtClean="0">
                <a:solidFill>
                  <a:schemeClr val="accent3">
                    <a:lumMod val="75000"/>
                  </a:schemeClr>
                </a:solidFill>
              </a:rPr>
              <a:t>Vezetői képtelenek voltak arra, hogy meghozzák az irányváltásra vonatkozó kemény döntést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hu-HU" i="1" dirty="0" smtClean="0">
                <a:solidFill>
                  <a:schemeClr val="accent3">
                    <a:lumMod val="75000"/>
                  </a:schemeClr>
                </a:solidFill>
              </a:rPr>
              <a:t>ez vezetett a Kodak 2012-es csődjéhez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u-HU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Kép 3" descr="&lt;strong&gt;Kodak&lt;/strong&gt;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339" y="0"/>
            <a:ext cx="2253661" cy="203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5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piacvezetés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100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 „Ha megkérdeztem volna az embereket, hogy mit akarnak, azt mondták volna, hogy gyorsabb lovakat” – Henry Ford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ő fejlesztette az első olyan gépkocsit, amelyet az amerikai középosztály megengedhetett magának, addig az autót a gazdagok luxuscikkének tekintették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tömeggyártás, költségcsökkentés, futószalag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b="1" dirty="0" smtClean="0">
                <a:solidFill>
                  <a:schemeClr val="accent3">
                    <a:lumMod val="75000"/>
                  </a:schemeClr>
                </a:solidFill>
              </a:rPr>
              <a:t>Lépéselőny és elsöprő innováció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accent3">
                    <a:lumMod val="75000"/>
                  </a:schemeClr>
                </a:solidFill>
              </a:rPr>
              <a:t>Sony – Első walkman bemutatása 1979-ben- megváltoztatta az emberek zenehallgatási szokásait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accent3">
                    <a:lumMod val="75000"/>
                  </a:schemeClr>
                </a:solidFill>
              </a:rPr>
              <a:t>Egybeesett az elterjedése az aerobik őrülettel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accent3">
                    <a:lumMod val="75000"/>
                  </a:schemeClr>
                </a:solidFill>
              </a:rPr>
              <a:t>Áttért kazettáról CD-re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accent3">
                    <a:lumMod val="75000"/>
                  </a:schemeClr>
                </a:solidFill>
              </a:rPr>
              <a:t>2001-ben Steve </a:t>
            </a:r>
            <a:r>
              <a:rPr lang="hu-HU" dirty="0" err="1" smtClean="0">
                <a:solidFill>
                  <a:schemeClr val="accent3">
                    <a:lumMod val="75000"/>
                  </a:schemeClr>
                </a:solidFill>
              </a:rPr>
              <a:t>Jobs</a:t>
            </a:r>
            <a:r>
              <a:rPr lang="hu-HU" dirty="0" smtClean="0">
                <a:solidFill>
                  <a:schemeClr val="accent3">
                    <a:lumMod val="75000"/>
                  </a:schemeClr>
                </a:solidFill>
              </a:rPr>
              <a:t> azt mondta, hogy „az a legmenőbb az </a:t>
            </a:r>
            <a:r>
              <a:rPr lang="hu-HU" dirty="0" err="1" smtClean="0">
                <a:solidFill>
                  <a:schemeClr val="accent3">
                    <a:lumMod val="75000"/>
                  </a:schemeClr>
                </a:solidFill>
              </a:rPr>
              <a:t>Ipodban</a:t>
            </a:r>
            <a:r>
              <a:rPr lang="hu-HU" dirty="0" smtClean="0">
                <a:solidFill>
                  <a:schemeClr val="accent3">
                    <a:lumMod val="75000"/>
                  </a:schemeClr>
                </a:solidFill>
              </a:rPr>
              <a:t>, hogy az egész zenegyűjteményünk elfér a zsebünkben” 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Kép 3" descr="File:&lt;strong&gt;Sony&lt;/strong&gt;-wm-fx421-&lt;strong&gt;walkman&lt;/strong&gt;.jpg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89" y="169285"/>
            <a:ext cx="1997553" cy="1631291"/>
          </a:xfrm>
          <a:prstGeom prst="rect">
            <a:avLst/>
          </a:prstGeom>
        </p:spPr>
      </p:pic>
      <p:pic>
        <p:nvPicPr>
          <p:cNvPr id="5" name="Kép 4" descr="File:&lt;strong&gt;IPod&lt;/strong&gt; Nano 4G blac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6" y="320296"/>
            <a:ext cx="1772355" cy="1329267"/>
          </a:xfrm>
          <a:prstGeom prst="rect">
            <a:avLst/>
          </a:prstGeom>
        </p:spPr>
      </p:pic>
      <p:pic>
        <p:nvPicPr>
          <p:cNvPr id="6" name="Kép 5" descr="File:1921 &lt;strong&gt;Ford&lt;/strong&gt; &lt;strong&gt;Model&lt;/strong&gt; &lt;strong&gt;T&lt;/strong&gt; Touring FAU 2.jp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09" y="182024"/>
            <a:ext cx="2480889" cy="18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6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Piacvezetés versus elsőként kifejlesztés?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038" y="2440341"/>
            <a:ext cx="6697132" cy="3767137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9482667" y="5007149"/>
            <a:ext cx="1862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3"/>
              </a:rPr>
              <a:t>https://www.androidauthority.com/ibm-simon-birthday-134255/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9121422" y="1986844"/>
            <a:ext cx="230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Egyedi üzleti modell és technológiai egyediség is szükséges!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</a:t>
            </a:r>
            <a:r>
              <a:rPr lang="hu-HU" dirty="0" smtClean="0"/>
              <a:t>ehetőség a problémában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08" t="4753" r="37224" b="7144"/>
          <a:stretch/>
        </p:blipFill>
        <p:spPr>
          <a:xfrm>
            <a:off x="169334" y="2032785"/>
            <a:ext cx="5080000" cy="462201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276622" y="2054578"/>
            <a:ext cx="49445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1" dirty="0"/>
              <a:t>A koronavírus gyors terjedésének egy magyar találmány szabhat gátat, melyet a budapesti tömegközlekedésben és vidéki kórházakban is már évek óta használnak. A speciális bevonat iránt most már más országok is érdeklődnek. Közben az orvosok nem győzik hangsúlyozni, hogy a védekezés részeként a gyakori és alapos kézmosás nélkülözhetetlen</a:t>
            </a:r>
            <a:r>
              <a:rPr lang="hu-HU" b="1" dirty="0" smtClean="0"/>
              <a:t>.</a:t>
            </a:r>
          </a:p>
          <a:p>
            <a:endParaRPr lang="hu-HU" b="1" dirty="0"/>
          </a:p>
          <a:p>
            <a:endParaRPr lang="hu-HU" b="1" dirty="0" smtClean="0"/>
          </a:p>
          <a:p>
            <a:endParaRPr lang="hu-HU" b="1" dirty="0"/>
          </a:p>
          <a:p>
            <a:r>
              <a:rPr lang="hu-HU" dirty="0">
                <a:hlinkClick r:id="rId3"/>
              </a:rPr>
              <a:t>https://www.origo.hu/itthon/20200306-magyar-talalmany-allithajta-meg-a-koronavirus-terjedeset.html?fbclid=IwAR01jXrss8jyiZNVUkaW84xz0C595Yvf0uGH-lqoNOk7iXlMac3k-e-HS0w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090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Mi kell ahhoz, hogy a problémából lehetőséget teremthessünk?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/>
              <a:t> </a:t>
            </a:r>
            <a:r>
              <a:rPr lang="hu-HU" sz="2400" dirty="0" smtClean="0">
                <a:solidFill>
                  <a:srgbClr val="FF0000"/>
                </a:solidFill>
              </a:rPr>
              <a:t>Jól</a:t>
            </a:r>
            <a:r>
              <a:rPr lang="hu-HU" sz="2400" dirty="0" smtClean="0"/>
              <a:t> megfogalmazott, </a:t>
            </a:r>
            <a:r>
              <a:rPr lang="hu-HU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innovatív</a:t>
            </a:r>
            <a:r>
              <a:rPr lang="hu-HU" sz="2400" dirty="0" smtClean="0"/>
              <a:t> ötlet és az erre épülő vállalkozás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/>
              <a:t> </a:t>
            </a:r>
            <a:r>
              <a:rPr lang="hu-HU" sz="2400" dirty="0" smtClean="0"/>
              <a:t>Üzleti környezet és a piaci verseny </a:t>
            </a:r>
            <a:r>
              <a:rPr lang="hu-HU" sz="2400" dirty="0" smtClean="0">
                <a:solidFill>
                  <a:schemeClr val="accent2"/>
                </a:solidFill>
              </a:rPr>
              <a:t>megfelelő</a:t>
            </a:r>
            <a:r>
              <a:rPr lang="hu-HU" sz="2400" dirty="0" smtClean="0"/>
              <a:t> elemzése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rgbClr val="FF0000"/>
                </a:solidFill>
              </a:rPr>
              <a:t>Jó</a:t>
            </a:r>
            <a:r>
              <a:rPr lang="hu-HU" sz="2400" dirty="0" smtClean="0"/>
              <a:t> marketing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rgbClr val="FF0000"/>
                </a:solidFill>
              </a:rPr>
              <a:t>Jó</a:t>
            </a:r>
            <a:r>
              <a:rPr lang="hu-HU" sz="2400" dirty="0" smtClean="0"/>
              <a:t> csapat és </a:t>
            </a:r>
            <a:r>
              <a:rPr lang="hu-HU" sz="2400" dirty="0" smtClean="0">
                <a:solidFill>
                  <a:srgbClr val="FF0000"/>
                </a:solidFill>
              </a:rPr>
              <a:t>jó</a:t>
            </a:r>
            <a:r>
              <a:rPr lang="hu-HU" sz="2400" dirty="0" smtClean="0"/>
              <a:t> vezető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/>
              <a:t>Az erőforrások </a:t>
            </a:r>
            <a:r>
              <a:rPr lang="hu-HU" sz="2400" dirty="0" smtClean="0">
                <a:solidFill>
                  <a:schemeClr val="accent2"/>
                </a:solidFill>
              </a:rPr>
              <a:t>megfelelő</a:t>
            </a:r>
            <a:r>
              <a:rPr lang="hu-HU" sz="2400" dirty="0" smtClean="0"/>
              <a:t> kombinációja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rgbClr val="0070C0"/>
                </a:solidFill>
              </a:rPr>
              <a:t>Megfelelő </a:t>
            </a:r>
            <a:r>
              <a:rPr lang="hu-HU" sz="2400" dirty="0" smtClean="0"/>
              <a:t>piaci stratégia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/>
              <a:t>Az indulás </a:t>
            </a:r>
            <a:r>
              <a:rPr lang="hu-HU" sz="2400" dirty="0" smtClean="0">
                <a:solidFill>
                  <a:schemeClr val="accent2"/>
                </a:solidFill>
              </a:rPr>
              <a:t>megfelelő</a:t>
            </a:r>
            <a:r>
              <a:rPr lang="hu-HU" sz="2400" dirty="0" smtClean="0"/>
              <a:t> finanszírozása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accent2"/>
                </a:solidFill>
              </a:rPr>
              <a:t>Megfelelő</a:t>
            </a:r>
            <a:r>
              <a:rPr lang="hu-HU" sz="2400" dirty="0" smtClean="0"/>
              <a:t> kapcsolódás az ökoszisztémába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rgbClr val="FFC000"/>
                </a:solidFill>
              </a:rPr>
              <a:t>Pozitív</a:t>
            </a:r>
            <a:r>
              <a:rPr lang="hu-HU" sz="2400" dirty="0" smtClean="0"/>
              <a:t> társadalmi hatás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/>
              <a:t>Trendek és előrejelzések </a:t>
            </a:r>
            <a:r>
              <a:rPr lang="hu-HU" sz="2400" dirty="0" smtClean="0">
                <a:solidFill>
                  <a:schemeClr val="accent2"/>
                </a:solidFill>
              </a:rPr>
              <a:t>megfelelő</a:t>
            </a:r>
            <a:r>
              <a:rPr lang="hu-HU" sz="2400" dirty="0" smtClean="0">
                <a:solidFill>
                  <a:schemeClr val="accent1"/>
                </a:solidFill>
              </a:rPr>
              <a:t> </a:t>
            </a:r>
            <a:r>
              <a:rPr lang="hu-HU" sz="2400" dirty="0" smtClean="0">
                <a:solidFill>
                  <a:schemeClr val="tx1"/>
                </a:solidFill>
              </a:rPr>
              <a:t>értelmezése</a:t>
            </a:r>
            <a:endParaRPr lang="hu-HU" sz="2400" dirty="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96" y="2924868"/>
            <a:ext cx="3899904" cy="25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9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Lehet így is! – </a:t>
            </a:r>
            <a:r>
              <a:rPr lang="hu-HU" dirty="0" err="1" smtClean="0"/>
              <a:t>Revolution</a:t>
            </a:r>
            <a:r>
              <a:rPr lang="hu-HU" dirty="0" smtClean="0"/>
              <a:t> </a:t>
            </a:r>
            <a:r>
              <a:rPr lang="hu-HU" dirty="0" err="1" smtClean="0"/>
              <a:t>robotics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27" b="23007"/>
          <a:stretch/>
        </p:blipFill>
        <p:spPr>
          <a:xfrm>
            <a:off x="0" y="2157731"/>
            <a:ext cx="9322681" cy="337537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62844" y="5825067"/>
            <a:ext cx="1154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 </a:t>
            </a:r>
            <a:r>
              <a:rPr lang="hu-HU" b="1" dirty="0" err="1"/>
              <a:t>Revolution</a:t>
            </a:r>
            <a:r>
              <a:rPr lang="hu-HU" b="1" dirty="0"/>
              <a:t> </a:t>
            </a:r>
            <a:r>
              <a:rPr lang="hu-HU" b="1" dirty="0" err="1"/>
              <a:t>Robotics</a:t>
            </a:r>
            <a:r>
              <a:rPr lang="hu-HU" b="1" dirty="0"/>
              <a:t> célja, hogy a lehető legtöbb gyerek ismerkedhessen meg a robotikával játékos módon</a:t>
            </a:r>
            <a:r>
              <a:rPr lang="hu-HU" b="1" dirty="0" smtClean="0"/>
              <a:t>.</a:t>
            </a:r>
          </a:p>
          <a:p>
            <a:r>
              <a:rPr lang="hu-HU" dirty="0">
                <a:hlinkClick r:id="rId3"/>
              </a:rPr>
              <a:t>https://forbes.hu/uzlet/a-budapesti-nonprofit-startup-ami-new-york-chicago-es-a-szilicium-volgy-iskolait-latja-el-robotokkal/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9561689" y="2370667"/>
            <a:ext cx="2449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1" dirty="0" smtClean="0">
                <a:solidFill>
                  <a:srgbClr val="FF0000"/>
                </a:solidFill>
              </a:rPr>
              <a:t>Miért más a helyzete ennek a </a:t>
            </a:r>
            <a:r>
              <a:rPr lang="hu-HU" b="1" dirty="0" err="1" smtClean="0">
                <a:solidFill>
                  <a:srgbClr val="FF0000"/>
                </a:solidFill>
              </a:rPr>
              <a:t>startupnak</a:t>
            </a:r>
            <a:r>
              <a:rPr lang="hu-HU" b="1" dirty="0" smtClean="0">
                <a:solidFill>
                  <a:srgbClr val="FF0000"/>
                </a:solidFill>
              </a:rPr>
              <a:t>?</a:t>
            </a:r>
          </a:p>
          <a:p>
            <a:pPr algn="just"/>
            <a:endParaRPr lang="hu-HU" b="1" dirty="0">
              <a:solidFill>
                <a:srgbClr val="FF0000"/>
              </a:solidFill>
            </a:endParaRPr>
          </a:p>
          <a:p>
            <a:pPr algn="just"/>
            <a:r>
              <a:rPr lang="hu-HU" b="1" dirty="0" smtClean="0">
                <a:solidFill>
                  <a:srgbClr val="FF0000"/>
                </a:solidFill>
              </a:rPr>
              <a:t>Melyek a fő különbségek – a </a:t>
            </a:r>
            <a:r>
              <a:rPr lang="hu-HU" b="1" dirty="0" err="1" smtClean="0">
                <a:solidFill>
                  <a:srgbClr val="FF0000"/>
                </a:solidFill>
              </a:rPr>
              <a:t>Codie</a:t>
            </a:r>
            <a:r>
              <a:rPr lang="hu-HU" b="1" dirty="0" smtClean="0">
                <a:solidFill>
                  <a:srgbClr val="FF0000"/>
                </a:solidFill>
              </a:rPr>
              <a:t> példájához viszonyítva?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48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irodalom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Porter, M. E: Versenystratégia. Akadémia Kiadó, Budapest, 2006. </a:t>
            </a:r>
            <a:endParaRPr lang="hu-HU" dirty="0"/>
          </a:p>
          <a:p>
            <a:r>
              <a:rPr lang="hu-HU" dirty="0"/>
              <a:t>Rabi Sándor: A vállalati környezet vizsgálata és a PEST-elemzés kis-, középvállalati alkalmazása, Vállalatépítő online folyóirat, 2009. szeptember</a:t>
            </a:r>
          </a:p>
          <a:p>
            <a:r>
              <a:rPr lang="hu-HU" dirty="0"/>
              <a:t>Marosán György: Stratégiai menedzsment, Műszaki könyvkiadó, </a:t>
            </a:r>
            <a:r>
              <a:rPr lang="hu-HU" dirty="0" smtClean="0"/>
              <a:t>2001</a:t>
            </a:r>
          </a:p>
          <a:p>
            <a:r>
              <a:rPr lang="hu-HU" dirty="0"/>
              <a:t>Bálint János Ferenczy Tibor Szűcs István Üzleti tervezés - DE AMTC AVK 2007 </a:t>
            </a:r>
          </a:p>
          <a:p>
            <a:r>
              <a:rPr lang="hu-HU" dirty="0" err="1"/>
              <a:t>Kövesi</a:t>
            </a:r>
            <a:r>
              <a:rPr lang="hu-HU" dirty="0"/>
              <a:t> János: Menedzsment és vállalkozásgazdaságtan, </a:t>
            </a:r>
            <a:r>
              <a:rPr lang="hu-HU" dirty="0" err="1"/>
              <a:t>Typotex</a:t>
            </a:r>
            <a:r>
              <a:rPr lang="hu-HU" dirty="0"/>
              <a:t> Kiadó, </a:t>
            </a:r>
            <a:r>
              <a:rPr lang="hu-HU" dirty="0" smtClean="0"/>
              <a:t>2015</a:t>
            </a:r>
          </a:p>
          <a:p>
            <a:r>
              <a:rPr lang="hu-HU" dirty="0"/>
              <a:t>Andó Éva (Ford.): A business nagykönyve, HVG Könyvek, 2017</a:t>
            </a:r>
          </a:p>
          <a:p>
            <a:r>
              <a:rPr lang="hu-HU" altLang="hu-HU" dirty="0">
                <a:solidFill>
                  <a:prstClr val="black"/>
                </a:solidFill>
                <a:hlinkClick r:id="rId2"/>
              </a:rPr>
              <a:t>http://startupdate.hu</a:t>
            </a:r>
            <a:endParaRPr lang="hu-HU" altLang="hu-HU" dirty="0">
              <a:solidFill>
                <a:prstClr val="black"/>
              </a:solidFill>
            </a:endParaRPr>
          </a:p>
          <a:p>
            <a:r>
              <a:rPr lang="hu-HU" dirty="0">
                <a:hlinkClick r:id="rId3"/>
              </a:rPr>
              <a:t>https://www.hwsw.hu/hirek/56060/codie-felszamolas-magyar-startup-robot-oktatas.html</a:t>
            </a:r>
            <a:endParaRPr lang="hu-HU" dirty="0"/>
          </a:p>
          <a:p>
            <a:r>
              <a:rPr lang="hu-HU" dirty="0"/>
              <a:t> </a:t>
            </a:r>
            <a:r>
              <a:rPr lang="hu-HU" dirty="0">
                <a:hlinkClick r:id="rId4"/>
              </a:rPr>
              <a:t>https://index.hu/tech/2016/04/13/ezert_nem_kerult_codie_a_karacsonyfa_ala/</a:t>
            </a:r>
            <a:endParaRPr lang="hu-HU" dirty="0"/>
          </a:p>
          <a:p>
            <a:r>
              <a:rPr lang="hu-HU" dirty="0"/>
              <a:t> </a:t>
            </a:r>
            <a:r>
              <a:rPr lang="hu-HU" dirty="0">
                <a:hlinkClick r:id="rId5"/>
              </a:rPr>
              <a:t>https://minner.hu/startup-kudarcok-mit-csinaltak-rosszul-9-resz-codie/</a:t>
            </a:r>
            <a:endParaRPr lang="hu-HU" dirty="0"/>
          </a:p>
          <a:p>
            <a:r>
              <a:rPr lang="hu-HU" dirty="0"/>
              <a:t> </a:t>
            </a:r>
            <a:r>
              <a:rPr lang="hu-HU" dirty="0">
                <a:hlinkClick r:id="rId6"/>
              </a:rPr>
              <a:t>https://www.indiegogo.com/projects/codie-cute-personal-robot-that-makes-coding-fun</a:t>
            </a:r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974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A2D9EF8-38D5-4F6D-B3EC-244BD219F5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altLang="hu-HU" dirty="0"/>
              <a:t>Erőforrások </a:t>
            </a:r>
            <a:r>
              <a:rPr lang="hu-HU" altLang="hu-HU" dirty="0" smtClean="0"/>
              <a:t>elemzése</a:t>
            </a:r>
            <a:endParaRPr lang="hu-HU" altLang="hu-HU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5C68CAB-A7B5-4999-8F0D-E3C8A5AB6D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hu-HU" altLang="hu-HU" dirty="0" smtClean="0"/>
              <a:t>Az induló vállalkozás erőforrás igénye</a:t>
            </a:r>
          </a:p>
          <a:p>
            <a:pPr marL="457200" indent="-457200">
              <a:buFontTx/>
              <a:buChar char="-"/>
            </a:pP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29992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6095BFB-F015-4632-9125-233451D2D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468" y="2522978"/>
            <a:ext cx="3383936" cy="254641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E9B5DBF-B8E1-4758-947D-9163CB4F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legfontosabb erőforrások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9EAC67-82EF-4EED-B352-782BCC73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464" y="1758461"/>
            <a:ext cx="8068202" cy="5059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b="1" dirty="0"/>
              <a:t>Fizikai: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i="0" dirty="0"/>
              <a:t>A cég fizikai infrastruktúrája és jellemzői: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u-HU" i="0" dirty="0"/>
              <a:t>irodahely, a vállalat elhelyezkedése, eszközök és berendezések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i="0" dirty="0"/>
              <a:t>Termékek és szolgáltatások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u-HU" dirty="0"/>
              <a:t>Mindaz, amelyet a saját termékei és szolgáltatásai előállításához felhasznál, és </a:t>
            </a:r>
            <a:r>
              <a:rPr lang="hu-HU" dirty="0" err="1"/>
              <a:t>mindazok</a:t>
            </a:r>
            <a:r>
              <a:rPr lang="hu-HU" dirty="0"/>
              <a:t> a javak, amelyeket előállít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u-HU" i="0" dirty="0">
                <a:sym typeface="Wingdings" panose="05000000000000000000" pitchFamily="2" charset="2"/>
              </a:rPr>
              <a:t> </a:t>
            </a:r>
            <a:r>
              <a:rPr lang="hu-HU" i="0" dirty="0">
                <a:solidFill>
                  <a:srgbClr val="C00000"/>
                </a:solidFill>
                <a:sym typeface="Wingdings" panose="05000000000000000000" pitchFamily="2" charset="2"/>
              </a:rPr>
              <a:t>tőkeigényes erőforrások</a:t>
            </a:r>
            <a:endParaRPr lang="hu-HU" i="0" dirty="0">
              <a:solidFill>
                <a:srgbClr val="C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hu-HU" i="0" dirty="0"/>
          </a:p>
          <a:p>
            <a:pPr marL="0" indent="0">
              <a:buNone/>
            </a:pPr>
            <a:r>
              <a:rPr lang="hu-HU" b="1" dirty="0"/>
              <a:t>Pénzügyi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i="0" dirty="0"/>
              <a:t>Befektetett tőke, hitel, pályázati források, értékpapírok és kötvények</a:t>
            </a:r>
          </a:p>
          <a:p>
            <a:pPr marL="0" indent="0">
              <a:buNone/>
            </a:pPr>
            <a:r>
              <a:rPr lang="hu-HU" b="1" dirty="0"/>
              <a:t>Emberi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Mindazon </a:t>
            </a:r>
            <a:r>
              <a:rPr lang="hu-HU" dirty="0"/>
              <a:t>munkavállalók, akik képességeik és munkájuk révén hozzájárulnak a vállalkozás növekedéséhez, </a:t>
            </a:r>
            <a:r>
              <a:rPr lang="hu-HU" dirty="0" smtClean="0"/>
              <a:t>fejlesztéséhez – emberi erőforrások megfelelő kombinációja</a:t>
            </a:r>
            <a:endParaRPr lang="hu-HU" dirty="0"/>
          </a:p>
          <a:p>
            <a:pPr marL="0" indent="0">
              <a:buNone/>
            </a:pPr>
            <a:r>
              <a:rPr lang="hu-HU" b="1" dirty="0"/>
              <a:t>Szellemi/Intellektuális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Licenc, szabadalom, know-how, </a:t>
            </a:r>
            <a:r>
              <a:rPr lang="hu-HU" dirty="0" smtClean="0"/>
              <a:t>kizárólagosságok, </a:t>
            </a:r>
            <a:r>
              <a:rPr lang="hu-HU" dirty="0" smtClean="0">
                <a:solidFill>
                  <a:schemeClr val="accent6">
                    <a:lumMod val="75000"/>
                  </a:schemeClr>
                </a:solidFill>
              </a:rPr>
              <a:t>piacismeret, megszerzett tudás, tapasztalat</a:t>
            </a:r>
            <a:endParaRPr lang="hu-H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4F206BC-9727-418E-8829-DBAC554B9007}"/>
              </a:ext>
            </a:extLst>
          </p:cNvPr>
          <p:cNvSpPr/>
          <p:nvPr/>
        </p:nvSpPr>
        <p:spPr>
          <a:xfrm>
            <a:off x="8595361" y="6448204"/>
            <a:ext cx="3986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Forrás: </a:t>
            </a: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4"/>
              </a:rPr>
              <a:t>http://startupdate.hu</a:t>
            </a: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alapján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5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3C6C475B-5601-4023-B0F9-656A2D93C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A verseny szempontjából értékes erőforrások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7D4A50D0-BAA0-4B19-B70E-301C1ABEF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492375"/>
            <a:ext cx="8229600" cy="36385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hu-HU" altLang="hu-HU"/>
              <a:t>	Az erőforrásokat sosem szabad csak önmagában értékelni, mert értéküket az határozza meg, hogy a piaci erőkkel milyen kölcsönhatásban állnak!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hu-HU" altLang="hu-HU"/>
              <a:t>   (IBM)</a:t>
            </a:r>
          </a:p>
        </p:txBody>
      </p:sp>
    </p:spTree>
    <p:extLst>
      <p:ext uri="{BB962C8B-B14F-4D97-AF65-F5344CB8AC3E}">
        <p14:creationId xmlns:p14="http://schemas.microsoft.com/office/powerpoint/2010/main" val="96505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ím 1">
            <a:extLst>
              <a:ext uri="{FF2B5EF4-FFF2-40B4-BE49-F238E27FC236}">
                <a16:creationId xmlns:a16="http://schemas.microsoft.com/office/drawing/2014/main" id="{A52644A9-CA2C-4687-B33B-71C16607F1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10772775" cy="1657350"/>
          </a:xfrm>
        </p:spPr>
        <p:txBody>
          <a:bodyPr/>
          <a:lstStyle/>
          <a:p>
            <a:r>
              <a:rPr lang="hu-HU" altLang="hu-HU"/>
              <a:t>Kompetencia</a:t>
            </a:r>
          </a:p>
        </p:txBody>
      </p:sp>
      <p:sp>
        <p:nvSpPr>
          <p:cNvPr id="40963" name="Tartalom helye 2">
            <a:extLst>
              <a:ext uri="{FF2B5EF4-FFF2-40B4-BE49-F238E27FC236}">
                <a16:creationId xmlns:a16="http://schemas.microsoft.com/office/drawing/2014/main" id="{E059A0E1-428B-4F5F-9096-480D1D489E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11363"/>
            <a:ext cx="10753725" cy="4355570"/>
          </a:xfrm>
        </p:spPr>
        <p:txBody>
          <a:bodyPr>
            <a:normAutofit/>
          </a:bodyPr>
          <a:lstStyle/>
          <a:p>
            <a:r>
              <a:rPr lang="hu-HU" altLang="hu-HU" dirty="0"/>
              <a:t>A kompetencia a szervezet által a működés során felhalmozott, a gyakorlatban elsajátított, a vállalati kultúrába beépült ismeretek és készségek összessége.</a:t>
            </a:r>
          </a:p>
          <a:p>
            <a:pPr lvl="1"/>
            <a:r>
              <a:rPr lang="hu-HU" altLang="hu-HU" dirty="0"/>
              <a:t>Felértékelődésének okai:</a:t>
            </a:r>
          </a:p>
          <a:p>
            <a:pPr lvl="2"/>
            <a:r>
              <a:rPr lang="hu-HU" altLang="hu-HU" dirty="0" smtClean="0"/>
              <a:t>- emberi </a:t>
            </a:r>
            <a:r>
              <a:rPr lang="hu-HU" altLang="hu-HU" dirty="0"/>
              <a:t>erőforrások felértékelődése</a:t>
            </a:r>
          </a:p>
          <a:p>
            <a:pPr lvl="2"/>
            <a:r>
              <a:rPr lang="hu-HU" altLang="hu-HU" dirty="0" smtClean="0"/>
              <a:t>- a </a:t>
            </a:r>
            <a:r>
              <a:rPr lang="hu-HU" altLang="hu-HU" dirty="0"/>
              <a:t>globális világgazdaságban minden kézzelfogható erőforrás szabadon hozzáférhetővé vált</a:t>
            </a:r>
            <a:r>
              <a:rPr lang="hu-HU" altLang="hu-HU" dirty="0" smtClean="0"/>
              <a:t>.</a:t>
            </a:r>
          </a:p>
          <a:p>
            <a:pPr lvl="2"/>
            <a:endParaRPr lang="hu-HU" altLang="hu-HU" dirty="0"/>
          </a:p>
          <a:p>
            <a:pPr lvl="2"/>
            <a:endParaRPr lang="hu-HU" altLang="hu-HU" dirty="0" smtClean="0"/>
          </a:p>
          <a:p>
            <a:pPr lvl="2"/>
            <a:r>
              <a:rPr lang="hu-HU" altLang="hu-HU" dirty="0" smtClean="0">
                <a:sym typeface="Wingdings" panose="05000000000000000000" pitchFamily="2" charset="2"/>
              </a:rPr>
              <a:t> </a:t>
            </a:r>
            <a:r>
              <a:rPr lang="hu-HU" altLang="hu-HU" dirty="0"/>
              <a:t>Emiatt a stratégia középpontjában nem annyira a pénzügyi és technikai erőforrások megszerzése, hanem ezek hatékony működtetése áll. Ez utóbbi pedig alapvetően függ az elsajátított kompetenciáktól</a:t>
            </a:r>
            <a:r>
              <a:rPr lang="hu-HU" altLang="hu-HU" dirty="0" smtClean="0"/>
              <a:t>.</a:t>
            </a:r>
          </a:p>
          <a:p>
            <a:pPr lvl="2"/>
            <a:r>
              <a:rPr lang="hu-HU" altLang="hu-HU" dirty="0" smtClean="0">
                <a:sym typeface="Wingdings" panose="05000000000000000000" pitchFamily="2" charset="2"/>
              </a:rPr>
              <a:t> Ez összefügg az innovatív területen működő vállalkozások esetében a LEAN elvek és a tanuló szervezet modelljének elterjedésével.</a:t>
            </a:r>
            <a:endParaRPr lang="hu-HU" altLang="hu-HU" dirty="0"/>
          </a:p>
          <a:p>
            <a:pPr lvl="2"/>
            <a:endParaRPr lang="hu-HU" alt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D6E08-1AA3-466C-A49A-1F705EEAC377}"/>
              </a:ext>
            </a:extLst>
          </p:cNvPr>
          <p:cNvSpPr txBox="1"/>
          <p:nvPr/>
        </p:nvSpPr>
        <p:spPr>
          <a:xfrm flipH="1">
            <a:off x="9478964" y="6128189"/>
            <a:ext cx="271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Forrás: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Kövesi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2015 és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Porter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2006 </a:t>
            </a:r>
          </a:p>
        </p:txBody>
      </p:sp>
    </p:spTree>
    <p:extLst>
      <p:ext uri="{BB962C8B-B14F-4D97-AF65-F5344CB8AC3E}">
        <p14:creationId xmlns:p14="http://schemas.microsoft.com/office/powerpoint/2010/main" val="327558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9F85DC5-940B-4CCD-B38A-F3818A6C8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Outsourcing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963FD25-98D1-40C2-A99A-ADDDAB295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86717" y="2327275"/>
            <a:ext cx="8713787" cy="4530725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hu-HU" altLang="hu-HU" dirty="0"/>
              <a:t>Az </a:t>
            </a:r>
            <a:r>
              <a:rPr lang="hu-HU" altLang="hu-HU" b="1" dirty="0" err="1"/>
              <a:t>outsourcing</a:t>
            </a:r>
            <a:r>
              <a:rPr lang="hu-HU" altLang="hu-HU" b="1" dirty="0"/>
              <a:t> </a:t>
            </a:r>
            <a:r>
              <a:rPr lang="hu-HU" altLang="hu-HU" dirty="0"/>
              <a:t>alatt azt a speciális folyamatot értjük, amiben egy vállalat az addig szokásosan maga által végzett valamelyik tevékenységét átadja, egy, az adott tevékenységre szakosodott ás vállalatnak és a jövőben azt a bizonyos tevékenységet – díjazás ellenében – ezen másik vállalat látja el. Sikeres </a:t>
            </a:r>
            <a:r>
              <a:rPr lang="hu-HU" altLang="hu-HU" b="1" i="1" dirty="0" err="1"/>
              <a:t>outsourcing</a:t>
            </a:r>
            <a:r>
              <a:rPr lang="hu-HU" altLang="hu-HU" b="1" i="1" dirty="0"/>
              <a:t> </a:t>
            </a:r>
            <a:r>
              <a:rPr lang="hu-HU" altLang="hu-HU" dirty="0"/>
              <a:t>esetén a tevékenységet átadó és az azt átvállaló cég egyaránt profitál az átszervezésből.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34749E9-BC3B-44E7-842D-E62749051096}"/>
              </a:ext>
            </a:extLst>
          </p:cNvPr>
          <p:cNvSpPr txBox="1"/>
          <p:nvPr/>
        </p:nvSpPr>
        <p:spPr>
          <a:xfrm flipH="1">
            <a:off x="9478964" y="6128189"/>
            <a:ext cx="271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Forrás: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Kövesi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2015 és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Porter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2006 </a:t>
            </a:r>
          </a:p>
        </p:txBody>
      </p:sp>
    </p:spTree>
    <p:extLst>
      <p:ext uri="{BB962C8B-B14F-4D97-AF65-F5344CB8AC3E}">
        <p14:creationId xmlns:p14="http://schemas.microsoft.com/office/powerpoint/2010/main" val="387401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Miért van szükség induló vállalkozások esetében az erőforrások pontos megtervezésére?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7224" y="2508391"/>
            <a:ext cx="10753725" cy="376618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err="1" smtClean="0"/>
              <a:t>Codie</a:t>
            </a:r>
            <a:r>
              <a:rPr lang="hu-HU" dirty="0" smtClean="0"/>
              <a:t> példája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Indulás, termék, kezdeti sikerek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A bukás oka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sz="1200" dirty="0">
                <a:hlinkClick r:id="rId2"/>
              </a:rPr>
              <a:t>https://</a:t>
            </a:r>
            <a:r>
              <a:rPr lang="hu-HU" sz="1200" dirty="0" smtClean="0">
                <a:hlinkClick r:id="rId2"/>
              </a:rPr>
              <a:t>www.hwsw.hu/hirek/56060/codie-felszamolas-magyar-startup-robot-oktatas.html</a:t>
            </a:r>
            <a:endParaRPr lang="hu-HU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 </a:t>
            </a:r>
            <a:r>
              <a:rPr lang="hu-HU" sz="1200" dirty="0">
                <a:hlinkClick r:id="rId3"/>
              </a:rPr>
              <a:t>https://index.hu/tech/2016/04/13/ezert_nem_kerult_codie_a_karacsonyfa_ala</a:t>
            </a:r>
            <a:r>
              <a:rPr lang="hu-HU" sz="1200" dirty="0" smtClean="0">
                <a:hlinkClick r:id="rId3"/>
              </a:rPr>
              <a:t>/</a:t>
            </a:r>
            <a:endParaRPr lang="hu-HU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 </a:t>
            </a:r>
            <a:r>
              <a:rPr lang="hu-HU" sz="1200" dirty="0">
                <a:hlinkClick r:id="rId4"/>
              </a:rPr>
              <a:t>https://minner.hu/startup-kudarcok-mit-csinaltak-rosszul-9-resz-codie</a:t>
            </a:r>
            <a:r>
              <a:rPr lang="hu-HU" sz="1200" dirty="0" smtClean="0">
                <a:hlinkClick r:id="rId4"/>
              </a:rPr>
              <a:t>/</a:t>
            </a:r>
            <a:endParaRPr lang="hu-HU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 https://www.indiegogo.com/projects/codie-cute-personal-robot-that-makes-coding-fun#/</a:t>
            </a:r>
          </a:p>
        </p:txBody>
      </p:sp>
      <p:pic>
        <p:nvPicPr>
          <p:cNvPr id="4" name="Kép 3" descr="&lt;strong&gt;Codie&lt;/strong&gt; - A Small Robot That Drives Around And Teaches Kids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28" y="3445051"/>
            <a:ext cx="58293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7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Stratégia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892400"/>
      </p:ext>
    </p:extLst>
  </p:cSld>
  <p:clrMapOvr>
    <a:masterClrMapping/>
  </p:clrMapOvr>
</p:sld>
</file>

<file path=ppt/theme/theme1.xml><?xml version="1.0" encoding="utf-8"?>
<a:theme xmlns:a="http://schemas.openxmlformats.org/drawingml/2006/main" name="Nagyvárosi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21560</TotalTime>
  <Words>1482</Words>
  <Application>Microsoft Office PowerPoint</Application>
  <PresentationFormat>Szélesvásznú</PresentationFormat>
  <Paragraphs>158</Paragraphs>
  <Slides>21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Lucida Sans Unicode</vt:lpstr>
      <vt:lpstr>Times New Roman</vt:lpstr>
      <vt:lpstr>Verdana</vt:lpstr>
      <vt:lpstr>Wingdings</vt:lpstr>
      <vt:lpstr>Nagyvárosi</vt:lpstr>
      <vt:lpstr>Default Design</vt:lpstr>
      <vt:lpstr>Innovatív vállalkozás menedzsment </vt:lpstr>
      <vt:lpstr>Mi kell ahhoz, hogy a problémából lehetőséget teremthessünk?</vt:lpstr>
      <vt:lpstr>Erőforrások elemzése</vt:lpstr>
      <vt:lpstr>A legfontosabb erőforrások</vt:lpstr>
      <vt:lpstr>A verseny szempontjából értékes erőforrások</vt:lpstr>
      <vt:lpstr>Kompetencia</vt:lpstr>
      <vt:lpstr>Outsourcing</vt:lpstr>
      <vt:lpstr>Miért van szükség induló vállalkozások esetében az erőforrások pontos megtervezésére?</vt:lpstr>
      <vt:lpstr>Stratégia</vt:lpstr>
      <vt:lpstr>Stratégia (Strategy):</vt:lpstr>
      <vt:lpstr>A stratégia szerepe</vt:lpstr>
      <vt:lpstr>Versenypiaci/iparági  stratégiák (Porter)</vt:lpstr>
      <vt:lpstr>Versenypiaci/iparági stratégiák  Porter szerint</vt:lpstr>
      <vt:lpstr>Iparági stratégiák  Porter szerint</vt:lpstr>
      <vt:lpstr>Iparági stratégiák Porter szerint</vt:lpstr>
      <vt:lpstr>A jó és a rossz stratégia </vt:lpstr>
      <vt:lpstr>A piacvezetés</vt:lpstr>
      <vt:lpstr>Piacvezetés versus elsőként kifejlesztés?</vt:lpstr>
      <vt:lpstr>Lehetőség a problémában</vt:lpstr>
      <vt:lpstr>Lehet így is! – Revolution robotics</vt:lpstr>
      <vt:lpstr>Felhasznált irodalom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Innovatív vállalkozás menedzsment</dc:title>
  <dc:creator>Admin</dc:creator>
  <cp:lastModifiedBy>Barbara</cp:lastModifiedBy>
  <cp:revision>64</cp:revision>
  <dcterms:created xsi:type="dcterms:W3CDTF">2018-08-28T14:04:43Z</dcterms:created>
  <dcterms:modified xsi:type="dcterms:W3CDTF">2021-03-07T16:58:35Z</dcterms:modified>
</cp:coreProperties>
</file>