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9" r:id="rId14"/>
    <p:sldId id="268" r:id="rId15"/>
    <p:sldId id="270" r:id="rId1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94660"/>
  </p:normalViewPr>
  <p:slideViewPr>
    <p:cSldViewPr>
      <p:cViewPr varScale="1">
        <p:scale>
          <a:sx n="22" d="100"/>
          <a:sy n="22" d="100"/>
        </p:scale>
        <p:origin x="-1896"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DAE34-CE0A-4FAB-B802-327033E7D189}" type="datetimeFigureOut">
              <a:rPr lang="hu-HU" smtClean="0"/>
              <a:t>2010.09.29.</a:t>
            </a:fld>
            <a:endParaRPr lang="hu-H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4689DF-D269-4EA0-959F-609D46F03297}" type="slidenum">
              <a:rPr lang="hu-HU" smtClean="0"/>
              <a:t>‹#›</a:t>
            </a:fld>
            <a:endParaRPr lang="hu-HU"/>
          </a:p>
        </p:txBody>
      </p:sp>
    </p:spTree>
    <p:extLst>
      <p:ext uri="{BB962C8B-B14F-4D97-AF65-F5344CB8AC3E}">
        <p14:creationId xmlns:p14="http://schemas.microsoft.com/office/powerpoint/2010/main" val="222020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www.infoq.com/presentations/Facebook-Moving-Fast-at-Scale" TargetMode="External"/><Relationship Id="rId3" Type="http://schemas.openxmlformats.org/officeDocument/2006/relationships/hyperlink" Target="http://martinfowler.com/articles/continuousIntegration.html" TargetMode="External"/><Relationship Id="rId7" Type="http://schemas.openxmlformats.org/officeDocument/2006/relationships/hyperlink" Target="http://timothyfitz.wordpress.com/2009/02/10/continuous-deployment-at-imvu-doing-the-impossible-fifty-times-a-da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continuousdelivery.com/" TargetMode="External"/><Relationship Id="rId11" Type="http://schemas.openxmlformats.org/officeDocument/2006/relationships/hyperlink" Target="http://zsoldosp.blogspot.com/" TargetMode="External"/><Relationship Id="rId5" Type="http://schemas.openxmlformats.org/officeDocument/2006/relationships/hyperlink" Target="http://c2.com/cgi/wiki?ContinuousIntegration" TargetMode="External"/><Relationship Id="rId10" Type="http://schemas.openxmlformats.org/officeDocument/2006/relationships/hyperlink" Target="http://twitter.com/zsepi" TargetMode="External"/><Relationship Id="rId4" Type="http://schemas.openxmlformats.org/officeDocument/2006/relationships/hyperlink" Target="http://www.extremeprogramming.org/rules/integrateoften.html" TargetMode="External"/><Relationship Id="rId9" Type="http://schemas.openxmlformats.org/officeDocument/2006/relationships/hyperlink" Target="http://www.hanselman.com/blog/HanselminutesPodcast230ContinuousDeploymentWithJonT%C3%B8rresdal.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arlezuml.com/blog/?postid=88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of us, the cartoon with the overcomplicated process chart with a step  reading “some miracle happens here” (the one that</a:t>
            </a:r>
            <a:r>
              <a:rPr lang="en-US" baseline="0" dirty="0" smtClean="0"/>
              <a:t> “</a:t>
            </a:r>
            <a:r>
              <a:rPr lang="en-US" dirty="0" smtClean="0"/>
              <a:t>you might want to be a little more detailed on this”) is a reminder of the late night caffeine powered release process finishing at dawn due to similarly documented release procedures. </a:t>
            </a:r>
          </a:p>
          <a:p>
            <a:endParaRPr lang="en-US" dirty="0"/>
          </a:p>
          <a:p>
            <a:r>
              <a:rPr lang="en-US" dirty="0" smtClean="0"/>
              <a:t>This talk will highlight some steps on one of the possible paths from that can be taken</a:t>
            </a:r>
            <a:r>
              <a:rPr lang="en-US" baseline="0" dirty="0" smtClean="0"/>
              <a:t> to get from </a:t>
            </a:r>
            <a:r>
              <a:rPr lang="en-US" dirty="0" smtClean="0"/>
              <a:t>the above described situation to the 50 (or more) releases some companies (e.g.: Facebook, IMVU, etc.) do daily.</a:t>
            </a:r>
          </a:p>
          <a:p>
            <a:endParaRPr lang="en-US" dirty="0" smtClean="0"/>
          </a:p>
          <a:p>
            <a:endParaRPr lang="en-US" dirty="0" smtClean="0"/>
          </a:p>
          <a:p>
            <a:r>
              <a:rPr lang="en-US" dirty="0" smtClean="0"/>
              <a:t>----</a:t>
            </a:r>
          </a:p>
          <a:p>
            <a:r>
              <a:rPr lang="en-US" dirty="0" smtClean="0"/>
              <a:t>Images</a:t>
            </a:r>
            <a:r>
              <a:rPr lang="en-US" baseline="0" dirty="0" smtClean="0"/>
              <a:t> of this presentation are all attributed with the URLs on each side, and each image is licensed under the terms that can be found on the source website, unless otherwise noted.</a:t>
            </a:r>
          </a:p>
          <a:p>
            <a:endParaRPr lang="en-US" dirty="0" smtClean="0"/>
          </a:p>
          <a:p>
            <a:pPr marL="0" indent="0">
              <a:buFont typeface="Arial" pitchFamily="34" charset="0"/>
              <a:buNone/>
            </a:pPr>
            <a:r>
              <a:rPr lang="en-US" dirty="0" smtClean="0"/>
              <a:t>http://commons.wikimedia.org/wiki/File:Paul_Scheerbart_-_Perpetuum_mobile_(1910).png</a:t>
            </a:r>
          </a:p>
          <a:p>
            <a:pPr marL="0" indent="0">
              <a:buFont typeface="Arial" pitchFamily="34" charset="0"/>
              <a:buNone/>
            </a:pPr>
            <a:r>
              <a:rPr lang="en-US" dirty="0" smtClean="0"/>
              <a:t>http://www.flickr.com/photos/cwest666/1458716901/</a:t>
            </a:r>
          </a:p>
        </p:txBody>
      </p:sp>
      <p:sp>
        <p:nvSpPr>
          <p:cNvPr id="4" name="Slide Number Placeholder 3"/>
          <p:cNvSpPr>
            <a:spLocks noGrp="1"/>
          </p:cNvSpPr>
          <p:nvPr>
            <p:ph type="sldNum" sz="quarter" idx="10"/>
          </p:nvPr>
        </p:nvSpPr>
        <p:spPr/>
        <p:txBody>
          <a:bodyPr/>
          <a:lstStyle/>
          <a:p>
            <a:fld id="{B84689DF-D269-4EA0-959F-609D46F03297}" type="slidenum">
              <a:rPr lang="hu-HU" smtClean="0"/>
              <a:t>1</a:t>
            </a:fld>
            <a:endParaRPr lang="hu-HU"/>
          </a:p>
        </p:txBody>
      </p:sp>
    </p:spTree>
    <p:extLst>
      <p:ext uri="{BB962C8B-B14F-4D97-AF65-F5344CB8AC3E}">
        <p14:creationId xmlns:p14="http://schemas.microsoft.com/office/powerpoint/2010/main" val="119073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only if we could do something about those manual release (and verification) steps… wait, can’t we automate that too?</a:t>
            </a:r>
          </a:p>
          <a:p>
            <a:endParaRPr lang="en-US" baseline="0" dirty="0" smtClean="0"/>
          </a:p>
          <a:p>
            <a:pPr marL="0" indent="0">
              <a:buFont typeface="Arial" pitchFamily="34" charset="0"/>
              <a:buNone/>
            </a:pPr>
            <a:r>
              <a:rPr lang="en-US" dirty="0" smtClean="0"/>
              <a:t>http://www.flickr.com/photos/cwest666/1458716901/</a:t>
            </a:r>
          </a:p>
        </p:txBody>
      </p:sp>
      <p:sp>
        <p:nvSpPr>
          <p:cNvPr id="4" name="Slide Number Placeholder 3"/>
          <p:cNvSpPr>
            <a:spLocks noGrp="1"/>
          </p:cNvSpPr>
          <p:nvPr>
            <p:ph type="sldNum" sz="quarter" idx="10"/>
          </p:nvPr>
        </p:nvSpPr>
        <p:spPr/>
        <p:txBody>
          <a:bodyPr/>
          <a:lstStyle/>
          <a:p>
            <a:fld id="{B84689DF-D269-4EA0-959F-609D46F03297}" type="slidenum">
              <a:rPr lang="hu-HU" smtClean="0"/>
              <a:t>10</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Much better. </a:t>
            </a:r>
          </a:p>
          <a:p>
            <a:endParaRPr lang="en-US" baseline="0" dirty="0" smtClean="0"/>
          </a:p>
          <a:p>
            <a:r>
              <a:rPr lang="en-US" baseline="0" dirty="0" smtClean="0"/>
              <a:t>Release automation might be much more difficult, and present a greater risk to our reputation if something slips through (if we fail automating a build, that isn’t such a big deal given our prior track record); but exactly for these reasons it’s worth it even more than in the build’s case. </a:t>
            </a:r>
          </a:p>
          <a:p>
            <a:endParaRPr lang="en-US" baseline="0" dirty="0" smtClean="0"/>
          </a:p>
          <a:p>
            <a:r>
              <a:rPr lang="en-US" baseline="0" dirty="0" smtClean="0"/>
              <a:t>And you’ll be surprised what you can learn about your own release process </a:t>
            </a:r>
            <a:r>
              <a:rPr lang="en-US" baseline="0" dirty="0" smtClean="0">
                <a:sym typeface="Wingdings" pitchFamily="2" charset="2"/>
              </a:rPr>
              <a:t></a:t>
            </a:r>
          </a:p>
          <a:p>
            <a:endParaRPr lang="en-US" baseline="0" dirty="0" smtClean="0"/>
          </a:p>
          <a:p>
            <a:r>
              <a:rPr lang="en-US" baseline="0" dirty="0" smtClean="0"/>
              <a:t>http://www.flickr.com/photos/harry_nl/3030267182/</a:t>
            </a:r>
          </a:p>
        </p:txBody>
      </p:sp>
      <p:sp>
        <p:nvSpPr>
          <p:cNvPr id="4" name="Slide Number Placeholder 3"/>
          <p:cNvSpPr>
            <a:spLocks noGrp="1"/>
          </p:cNvSpPr>
          <p:nvPr>
            <p:ph type="sldNum" sz="quarter" idx="10"/>
          </p:nvPr>
        </p:nvSpPr>
        <p:spPr/>
        <p:txBody>
          <a:bodyPr/>
          <a:lstStyle/>
          <a:p>
            <a:fld id="{B84689DF-D269-4EA0-959F-609D46F03297}" type="slidenum">
              <a:rPr lang="hu-HU" smtClean="0"/>
              <a:t>11</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Release code is code, just like any other. Treat it the same as production code. KISS, Refactor.</a:t>
            </a:r>
          </a:p>
          <a:p>
            <a:endParaRPr lang="en-US" baseline="0" dirty="0" smtClean="0"/>
          </a:p>
          <a:p>
            <a:r>
              <a:rPr lang="en-US" baseline="0" dirty="0" smtClean="0"/>
              <a:t>Cartoon is taken with the emailed permission of the author. Original cartoon can be found at http://geekandpoke.typepad.com/geekandpoke/2010/05/how-to-become-invaluable.html</a:t>
            </a:r>
          </a:p>
        </p:txBody>
      </p:sp>
      <p:sp>
        <p:nvSpPr>
          <p:cNvPr id="4" name="Slide Number Placeholder 3"/>
          <p:cNvSpPr>
            <a:spLocks noGrp="1"/>
          </p:cNvSpPr>
          <p:nvPr>
            <p:ph type="sldNum" sz="quarter" idx="10"/>
          </p:nvPr>
        </p:nvSpPr>
        <p:spPr/>
        <p:txBody>
          <a:bodyPr/>
          <a:lstStyle/>
          <a:p>
            <a:fld id="{B84689DF-D269-4EA0-959F-609D46F03297}" type="slidenum">
              <a:rPr lang="hu-HU" smtClean="0"/>
              <a:t>12</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Now that we can build and release from the command line, how do we tie all this together?</a:t>
            </a:r>
          </a:p>
          <a:p>
            <a:endParaRPr lang="en-US" baseline="0" dirty="0" smtClean="0"/>
          </a:p>
          <a:p>
            <a:r>
              <a:rPr lang="en-US" b="1" u="sng" baseline="0" dirty="0" smtClean="0"/>
              <a:t>Build Promotion </a:t>
            </a:r>
          </a:p>
          <a:p>
            <a:endParaRPr lang="en-US" b="1" u="sng" baseline="0" dirty="0" smtClean="0"/>
          </a:p>
          <a:p>
            <a:r>
              <a:rPr lang="en-US" b="0" u="none" baseline="0" dirty="0" smtClean="0"/>
              <a:t>Given we have already built and thoroughly verified the built artifact, there isn’t really a reason why we should go through the same procedure. After all, we would just run the same checks again.</a:t>
            </a:r>
          </a:p>
          <a:p>
            <a:endParaRPr lang="en-US" baseline="0" dirty="0" smtClean="0"/>
          </a:p>
          <a:p>
            <a:r>
              <a:rPr lang="en-US" baseline="0" dirty="0" smtClean="0"/>
              <a:t>That’s all, we are ready for space travel!. </a:t>
            </a:r>
          </a:p>
          <a:p>
            <a:endParaRPr lang="en-US" baseline="0" dirty="0" smtClean="0"/>
          </a:p>
          <a:p>
            <a:r>
              <a:rPr lang="en-US" b="0" i="1" baseline="0" dirty="0" smtClean="0"/>
              <a:t>How do we revert to the previous version if things go South?</a:t>
            </a:r>
          </a:p>
          <a:p>
            <a:endParaRPr lang="en-US" baseline="0" dirty="0" smtClean="0"/>
          </a:p>
          <a:p>
            <a:pPr algn="ctr"/>
            <a:r>
              <a:rPr lang="en-US" b="1" baseline="0" dirty="0" smtClean="0"/>
              <a:t>Don’t panic!</a:t>
            </a:r>
          </a:p>
          <a:p>
            <a:pPr algn="ctr"/>
            <a:endParaRPr lang="en-US" b="1" baseline="0" dirty="0" smtClean="0"/>
          </a:p>
          <a:p>
            <a:pPr algn="l"/>
            <a:r>
              <a:rPr lang="en-US" b="0" baseline="0" dirty="0" smtClean="0"/>
              <a:t>Just automate that too. Follow the pattern used by the </a:t>
            </a:r>
            <a:r>
              <a:rPr lang="en-US" b="0" baseline="0" dirty="0" err="1" smtClean="0"/>
              <a:t>Machine.Migrations</a:t>
            </a:r>
            <a:r>
              <a:rPr lang="en-US" b="0" baseline="0" dirty="0" smtClean="0"/>
              <a:t> .NET library (among many other libraries). </a:t>
            </a:r>
            <a:r>
              <a:rPr lang="en-US" b="0" baseline="0" dirty="0" err="1" smtClean="0"/>
              <a:t>StepUp</a:t>
            </a:r>
            <a:r>
              <a:rPr lang="en-US" b="0" baseline="0" dirty="0" smtClean="0"/>
              <a:t>, </a:t>
            </a:r>
            <a:r>
              <a:rPr lang="en-US" b="0" baseline="0" dirty="0" err="1" smtClean="0"/>
              <a:t>StepDown</a:t>
            </a:r>
            <a:r>
              <a:rPr lang="en-US" b="0" baseline="0" dirty="0" smtClean="0"/>
              <a:t> methods for each change. Or use the Memento pattern for undo/redo. Or just write one off scripts.</a:t>
            </a:r>
          </a:p>
          <a:p>
            <a:endParaRPr lang="en-US" baseline="0" dirty="0" smtClean="0"/>
          </a:p>
          <a:p>
            <a:r>
              <a:rPr lang="en-US" baseline="0" dirty="0" smtClean="0"/>
              <a:t>http://www.flickr.com/photos/61057813@N00/153001143/</a:t>
            </a:r>
          </a:p>
        </p:txBody>
      </p:sp>
      <p:sp>
        <p:nvSpPr>
          <p:cNvPr id="4" name="Slide Number Placeholder 3"/>
          <p:cNvSpPr>
            <a:spLocks noGrp="1"/>
          </p:cNvSpPr>
          <p:nvPr>
            <p:ph type="sldNum" sz="quarter" idx="10"/>
          </p:nvPr>
        </p:nvSpPr>
        <p:spPr/>
        <p:txBody>
          <a:bodyPr/>
          <a:lstStyle/>
          <a:p>
            <a:fld id="{B84689DF-D269-4EA0-959F-609D46F03297}" type="slidenum">
              <a:rPr lang="hu-HU" smtClean="0"/>
              <a:t>13</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u="sng" baseline="0" dirty="0" smtClean="0"/>
              <a:t>Checks</a:t>
            </a:r>
          </a:p>
          <a:p>
            <a:r>
              <a:rPr lang="en-US" sz="1100" baseline="0" dirty="0" smtClean="0"/>
              <a:t>So far we have only talked about pre-release checks, but there are things that should be verified afterwards. If deploying to a live application, there should some more checks – </a:t>
            </a:r>
          </a:p>
          <a:p>
            <a:pPr marL="171450" indent="-171450">
              <a:buFont typeface="Arial" pitchFamily="34" charset="0"/>
              <a:buChar char="•"/>
            </a:pPr>
            <a:r>
              <a:rPr lang="en-US" sz="1100" baseline="0" dirty="0" smtClean="0"/>
              <a:t>The usual suspects - file permissions, can connect to the database, etc. </a:t>
            </a:r>
          </a:p>
          <a:p>
            <a:pPr marL="171450" indent="-171450">
              <a:buFont typeface="Arial" pitchFamily="34" charset="0"/>
              <a:buChar char="•"/>
            </a:pPr>
            <a:r>
              <a:rPr lang="en-US" sz="1100" baseline="0" dirty="0" smtClean="0"/>
              <a:t>I found that if the prior release is available, having an expected diff on the file system level can be useful</a:t>
            </a:r>
          </a:p>
          <a:p>
            <a:pPr marL="171450" indent="-171450">
              <a:buFont typeface="Arial" pitchFamily="34" charset="0"/>
              <a:buChar char="•"/>
            </a:pPr>
            <a:r>
              <a:rPr lang="en-US" sz="1100" baseline="0" dirty="0" smtClean="0"/>
              <a:t>Roll it out bit by bit, segment your audience – monitor the performance, and compare and contrast against the prior baseline and auto rollback if performance degrades noticeably</a:t>
            </a:r>
          </a:p>
          <a:p>
            <a:pPr marL="171450" indent="-171450">
              <a:buFont typeface="Arial" pitchFamily="34" charset="0"/>
              <a:buChar char="•"/>
            </a:pPr>
            <a:r>
              <a:rPr lang="en-US" sz="1100" baseline="0" dirty="0" smtClean="0"/>
              <a:t>All other things you have been burnt by before </a:t>
            </a:r>
            <a:r>
              <a:rPr lang="en-US" sz="1100" baseline="0" dirty="0" smtClean="0">
                <a:sym typeface="Wingdings" pitchFamily="2" charset="2"/>
              </a:rPr>
              <a:t></a:t>
            </a:r>
            <a:endParaRPr lang="en-US" sz="1100" baseline="0" dirty="0" smtClean="0"/>
          </a:p>
          <a:p>
            <a:endParaRPr lang="en-US" sz="1100" b="1" u="sng" baseline="0" dirty="0" smtClean="0"/>
          </a:p>
          <a:p>
            <a:r>
              <a:rPr lang="en-US" sz="1100" b="1" u="sng" baseline="0" dirty="0" smtClean="0"/>
              <a:t>Constraints</a:t>
            </a:r>
          </a:p>
          <a:p>
            <a:r>
              <a:rPr lang="en-US" sz="1100" b="0" u="none" baseline="0" dirty="0" smtClean="0"/>
              <a:t>These might be operational (company policy) or psychological (releases shouldn’t happen automatically!). That is fine. If we can push things out as far as possible (e.g.: releasing to the QA environment), that is also quite a big step forward. Note you might not want to actually pull out the app from under the QA people though </a:t>
            </a:r>
          </a:p>
          <a:p>
            <a:endParaRPr lang="en-US" sz="1100" b="0" u="none" baseline="0" dirty="0" smtClean="0"/>
          </a:p>
          <a:p>
            <a:r>
              <a:rPr lang="en-US" sz="1100" b="0" u="none" baseline="0" dirty="0" smtClean="0"/>
              <a:t>As Yoda says, I’m only showing (a possible way), you have to walk on it to make it fit your context.</a:t>
            </a:r>
          </a:p>
          <a:p>
            <a:endParaRPr lang="en-US" sz="1100" baseline="0" dirty="0" smtClean="0"/>
          </a:p>
          <a:p>
            <a:r>
              <a:rPr lang="en-US" sz="1100" baseline="0" dirty="0" smtClean="0"/>
              <a:t>http://www.flickr.com/photos/harry_nl/3030267182/</a:t>
            </a:r>
          </a:p>
          <a:p>
            <a:endParaRPr lang="en-US" sz="1100" baseline="0" dirty="0" smtClean="0"/>
          </a:p>
        </p:txBody>
      </p:sp>
      <p:sp>
        <p:nvSpPr>
          <p:cNvPr id="4" name="Slide Number Placeholder 3"/>
          <p:cNvSpPr>
            <a:spLocks noGrp="1"/>
          </p:cNvSpPr>
          <p:nvPr>
            <p:ph type="sldNum" sz="quarter" idx="10"/>
          </p:nvPr>
        </p:nvSpPr>
        <p:spPr/>
        <p:txBody>
          <a:bodyPr/>
          <a:lstStyle/>
          <a:p>
            <a:fld id="{B84689DF-D269-4EA0-959F-609D46F03297}" type="slidenum">
              <a:rPr lang="hu-HU" smtClean="0"/>
              <a:t>14</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Some useful links</a:t>
            </a:r>
          </a:p>
          <a:p>
            <a:r>
              <a:rPr lang="en-US" sz="1200" b="0" i="0" kern="1200" dirty="0" smtClean="0">
                <a:solidFill>
                  <a:schemeClr val="tx1"/>
                </a:solidFill>
                <a:effectLst/>
                <a:latin typeface="+mn-lt"/>
                <a:ea typeface="+mn-ea"/>
                <a:cs typeface="+mn-cs"/>
                <a:hlinkClick r:id="rId3"/>
              </a:rPr>
              <a:t>http://martinfowler.com/articles/continuousIntegration.html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4"/>
              </a:rPr>
              <a:t>http://www.extremeprogramming.org/rules/integrateoften.html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5"/>
              </a:rPr>
              <a:t>http://c2.com/cgi/wiki?ContinuousIntegration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6"/>
              </a:rPr>
              <a:t>http://continuousdelivery.com/</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Some experience reports</a:t>
            </a:r>
          </a:p>
          <a:p>
            <a:r>
              <a:rPr lang="en-US" sz="1200" b="0" i="0" kern="1200" dirty="0" smtClean="0">
                <a:solidFill>
                  <a:schemeClr val="tx1"/>
                </a:solidFill>
                <a:effectLst/>
                <a:latin typeface="+mn-lt"/>
                <a:ea typeface="+mn-ea"/>
                <a:cs typeface="+mn-cs"/>
                <a:hlinkClick r:id="rId7"/>
              </a:rPr>
              <a:t>http://timothyfitz.wordpress.com/2009/02/10/continuous-deployment-at-imvu-doing-the-impossible-fifty-times-a-day/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8"/>
              </a:rPr>
              <a:t>http://www.infoq.com/presentations/Facebook-Moving-Fast-at-Scale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9"/>
              </a:rPr>
              <a:t>http://www.hanselman.com/blog/HanselminutesPodcast230ContinuousDeploymentWithJonT%C3%B8rresdal.aspx</a:t>
            </a:r>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r>
              <a:rPr lang="en-US" dirty="0" smtClean="0"/>
              <a:t>Feel free to contact me! </a:t>
            </a:r>
            <a:r>
              <a:rPr lang="en-US" dirty="0" smtClean="0"/>
              <a:t>I’m on twitter (</a:t>
            </a:r>
            <a:r>
              <a:rPr lang="en-US" dirty="0" smtClean="0">
                <a:hlinkClick r:id="rId10"/>
              </a:rPr>
              <a:t>@</a:t>
            </a:r>
            <a:r>
              <a:rPr lang="en-US" dirty="0" err="1" smtClean="0">
                <a:hlinkClick r:id="rId10"/>
              </a:rPr>
              <a:t>zsepi</a:t>
            </a:r>
            <a:r>
              <a:rPr lang="en-US" dirty="0" smtClean="0"/>
              <a:t>), I blog (</a:t>
            </a:r>
            <a:r>
              <a:rPr lang="en-US" dirty="0" smtClean="0">
                <a:hlinkClick r:id="rId11"/>
              </a:rPr>
              <a:t>http://zsoldosp.blogspot.com</a:t>
            </a:r>
            <a:r>
              <a:rPr lang="en-US" dirty="0" smtClean="0"/>
              <a:t>).</a:t>
            </a:r>
          </a:p>
        </p:txBody>
      </p:sp>
      <p:sp>
        <p:nvSpPr>
          <p:cNvPr id="4" name="Slide Number Placeholder 3"/>
          <p:cNvSpPr>
            <a:spLocks noGrp="1"/>
          </p:cNvSpPr>
          <p:nvPr>
            <p:ph type="sldNum" sz="quarter" idx="10"/>
          </p:nvPr>
        </p:nvSpPr>
        <p:spPr/>
        <p:txBody>
          <a:bodyPr/>
          <a:lstStyle/>
          <a:p>
            <a:fld id="{B84689DF-D269-4EA0-959F-609D46F03297}" type="slidenum">
              <a:rPr lang="hu-HU" smtClean="0"/>
              <a:t>15</a:t>
            </a:fld>
            <a:endParaRPr lang="hu-HU"/>
          </a:p>
        </p:txBody>
      </p:sp>
    </p:spTree>
    <p:extLst>
      <p:ext uri="{BB962C8B-B14F-4D97-AF65-F5344CB8AC3E}">
        <p14:creationId xmlns:p14="http://schemas.microsoft.com/office/powerpoint/2010/main" val="26932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evolution of code sharing</a:t>
            </a:r>
          </a:p>
          <a:p>
            <a:endParaRPr lang="en-US" dirty="0" smtClean="0"/>
          </a:p>
          <a:p>
            <a:pPr marL="228600" indent="-228600">
              <a:buFont typeface="+mj-lt"/>
              <a:buAutoNum type="arabicPeriod"/>
            </a:pPr>
            <a:r>
              <a:rPr lang="en-US" baseline="0" dirty="0" smtClean="0"/>
              <a:t>A </a:t>
            </a:r>
            <a:r>
              <a:rPr lang="en-US" dirty="0" smtClean="0"/>
              <a:t>single developer, working on her own copy, or directly in production</a:t>
            </a:r>
          </a:p>
          <a:p>
            <a:pPr marL="228600" indent="-228600">
              <a:buFont typeface="+mj-lt"/>
              <a:buAutoNum type="arabicPeriod"/>
            </a:pPr>
            <a:r>
              <a:rPr lang="en-US" dirty="0" smtClean="0"/>
              <a:t>Multiple</a:t>
            </a:r>
            <a:r>
              <a:rPr lang="en-US" baseline="0" dirty="0" smtClean="0"/>
              <a:t> developers, sharing code via email, portable media, network folders, etc. frequent change overwrites and code loss, and resulting scratching of heads</a:t>
            </a:r>
          </a:p>
          <a:p>
            <a:pPr marL="228600" indent="-228600">
              <a:buFont typeface="+mj-lt"/>
              <a:buAutoNum type="arabicPeriod"/>
            </a:pPr>
            <a:r>
              <a:rPr lang="en-US" baseline="0" dirty="0" smtClean="0"/>
              <a:t>Multiple developers, sharing code via some VCS.</a:t>
            </a:r>
          </a:p>
          <a:p>
            <a:pPr marL="228600" indent="-228600">
              <a:buFont typeface="+mj-lt"/>
              <a:buAutoNum type="arabicPeriod"/>
            </a:pPr>
            <a:endParaRPr lang="en-US" baseline="0" dirty="0" smtClean="0"/>
          </a:p>
          <a:p>
            <a:pPr marL="0" indent="0">
              <a:buFont typeface="+mj-lt"/>
              <a:buNone/>
            </a:pPr>
            <a:r>
              <a:rPr lang="en-US" baseline="0" dirty="0" smtClean="0"/>
              <a:t>http://en.wikipedia.org/wiki/File:Tiktaalik_roseae_life_restor.jpg</a:t>
            </a:r>
          </a:p>
        </p:txBody>
      </p:sp>
      <p:sp>
        <p:nvSpPr>
          <p:cNvPr id="4" name="Slide Number Placeholder 3"/>
          <p:cNvSpPr>
            <a:spLocks noGrp="1"/>
          </p:cNvSpPr>
          <p:nvPr>
            <p:ph type="sldNum" sz="quarter" idx="10"/>
          </p:nvPr>
        </p:nvSpPr>
        <p:spPr/>
        <p:txBody>
          <a:bodyPr/>
          <a:lstStyle/>
          <a:p>
            <a:fld id="{B84689DF-D269-4EA0-959F-609D46F03297}" type="slidenum">
              <a:rPr lang="hu-HU" smtClean="0"/>
              <a:t>2</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http://www.codinghorror.com/blog/2007/03/the-works-on-my-machine-certification-program.html</a:t>
            </a:r>
          </a:p>
          <a:p>
            <a:endParaRPr lang="en-US" baseline="0" dirty="0" smtClean="0"/>
          </a:p>
        </p:txBody>
      </p:sp>
      <p:sp>
        <p:nvSpPr>
          <p:cNvPr id="4" name="Slide Number Placeholder 3"/>
          <p:cNvSpPr>
            <a:spLocks noGrp="1"/>
          </p:cNvSpPr>
          <p:nvPr>
            <p:ph type="sldNum" sz="quarter" idx="10"/>
          </p:nvPr>
        </p:nvSpPr>
        <p:spPr/>
        <p:txBody>
          <a:bodyPr/>
          <a:lstStyle/>
          <a:p>
            <a:fld id="{B84689DF-D269-4EA0-959F-609D46F03297}" type="slidenum">
              <a:rPr lang="hu-HU" smtClean="0"/>
              <a:t>3</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causes are:</a:t>
            </a:r>
          </a:p>
          <a:p>
            <a:endParaRPr lang="en-US" baseline="0" dirty="0" smtClean="0"/>
          </a:p>
          <a:p>
            <a:pPr marL="171450" indent="-171450">
              <a:buFont typeface="Arial" pitchFamily="34" charset="0"/>
              <a:buChar char="•"/>
            </a:pPr>
            <a:r>
              <a:rPr lang="en-US" sz="1200" b="0" i="0" kern="1200" dirty="0" smtClean="0">
                <a:solidFill>
                  <a:schemeClr val="tx1"/>
                </a:solidFill>
                <a:effectLst/>
                <a:latin typeface="+mn-lt"/>
                <a:ea typeface="+mn-ea"/>
                <a:cs typeface="+mn-cs"/>
              </a:rPr>
              <a:t>I forgot to check in that file...</a:t>
            </a:r>
          </a:p>
          <a:p>
            <a:pPr marL="171450" indent="-171450">
              <a:buFont typeface="Arial" pitchFamily="34" charset="0"/>
              <a:buChar char="•"/>
            </a:pPr>
            <a:r>
              <a:rPr lang="en-US" sz="1200" b="0" i="0" kern="1200" dirty="0" smtClean="0">
                <a:solidFill>
                  <a:schemeClr val="tx1"/>
                </a:solidFill>
                <a:effectLst/>
                <a:latin typeface="+mn-lt"/>
                <a:ea typeface="+mn-ea"/>
                <a:cs typeface="+mn-cs"/>
              </a:rPr>
              <a:t>I forgot to check in that dependency...</a:t>
            </a:r>
          </a:p>
          <a:p>
            <a:pPr marL="171450" indent="-171450">
              <a:buFont typeface="Arial" pitchFamily="34" charset="0"/>
              <a:buChar char="•"/>
            </a:pPr>
            <a:r>
              <a:rPr lang="en-US" sz="1200" b="0" i="0" kern="1200" dirty="0" smtClean="0">
                <a:solidFill>
                  <a:schemeClr val="tx1"/>
                </a:solidFill>
                <a:effectLst/>
                <a:latin typeface="+mn-lt"/>
                <a:ea typeface="+mn-ea"/>
                <a:cs typeface="+mn-cs"/>
              </a:rPr>
              <a:t>Oh, I've upgraded to use library X...</a:t>
            </a:r>
          </a:p>
          <a:p>
            <a:pPr marL="171450" indent="-171450">
              <a:buFont typeface="Arial" pitchFamily="34" charset="0"/>
              <a:buChar char="•"/>
            </a:pPr>
            <a:r>
              <a:rPr lang="en-US" sz="1200" b="0" i="0" kern="1200" dirty="0" smtClean="0">
                <a:solidFill>
                  <a:schemeClr val="tx1"/>
                </a:solidFill>
                <a:effectLst/>
                <a:latin typeface="+mn-lt"/>
                <a:ea typeface="+mn-ea"/>
                <a:cs typeface="+mn-cs"/>
              </a:rPr>
              <a:t>I've changed the API...</a:t>
            </a:r>
          </a:p>
          <a:p>
            <a:pPr marL="171450" indent="-171450">
              <a:buFont typeface="Arial" pitchFamily="34" charset="0"/>
              <a:buChar char="•"/>
            </a:pPr>
            <a:r>
              <a:rPr lang="en-US" sz="1200" b="0" i="0" kern="1200" dirty="0" smtClean="0">
                <a:solidFill>
                  <a:schemeClr val="tx1"/>
                </a:solidFill>
                <a:effectLst/>
                <a:latin typeface="+mn-lt"/>
                <a:ea typeface="+mn-ea"/>
                <a:cs typeface="+mn-cs"/>
              </a:rPr>
              <a:t>You need to update the configuration in [file, registry, environment variable, ...]</a:t>
            </a:r>
          </a:p>
          <a:p>
            <a:pPr marL="171450" indent="-171450">
              <a:buFont typeface="Arial" pitchFamily="34" charset="0"/>
              <a:buChar char="•"/>
            </a:pPr>
            <a:r>
              <a:rPr lang="en-US" sz="1200" b="0" i="0" kern="120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need some proper (executable) documentation and also at least learn about problems if they exist.</a:t>
            </a:r>
          </a:p>
          <a:p>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Building outside the IDE</a:t>
            </a:r>
          </a:p>
          <a:p>
            <a:pPr marL="628650" lvl="1" indent="-171450">
              <a:buFont typeface="Arial" pitchFamily="34" charset="0"/>
              <a:buChar char="•"/>
            </a:pPr>
            <a:r>
              <a:rPr lang="en-US" sz="1200" b="0" i="0" kern="1200" dirty="0" smtClean="0">
                <a:solidFill>
                  <a:schemeClr val="tx1"/>
                </a:solidFill>
                <a:effectLst/>
                <a:latin typeface="+mn-lt"/>
                <a:ea typeface="+mn-ea"/>
                <a:cs typeface="+mn-cs"/>
              </a:rPr>
              <a:t>Be able to </a:t>
            </a:r>
            <a:r>
              <a:rPr lang="en-US" sz="1200" b="0" i="0" kern="1200" baseline="0" dirty="0" smtClean="0">
                <a:solidFill>
                  <a:schemeClr val="tx1"/>
                </a:solidFill>
                <a:effectLst/>
                <a:latin typeface="+mn-lt"/>
                <a:ea typeface="+mn-ea"/>
                <a:cs typeface="+mn-cs"/>
              </a:rPr>
              <a:t>build from the command line – </a:t>
            </a:r>
            <a:r>
              <a:rPr lang="en-US" sz="1200" b="0" i="0" kern="1200" baseline="0" dirty="0" err="1" smtClean="0">
                <a:solidFill>
                  <a:schemeClr val="tx1"/>
                </a:solidFill>
                <a:effectLst/>
                <a:latin typeface="+mn-lt"/>
                <a:ea typeface="+mn-ea"/>
                <a:cs typeface="+mn-cs"/>
              </a:rPr>
              <a:t>msbuild</a:t>
            </a:r>
            <a:r>
              <a:rPr lang="en-US" sz="1200" b="0" i="0" kern="1200" baseline="0" dirty="0" smtClean="0">
                <a:solidFill>
                  <a:schemeClr val="tx1"/>
                </a:solidFill>
                <a:effectLst/>
                <a:latin typeface="+mn-lt"/>
                <a:ea typeface="+mn-ea"/>
                <a:cs typeface="+mn-cs"/>
              </a:rPr>
              <a:t>, ant, </a:t>
            </a:r>
            <a:r>
              <a:rPr lang="en-US" sz="1200" b="0" i="0" kern="1200" baseline="0" dirty="0" err="1" smtClean="0">
                <a:solidFill>
                  <a:schemeClr val="tx1"/>
                </a:solidFill>
                <a:effectLst/>
                <a:latin typeface="+mn-lt"/>
                <a:ea typeface="+mn-ea"/>
                <a:cs typeface="+mn-cs"/>
              </a:rPr>
              <a:t>nant</a:t>
            </a:r>
            <a:r>
              <a:rPr lang="en-US" sz="1200" b="0" i="0" kern="1200" baseline="0" dirty="0" smtClean="0">
                <a:solidFill>
                  <a:schemeClr val="tx1"/>
                </a:solidFill>
                <a:effectLst/>
                <a:latin typeface="+mn-lt"/>
                <a:ea typeface="+mn-ea"/>
                <a:cs typeface="+mn-cs"/>
              </a:rPr>
              <a:t>, make, </a:t>
            </a:r>
            <a:r>
              <a:rPr lang="en-US" sz="1200" b="0" i="0" kern="1200" baseline="0" dirty="0" err="1" smtClean="0">
                <a:solidFill>
                  <a:schemeClr val="tx1"/>
                </a:solidFill>
                <a:effectLst/>
                <a:latin typeface="+mn-lt"/>
                <a:ea typeface="+mn-ea"/>
                <a:cs typeface="+mn-cs"/>
              </a:rPr>
              <a:t>psake</a:t>
            </a:r>
            <a:r>
              <a:rPr lang="en-US" sz="1200" b="0" i="0" kern="1200" baseline="0" dirty="0" smtClean="0">
                <a:solidFill>
                  <a:schemeClr val="tx1"/>
                </a:solidFill>
                <a:effectLst/>
                <a:latin typeface="+mn-lt"/>
                <a:ea typeface="+mn-ea"/>
                <a:cs typeface="+mn-cs"/>
              </a:rPr>
              <a:t>, rake, etc.</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Nightly build</a:t>
            </a:r>
          </a:p>
          <a:p>
            <a:pPr marL="628650" lvl="1" indent="-171450">
              <a:buFont typeface="Arial" pitchFamily="34" charset="0"/>
              <a:buChar char="•"/>
            </a:pPr>
            <a:r>
              <a:rPr lang="en-US" sz="1200" b="0" i="0" kern="1200" dirty="0" smtClean="0">
                <a:solidFill>
                  <a:schemeClr val="tx1"/>
                </a:solidFill>
                <a:effectLst/>
                <a:latin typeface="+mn-lt"/>
                <a:ea typeface="+mn-ea"/>
                <a:cs typeface="+mn-cs"/>
              </a:rPr>
              <a:t>Have all your dependencies in the repository</a:t>
            </a:r>
          </a:p>
          <a:p>
            <a:pPr marL="628650" lvl="1" indent="-171450">
              <a:buFont typeface="Arial" pitchFamily="34" charset="0"/>
              <a:buChar char="•"/>
            </a:pPr>
            <a:r>
              <a:rPr lang="en-US" sz="1200" b="0" i="0" kern="1200" dirty="0" smtClean="0">
                <a:solidFill>
                  <a:schemeClr val="tx1"/>
                </a:solidFill>
                <a:effectLst/>
                <a:latin typeface="+mn-lt"/>
                <a:ea typeface="+mn-ea"/>
                <a:cs typeface="+mn-cs"/>
              </a:rPr>
              <a:t>Have a build machine</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http://www.flickr.com/photos/chrisjohnbeckett/514914659/</a:t>
            </a:r>
          </a:p>
        </p:txBody>
      </p:sp>
      <p:sp>
        <p:nvSpPr>
          <p:cNvPr id="4" name="Slide Number Placeholder 3"/>
          <p:cNvSpPr>
            <a:spLocks noGrp="1"/>
          </p:cNvSpPr>
          <p:nvPr>
            <p:ph type="sldNum" sz="quarter" idx="10"/>
          </p:nvPr>
        </p:nvSpPr>
        <p:spPr/>
        <p:txBody>
          <a:bodyPr/>
          <a:lstStyle/>
          <a:p>
            <a:fld id="{B84689DF-D269-4EA0-959F-609D46F03297}" type="slidenum">
              <a:rPr lang="hu-HU" smtClean="0"/>
              <a:t>4</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Nightly build 101</a:t>
            </a:r>
          </a:p>
          <a:p>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Set up a scheduled task on the build machine that gets the latest version of the software from the VCS</a:t>
            </a:r>
          </a:p>
          <a:p>
            <a:pPr marL="228600" indent="-228600">
              <a:buFont typeface="+mj-lt"/>
              <a:buAutoNum type="arabicPeriod"/>
            </a:pPr>
            <a:r>
              <a:rPr lang="en-US" sz="1200" b="0" i="0" kern="1200" dirty="0" smtClean="0">
                <a:solidFill>
                  <a:schemeClr val="tx1"/>
                </a:solidFill>
                <a:effectLst/>
                <a:latin typeface="+mn-lt"/>
                <a:ea typeface="+mn-ea"/>
                <a:cs typeface="+mn-cs"/>
              </a:rPr>
              <a:t>Perform the pre defined steps (build, test, etc.)</a:t>
            </a:r>
          </a:p>
          <a:p>
            <a:pPr marL="228600" indent="-228600">
              <a:buFont typeface="+mj-lt"/>
              <a:buAutoNum type="arabicPeriod"/>
            </a:pPr>
            <a:r>
              <a:rPr lang="en-US" sz="1200" b="0" i="0" kern="1200" dirty="0" smtClean="0">
                <a:solidFill>
                  <a:schemeClr val="tx1"/>
                </a:solidFill>
                <a:effectLst/>
                <a:latin typeface="+mn-lt"/>
                <a:ea typeface="+mn-ea"/>
                <a:cs typeface="+mn-cs"/>
              </a:rPr>
              <a:t>Notify interested parties of the results</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http://openphoto.net/gallery/image.html?image_id=7628</a:t>
            </a:r>
          </a:p>
          <a:p>
            <a:pPr marL="0" indent="0">
              <a:buFont typeface="Arial" pitchFamily="34" charset="0"/>
              <a:buNone/>
            </a:pPr>
            <a:r>
              <a:rPr lang="en-US" sz="1200" b="0" i="0" kern="1200" dirty="0" smtClean="0">
                <a:solidFill>
                  <a:schemeClr val="tx1"/>
                </a:solidFill>
                <a:effectLst/>
                <a:latin typeface="+mn-lt"/>
                <a:ea typeface="+mn-ea"/>
                <a:cs typeface="+mn-cs"/>
              </a:rPr>
              <a:t>http://www.flickr.com/photos/schneertz/679692806/</a:t>
            </a:r>
          </a:p>
          <a:p>
            <a:pPr marL="0" indent="0">
              <a:buFont typeface="Arial" pitchFamily="34" charset="0"/>
              <a:buNone/>
            </a:pPr>
            <a:r>
              <a:rPr lang="en-US" sz="1200" b="0" i="0" kern="1200" dirty="0" smtClean="0">
                <a:solidFill>
                  <a:schemeClr val="tx1"/>
                </a:solidFill>
                <a:effectLst/>
                <a:latin typeface="+mn-lt"/>
                <a:ea typeface="+mn-ea"/>
                <a:cs typeface="+mn-cs"/>
              </a:rPr>
              <a:t>http://www.flickr.com/photos/funtik/1175522045/</a:t>
            </a:r>
          </a:p>
        </p:txBody>
      </p:sp>
      <p:sp>
        <p:nvSpPr>
          <p:cNvPr id="4" name="Slide Number Placeholder 3"/>
          <p:cNvSpPr>
            <a:spLocks noGrp="1"/>
          </p:cNvSpPr>
          <p:nvPr>
            <p:ph type="sldNum" sz="quarter" idx="10"/>
          </p:nvPr>
        </p:nvSpPr>
        <p:spPr/>
        <p:txBody>
          <a:bodyPr/>
          <a:lstStyle/>
          <a:p>
            <a:fld id="{B84689DF-D269-4EA0-959F-609D46F03297}" type="slidenum">
              <a:rPr lang="hu-HU" smtClean="0"/>
              <a:t>5</a:t>
            </a:fld>
            <a:endParaRPr lang="hu-HU"/>
          </a:p>
        </p:txBody>
      </p:sp>
    </p:spTree>
    <p:extLst>
      <p:ext uri="{BB962C8B-B14F-4D97-AF65-F5344CB8AC3E}">
        <p14:creationId xmlns:p14="http://schemas.microsoft.com/office/powerpoint/2010/main" val="393496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can go totally crazy</a:t>
            </a:r>
            <a:r>
              <a:rPr lang="en-US" baseline="0" dirty="0" smtClean="0"/>
              <a:t> adding additional quality checks </a:t>
            </a:r>
            <a:r>
              <a:rPr lang="en-US" baseline="0" dirty="0" smtClean="0">
                <a:sym typeface="Wingdings" pitchFamily="2" charset="2"/>
              </a:rPr>
              <a:t> As </a:t>
            </a:r>
            <a:r>
              <a:rPr lang="en-US" sz="1200" b="0" i="0" u="none" strike="noStrike" kern="1200" dirty="0" smtClean="0">
                <a:solidFill>
                  <a:schemeClr val="tx1"/>
                </a:solidFill>
                <a:effectLst/>
                <a:latin typeface="+mn-lt"/>
                <a:ea typeface="+mn-ea"/>
                <a:cs typeface="+mn-cs"/>
                <a:hlinkClick r:id="rId3"/>
              </a:rPr>
              <a:t>[Jason] Gorman's Law of Software Design</a:t>
            </a:r>
            <a:r>
              <a:rPr lang="en-US" sz="1200" b="0" i="0" u="none" strike="noStrike" kern="1200" dirty="0" smtClean="0">
                <a:solidFill>
                  <a:schemeClr val="tx1"/>
                </a:solidFill>
                <a:effectLst/>
                <a:latin typeface="+mn-lt"/>
                <a:ea typeface="+mn-ea"/>
                <a:cs typeface="+mn-cs"/>
              </a:rPr>
              <a:t> says - </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Any aspect of software design that is not expressed in code does not exist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build server software make it easy to track the trends of these metrics. However, </a:t>
            </a:r>
            <a:r>
              <a:rPr lang="en-US" sz="1200" b="1" i="0" kern="1200" dirty="0" smtClean="0">
                <a:solidFill>
                  <a:schemeClr val="tx1"/>
                </a:solidFill>
                <a:effectLst/>
                <a:latin typeface="+mn-lt"/>
                <a:ea typeface="+mn-ea"/>
                <a:cs typeface="+mn-cs"/>
              </a:rPr>
              <a:t>only enable such analysis if you are prepared to fix the violations</a:t>
            </a:r>
            <a:r>
              <a:rPr lang="en-US" sz="1200" b="0" i="0" kern="1200" dirty="0" smtClean="0">
                <a:solidFill>
                  <a:schemeClr val="tx1"/>
                </a:solidFill>
                <a:effectLst/>
                <a:latin typeface="+mn-lt"/>
                <a:ea typeface="+mn-ea"/>
                <a:cs typeface="+mn-cs"/>
              </a:rPr>
              <a:t>. Unless you treat these warnings as errors, in most teams they'll remain in the build, and once you get a couple of thousands warnings, nobody will ever look at any of them (aka.:</a:t>
            </a:r>
            <a:r>
              <a:rPr lang="en-US" sz="1200" b="0" i="0" kern="1200" baseline="0" dirty="0" smtClean="0">
                <a:solidFill>
                  <a:schemeClr val="tx1"/>
                </a:solidFill>
                <a:effectLst/>
                <a:latin typeface="+mn-lt"/>
                <a:ea typeface="+mn-ea"/>
                <a:cs typeface="+mn-cs"/>
              </a:rPr>
              <a:t> signal vs. noise)</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hu-HU" dirty="0"/>
          </a:p>
        </p:txBody>
      </p:sp>
      <p:sp>
        <p:nvSpPr>
          <p:cNvPr id="4" name="Slide Number Placeholder 3"/>
          <p:cNvSpPr>
            <a:spLocks noGrp="1"/>
          </p:cNvSpPr>
          <p:nvPr>
            <p:ph type="sldNum" sz="quarter" idx="10"/>
          </p:nvPr>
        </p:nvSpPr>
        <p:spPr/>
        <p:txBody>
          <a:bodyPr/>
          <a:lstStyle/>
          <a:p>
            <a:fld id="{B84689DF-D269-4EA0-959F-609D46F03297}" type="slidenum">
              <a:rPr lang="hu-HU" smtClean="0"/>
              <a:t>6</a:t>
            </a:fld>
            <a:endParaRPr lang="hu-HU"/>
          </a:p>
        </p:txBody>
      </p:sp>
    </p:spTree>
    <p:extLst>
      <p:ext uri="{BB962C8B-B14F-4D97-AF65-F5344CB8AC3E}">
        <p14:creationId xmlns:p14="http://schemas.microsoft.com/office/powerpoint/2010/main" val="4732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Now, the nightly build is nice, but the feedback is delayed</a:t>
            </a:r>
          </a:p>
          <a:p>
            <a:endParaRPr lang="en-US" baseline="0" dirty="0" smtClean="0"/>
          </a:p>
          <a:p>
            <a:pPr marL="171450" indent="-171450">
              <a:buFont typeface="Arial" pitchFamily="34" charset="0"/>
              <a:buChar char="•"/>
            </a:pPr>
            <a:r>
              <a:rPr lang="en-US" baseline="0" dirty="0" smtClean="0"/>
              <a:t>If time to market rules elsewhere, so should here</a:t>
            </a:r>
          </a:p>
          <a:p>
            <a:pPr marL="171450" indent="-171450">
              <a:buFont typeface="Arial" pitchFamily="34" charset="0"/>
              <a:buChar char="•"/>
            </a:pPr>
            <a:r>
              <a:rPr lang="en-US" baseline="0" dirty="0" smtClean="0"/>
              <a:t>It takes time to identify the offending commit that broke the build (only to find he is already on holiday…)</a:t>
            </a:r>
          </a:p>
          <a:p>
            <a:pPr marL="171450" indent="-171450">
              <a:buFont typeface="Arial" pitchFamily="34" charset="0"/>
              <a:buChar char="•"/>
            </a:pPr>
            <a:r>
              <a:rPr lang="en-US" baseline="0" dirty="0" smtClean="0"/>
              <a:t>We actually need to act on the feedback we receive</a:t>
            </a:r>
          </a:p>
          <a:p>
            <a:endParaRPr lang="en-US" baseline="0" dirty="0" smtClean="0"/>
          </a:p>
          <a:p>
            <a:r>
              <a:rPr lang="en-US" baseline="0" dirty="0" smtClean="0"/>
              <a:t>http://commons.wikimedia.org/wiki/File:1_1_54b.png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7</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Continuous Integration is just a minor enhancement technically on top of the nightly build (let’s call it </a:t>
            </a:r>
            <a:r>
              <a:rPr lang="en-US" baseline="0" dirty="0" err="1" smtClean="0"/>
              <a:t>nightlyBuild</a:t>
            </a:r>
            <a:r>
              <a:rPr lang="en-US" baseline="0" dirty="0" smtClean="0"/>
              <a:t>++)</a:t>
            </a:r>
          </a:p>
          <a:p>
            <a:endParaRPr lang="en-US" baseline="0" dirty="0" smtClean="0"/>
          </a:p>
          <a:p>
            <a:r>
              <a:rPr lang="en-US" baseline="0" dirty="0" smtClean="0"/>
              <a:t>The build is kicked off whenever there is a change in the tracked VCS. The trigger can be pull, or push, before or after the commit.</a:t>
            </a:r>
          </a:p>
          <a:p>
            <a:endParaRPr lang="en-US" baseline="0" dirty="0" smtClean="0"/>
          </a:p>
          <a:p>
            <a:r>
              <a:rPr lang="en-US" baseline="0" dirty="0" smtClean="0"/>
              <a:t>That was easy. </a:t>
            </a:r>
          </a:p>
          <a:p>
            <a:endParaRPr lang="en-US" baseline="0" dirty="0" smtClean="0"/>
          </a:p>
          <a:p>
            <a:r>
              <a:rPr lang="en-US" baseline="0" dirty="0" smtClean="0"/>
              <a:t>Oh, and t</a:t>
            </a:r>
            <a:r>
              <a:rPr lang="en-US" sz="1200" b="0" i="0" kern="1200" dirty="0" smtClean="0">
                <a:solidFill>
                  <a:schemeClr val="tx1"/>
                </a:solidFill>
                <a:effectLst/>
                <a:latin typeface="+mn-lt"/>
                <a:ea typeface="+mn-ea"/>
                <a:cs typeface="+mn-cs"/>
              </a:rPr>
              <a:t>here are a lot of ready made, free (and commercial) CI servers. Team City, Bamboo, Hudson, etc. These have support for all major languages</a:t>
            </a:r>
            <a:r>
              <a:rPr lang="en-US" sz="1200" b="0" i="0" kern="1200" baseline="0" dirty="0" smtClean="0">
                <a:solidFill>
                  <a:schemeClr val="tx1"/>
                </a:solidFill>
                <a:effectLst/>
                <a:latin typeface="+mn-lt"/>
                <a:ea typeface="+mn-ea"/>
                <a:cs typeface="+mn-cs"/>
              </a:rPr>
              <a:t> and tools via their plugins.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if you find something missing, they all have APIs you could write your tasks in. Or you can get a command prompt, so you can script whatever needs to be done (shell scripting is fun! And more importantly, might</a:t>
            </a:r>
            <a:r>
              <a:rPr lang="en-US" sz="1200" b="0" i="0" kern="1200" baseline="0" dirty="0" smtClean="0">
                <a:solidFill>
                  <a:schemeClr val="tx1"/>
                </a:solidFill>
                <a:effectLst/>
                <a:latin typeface="+mn-lt"/>
                <a:ea typeface="+mn-ea"/>
                <a:cs typeface="+mn-cs"/>
              </a:rPr>
              <a:t> be faster than to reinvent the wheel. Have I already told you to keep everything under source control?</a:t>
            </a:r>
            <a:r>
              <a:rPr lang="en-US" sz="1200" b="0" i="0" kern="1200" dirty="0" smtClean="0">
                <a:solidFill>
                  <a:schemeClr val="tx1"/>
                </a:solidFill>
                <a:effectLst/>
                <a:latin typeface="+mn-lt"/>
                <a:ea typeface="+mn-ea"/>
                <a:cs typeface="+mn-cs"/>
              </a:rPr>
              <a:t>).</a:t>
            </a:r>
            <a:endParaRPr lang="en-US" baseline="0" dirty="0" smtClean="0"/>
          </a:p>
          <a:p>
            <a:endParaRPr lang="en-US" baseline="0" dirty="0" smtClean="0"/>
          </a:p>
          <a:p>
            <a:r>
              <a:rPr lang="en-US" baseline="0" dirty="0" smtClean="0"/>
              <a:t>http://commons.wikimedia.org/wiki/File:Boy-with-binoculars.png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8</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experts say that a build shouldn’t take longer than a coffee break. I personally find even over minute builds slow, but I’m learning patience </a:t>
            </a:r>
            <a:r>
              <a:rPr lang="en-US" baseline="0" dirty="0" smtClean="0">
                <a:sym typeface="Wingdings" pitchFamily="2" charset="2"/>
              </a:rPr>
              <a:t> </a:t>
            </a:r>
          </a:p>
          <a:p>
            <a:endParaRPr lang="en-US" baseline="0" dirty="0" smtClean="0">
              <a:sym typeface="Wingdings" pitchFamily="2" charset="2"/>
            </a:endParaRPr>
          </a:p>
          <a:p>
            <a:r>
              <a:rPr lang="en-US" baseline="0" dirty="0" smtClean="0">
                <a:sym typeface="Wingdings" pitchFamily="2" charset="2"/>
              </a:rPr>
              <a:t>If the build takes long, people will run it less frequently before commits, which will more likely lead to broken builds, of which will get notified much later, which will make it longer to get back to the context of what went wrong – well, you get the basic idea</a:t>
            </a:r>
          </a:p>
          <a:p>
            <a:endParaRPr lang="en-US" baseline="0" dirty="0" smtClean="0">
              <a:sym typeface="Wingdings" pitchFamily="2" charset="2"/>
            </a:endParaRPr>
          </a:p>
          <a:p>
            <a:r>
              <a:rPr lang="en-US" baseline="0" dirty="0" smtClean="0">
                <a:sym typeface="Wingdings" pitchFamily="2" charset="2"/>
              </a:rPr>
              <a:t>Some basic ideas to speed things up are</a:t>
            </a:r>
          </a:p>
          <a:p>
            <a:pPr marL="171450" indent="-171450">
              <a:buFont typeface="Arial" pitchFamily="34" charset="0"/>
              <a:buChar char="•"/>
            </a:pPr>
            <a:r>
              <a:rPr lang="en-US" baseline="0" dirty="0" smtClean="0">
                <a:sym typeface="Wingdings" pitchFamily="2" charset="2"/>
              </a:rPr>
              <a:t>Parallelize (if makes sense and doable)</a:t>
            </a:r>
          </a:p>
          <a:p>
            <a:pPr marL="171450" indent="-171450">
              <a:buFont typeface="Arial" pitchFamily="34" charset="0"/>
              <a:buChar char="•"/>
            </a:pPr>
            <a:r>
              <a:rPr lang="en-US" baseline="0" dirty="0" smtClean="0">
                <a:sym typeface="Wingdings" pitchFamily="2" charset="2"/>
              </a:rPr>
              <a:t>Instead of a big bang approach, create milestones and provide feedback after each – e.g.: compile, run unit tests, run smoke tests, run all integration tests, run all integrated acceptance tests.</a:t>
            </a:r>
          </a:p>
          <a:p>
            <a:endParaRPr lang="en-US" baseline="0" dirty="0" smtClean="0"/>
          </a:p>
          <a:p>
            <a:r>
              <a:rPr lang="en-US" sz="1200" b="0" i="0" kern="1200" dirty="0" smtClean="0">
                <a:solidFill>
                  <a:schemeClr val="tx1"/>
                </a:solidFill>
                <a:effectLst/>
                <a:latin typeface="+mn-lt"/>
                <a:ea typeface="+mn-ea"/>
                <a:cs typeface="+mn-cs"/>
              </a:rPr>
              <a:t>http://xkcd.com/303/</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9</a:t>
            </a:fld>
            <a:endParaRPr lang="hu-HU"/>
          </a:p>
        </p:txBody>
      </p:sp>
    </p:spTree>
    <p:extLst>
      <p:ext uri="{BB962C8B-B14F-4D97-AF65-F5344CB8AC3E}">
        <p14:creationId xmlns:p14="http://schemas.microsoft.com/office/powerpoint/2010/main" val="412450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zsoldosp.blogspot.com/" TargetMode="External"/><Relationship Id="rId2" Type="http://schemas.openxmlformats.org/officeDocument/2006/relationships/hyperlink" Target="http://twitter.com/zsepi" TargetMode="External"/><Relationship Id="rId1" Type="http://schemas.openxmlformats.org/officeDocument/2006/relationships/slideMaster" Target="../slideMasters/slideMaster1.xml"/><Relationship Id="rId4" Type="http://schemas.openxmlformats.org/officeDocument/2006/relationships/hyperlink" Target="http://creativecommons.org/licenses/by-nc-sa/3.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u-H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u-HU"/>
          </a:p>
        </p:txBody>
      </p:sp>
      <p:sp>
        <p:nvSpPr>
          <p:cNvPr id="8" name="Footer Placeholder 4"/>
          <p:cNvSpPr>
            <a:spLocks noGrp="1"/>
          </p:cNvSpPr>
          <p:nvPr>
            <p:ph type="ftr" sz="quarter" idx="3"/>
          </p:nvPr>
        </p:nvSpPr>
        <p:spPr>
          <a:xfrm>
            <a:off x="395536" y="6237312"/>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2"/>
              </a:rPr>
              <a:t>@</a:t>
            </a:r>
            <a:r>
              <a:rPr lang="en-US" dirty="0" err="1" smtClean="0">
                <a:hlinkClick r:id="rId2"/>
              </a:rPr>
              <a:t>zsepi</a:t>
            </a:r>
            <a:r>
              <a:rPr lang="en-US" dirty="0" smtClean="0"/>
              <a:t>, </a:t>
            </a:r>
            <a:r>
              <a:rPr lang="en-US" dirty="0" smtClean="0">
                <a:hlinkClick r:id="rId3"/>
              </a:rPr>
              <a:t>http://zsoldosp.blogspot.com</a:t>
            </a:r>
            <a:r>
              <a:rPr lang="en-US" dirty="0" smtClean="0"/>
              <a:t>)</a:t>
            </a:r>
            <a:br>
              <a:rPr lang="en-US" dirty="0" smtClean="0"/>
            </a:br>
            <a:r>
              <a:rPr lang="en-US" dirty="0" smtClean="0"/>
              <a:t>This work is licensed under a </a:t>
            </a:r>
            <a:r>
              <a:rPr lang="en-US" dirty="0" smtClean="0">
                <a:hlinkClick r:id="rId4"/>
              </a:rPr>
              <a:t>Creative Commons Attribution-Noncommercial-Share Alike 3.0 License</a:t>
            </a:r>
            <a:r>
              <a:rPr lang="en-US" dirty="0" smtClean="0"/>
              <a:t>.</a:t>
            </a:r>
            <a:endParaRPr lang="hu-HU" dirty="0"/>
          </a:p>
        </p:txBody>
      </p:sp>
    </p:spTree>
    <p:extLst>
      <p:ext uri="{BB962C8B-B14F-4D97-AF65-F5344CB8AC3E}">
        <p14:creationId xmlns:p14="http://schemas.microsoft.com/office/powerpoint/2010/main" val="417453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22069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u-H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54296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23309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u-H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48893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35443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u-H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92398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06771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413467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u-H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5941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u-H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5984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twitter.com/zsepi"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creativecommons.org/licenses/by-nc-sa/3.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zsoldosp.blogspo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hu-H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u-HU" dirty="0"/>
          </a:p>
        </p:txBody>
      </p:sp>
      <p:sp>
        <p:nvSpPr>
          <p:cNvPr id="5" name="Footer Placeholder 4"/>
          <p:cNvSpPr>
            <a:spLocks noGrp="1"/>
          </p:cNvSpPr>
          <p:nvPr>
            <p:ph type="ftr" sz="quarter" idx="3"/>
          </p:nvPr>
        </p:nvSpPr>
        <p:spPr>
          <a:xfrm>
            <a:off x="395536" y="6356350"/>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13"/>
              </a:rPr>
              <a:t>@</a:t>
            </a:r>
            <a:r>
              <a:rPr lang="en-US" dirty="0" err="1" smtClean="0">
                <a:hlinkClick r:id="rId13"/>
              </a:rPr>
              <a:t>zsepi</a:t>
            </a:r>
            <a:r>
              <a:rPr lang="en-US" dirty="0" smtClean="0"/>
              <a:t>, </a:t>
            </a:r>
            <a:r>
              <a:rPr lang="en-US" dirty="0" smtClean="0">
                <a:hlinkClick r:id="rId14"/>
              </a:rPr>
              <a:t>http://zsoldosp.blogspot.com</a:t>
            </a:r>
            <a:r>
              <a:rPr lang="en-US" dirty="0" smtClean="0"/>
              <a:t>)</a:t>
            </a:r>
            <a:br>
              <a:rPr lang="en-US" dirty="0" smtClean="0"/>
            </a:br>
            <a:r>
              <a:rPr lang="en-US" dirty="0" smtClean="0"/>
              <a:t>This work is licensed under a </a:t>
            </a:r>
            <a:r>
              <a:rPr lang="en-US" dirty="0" smtClean="0">
                <a:hlinkClick r:id="rId15"/>
              </a:rPr>
              <a:t>Creative Commons Attribution-Noncommercial-Share Alike 3.0 License</a:t>
            </a:r>
            <a:r>
              <a:rPr lang="en-US" dirty="0" smtClean="0"/>
              <a:t>.</a:t>
            </a:r>
            <a:endParaRPr lang="hu-HU" dirty="0"/>
          </a:p>
        </p:txBody>
      </p:sp>
    </p:spTree>
    <p:extLst>
      <p:ext uri="{BB962C8B-B14F-4D97-AF65-F5344CB8AC3E}">
        <p14:creationId xmlns:p14="http://schemas.microsoft.com/office/powerpoint/2010/main" val="48644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witter.com/zsepi" TargetMode="External"/><Relationship Id="rId7" Type="http://schemas.openxmlformats.org/officeDocument/2006/relationships/image" Target="file:///E:\dokumentumok\zsepi\Development\zsoldosp\presentations\ContinuousIntegrationDeployment\pres\ctrl-c-ctrl-v.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E:\dokumentumok\zsepi\Development\zsoldosp\presentations\ContinuousIntegrationDeployment\pres\perpetuum-mobile.png" TargetMode="External"/><Relationship Id="rId5" Type="http://schemas.openxmlformats.org/officeDocument/2006/relationships/hyperlink" Target="http://creativecommons.org/licenses/by-nc-sa/3.0/" TargetMode="External"/><Relationship Id="rId4" Type="http://schemas.openxmlformats.org/officeDocument/2006/relationships/hyperlink" Target="http://zsoldosp.blogspo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ctrl-c-ctrl-v.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assembly-line.jp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build-script-guy.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towel-day.jp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guard.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perpetuum-mobile.p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tiktaalik.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works-on-my-machine.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magnifying-glass.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msg-in-bottle.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file:///E:\dokumentumok\zsepi\Development\zsoldosp\presentations\ContinuousIntegrationDeployment\pres\fresh-bread.jpg" TargetMode="External"/><Relationship Id="rId4" Type="http://schemas.openxmlformats.org/officeDocument/2006/relationships/image" Target="file:///E:\dokumentumok\zsepi\Development\zsoldosp\presentations\ContinuousIntegrationDeployment\pres\workflow.jp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warning.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binoculars.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xkcd-compiling.p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95536" y="6356350"/>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3"/>
              </a:rPr>
              <a:t>@</a:t>
            </a:r>
            <a:r>
              <a:rPr lang="en-US" dirty="0" err="1" smtClean="0">
                <a:hlinkClick r:id="rId3"/>
              </a:rPr>
              <a:t>zsepi</a:t>
            </a:r>
            <a:r>
              <a:rPr lang="en-US" dirty="0" smtClean="0"/>
              <a:t>, </a:t>
            </a:r>
            <a:r>
              <a:rPr lang="en-US" dirty="0" smtClean="0">
                <a:hlinkClick r:id="rId4"/>
              </a:rPr>
              <a:t>http://zsoldosp.blogspot.com</a:t>
            </a:r>
            <a:r>
              <a:rPr lang="en-US" dirty="0" smtClean="0"/>
              <a:t>)</a:t>
            </a:r>
            <a:br>
              <a:rPr lang="en-US" dirty="0" smtClean="0"/>
            </a:br>
            <a:r>
              <a:rPr lang="en-US" dirty="0" smtClean="0"/>
              <a:t>This work is licensed under a </a:t>
            </a:r>
            <a:r>
              <a:rPr lang="en-US" dirty="0" smtClean="0">
                <a:hlinkClick r:id="rId5"/>
              </a:rPr>
              <a:t>Creative Commons Attribution-Noncommercial-Share Alike 3.0 License</a:t>
            </a:r>
            <a:r>
              <a:rPr lang="en-US" dirty="0" smtClean="0"/>
              <a:t>.</a:t>
            </a:r>
            <a:endParaRPr lang="hu-HU" dirty="0"/>
          </a:p>
        </p:txBody>
      </p:sp>
      <p:pic>
        <p:nvPicPr>
          <p:cNvPr id="5" name="Picture 4"/>
          <p:cNvPicPr>
            <a:picLocks noChangeAspect="1"/>
          </p:cNvPicPr>
          <p:nvPr/>
        </p:nvPicPr>
        <p:blipFill>
          <a:blip r:link="rId6"/>
          <a:stretch>
            <a:fillRect/>
          </a:stretch>
        </p:blipFill>
        <p:spPr>
          <a:xfrm>
            <a:off x="5580112" y="522492"/>
            <a:ext cx="3159398" cy="2160240"/>
          </a:xfrm>
          <a:prstGeom prst="rect">
            <a:avLst/>
          </a:prstGeom>
        </p:spPr>
      </p:pic>
      <p:pic>
        <p:nvPicPr>
          <p:cNvPr id="7" name="Picture 6"/>
          <p:cNvPicPr>
            <a:picLocks noChangeAspect="1"/>
          </p:cNvPicPr>
          <p:nvPr/>
        </p:nvPicPr>
        <p:blipFill>
          <a:blip r:link="rId7"/>
          <a:stretch>
            <a:fillRect/>
          </a:stretch>
        </p:blipFill>
        <p:spPr>
          <a:xfrm>
            <a:off x="179512" y="5366874"/>
            <a:ext cx="1811383" cy="967640"/>
          </a:xfrm>
          <a:prstGeom prst="rect">
            <a:avLst/>
          </a:prstGeom>
        </p:spPr>
      </p:pic>
      <p:sp>
        <p:nvSpPr>
          <p:cNvPr id="2" name="Title 1"/>
          <p:cNvSpPr>
            <a:spLocks noGrp="1"/>
          </p:cNvSpPr>
          <p:nvPr>
            <p:ph type="ctrTitle"/>
          </p:nvPr>
        </p:nvSpPr>
        <p:spPr>
          <a:xfrm>
            <a:off x="539552" y="2492896"/>
            <a:ext cx="7772400" cy="1470025"/>
          </a:xfrm>
        </p:spPr>
        <p:txBody>
          <a:bodyPr/>
          <a:lstStyle/>
          <a:p>
            <a:r>
              <a:rPr lang="en-US" dirty="0" smtClean="0"/>
              <a:t>Let’s make releases non-events</a:t>
            </a:r>
            <a:endParaRPr lang="hu-HU" dirty="0"/>
          </a:p>
        </p:txBody>
      </p:sp>
    </p:spTree>
    <p:extLst>
      <p:ext uri="{BB962C8B-B14F-4D97-AF65-F5344CB8AC3E}">
        <p14:creationId xmlns:p14="http://schemas.microsoft.com/office/powerpoint/2010/main" val="371099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0000" r="-10000"/>
          </a:stretch>
        </a:blipFill>
        <a:effectLst/>
      </p:bgPr>
    </p:bg>
    <p:spTree>
      <p:nvGrpSpPr>
        <p:cNvPr id="1" name=""/>
        <p:cNvGrpSpPr/>
        <p:nvPr/>
      </p:nvGrpSpPr>
      <p:grpSpPr>
        <a:xfrm>
          <a:off x="0" y="0"/>
          <a:ext cx="0" cy="0"/>
          <a:chOff x="0" y="0"/>
          <a:chExt cx="0" cy="0"/>
        </a:xfrm>
      </p:grpSpPr>
      <p:sp>
        <p:nvSpPr>
          <p:cNvPr id="2" name="TextBox 1"/>
          <p:cNvSpPr txBox="1"/>
          <p:nvPr/>
        </p:nvSpPr>
        <p:spPr>
          <a:xfrm>
            <a:off x="27148" y="952037"/>
            <a:ext cx="9116852" cy="861774"/>
          </a:xfrm>
          <a:prstGeom prst="rect">
            <a:avLst/>
          </a:prstGeom>
          <a:noFill/>
        </p:spPr>
        <p:txBody>
          <a:bodyPr wrap="square" rtlCol="0">
            <a:spAutoFit/>
          </a:bodyPr>
          <a:lstStyle/>
          <a:p>
            <a:pPr algn="ctr"/>
            <a:r>
              <a:rPr lang="en-US" sz="5000" dirty="0" smtClean="0"/>
              <a:t>Lets release!</a:t>
            </a:r>
            <a:endParaRPr lang="hu-HU" sz="5000" dirty="0"/>
          </a:p>
        </p:txBody>
      </p:sp>
    </p:spTree>
    <p:extLst>
      <p:ext uri="{BB962C8B-B14F-4D97-AF65-F5344CB8AC3E}">
        <p14:creationId xmlns:p14="http://schemas.microsoft.com/office/powerpoint/2010/main" val="233167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79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6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25000" r="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32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178696" cy="1498178"/>
          </a:xfrm>
        </p:spPr>
        <p:txBody>
          <a:bodyPr>
            <a:noAutofit/>
          </a:bodyPr>
          <a:lstStyle/>
          <a:p>
            <a:r>
              <a:rPr lang="en-US" sz="5000" b="1" dirty="0" smtClean="0"/>
              <a:t>Questions?</a:t>
            </a:r>
            <a:endParaRPr lang="hu-HU" sz="5000" b="1" dirty="0"/>
          </a:p>
        </p:txBody>
      </p:sp>
    </p:spTree>
    <p:extLst>
      <p:ext uri="{BB962C8B-B14F-4D97-AF65-F5344CB8AC3E}">
        <p14:creationId xmlns:p14="http://schemas.microsoft.com/office/powerpoint/2010/main" val="8290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92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14000" b="-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32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0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link="rId4"/>
          <a:stretch>
            <a:fillRect/>
          </a:stretch>
        </p:blipFill>
        <p:spPr>
          <a:xfrm>
            <a:off x="5076056" y="477305"/>
            <a:ext cx="3295163" cy="2471372"/>
          </a:xfrm>
          <a:prstGeom prst="rect">
            <a:avLst/>
          </a:prstGeom>
        </p:spPr>
      </p:pic>
      <p:pic>
        <p:nvPicPr>
          <p:cNvPr id="9" name="Picture 8"/>
          <p:cNvPicPr>
            <a:picLocks noChangeAspect="1"/>
          </p:cNvPicPr>
          <p:nvPr/>
        </p:nvPicPr>
        <p:blipFill>
          <a:blip r:link="rId5"/>
          <a:stretch>
            <a:fillRect/>
          </a:stretch>
        </p:blipFill>
        <p:spPr>
          <a:xfrm>
            <a:off x="467544" y="459477"/>
            <a:ext cx="3261360" cy="2489200"/>
          </a:xfrm>
          <a:prstGeom prst="rect">
            <a:avLst/>
          </a:prstGeom>
        </p:spPr>
      </p:pic>
    </p:spTree>
    <p:extLst>
      <p:ext uri="{BB962C8B-B14F-4D97-AF65-F5344CB8AC3E}">
        <p14:creationId xmlns:p14="http://schemas.microsoft.com/office/powerpoint/2010/main" val="204102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b="1" u="sng" dirty="0"/>
              <a:t>Beyond compiling &amp; unit </a:t>
            </a:r>
            <a:r>
              <a:rPr lang="hu-HU" b="1" u="sng" dirty="0" smtClean="0"/>
              <a:t>testing</a:t>
            </a:r>
            <a:endParaRPr lang="hu-HU" u="sng" dirty="0"/>
          </a:p>
        </p:txBody>
      </p:sp>
      <p:sp>
        <p:nvSpPr>
          <p:cNvPr id="3" name="Content Placeholder 2"/>
          <p:cNvSpPr>
            <a:spLocks noGrp="1"/>
          </p:cNvSpPr>
          <p:nvPr>
            <p:ph idx="1"/>
          </p:nvPr>
        </p:nvSpPr>
        <p:spPr/>
        <p:txBody>
          <a:bodyPr>
            <a:normAutofit/>
          </a:bodyPr>
          <a:lstStyle/>
          <a:p>
            <a:pPr marL="0" indent="0" algn="ctr">
              <a:buNone/>
            </a:pPr>
            <a:r>
              <a:rPr lang="hu-HU" sz="4000" b="1" dirty="0"/>
              <a:t>code coverage, mutation testing, static code analysis, coding standards enforcement, document generation, multi platform build, building on dependency's source code change, acceptance testing, trend comparison, xDepend, </a:t>
            </a:r>
            <a:r>
              <a:rPr lang="hu-HU" sz="4000" b="1" dirty="0" smtClean="0"/>
              <a:t>...</a:t>
            </a:r>
            <a:endParaRPr lang="hu-HU" sz="4000" b="1" dirty="0"/>
          </a:p>
        </p:txBody>
      </p:sp>
    </p:spTree>
    <p:extLst>
      <p:ext uri="{BB962C8B-B14F-4D97-AF65-F5344CB8AC3E}">
        <p14:creationId xmlns:p14="http://schemas.microsoft.com/office/powerpoint/2010/main" val="24196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99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29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8000" b="-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5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1456</Words>
  <Application>Microsoft Office PowerPoint</Application>
  <PresentationFormat>On-screen Show (4:3)</PresentationFormat>
  <Paragraphs>154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Let’s make releases non-events</vt:lpstr>
      <vt:lpstr>PowerPoint Presentation</vt:lpstr>
      <vt:lpstr>PowerPoint Presentation</vt:lpstr>
      <vt:lpstr>PowerPoint Presentation</vt:lpstr>
      <vt:lpstr>PowerPoint Presentation</vt:lpstr>
      <vt:lpstr>Beyond compiling &amp;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person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releases a non-event</dc:title>
  <dc:creator>Zsoldos Peter</dc:creator>
  <cp:lastModifiedBy>Zsoldos Peter</cp:lastModifiedBy>
  <cp:revision>47</cp:revision>
  <cp:lastPrinted>2010-09-29T20:34:29Z</cp:lastPrinted>
  <dcterms:created xsi:type="dcterms:W3CDTF">2010-09-29T18:50:47Z</dcterms:created>
  <dcterms:modified xsi:type="dcterms:W3CDTF">2010-09-29T20:35:47Z</dcterms:modified>
</cp:coreProperties>
</file>