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E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195" autoAdjust="0"/>
  </p:normalViewPr>
  <p:slideViewPr>
    <p:cSldViewPr>
      <p:cViewPr varScale="1">
        <p:scale>
          <a:sx n="111" d="100"/>
          <a:sy n="111" d="100"/>
        </p:scale>
        <p:origin x="14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3" y="4968201"/>
            <a:ext cx="3273750" cy="139444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63588" y="908720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 Sans Bold" pitchFamily="50" charset="0"/>
              </a:rPr>
              <a:t>InvoiceJet</a:t>
            </a:r>
            <a:r>
              <a:rPr lang="en-US" sz="3600" dirty="0">
                <a:latin typeface="UT Sans Bold" pitchFamily="50" charset="0"/>
              </a:rPr>
              <a:t> </a:t>
            </a:r>
          </a:p>
          <a:p>
            <a:endParaRPr lang="en-US" sz="1200" dirty="0">
              <a:latin typeface="UT Sans Bold" pitchFamily="50" charset="0"/>
            </a:endParaRPr>
          </a:p>
          <a:p>
            <a:r>
              <a:rPr lang="en-US" sz="2400" dirty="0" err="1">
                <a:latin typeface="UT Sans Bold" pitchFamily="50" charset="0"/>
              </a:rPr>
              <a:t>Aplicație</a:t>
            </a:r>
            <a:r>
              <a:rPr lang="en-US" sz="2400" dirty="0">
                <a:latin typeface="UT Sans Bold" pitchFamily="50" charset="0"/>
              </a:rPr>
              <a:t> web </a:t>
            </a:r>
            <a:r>
              <a:rPr lang="en-US" sz="2400" dirty="0" err="1">
                <a:latin typeface="UT Sans Bold" pitchFamily="50" charset="0"/>
              </a:rPr>
              <a:t>pentru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ro-RO" sz="2400" dirty="0">
                <a:latin typeface="UT Sans Bold" pitchFamily="50" charset="0"/>
              </a:rPr>
              <a:t>emiterea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și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ro-RO" sz="2400" dirty="0">
                <a:latin typeface="UT Sans Bold" pitchFamily="50" charset="0"/>
              </a:rPr>
              <a:t>gestionarea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facturilor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între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firme</a:t>
            </a:r>
            <a:r>
              <a:rPr lang="en-US" sz="2400" dirty="0">
                <a:latin typeface="UT Sans Bold" pitchFamily="50" charset="0"/>
              </a:rPr>
              <a:t>  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863588" y="342900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Hossz</a:t>
            </a:r>
            <a:r>
              <a:rPr lang="hu-HU" sz="2400" dirty="0">
                <a:latin typeface="UT Sans Bold" pitchFamily="50" charset="0"/>
              </a:rPr>
              <a:t>ú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hu-HU" sz="2400" dirty="0">
                <a:latin typeface="UT Sans Bold" pitchFamily="50" charset="0"/>
              </a:rPr>
              <a:t>Zsolt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3167844" y="2924944"/>
            <a:ext cx="2986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Demo aplicație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165548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2123728" y="2996952"/>
            <a:ext cx="524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Mulțumesc pentru atenție!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174377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2591780" y="3032956"/>
            <a:ext cx="4270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Întrebări</a:t>
            </a:r>
            <a:r>
              <a:rPr lang="en-US" sz="3600" dirty="0"/>
              <a:t> </a:t>
            </a:r>
            <a:r>
              <a:rPr lang="en-US" sz="3600" dirty="0" err="1"/>
              <a:t>și</a:t>
            </a:r>
            <a:r>
              <a:rPr lang="en-US" sz="3600" dirty="0"/>
              <a:t> </a:t>
            </a:r>
            <a:r>
              <a:rPr lang="ro-RO" sz="3600" dirty="0"/>
              <a:t>r</a:t>
            </a:r>
            <a:r>
              <a:rPr lang="en-US" sz="3600" dirty="0" err="1"/>
              <a:t>ăspunsuri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99561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740" y="1988840"/>
            <a:ext cx="806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pt-BR" dirty="0">
                <a:latin typeface="UT Sans"/>
              </a:rPr>
              <a:t>InvoiceJet este o aplicație de </a:t>
            </a:r>
            <a:r>
              <a:rPr lang="ro-RO" dirty="0"/>
              <a:t>emitere</a:t>
            </a:r>
            <a:r>
              <a:rPr lang="pt-BR" dirty="0">
                <a:latin typeface="UT Sans"/>
              </a:rPr>
              <a:t> a facturilor destinată companiilor de dimensiuni mici/medii.</a:t>
            </a:r>
          </a:p>
          <a:p>
            <a:pPr algn="just"/>
            <a:endParaRPr lang="pt-BR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 err="1">
                <a:latin typeface="UT Sans"/>
              </a:rPr>
              <a:t>Scopul</a:t>
            </a:r>
            <a:r>
              <a:rPr lang="en-US" dirty="0">
                <a:latin typeface="UT Sans"/>
              </a:rPr>
              <a:t> principal al </a:t>
            </a:r>
            <a:r>
              <a:rPr lang="en-US" dirty="0" err="1">
                <a:latin typeface="UT Sans"/>
              </a:rPr>
              <a:t>aplicației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este</a:t>
            </a:r>
            <a:r>
              <a:rPr lang="en-US" dirty="0">
                <a:latin typeface="UT Sans"/>
              </a:rPr>
              <a:t> de a </a:t>
            </a:r>
            <a:r>
              <a:rPr lang="en-US" dirty="0" err="1">
                <a:latin typeface="UT Sans"/>
              </a:rPr>
              <a:t>simplifica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procesul</a:t>
            </a:r>
            <a:r>
              <a:rPr lang="en-US" dirty="0">
                <a:latin typeface="UT Sans"/>
              </a:rPr>
              <a:t> de </a:t>
            </a:r>
            <a:r>
              <a:rPr lang="en-US" dirty="0" err="1">
                <a:latin typeface="UT Sans"/>
              </a:rPr>
              <a:t>facturare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și</a:t>
            </a:r>
            <a:r>
              <a:rPr lang="en-US" dirty="0">
                <a:latin typeface="UT Sans"/>
              </a:rPr>
              <a:t> de a </a:t>
            </a:r>
            <a:r>
              <a:rPr lang="en-US" dirty="0" err="1">
                <a:latin typeface="UT Sans"/>
              </a:rPr>
              <a:t>asigura</a:t>
            </a:r>
            <a:r>
              <a:rPr lang="en-US" dirty="0">
                <a:latin typeface="UT Sans"/>
              </a:rPr>
              <a:t> o </a:t>
            </a:r>
            <a:r>
              <a:rPr lang="en-US" dirty="0" err="1">
                <a:latin typeface="UT Sans"/>
              </a:rPr>
              <a:t>gestionare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eficientă</a:t>
            </a:r>
            <a:r>
              <a:rPr lang="en-US" dirty="0">
                <a:latin typeface="UT Sans"/>
              </a:rPr>
              <a:t> a </a:t>
            </a:r>
            <a:r>
              <a:rPr lang="en-US" dirty="0" err="1">
                <a:latin typeface="UT Sans"/>
              </a:rPr>
              <a:t>documentelor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financiare</a:t>
            </a:r>
            <a:r>
              <a:rPr lang="en-US" dirty="0">
                <a:latin typeface="UT Sans"/>
              </a:rPr>
              <a:t>.</a:t>
            </a:r>
          </a:p>
          <a:p>
            <a:pPr algn="just"/>
            <a:endParaRPr lang="ro-RO" dirty="0">
              <a:latin typeface="UT Symbols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 err="1">
                <a:latin typeface="UT Sans"/>
              </a:rPr>
              <a:t>Func</a:t>
            </a:r>
            <a:r>
              <a:rPr lang="ro-RO" dirty="0">
                <a:latin typeface="UT Sans" pitchFamily="50" charset="0"/>
              </a:rPr>
              <a:t>ționalități principale</a:t>
            </a:r>
            <a:r>
              <a:rPr lang="en-US" dirty="0">
                <a:latin typeface="UT Sans"/>
              </a:rPr>
              <a:t>:</a:t>
            </a:r>
            <a:endParaRPr lang="ro-RO" dirty="0">
              <a:latin typeface="UT Sans"/>
            </a:endParaRPr>
          </a:p>
          <a:p>
            <a:pPr algn="just"/>
            <a:endParaRPr lang="en-US" dirty="0">
              <a:latin typeface="UT Sans"/>
            </a:endParaRPr>
          </a:p>
          <a:p>
            <a:pPr marL="1257300" marR="0" lvl="2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/>
              </a:rPr>
              <a:t>Crearea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/>
              </a:rPr>
              <a:t> </a:t>
            </a: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</a:rPr>
              <a:t>și gestionarea documentelor financiare, precum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/>
              </a:rPr>
              <a:t>:</a:t>
            </a:r>
          </a:p>
          <a:p>
            <a:pPr marR="0" lvl="2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o-RO" dirty="0">
                <a:solidFill>
                  <a:prstClr val="black"/>
                </a:solidFill>
                <a:latin typeface="UT Sans" pitchFamily="50" charset="0"/>
              </a:rPr>
              <a:t>       facturi, facturi proforme și facturi storno</a:t>
            </a:r>
          </a:p>
          <a:p>
            <a:pPr marL="1257300" marR="0" lvl="2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ro-RO" dirty="0">
                <a:solidFill>
                  <a:prstClr val="black"/>
                </a:solidFill>
                <a:latin typeface="UT Sans" pitchFamily="50" charset="0"/>
              </a:rPr>
              <a:t>Rapoarte și statistici financiare</a:t>
            </a:r>
          </a:p>
          <a:p>
            <a:pPr marL="1257300" marR="0" lvl="2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</a:rPr>
              <a:t>Generare/export de documente în format PDF</a:t>
            </a:r>
          </a:p>
          <a:p>
            <a:pPr marL="1257300" marR="0" lvl="2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T Sans" pitchFamily="50" charset="0"/>
              </a:rPr>
              <a:t>Salvarea clienților, conturilor bancare, </a:t>
            </a:r>
            <a:r>
              <a:rPr lang="ro-RO" dirty="0">
                <a:solidFill>
                  <a:prstClr val="black"/>
                </a:solidFill>
                <a:latin typeface="UT Sans" pitchFamily="50" charset="0"/>
              </a:rPr>
              <a:t>seriilor de documente</a:t>
            </a:r>
            <a:r>
              <a:rPr lang="en-US" dirty="0">
                <a:solidFill>
                  <a:prstClr val="black"/>
                </a:solidFill>
                <a:latin typeface="UT Sans" pitchFamily="50" charset="0"/>
              </a:rPr>
              <a:t> </a:t>
            </a:r>
            <a:r>
              <a:rPr lang="ro-RO" dirty="0">
                <a:solidFill>
                  <a:prstClr val="black"/>
                </a:solidFill>
                <a:latin typeface="UT Sans" pitchFamily="50" charset="0"/>
              </a:rPr>
              <a:t>și a produselor folosite la emiterea de facturi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238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Introducere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740" y="1988840"/>
            <a:ext cx="8064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ro-RO" dirty="0">
                <a:latin typeface="UT Sans"/>
              </a:rPr>
              <a:t>Back-end</a:t>
            </a:r>
            <a:r>
              <a:rPr lang="en-US" dirty="0">
                <a:latin typeface="UT Sans"/>
              </a:rPr>
              <a:t>: ASP.NET Core Web API, Entity Framework</a:t>
            </a:r>
            <a:endParaRPr lang="pt-BR" dirty="0">
              <a:latin typeface="UT Sans"/>
            </a:endParaRPr>
          </a:p>
          <a:p>
            <a:pPr algn="just"/>
            <a:endParaRPr lang="pt-BR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>
                <a:latin typeface="UT Sans"/>
              </a:rPr>
              <a:t>Front-end: Angular, HTML, SCSS, Typescript</a:t>
            </a:r>
          </a:p>
          <a:p>
            <a:pPr algn="just"/>
            <a:endParaRPr lang="ro-RO" dirty="0">
              <a:latin typeface="UT Symbols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 err="1">
                <a:latin typeface="UT Sans"/>
              </a:rPr>
              <a:t>Baze</a:t>
            </a:r>
            <a:r>
              <a:rPr lang="en-US" dirty="0">
                <a:latin typeface="UT Sans"/>
              </a:rPr>
              <a:t> de date: Microsoft SQL Server</a:t>
            </a:r>
          </a:p>
          <a:p>
            <a:pPr algn="just"/>
            <a:endParaRPr lang="en-US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 err="1"/>
              <a:t>Biblioteci</a:t>
            </a:r>
            <a:r>
              <a:rPr lang="en-US" dirty="0"/>
              <a:t>:</a:t>
            </a:r>
            <a:r>
              <a:rPr lang="en-US" dirty="0">
                <a:latin typeface="UT Sans"/>
              </a:rPr>
              <a:t> </a:t>
            </a:r>
          </a:p>
          <a:p>
            <a:pPr marL="342900" indent="-342900" algn="just">
              <a:buBlip>
                <a:blip r:embed="rId2"/>
              </a:buBlip>
            </a:pPr>
            <a:endParaRPr lang="en-US" dirty="0">
              <a:latin typeface="UT Sans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UT Sans"/>
              </a:rPr>
              <a:t>QuestPDF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pentru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generarea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documentelor</a:t>
            </a:r>
            <a:r>
              <a:rPr lang="en-US" dirty="0">
                <a:latin typeface="UT Sans"/>
              </a:rPr>
              <a:t> PDF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UT Sans"/>
              </a:rPr>
              <a:t>AutoMapper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pentru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maparea</a:t>
            </a:r>
            <a:r>
              <a:rPr lang="en-US" dirty="0">
                <a:latin typeface="UT Sans"/>
              </a:rPr>
              <a:t> </a:t>
            </a:r>
            <a:r>
              <a:rPr lang="ro-RO" dirty="0">
                <a:latin typeface="UT Sans"/>
              </a:rPr>
              <a:t>între clase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Bcrypt.Net pentru criptarea parolei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Jwt Bearer pentru autentificare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Angular Material pentru componentele de UI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Ng2charts pentru componente de tip grafic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dirty="0">
              <a:latin typeface="UT Sans"/>
            </a:endParaRPr>
          </a:p>
          <a:p>
            <a:pPr algn="just"/>
            <a:r>
              <a:rPr lang="en-US" dirty="0">
                <a:latin typeface="UT Sans"/>
              </a:rPr>
              <a:t>       </a:t>
            </a:r>
            <a:endParaRPr lang="ro-RO" dirty="0">
              <a:latin typeface="U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369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Tehnologii</a:t>
            </a:r>
            <a:r>
              <a:rPr lang="en-US" sz="3600" dirty="0"/>
              <a:t> </a:t>
            </a:r>
            <a:r>
              <a:rPr lang="ro-RO" sz="3600" dirty="0"/>
              <a:t>u</a:t>
            </a:r>
            <a:r>
              <a:rPr lang="en-US" sz="3600" dirty="0" err="1"/>
              <a:t>tilizate</a:t>
            </a:r>
            <a:endParaRPr lang="en-US" sz="3600" dirty="0">
              <a:latin typeface="UT Sans"/>
            </a:endParaRPr>
          </a:p>
        </p:txBody>
      </p:sp>
      <p:pic>
        <p:nvPicPr>
          <p:cNvPr id="14" name="Picture 13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3B294F4D-F12C-0E32-F0F9-930B0EDBF3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97" y="1125422"/>
            <a:ext cx="563686" cy="563686"/>
          </a:xfrm>
          <a:prstGeom prst="rect">
            <a:avLst/>
          </a:prstGeom>
        </p:spPr>
      </p:pic>
      <p:pic>
        <p:nvPicPr>
          <p:cNvPr id="16" name="Picture 15" descr="A red and white logo&#10;&#10;Description automatically generated">
            <a:extLst>
              <a:ext uri="{FF2B5EF4-FFF2-40B4-BE49-F238E27FC236}">
                <a16:creationId xmlns:a16="http://schemas.microsoft.com/office/drawing/2014/main" id="{6FE33DE2-C734-B341-EC9F-92A306AA76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029224"/>
            <a:ext cx="756084" cy="75608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790A2D2-6841-4D80-F18D-9E0FD8FC25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7469" y="1090999"/>
            <a:ext cx="782451" cy="632533"/>
          </a:xfrm>
          <a:prstGeom prst="rect">
            <a:avLst/>
          </a:prstGeom>
        </p:spPr>
      </p:pic>
      <p:pic>
        <p:nvPicPr>
          <p:cNvPr id="2055" name="Picture 7" descr="Auto Mapper in .NET 6 | Tech Playground">
            <a:extLst>
              <a:ext uri="{FF2B5EF4-FFF2-40B4-BE49-F238E27FC236}">
                <a16:creationId xmlns:a16="http://schemas.microsoft.com/office/drawing/2014/main" id="{60291D73-5166-6DA1-50A4-652681436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44906"/>
            <a:ext cx="1745170" cy="87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370C25-C0A2-B7FF-216B-D168EB14C4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2200" y="4127878"/>
            <a:ext cx="1741373" cy="487224"/>
          </a:xfrm>
          <a:prstGeom prst="rect">
            <a:avLst/>
          </a:prstGeom>
        </p:spPr>
      </p:pic>
      <p:pic>
        <p:nvPicPr>
          <p:cNvPr id="22" name="Picture 21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C54EDEC-0B40-C5A2-B194-06E97FB3387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37" y="4663823"/>
            <a:ext cx="1220114" cy="762572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E4171218-5404-78EA-6E72-91258BB0461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581555"/>
            <a:ext cx="2107341" cy="3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4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740" y="1988840"/>
            <a:ext cx="8064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ro-RO" dirty="0">
                <a:latin typeface="UT Sans"/>
              </a:rPr>
              <a:t>Back-end</a:t>
            </a:r>
            <a:r>
              <a:rPr lang="en-US" dirty="0">
                <a:latin typeface="UT Sans"/>
              </a:rPr>
              <a:t>: </a:t>
            </a:r>
            <a:r>
              <a:rPr lang="ro-RO" dirty="0">
                <a:latin typeface="UT Sans"/>
              </a:rPr>
              <a:t>Arhitectură curată (Clean Architecture)</a:t>
            </a:r>
          </a:p>
          <a:p>
            <a:pPr algn="just"/>
            <a:endParaRPr lang="ro-RO" dirty="0">
              <a:latin typeface="UT Sans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Stratul de prezentare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Stratul de aplicație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Stratul de infrastructură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o-RO" dirty="0">
                <a:latin typeface="UT Sans"/>
              </a:rPr>
              <a:t>Stratul de domeniu</a:t>
            </a:r>
            <a:endParaRPr lang="en-US" dirty="0">
              <a:latin typeface="UT Sans"/>
            </a:endParaRPr>
          </a:p>
          <a:p>
            <a:pPr algn="just"/>
            <a:endParaRPr lang="pt-BR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dirty="0">
                <a:latin typeface="UT Sans"/>
              </a:rPr>
              <a:t>Front-end: </a:t>
            </a:r>
            <a:r>
              <a:rPr lang="ro-RO" dirty="0">
                <a:latin typeface="UT Sans"/>
              </a:rPr>
              <a:t>MV* (combinație între MVC și între MVVM)</a:t>
            </a:r>
            <a:endParaRPr lang="en-US" dirty="0">
              <a:latin typeface="UT Sans"/>
            </a:endParaRPr>
          </a:p>
          <a:p>
            <a:pPr algn="just"/>
            <a:endParaRPr lang="ro-RO" dirty="0">
              <a:latin typeface="UT Sans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UT Sans"/>
              </a:rPr>
              <a:t>Model: </a:t>
            </a:r>
            <a:r>
              <a:rPr lang="ro-RO" dirty="0">
                <a:latin typeface="UT Sans"/>
              </a:rPr>
              <a:t>folderul models (interfețe)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UT Sans"/>
              </a:rPr>
              <a:t>View: </a:t>
            </a:r>
            <a:r>
              <a:rPr lang="en-US" dirty="0" err="1">
                <a:latin typeface="UT Sans"/>
              </a:rPr>
              <a:t>folderul</a:t>
            </a:r>
            <a:r>
              <a:rPr lang="en-US" dirty="0">
                <a:latin typeface="UT Sans"/>
              </a:rPr>
              <a:t> de components (.html, .</a:t>
            </a:r>
            <a:r>
              <a:rPr lang="en-US" dirty="0" err="1">
                <a:latin typeface="UT Sans"/>
              </a:rPr>
              <a:t>scss</a:t>
            </a:r>
            <a:r>
              <a:rPr lang="en-US" dirty="0">
                <a:latin typeface="UT Sans"/>
              </a:rPr>
              <a:t>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UT Sans"/>
              </a:rPr>
              <a:t>ViewModel</a:t>
            </a:r>
            <a:r>
              <a:rPr lang="en-US" dirty="0">
                <a:latin typeface="UT Sans"/>
              </a:rPr>
              <a:t>: </a:t>
            </a:r>
            <a:r>
              <a:rPr lang="en-US" dirty="0" err="1">
                <a:latin typeface="UT Sans"/>
              </a:rPr>
              <a:t>folderul</a:t>
            </a:r>
            <a:r>
              <a:rPr lang="en-US" dirty="0">
                <a:latin typeface="UT Sans"/>
              </a:rPr>
              <a:t> services </a:t>
            </a:r>
            <a:r>
              <a:rPr lang="ro-RO" dirty="0">
                <a:latin typeface="UT Sans"/>
              </a:rPr>
              <a:t>și fișierele .ts</a:t>
            </a:r>
          </a:p>
          <a:p>
            <a:pPr lvl="1" algn="just"/>
            <a:r>
              <a:rPr lang="ro-RO" dirty="0">
                <a:latin typeface="UT Sans"/>
              </a:rPr>
              <a:t>     din interiorul componentelor</a:t>
            </a:r>
          </a:p>
          <a:p>
            <a:pPr algn="just"/>
            <a:r>
              <a:rPr lang="en-US" dirty="0">
                <a:latin typeface="UT Sans"/>
              </a:rPr>
              <a:t>	</a:t>
            </a:r>
            <a:endParaRPr lang="ro-RO" dirty="0">
              <a:latin typeface="UT Sans"/>
            </a:endParaRPr>
          </a:p>
          <a:p>
            <a:pPr algn="just"/>
            <a:r>
              <a:rPr lang="ro-RO" dirty="0">
                <a:latin typeface="UT Sans"/>
              </a:rPr>
              <a:t>	</a:t>
            </a:r>
            <a:endParaRPr lang="en-US" dirty="0">
              <a:latin typeface="UT Sans"/>
            </a:endParaRPr>
          </a:p>
          <a:p>
            <a:pPr algn="just"/>
            <a:r>
              <a:rPr lang="en-US" dirty="0">
                <a:latin typeface="UT Sans"/>
              </a:rPr>
              <a:t>       </a:t>
            </a:r>
            <a:endParaRPr lang="ro-RO" dirty="0">
              <a:latin typeface="U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408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Arhitectura</a:t>
            </a:r>
            <a:r>
              <a:rPr lang="en-US" sz="3600" dirty="0"/>
              <a:t> </a:t>
            </a:r>
            <a:r>
              <a:rPr lang="ro-RO" sz="3600" dirty="0"/>
              <a:t>a</a:t>
            </a:r>
            <a:r>
              <a:rPr lang="en-US" sz="3600" dirty="0" err="1"/>
              <a:t>plicației</a:t>
            </a:r>
            <a:endParaRPr lang="en-US" sz="3600" dirty="0">
              <a:latin typeface="UT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EAD7C6-61F8-D24A-2956-849BF2875E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1147125"/>
            <a:ext cx="3888432" cy="218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51BB24F-53C8-6D33-53C5-B16AC1490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4" y="3438892"/>
            <a:ext cx="2209551" cy="262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8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740" y="1988840"/>
            <a:ext cx="8064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dirty="0"/>
              <a:t>Pe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dezvoltării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 </a:t>
            </a:r>
            <a:r>
              <a:rPr lang="en-US" dirty="0" err="1"/>
              <a:t>InvoiceJet</a:t>
            </a:r>
            <a:r>
              <a:rPr lang="en-US" dirty="0"/>
              <a:t>,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r>
              <a:rPr lang="en-US" dirty="0"/>
              <a:t> diverse </a:t>
            </a:r>
            <a:r>
              <a:rPr lang="ro-RO" dirty="0"/>
              <a:t>șabloane de proiectare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menține</a:t>
            </a:r>
            <a:r>
              <a:rPr lang="en-US" dirty="0"/>
              <a:t> o </a:t>
            </a:r>
            <a:r>
              <a:rPr lang="en-US" dirty="0" err="1"/>
              <a:t>structură</a:t>
            </a:r>
            <a:r>
              <a:rPr lang="en-US" dirty="0"/>
              <a:t> </a:t>
            </a:r>
            <a:r>
              <a:rPr lang="en-US" dirty="0" err="1"/>
              <a:t>clară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facilita</a:t>
            </a:r>
            <a:r>
              <a:rPr lang="en-US" dirty="0"/>
              <a:t> </a:t>
            </a:r>
            <a:r>
              <a:rPr lang="en-US" dirty="0" err="1"/>
              <a:t>întreținerea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.</a:t>
            </a:r>
            <a:r>
              <a:rPr lang="ro-RO" dirty="0"/>
              <a:t> Cele mai notabile sunt</a:t>
            </a:r>
            <a:r>
              <a:rPr lang="en-US" dirty="0"/>
              <a:t>:</a:t>
            </a:r>
            <a:endParaRPr lang="ro-RO" dirty="0"/>
          </a:p>
          <a:p>
            <a:pPr algn="just"/>
            <a:endParaRPr lang="pt-BR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b="1" dirty="0"/>
              <a:t>Repository Pattern</a:t>
            </a:r>
            <a:r>
              <a:rPr lang="en-US" dirty="0"/>
              <a:t>: </a:t>
            </a:r>
            <a:r>
              <a:rPr lang="en-US" dirty="0" err="1"/>
              <a:t>Separă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la date de </a:t>
            </a:r>
            <a:r>
              <a:rPr lang="en-US" dirty="0" err="1"/>
              <a:t>logica</a:t>
            </a:r>
            <a:r>
              <a:rPr lang="en-US" dirty="0"/>
              <a:t> de business, </a:t>
            </a:r>
            <a:r>
              <a:rPr lang="en-US" dirty="0" err="1"/>
              <a:t>facilitând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.</a:t>
            </a:r>
            <a:endParaRPr lang="ro-RO" dirty="0"/>
          </a:p>
          <a:p>
            <a:pPr algn="just"/>
            <a:endParaRPr lang="ro-RO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b="1" dirty="0"/>
              <a:t>Factory Method Pattern</a:t>
            </a:r>
            <a:r>
              <a:rPr lang="en-US" dirty="0"/>
              <a:t>: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modalitate</a:t>
            </a:r>
            <a:r>
              <a:rPr lang="en-US" dirty="0"/>
              <a:t> </a:t>
            </a:r>
            <a:r>
              <a:rPr lang="en-US" dirty="0" err="1"/>
              <a:t>flexibilă</a:t>
            </a:r>
            <a:r>
              <a:rPr lang="en-US" dirty="0"/>
              <a:t> de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specifica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concrete, </a:t>
            </a:r>
            <a:r>
              <a:rPr lang="en-US" dirty="0" err="1"/>
              <a:t>promovând</a:t>
            </a:r>
            <a:r>
              <a:rPr lang="en-US" dirty="0"/>
              <a:t> </a:t>
            </a:r>
            <a:r>
              <a:rPr lang="en-US" dirty="0" err="1"/>
              <a:t>extensibilitatea</a:t>
            </a:r>
            <a:r>
              <a:rPr lang="en-US" dirty="0"/>
              <a:t>.</a:t>
            </a:r>
            <a:endParaRPr lang="ro-RO" dirty="0">
              <a:latin typeface="UT Sans"/>
            </a:endParaRPr>
          </a:p>
          <a:p>
            <a:pPr algn="just"/>
            <a:r>
              <a:rPr lang="en-US" dirty="0">
                <a:latin typeface="UT Sans"/>
              </a:rPr>
              <a:t>	</a:t>
            </a:r>
            <a:endParaRPr lang="ro-RO" dirty="0">
              <a:latin typeface="UT Sans"/>
            </a:endParaRPr>
          </a:p>
          <a:p>
            <a:pPr algn="just"/>
            <a:r>
              <a:rPr lang="ro-RO" dirty="0">
                <a:latin typeface="UT Sans"/>
              </a:rPr>
              <a:t>	</a:t>
            </a:r>
            <a:endParaRPr lang="en-US" dirty="0">
              <a:latin typeface="UT Sans"/>
            </a:endParaRPr>
          </a:p>
          <a:p>
            <a:pPr algn="just"/>
            <a:r>
              <a:rPr lang="en-US" dirty="0">
                <a:latin typeface="UT Sans"/>
              </a:rPr>
              <a:t>       </a:t>
            </a:r>
            <a:endParaRPr lang="ro-RO" dirty="0">
              <a:latin typeface="U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4503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Șabloane de proiectare</a:t>
            </a:r>
            <a:endParaRPr lang="en-US" sz="36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333202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36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Repository pattern</a:t>
            </a:r>
            <a:endParaRPr lang="en-US" sz="3600" dirty="0">
              <a:latin typeface="UT Sans"/>
            </a:endParaRP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CBB4B91-F331-BAC6-E194-A101877AE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029285"/>
            <a:ext cx="4803312" cy="3726726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A44895C-0455-0274-6B3F-23DA7E6C8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561059"/>
            <a:ext cx="4589026" cy="3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1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4636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Factory method pattern</a:t>
            </a:r>
            <a:endParaRPr lang="en-US" sz="3600" dirty="0">
              <a:latin typeface="UT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1D9AE-6363-00B6-D5FE-B28292393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988839"/>
            <a:ext cx="5736590" cy="4097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05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4824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>
                <a:latin typeface="UT Sans"/>
              </a:rPr>
              <a:t>Diagrama UML de actori</a:t>
            </a:r>
            <a:endParaRPr lang="en-US" sz="3600" dirty="0">
              <a:latin typeface="UT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B77C0D-C6F2-439B-5D27-16739C9723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8666"/>
            <a:ext cx="5915246" cy="4600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05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CE41-5C33-D26B-835E-7DB29D4E17B8}"/>
              </a:ext>
            </a:extLst>
          </p:cNvPr>
          <p:cNvSpPr txBox="1"/>
          <p:nvPr/>
        </p:nvSpPr>
        <p:spPr>
          <a:xfrm>
            <a:off x="457740" y="1101989"/>
            <a:ext cx="386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Beneficii</a:t>
            </a:r>
            <a:r>
              <a:rPr lang="en-US" sz="3600" dirty="0"/>
              <a:t> </a:t>
            </a:r>
            <a:r>
              <a:rPr lang="en-US" sz="3600" dirty="0" err="1"/>
              <a:t>și</a:t>
            </a:r>
            <a:r>
              <a:rPr lang="en-US" sz="3600" dirty="0"/>
              <a:t> </a:t>
            </a:r>
            <a:r>
              <a:rPr lang="ro-RO" sz="3600" dirty="0"/>
              <a:t>a</a:t>
            </a:r>
            <a:r>
              <a:rPr lang="en-US" sz="3600" dirty="0" err="1"/>
              <a:t>vantaje</a:t>
            </a:r>
            <a:endParaRPr lang="en-US" sz="3600" dirty="0">
              <a:latin typeface="UT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177C1-1D4C-0D32-F44E-0C84D4FF1036}"/>
              </a:ext>
            </a:extLst>
          </p:cNvPr>
          <p:cNvSpPr txBox="1"/>
          <p:nvPr/>
        </p:nvSpPr>
        <p:spPr>
          <a:xfrm>
            <a:off x="457740" y="1988840"/>
            <a:ext cx="8064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superioară</a:t>
            </a:r>
            <a:r>
              <a:rPr lang="en-US" dirty="0"/>
              <a:t>: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care </a:t>
            </a:r>
            <a:r>
              <a:rPr lang="en-US" dirty="0" err="1"/>
              <a:t>generează</a:t>
            </a:r>
            <a:r>
              <a:rPr lang="en-US" dirty="0"/>
              <a:t> </a:t>
            </a:r>
            <a:r>
              <a:rPr lang="en-US" dirty="0" err="1"/>
              <a:t>documente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HTML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le </a:t>
            </a:r>
            <a:r>
              <a:rPr lang="en-US" dirty="0" err="1"/>
              <a:t>convertesc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PDF, </a:t>
            </a:r>
            <a:r>
              <a:rPr lang="en-US" dirty="0" err="1"/>
              <a:t>InvoiceJet</a:t>
            </a:r>
            <a:r>
              <a:rPr lang="en-US" dirty="0"/>
              <a:t> </a:t>
            </a:r>
            <a:r>
              <a:rPr lang="en-US" dirty="0" err="1"/>
              <a:t>convertește</a:t>
            </a:r>
            <a:r>
              <a:rPr lang="en-US" dirty="0"/>
              <a:t> direct </a:t>
            </a:r>
            <a:r>
              <a:rPr lang="en-US" dirty="0" err="1"/>
              <a:t>în</a:t>
            </a:r>
            <a:r>
              <a:rPr lang="en-US" dirty="0"/>
              <a:t> PDF </a:t>
            </a:r>
            <a:r>
              <a:rPr lang="en-US" dirty="0" err="1"/>
              <a:t>și</a:t>
            </a:r>
            <a:r>
              <a:rPr lang="en-US" dirty="0"/>
              <a:t> face embed cu </a:t>
            </a:r>
            <a:r>
              <a:rPr lang="en-US" dirty="0" err="1"/>
              <a:t>iframe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 </a:t>
            </a:r>
            <a:r>
              <a:rPr lang="en-US" dirty="0" err="1"/>
              <a:t>oferind</a:t>
            </a:r>
            <a:r>
              <a:rPr lang="en-US" dirty="0"/>
              <a:t> o </a:t>
            </a: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ro-RO" dirty="0"/>
              <a:t> și un timp de previzualizare mai rapid.</a:t>
            </a:r>
          </a:p>
          <a:p>
            <a:pPr algn="just"/>
            <a:endParaRPr lang="ro-RO" dirty="0"/>
          </a:p>
          <a:p>
            <a:pPr marL="342900" indent="-342900" algn="just">
              <a:buBlip>
                <a:blip r:embed="rId3"/>
              </a:buBlip>
            </a:pPr>
            <a:r>
              <a:rPr lang="en-US" dirty="0" err="1">
                <a:latin typeface="UT Sans"/>
              </a:rPr>
              <a:t>Editare</a:t>
            </a:r>
            <a:r>
              <a:rPr lang="ro-RO" dirty="0">
                <a:latin typeface="UT Sans"/>
              </a:rPr>
              <a:t>/previzualizare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facturi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emise</a:t>
            </a:r>
            <a:r>
              <a:rPr lang="en-US" dirty="0">
                <a:latin typeface="UT Sans"/>
              </a:rPr>
              <a:t>: </a:t>
            </a:r>
            <a:r>
              <a:rPr lang="en-US" dirty="0" err="1">
                <a:latin typeface="UT Sans"/>
              </a:rPr>
              <a:t>Oferă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posibilitatea</a:t>
            </a:r>
            <a:r>
              <a:rPr lang="en-US" dirty="0">
                <a:latin typeface="UT Sans"/>
              </a:rPr>
              <a:t> de a </a:t>
            </a:r>
            <a:r>
              <a:rPr lang="en-US" dirty="0" err="1">
                <a:latin typeface="UT Sans"/>
              </a:rPr>
              <a:t>edita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facturile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chiar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și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după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ce</a:t>
            </a:r>
            <a:r>
              <a:rPr lang="en-US" dirty="0">
                <a:latin typeface="UT Sans"/>
              </a:rPr>
              <a:t> au </a:t>
            </a:r>
            <a:r>
              <a:rPr lang="en-US" dirty="0" err="1">
                <a:latin typeface="UT Sans"/>
              </a:rPr>
              <a:t>fost</a:t>
            </a:r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emise</a:t>
            </a:r>
            <a:r>
              <a:rPr lang="en-US" dirty="0">
                <a:latin typeface="UT Sans"/>
              </a:rPr>
              <a:t>.</a:t>
            </a:r>
            <a:r>
              <a:rPr lang="ro-RO" dirty="0">
                <a:latin typeface="UT Sans"/>
              </a:rPr>
              <a:t> Oferă posibilitatea de previzualizare a facturii, înainte ca aceasta să fie actualizată.</a:t>
            </a:r>
          </a:p>
          <a:p>
            <a:pPr algn="just"/>
            <a:endParaRPr lang="ro-RO" dirty="0">
              <a:latin typeface="UT Sans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en-US" dirty="0" err="1"/>
              <a:t>Aplicație</a:t>
            </a:r>
            <a:r>
              <a:rPr lang="en-US" dirty="0"/>
              <a:t> Single Page (SPA): </a:t>
            </a:r>
            <a:r>
              <a:rPr lang="en-US" dirty="0" err="1"/>
              <a:t>InvoiceJet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aplicație</a:t>
            </a:r>
            <a:r>
              <a:rPr lang="en-US" dirty="0"/>
              <a:t> de tip SPA,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de pe </a:t>
            </a:r>
            <a:r>
              <a:rPr lang="en-US" dirty="0" err="1"/>
              <a:t>piață</a:t>
            </a:r>
            <a:r>
              <a:rPr lang="en-US" dirty="0"/>
              <a:t>, </a:t>
            </a:r>
            <a:r>
              <a:rPr lang="en-US" dirty="0" err="1"/>
              <a:t>asigurând</a:t>
            </a:r>
            <a:r>
              <a:rPr lang="en-US" dirty="0"/>
              <a:t> o </a:t>
            </a:r>
            <a:r>
              <a:rPr lang="en-US" dirty="0" err="1"/>
              <a:t>experiență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fluidă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ro-RO" dirty="0"/>
              <a:t>, fără reîncarcare paginii la schimbarea rutei.</a:t>
            </a:r>
          </a:p>
          <a:p>
            <a:pPr algn="just"/>
            <a:endParaRPr lang="ro-RO" dirty="0">
              <a:latin typeface="UT Sans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dirty="0">
                <a:latin typeface="UT Sans"/>
              </a:rPr>
              <a:t>Acuratețea datelor financiare</a:t>
            </a:r>
            <a:r>
              <a:rPr lang="en-US" dirty="0">
                <a:latin typeface="UT Sans"/>
              </a:rPr>
              <a:t>: </a:t>
            </a:r>
            <a:r>
              <a:rPr lang="ro-RO" dirty="0">
                <a:latin typeface="UT Sans"/>
              </a:rPr>
              <a:t>Datele formelor juridice pot fi populate cu ajutorul API-ului oferit de ANAF, care conține date specifice necesare pentru completarea datelor furnizorilor, cât și a clienților specificând doar câmpul CUI.</a:t>
            </a:r>
            <a:r>
              <a:rPr lang="en-US" dirty="0">
                <a:latin typeface="UT Sans"/>
              </a:rPr>
              <a:t>	</a:t>
            </a:r>
            <a:endParaRPr lang="ro-RO" dirty="0">
              <a:latin typeface="UT Sans"/>
            </a:endParaRPr>
          </a:p>
          <a:p>
            <a:pPr algn="just"/>
            <a:r>
              <a:rPr lang="ro-RO" dirty="0">
                <a:latin typeface="UT Sans"/>
              </a:rPr>
              <a:t>	</a:t>
            </a:r>
            <a:endParaRPr lang="en-US" dirty="0">
              <a:latin typeface="UT Sans"/>
            </a:endParaRPr>
          </a:p>
          <a:p>
            <a:pPr algn="just"/>
            <a:r>
              <a:rPr lang="en-US" dirty="0">
                <a:latin typeface="UT Sans"/>
              </a:rPr>
              <a:t>       </a:t>
            </a:r>
            <a:endParaRPr lang="ro-RO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7950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492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UT Sans</vt:lpstr>
      <vt:lpstr>UT Sans Bold</vt:lpstr>
      <vt:lpstr>UT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ZSOLT HOSSZÚ</cp:lastModifiedBy>
  <cp:revision>49</cp:revision>
  <dcterms:created xsi:type="dcterms:W3CDTF">2017-10-19T09:49:50Z</dcterms:created>
  <dcterms:modified xsi:type="dcterms:W3CDTF">2024-06-24T22:50:07Z</dcterms:modified>
</cp:coreProperties>
</file>