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758B1-F4A6-448B-9BC0-DCF850FE1EED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C6CE3-C4C3-48DB-9693-F6B736E2A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47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</a:t>
            </a:r>
          </a:p>
          <a:p>
            <a:r>
              <a:rPr lang="en-GB" dirty="0" err="1"/>
              <a:t>Prezentare</a:t>
            </a:r>
            <a:r>
              <a:rPr lang="en-GB" dirty="0"/>
              <a:t> </a:t>
            </a:r>
            <a:r>
              <a:rPr lang="en-GB" dirty="0" err="1"/>
              <a:t>individuale</a:t>
            </a:r>
            <a:endParaRPr lang="en-GB" dirty="0"/>
          </a:p>
          <a:p>
            <a:r>
              <a:rPr lang="en-GB" dirty="0" err="1"/>
              <a:t>Asteptari</a:t>
            </a:r>
            <a:r>
              <a:rPr lang="en-GB" dirty="0"/>
              <a:t> de la training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DB00B-705C-47F3-80B1-F83BF2474FF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204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842317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57596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242729"/>
                </a:solidFill>
                <a:highlight>
                  <a:srgbClr val="FFFFFF"/>
                </a:highlight>
              </a:rPr>
              <a:t>Generally if you are performing a single operation on a file, use the </a:t>
            </a:r>
            <a:r>
              <a:rPr lang="en-US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US" sz="1150">
                <a:solidFill>
                  <a:srgbClr val="242729"/>
                </a:solidFill>
                <a:highlight>
                  <a:srgbClr val="FFFFFF"/>
                </a:highlight>
              </a:rPr>
              <a:t> class. If you are performing multiple operations on the same file, use </a:t>
            </a:r>
            <a:r>
              <a:rPr lang="en-US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FileInfo</a:t>
            </a:r>
            <a:r>
              <a:rPr lang="en-US" sz="1150">
                <a:solidFill>
                  <a:srgbClr val="242729"/>
                </a:solidFill>
                <a:highlight>
                  <a:srgbClr val="FFFFFF"/>
                </a:highlight>
              </a:rPr>
              <a:t>.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242729"/>
                </a:solidFill>
                <a:highlight>
                  <a:srgbClr val="FFFFFF"/>
                </a:highlight>
              </a:rPr>
              <a:t>When you create an instance of </a:t>
            </a:r>
            <a:r>
              <a:rPr lang="en-US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FileInfo</a:t>
            </a:r>
            <a:r>
              <a:rPr lang="en-US" sz="1150">
                <a:solidFill>
                  <a:srgbClr val="242729"/>
                </a:solidFill>
                <a:highlight>
                  <a:srgbClr val="FFFFFF"/>
                </a:highlight>
              </a:rPr>
              <a:t>, the check is only performed once. However, each time you use a static </a:t>
            </a:r>
            <a:r>
              <a:rPr lang="en-US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US" sz="1150">
                <a:solidFill>
                  <a:srgbClr val="242729"/>
                </a:solidFill>
                <a:highlight>
                  <a:srgbClr val="FFFFFF"/>
                </a:highlight>
              </a:rPr>
              <a:t> method the check is performed.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40085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156010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18029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3" name="Google Shape;223;p1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40785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62038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7" name="Google Shape;247;p1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40746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2" name="Google Shape;262;p1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54187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6" name="Google Shape;276;p1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64996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42643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7" name="Google Shape;287;p2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668451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9" name="Google Shape;299;p2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15467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0" name="Google Shape;310;p2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4533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" name="Google Shape;69;p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8236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" name="Google Shape;82;p1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55998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4540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52541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35968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16832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8953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6E04-36F9-48BC-A3B6-E78D7E1F0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90E73-68F5-4772-AC90-7B2FCF065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83686-9626-499D-9815-0C082068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B4A7-EEB9-4058-95BC-6ABDECAE6203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FB81C-FD97-43FE-A40A-3235E182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52C1D-DD98-4094-8E69-FA19B75B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E204-232C-437B-BAB3-8387AFC67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28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2C85-F7BC-4544-A854-B4E9D4A0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72B60-510B-481E-8973-BDCD3DA42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E668F-AD3C-4662-9BD6-8D58D05A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B4A7-EEB9-4058-95BC-6ABDECAE6203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9C35-DA5B-444D-852D-8E25EA78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4731-416F-4F5E-B147-275188C3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E204-232C-437B-BAB3-8387AFC67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92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8D084-6C25-48C9-BBCE-4D4FEBD24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F8278-C1F5-4BCB-9188-84E878DF1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2B3D2-ED14-4805-8D11-3E558E22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B4A7-EEB9-4058-95BC-6ABDECAE6203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E2104-22B1-471E-917E-82978A14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D0F4-F7FC-426F-97E7-B6DAF09A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E204-232C-437B-BAB3-8387AFC67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396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838091" y="365125"/>
            <a:ext cx="10506294" cy="131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R="0" lvl="0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838091" y="1825625"/>
            <a:ext cx="10506294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L="457154" marR="0" lvl="0" indent="-228577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09" marR="0" lvl="1" indent="-228577" algn="l" rtl="0">
              <a:lnSpc>
                <a:spcPct val="92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463" marR="0" lvl="2" indent="-228577" algn="l" rtl="0">
              <a:lnSpc>
                <a:spcPct val="92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617" marR="0" lvl="3" indent="-228577" algn="l" rtl="0">
              <a:lnSpc>
                <a:spcPct val="92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771" marR="0" lvl="4" indent="-228577" algn="l" rtl="0">
              <a:lnSpc>
                <a:spcPct val="9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926" marR="0" lvl="5" indent="-228577" algn="l" rtl="0">
              <a:lnSpc>
                <a:spcPct val="92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080" marR="0" lvl="6" indent="-228577" algn="l" rtl="0">
              <a:lnSpc>
                <a:spcPct val="92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234" marR="0" lvl="7" indent="-228577" algn="l" rtl="0">
              <a:lnSpc>
                <a:spcPct val="92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389" marR="0" lvl="8" indent="-228577" algn="l" rtl="0">
              <a:lnSpc>
                <a:spcPct val="92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838091" y="6356351"/>
            <a:ext cx="2734906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999609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09479" y="6356351"/>
            <a:ext cx="2734906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7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CB53-76F5-49FB-9085-01F54A8D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FE9A-1FFA-44CD-B936-7F2161A4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3B8AF-DE66-4DAE-B11A-61A42DB6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B4A7-EEB9-4058-95BC-6ABDECAE6203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D224-78E8-4129-BFC0-E4B043DF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AEE14-98C1-4B77-BE4F-F6CCA9E2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E204-232C-437B-BAB3-8387AFC67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89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6A9B-4C1D-40D7-B10F-C1021135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EB4F7-9CED-494E-B6FA-A0E8E6A59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848FF-877D-4475-A5CC-A8965C66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B4A7-EEB9-4058-95BC-6ABDECAE6203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C0A1F-81D9-479B-8002-32B021DC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0ED26-B3C5-4E66-AC59-5AEE0F23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E204-232C-437B-BAB3-8387AFC67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09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E7D7-0E74-4873-BFA2-22B55049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1991-ED2A-4F90-AFAC-876778DD7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C8035-D114-4798-926C-F94000834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E047A-066E-4071-A5E6-76B06F4B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B4A7-EEB9-4058-95BC-6ABDECAE6203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A8E52-1858-4B7F-A436-31741D64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E0C78-AD8C-4F85-BB79-5DD2520E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E204-232C-437B-BAB3-8387AFC67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37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59F3-19C6-437F-BB55-16CF515C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53BBD-AC59-4CBD-A34D-082EDEE3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C7ACB-63ED-4CE9-B6F8-0199E40A5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894F8-6287-4437-99CB-D09C8C325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A4D3D-32E2-46FB-9251-E159236A9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898A7-70D9-49C0-9008-98EB4DC9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B4A7-EEB9-4058-95BC-6ABDECAE6203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9818E-EE7A-4596-A278-B2789E0F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F54C3-0A82-442B-8D23-520F5252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E204-232C-437B-BAB3-8387AFC67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24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9C7E-0336-421D-8EB6-2B89DAC6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6A460-A7C0-46E0-A9ED-E85313E2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B4A7-EEB9-4058-95BC-6ABDECAE6203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B699B-F79E-44F0-8CCF-691072FC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527FD-42C5-47AD-8F66-11529AC2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E204-232C-437B-BAB3-8387AFC67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34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B5AFF-1F87-4ADF-B03D-54614F48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B4A7-EEB9-4058-95BC-6ABDECAE6203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4B6FA-BE86-4750-A4C5-B5C663CE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125FB-D704-47DD-8FDE-6EB05F54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E204-232C-437B-BAB3-8387AFC67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65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68AD-9DFC-4244-B48B-E13B389B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E03E8-0E1A-40E7-9EBD-4BBA5CD0C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07CBD-08A9-4BB3-BA9A-50BCC5AB8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4470-3D6B-4990-BDAE-06F64866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B4A7-EEB9-4058-95BC-6ABDECAE6203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A892D-ACBE-4992-89E3-8ECBDD87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8BEA7-81CB-4067-BD12-CF071A55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E204-232C-437B-BAB3-8387AFC67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86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010A-53AE-4CD4-9897-33E908CD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CDC15-CBB0-428F-A2E7-F71760D22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57487-8278-42F2-85FF-63616F063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C36C5-2D37-499B-91E9-29FF86E9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B4A7-EEB9-4058-95BC-6ABDECAE6203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F83E6-2E99-483C-9066-258FA942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BB333-3071-4013-B892-0E9328C7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E204-232C-437B-BAB3-8387AFC67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63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7CEC3-5057-411F-B824-50A3431B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D1A14-DF24-48F5-9D22-95C0AB501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13036-46DD-40A8-A016-3E8753E82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0B4A7-EEB9-4058-95BC-6ABDECAE6203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8ECE3-4B57-4BD6-8D63-A03A4C1BF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19F7C-C8CF-4874-9248-3E8469841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4E204-232C-437B-BAB3-8387AFC67A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16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java-collection-tutorial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docs.microsoft.com/en-us/dotnet/standard/collection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tutorialspoint.com/java/java_methods.htm" TargetMode="External"/><Relationship Id="rId11" Type="http://schemas.openxmlformats.org/officeDocument/2006/relationships/hyperlink" Target="http://www.tutorialsteacher.com/linq/linq-tutorials" TargetMode="External"/><Relationship Id="rId5" Type="http://schemas.openxmlformats.org/officeDocument/2006/relationships/hyperlink" Target="https://docs.microsoft.com/en-us/dotnet/csharp/programming-guide/classes-and-structs/methods" TargetMode="External"/><Relationship Id="rId10" Type="http://schemas.openxmlformats.org/officeDocument/2006/relationships/hyperlink" Target="https://www.tutorialspoint.com/java/java_files_io.htm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csharp.net-tutorials.com/file-handling/reading-and-writin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EB9D-1207-48CB-B445-6A827DA25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685" y="957697"/>
            <a:ext cx="9714190" cy="1666717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Structures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D65FA-B17E-4265-88DB-7ADF1D3EC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546" y="3350043"/>
            <a:ext cx="4951756" cy="721857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AND BASIC CONCEPTS</a:t>
            </a:r>
            <a:endParaRPr lang="en-US" sz="3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FDB47C-4253-46D6-8E07-A46095BB9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295" y="5276413"/>
            <a:ext cx="2973161" cy="79480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076B3447-CF06-45E5-8964-2101D44E32B8}"/>
              </a:ext>
            </a:extLst>
          </p:cNvPr>
          <p:cNvSpPr txBox="1">
            <a:spLocks/>
          </p:cNvSpPr>
          <p:nvPr/>
        </p:nvSpPr>
        <p:spPr>
          <a:xfrm>
            <a:off x="705559" y="6164077"/>
            <a:ext cx="1356506" cy="289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www.arobs.com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61754-33E6-4A9B-8904-DCD710AB7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2223"/>
            <a:ext cx="12192000" cy="59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3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title"/>
          </p:nvPr>
        </p:nvSpPr>
        <p:spPr>
          <a:xfrm>
            <a:off x="334918" y="205207"/>
            <a:ext cx="5174576" cy="607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9988" tIns="44994" rIns="89988" bIns="44994" rtlCol="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2400"/>
            </a:pPr>
            <a:r>
              <a:rPr lang="en-US" sz="2400" b="1">
                <a:latin typeface="Open Sans"/>
                <a:ea typeface="Open Sans"/>
                <a:cs typeface="Open Sans"/>
                <a:sym typeface="Open Sans"/>
              </a:rPr>
              <a:t>Queue</a:t>
            </a:r>
            <a:br>
              <a:rPr lang="en-US" sz="2400" b="1">
                <a:latin typeface="Open Sans"/>
                <a:ea typeface="Open Sans"/>
                <a:cs typeface="Open Sans"/>
                <a:sym typeface="Open Sans"/>
              </a:rPr>
            </a:br>
            <a:endParaRPr/>
          </a:p>
        </p:txBody>
      </p:sp>
      <p:pic>
        <p:nvPicPr>
          <p:cNvPr id="162" name="Google Shape;1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936" y="6316286"/>
            <a:ext cx="12077714" cy="323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2357" y="-263044"/>
            <a:ext cx="7638055" cy="1076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14"/>
          <p:cNvCxnSpPr/>
          <p:nvPr/>
        </p:nvCxnSpPr>
        <p:spPr>
          <a:xfrm flipH="1">
            <a:off x="326983" y="813141"/>
            <a:ext cx="5626954" cy="1587"/>
          </a:xfrm>
          <a:prstGeom prst="straightConnector1">
            <a:avLst/>
          </a:prstGeom>
          <a:noFill/>
          <a:ln w="9525" cap="flat" cmpd="sng">
            <a:solidFill>
              <a:srgbClr val="70AD47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65" name="Google Shape;165;p14"/>
          <p:cNvGrpSpPr/>
          <p:nvPr/>
        </p:nvGrpSpPr>
        <p:grpSpPr>
          <a:xfrm>
            <a:off x="9804710" y="6275016"/>
            <a:ext cx="2265067" cy="398410"/>
            <a:chOff x="9805987" y="6275387"/>
            <a:chExt cx="2265362" cy="398462"/>
          </a:xfrm>
        </p:grpSpPr>
        <p:sp>
          <p:nvSpPr>
            <p:cNvPr id="166" name="Google Shape;166;p14"/>
            <p:cNvSpPr/>
            <p:nvPr/>
          </p:nvSpPr>
          <p:spPr>
            <a:xfrm>
              <a:off x="9805987" y="6294437"/>
              <a:ext cx="2265362" cy="379412"/>
            </a:xfrm>
            <a:prstGeom prst="rect">
              <a:avLst/>
            </a:prstGeom>
            <a:solidFill>
              <a:srgbClr val="FFFFFF"/>
            </a:solidFill>
            <a:ln w="126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 txBox="1"/>
            <p:nvPr/>
          </p:nvSpPr>
          <p:spPr>
            <a:xfrm>
              <a:off x="10252075" y="6275387"/>
              <a:ext cx="1373187" cy="2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www.arobs.com</a:t>
              </a:r>
              <a:endParaRPr/>
            </a:p>
          </p:txBody>
        </p:sp>
      </p:grpSp>
      <p:sp>
        <p:nvSpPr>
          <p:cNvPr id="168" name="Google Shape;168;p14"/>
          <p:cNvSpPr txBox="1"/>
          <p:nvPr/>
        </p:nvSpPr>
        <p:spPr>
          <a:xfrm>
            <a:off x="679361" y="1371868"/>
            <a:ext cx="6016617" cy="305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88" tIns="44994" rIns="89988" bIns="44994" anchor="t" anchorCtr="0">
            <a:noAutofit/>
          </a:bodyPr>
          <a:lstStyle/>
          <a:p>
            <a:pPr marL="215878" indent="-209529"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Queue&lt;T&gt;,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eg.Queue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&lt;Animal&gt;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09529"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215878" indent="-209529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Similar to stack.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09529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Represent a first-in, first-out collection of objects.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09529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Has Enqueue / Dequeue for Add / Remove.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09529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Peek method returns  top value without removing it.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69" name="Google Shape;16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45634" y="1371868"/>
            <a:ext cx="4784102" cy="2849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53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334918" y="205207"/>
            <a:ext cx="5174576" cy="607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9988" tIns="44994" rIns="89988" bIns="44994" rtlCol="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2400"/>
            </a:pPr>
            <a:r>
              <a:rPr lang="en-US" sz="2400" b="1" dirty="0">
                <a:latin typeface="Open Sans"/>
                <a:ea typeface="Open Sans"/>
                <a:cs typeface="Open Sans"/>
                <a:sym typeface="Open Sans"/>
              </a:rPr>
              <a:t>File and Stream I/O</a:t>
            </a:r>
            <a:endParaRPr dirty="0"/>
          </a:p>
        </p:txBody>
      </p:sp>
      <p:pic>
        <p:nvPicPr>
          <p:cNvPr id="175" name="Google Shape;1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936" y="6316286"/>
            <a:ext cx="12077714" cy="323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2357" y="-263044"/>
            <a:ext cx="7638055" cy="1076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15"/>
          <p:cNvCxnSpPr/>
          <p:nvPr/>
        </p:nvCxnSpPr>
        <p:spPr>
          <a:xfrm flipH="1">
            <a:off x="326983" y="813141"/>
            <a:ext cx="5626954" cy="1587"/>
          </a:xfrm>
          <a:prstGeom prst="straightConnector1">
            <a:avLst/>
          </a:prstGeom>
          <a:noFill/>
          <a:ln w="9525" cap="flat" cmpd="sng">
            <a:solidFill>
              <a:srgbClr val="70AD47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78" name="Google Shape;178;p15"/>
          <p:cNvGrpSpPr/>
          <p:nvPr/>
        </p:nvGrpSpPr>
        <p:grpSpPr>
          <a:xfrm>
            <a:off x="9804710" y="6275016"/>
            <a:ext cx="2265067" cy="398410"/>
            <a:chOff x="9805987" y="6275387"/>
            <a:chExt cx="2265362" cy="398462"/>
          </a:xfrm>
        </p:grpSpPr>
        <p:sp>
          <p:nvSpPr>
            <p:cNvPr id="179" name="Google Shape;179;p15"/>
            <p:cNvSpPr/>
            <p:nvPr/>
          </p:nvSpPr>
          <p:spPr>
            <a:xfrm>
              <a:off x="9805987" y="6294437"/>
              <a:ext cx="2265362" cy="379412"/>
            </a:xfrm>
            <a:prstGeom prst="rect">
              <a:avLst/>
            </a:prstGeom>
            <a:solidFill>
              <a:srgbClr val="FFFFFF"/>
            </a:solidFill>
            <a:ln w="126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 txBox="1"/>
            <p:nvPr/>
          </p:nvSpPr>
          <p:spPr>
            <a:xfrm>
              <a:off x="10252075" y="6275387"/>
              <a:ext cx="1373187" cy="2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www.arobs.com</a:t>
              </a:r>
              <a:endParaRPr/>
            </a:p>
          </p:txBody>
        </p:sp>
      </p:grpSp>
      <p:sp>
        <p:nvSpPr>
          <p:cNvPr id="181" name="Google Shape;181;p15"/>
          <p:cNvSpPr txBox="1"/>
          <p:nvPr/>
        </p:nvSpPr>
        <p:spPr>
          <a:xfrm>
            <a:off x="563476" y="1181393"/>
            <a:ext cx="9044122" cy="449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4" rIns="91413" bIns="45694" anchor="t" anchorCtr="0">
            <a:noAutofit/>
          </a:bodyPr>
          <a:lstStyle/>
          <a:p>
            <a:pPr marL="212704" indent="-212704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File and stream I/O (input/output) refers to the transfer of data either to or from a storage medium.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2704" indent="-212704">
              <a:spcBef>
                <a:spcPts val="500"/>
              </a:spcBef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In the .NET Framework, the System.IO namespaces contain types that enable reading and writing, both synchronously and asynchronously.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2704" indent="-212704">
              <a:spcBef>
                <a:spcPts val="500"/>
              </a:spcBef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You should always provide robust exception handling when calling filesystem methods.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2704" indent="-212704">
              <a:spcBef>
                <a:spcPts val="500"/>
              </a:spcBef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12704" indent="-212704">
              <a:spcBef>
                <a:spcPts val="500"/>
              </a:spcBef>
              <a:buClr>
                <a:srgbClr val="000000"/>
              </a:buClr>
              <a:buSzPts val="2200"/>
            </a:pPr>
            <a:endParaRPr sz="22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3000"/>
              </a:lnSpc>
            </a:pPr>
            <a:endParaRPr sz="22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3896804" y="2338529"/>
            <a:ext cx="336506" cy="39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4" rIns="91413" bIns="45694" anchor="ctr" anchorCtr="0">
            <a:noAutofit/>
          </a:bodyPr>
          <a:lstStyle/>
          <a:p>
            <a:pPr>
              <a:lnSpc>
                <a:spcPct val="93000"/>
              </a:lnSpc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3896804" y="3059160"/>
            <a:ext cx="336506" cy="39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4" rIns="91413" bIns="45694" anchor="ctr" anchorCtr="0">
            <a:noAutofit/>
          </a:bodyPr>
          <a:lstStyle/>
          <a:p>
            <a:pPr>
              <a:lnSpc>
                <a:spcPct val="93000"/>
              </a:lnSpc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3896804" y="3751220"/>
            <a:ext cx="336506" cy="39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4" rIns="91413" bIns="45694" anchor="ctr" anchorCtr="0">
            <a:noAutofit/>
          </a:bodyPr>
          <a:lstStyle/>
          <a:p>
            <a:pPr>
              <a:lnSpc>
                <a:spcPct val="93000"/>
              </a:lnSpc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807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>
            <a:spLocks noGrp="1"/>
          </p:cNvSpPr>
          <p:nvPr>
            <p:ph type="title"/>
          </p:nvPr>
        </p:nvSpPr>
        <p:spPr>
          <a:xfrm>
            <a:off x="334918" y="205207"/>
            <a:ext cx="5174626" cy="6080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9988" tIns="44994" rIns="89988" bIns="44994" rtlCol="0" anchor="t" anchorCtr="0">
            <a:noAutofit/>
          </a:bodyPr>
          <a:lstStyle/>
          <a:p>
            <a:pPr marL="215878" indent="-212704">
              <a:lnSpc>
                <a:spcPct val="100000"/>
              </a:lnSpc>
              <a:buClr>
                <a:schemeClr val="dk1"/>
              </a:buClr>
              <a:buSzPts val="2200"/>
            </a:pPr>
            <a:r>
              <a:rPr lang="en-US" sz="24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Files and Directories</a:t>
            </a:r>
            <a:endParaRPr sz="2000" dirty="0"/>
          </a:p>
        </p:txBody>
      </p:sp>
      <p:pic>
        <p:nvPicPr>
          <p:cNvPr id="190" name="Google Shape;19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936" y="6316286"/>
            <a:ext cx="12077714" cy="323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2357" y="-263044"/>
            <a:ext cx="7638055" cy="1076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16"/>
          <p:cNvCxnSpPr/>
          <p:nvPr/>
        </p:nvCxnSpPr>
        <p:spPr>
          <a:xfrm flipH="1">
            <a:off x="326983" y="813141"/>
            <a:ext cx="5626954" cy="1587"/>
          </a:xfrm>
          <a:prstGeom prst="straightConnector1">
            <a:avLst/>
          </a:prstGeom>
          <a:noFill/>
          <a:ln w="9525" cap="flat" cmpd="sng">
            <a:solidFill>
              <a:srgbClr val="70AD47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93" name="Google Shape;193;p16"/>
          <p:cNvGrpSpPr/>
          <p:nvPr/>
        </p:nvGrpSpPr>
        <p:grpSpPr>
          <a:xfrm>
            <a:off x="9804710" y="6275016"/>
            <a:ext cx="2265067" cy="398410"/>
            <a:chOff x="9805987" y="6275387"/>
            <a:chExt cx="2265362" cy="398462"/>
          </a:xfrm>
        </p:grpSpPr>
        <p:sp>
          <p:nvSpPr>
            <p:cNvPr id="194" name="Google Shape;194;p16"/>
            <p:cNvSpPr/>
            <p:nvPr/>
          </p:nvSpPr>
          <p:spPr>
            <a:xfrm>
              <a:off x="9805987" y="6294437"/>
              <a:ext cx="2265362" cy="379412"/>
            </a:xfrm>
            <a:prstGeom prst="rect">
              <a:avLst/>
            </a:prstGeom>
            <a:solidFill>
              <a:srgbClr val="FFFFFF"/>
            </a:solidFill>
            <a:ln w="126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6"/>
            <p:cNvSpPr txBox="1"/>
            <p:nvPr/>
          </p:nvSpPr>
          <p:spPr>
            <a:xfrm>
              <a:off x="10252075" y="6275387"/>
              <a:ext cx="1373187" cy="2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www.arobs.com</a:t>
              </a:r>
              <a:endParaRPr/>
            </a:p>
          </p:txBody>
        </p:sp>
      </p:grpSp>
      <p:sp>
        <p:nvSpPr>
          <p:cNvPr id="196" name="Google Shape;196;p16"/>
          <p:cNvSpPr txBox="1"/>
          <p:nvPr/>
        </p:nvSpPr>
        <p:spPr>
          <a:xfrm>
            <a:off x="365077" y="889330"/>
            <a:ext cx="10971371" cy="533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88" tIns="44994" rIns="89988" bIns="44994" anchor="t" anchorCtr="0">
            <a:noAutofit/>
          </a:bodyPr>
          <a:lstStyle/>
          <a:p>
            <a:pPr marL="215878" indent="-212704">
              <a:buClr>
                <a:srgbClr val="000000"/>
              </a:buClr>
              <a:buSzPts val="2200"/>
            </a:pPr>
            <a:endParaRPr dirty="0"/>
          </a:p>
          <a:p>
            <a:pPr marL="215878" indent="-212704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You can use the types in the System.IO namespace to interact with files and directories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12704">
              <a:buClr>
                <a:srgbClr val="000000"/>
              </a:buClr>
              <a:buSzPts val="900"/>
              <a:buFont typeface="Noto Sans Symbols"/>
              <a:buChar char="●"/>
            </a:pPr>
            <a:endParaRPr lang="en-US"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215878" indent="-212704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File - provides static methods for creating, copying, deleting, moving, and opening files, and helps create a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FileStream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object.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12704"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215878" indent="-212704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FileInfo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- provides instance methods for creating, copying, deleting, moving, and opening files, and helps create a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FileStream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object.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12704"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215878" indent="-212704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Directory - provides static methods for creating, moving, and enumerating through directories and subdirectories.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12704"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215878" indent="-212704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DirectoryInfo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- provides instance methods for creating, moving, and enumerating through directories and subdirectories.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12704"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215878" indent="-212704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Path - provides methods and properties for processing directory strings in a cross-platform manner.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7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334918" y="205207"/>
            <a:ext cx="5174576" cy="607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9988" tIns="44994" rIns="89988" bIns="44994" rtlCol="0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2200"/>
            </a:pPr>
            <a:r>
              <a:rPr lang="en-US" sz="24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Streams</a:t>
            </a:r>
            <a:endParaRPr sz="2000" dirty="0"/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936" y="6316286"/>
            <a:ext cx="12077714" cy="323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2357" y="-263044"/>
            <a:ext cx="7638055" cy="1076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17"/>
          <p:cNvCxnSpPr/>
          <p:nvPr/>
        </p:nvCxnSpPr>
        <p:spPr>
          <a:xfrm flipH="1">
            <a:off x="326983" y="813141"/>
            <a:ext cx="5626954" cy="1587"/>
          </a:xfrm>
          <a:prstGeom prst="straightConnector1">
            <a:avLst/>
          </a:prstGeom>
          <a:noFill/>
          <a:ln w="9525" cap="flat" cmpd="sng">
            <a:solidFill>
              <a:srgbClr val="70AD47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205" name="Google Shape;205;p17"/>
          <p:cNvGrpSpPr/>
          <p:nvPr/>
        </p:nvGrpSpPr>
        <p:grpSpPr>
          <a:xfrm>
            <a:off x="9804710" y="6275016"/>
            <a:ext cx="2265067" cy="398410"/>
            <a:chOff x="9805987" y="6275387"/>
            <a:chExt cx="2265362" cy="398462"/>
          </a:xfrm>
        </p:grpSpPr>
        <p:sp>
          <p:nvSpPr>
            <p:cNvPr id="206" name="Google Shape;206;p17"/>
            <p:cNvSpPr/>
            <p:nvPr/>
          </p:nvSpPr>
          <p:spPr>
            <a:xfrm>
              <a:off x="9805987" y="6294437"/>
              <a:ext cx="2265362" cy="379412"/>
            </a:xfrm>
            <a:prstGeom prst="rect">
              <a:avLst/>
            </a:prstGeom>
            <a:solidFill>
              <a:srgbClr val="FFFFFF"/>
            </a:solidFill>
            <a:ln w="126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 txBox="1"/>
            <p:nvPr/>
          </p:nvSpPr>
          <p:spPr>
            <a:xfrm>
              <a:off x="10252075" y="6275387"/>
              <a:ext cx="1373187" cy="2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www.arobs.com</a:t>
              </a:r>
              <a:endParaRPr/>
            </a:p>
          </p:txBody>
        </p:sp>
      </p:grpSp>
      <p:sp>
        <p:nvSpPr>
          <p:cNvPr id="208" name="Google Shape;208;p17"/>
          <p:cNvSpPr txBox="1"/>
          <p:nvPr/>
        </p:nvSpPr>
        <p:spPr>
          <a:xfrm>
            <a:off x="427781" y="1075893"/>
            <a:ext cx="11336424" cy="438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4" rIns="91413" bIns="45694" anchor="t" anchorCtr="0">
            <a:noAutofit/>
          </a:bodyPr>
          <a:lstStyle/>
          <a:p>
            <a:pPr>
              <a:buClr>
                <a:srgbClr val="000000"/>
              </a:buClr>
              <a:buSzPts val="2200"/>
            </a:pPr>
            <a:endParaRPr dirty="0"/>
          </a:p>
          <a:p>
            <a:pPr marL="212704" indent="-212704">
              <a:spcBef>
                <a:spcPts val="500"/>
              </a:spcBef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The abstract base class Stream supports reading and writing bytes.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2704" indent="-212704">
              <a:spcBef>
                <a:spcPts val="500"/>
              </a:spcBef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All classes that represent streams inherit from the Stream class.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2704" indent="-212704">
              <a:spcBef>
                <a:spcPts val="500"/>
              </a:spcBef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The Stream class and its derived classes provide a common view of data sources and repositories, and isolate the programmer from the specific details of the operating system and underlying devices.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spcBef>
                <a:spcPts val="500"/>
              </a:spcBef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>
              <a:spcBef>
                <a:spcPts val="500"/>
              </a:spcBef>
              <a:buClr>
                <a:srgbClr val="000000"/>
              </a:buClr>
              <a:buSzPts val="2200"/>
            </a:pPr>
            <a:r>
              <a:rPr lang="en-US" sz="2000" b="1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Streams involve three fundamental operations:</a:t>
            </a: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212704" indent="-212704">
              <a:spcBef>
                <a:spcPts val="500"/>
              </a:spcBef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Reading - transferring data from a stream into a data structure, such as an array of bytes.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2704" indent="-212704">
              <a:spcBef>
                <a:spcPts val="500"/>
              </a:spcBef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Writing - transferring data to a stream from a data source.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2704" indent="-212704">
              <a:spcBef>
                <a:spcPts val="500"/>
              </a:spcBef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Seeking - querying and modifying the current position within a stream.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12704">
              <a:spcBef>
                <a:spcPts val="500"/>
              </a:spcBef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3000"/>
              </a:lnSpc>
            </a:pP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1908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>
            <a:spLocks noGrp="1"/>
          </p:cNvSpPr>
          <p:nvPr>
            <p:ph type="title"/>
          </p:nvPr>
        </p:nvSpPr>
        <p:spPr>
          <a:xfrm>
            <a:off x="334918" y="205207"/>
            <a:ext cx="5619018" cy="607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9988" tIns="44994" rIns="89988" bIns="44994" rtlCol="0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2200"/>
            </a:pPr>
            <a:r>
              <a:rPr lang="en-US" sz="24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Streams - Commonly uses Classes</a:t>
            </a:r>
            <a:endParaRPr sz="2400" dirty="0"/>
          </a:p>
        </p:txBody>
      </p:sp>
      <p:pic>
        <p:nvPicPr>
          <p:cNvPr id="214" name="Google Shape;2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936" y="6316286"/>
            <a:ext cx="12077714" cy="323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2357" y="-263044"/>
            <a:ext cx="7638055" cy="1076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18"/>
          <p:cNvCxnSpPr/>
          <p:nvPr/>
        </p:nvCxnSpPr>
        <p:spPr>
          <a:xfrm flipH="1">
            <a:off x="326983" y="813141"/>
            <a:ext cx="5626954" cy="1587"/>
          </a:xfrm>
          <a:prstGeom prst="straightConnector1">
            <a:avLst/>
          </a:prstGeom>
          <a:noFill/>
          <a:ln w="9525" cap="flat" cmpd="sng">
            <a:solidFill>
              <a:srgbClr val="70AD47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217" name="Google Shape;217;p18"/>
          <p:cNvGrpSpPr/>
          <p:nvPr/>
        </p:nvGrpSpPr>
        <p:grpSpPr>
          <a:xfrm>
            <a:off x="9804710" y="6275016"/>
            <a:ext cx="2265067" cy="398410"/>
            <a:chOff x="9805987" y="6275387"/>
            <a:chExt cx="2265362" cy="398462"/>
          </a:xfrm>
        </p:grpSpPr>
        <p:sp>
          <p:nvSpPr>
            <p:cNvPr id="218" name="Google Shape;218;p18"/>
            <p:cNvSpPr/>
            <p:nvPr/>
          </p:nvSpPr>
          <p:spPr>
            <a:xfrm>
              <a:off x="9805987" y="6294437"/>
              <a:ext cx="2265362" cy="379412"/>
            </a:xfrm>
            <a:prstGeom prst="rect">
              <a:avLst/>
            </a:prstGeom>
            <a:solidFill>
              <a:srgbClr val="FFFFFF"/>
            </a:solidFill>
            <a:ln w="126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 txBox="1"/>
            <p:nvPr/>
          </p:nvSpPr>
          <p:spPr>
            <a:xfrm>
              <a:off x="10252075" y="6275387"/>
              <a:ext cx="1373187" cy="2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www.arobs.com</a:t>
              </a:r>
              <a:endParaRPr/>
            </a:p>
          </p:txBody>
        </p:sp>
      </p:grpSp>
      <p:sp>
        <p:nvSpPr>
          <p:cNvPr id="220" name="Google Shape;220;p18"/>
          <p:cNvSpPr txBox="1"/>
          <p:nvPr/>
        </p:nvSpPr>
        <p:spPr>
          <a:xfrm>
            <a:off x="332531" y="1030588"/>
            <a:ext cx="11428512" cy="477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88" tIns="44994" rIns="89988" bIns="44994" anchor="t" anchorCtr="0">
            <a:noAutofit/>
          </a:bodyPr>
          <a:lstStyle/>
          <a:p>
            <a:pPr marL="339691" indent="-336516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u="sng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FileStream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– for reading and writing to a file.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39691" indent="-336516"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339691" indent="-336516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u="sng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IsolatedStorageFileStream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– for reading and writing to a file in isolated storage.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39691" indent="-336516"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339691" indent="-336516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u="sng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MemoryStream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– for reading and writing to memory as the backing store.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39691" indent="-336516"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339691" indent="-336516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u="sng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BufferedStream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– for improving performance of read and write operations.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39691" indent="-336516"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339691" indent="-336516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u="sng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NetworkStream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– for reading and writing over network sockets.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39691" indent="-336516"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339691" indent="-336516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u="sng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PipeStream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– for reading and writing over anonymous and named pipes.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39691" indent="-336516"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339691" indent="-336516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u="sng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CryptoStream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– for linking data streams to cryptographic transformations.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lnSpc>
                <a:spcPct val="93000"/>
              </a:lnSpc>
            </a:pP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3877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334918" y="205207"/>
            <a:ext cx="5174576" cy="607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9988" tIns="44994" rIns="89988" bIns="44994" rtlCol="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2400"/>
            </a:pPr>
            <a:r>
              <a:rPr lang="en-US" sz="2400" b="1" dirty="0">
                <a:latin typeface="Open Sans"/>
                <a:ea typeface="Open Sans"/>
                <a:cs typeface="Open Sans"/>
                <a:sym typeface="Open Sans"/>
              </a:rPr>
              <a:t>Stream - </a:t>
            </a:r>
            <a:r>
              <a:rPr lang="en-US" sz="24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Readers and Writers</a:t>
            </a:r>
            <a:endParaRPr sz="2400" dirty="0"/>
          </a:p>
        </p:txBody>
      </p:sp>
      <p:pic>
        <p:nvPicPr>
          <p:cNvPr id="226" name="Google Shape;22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936" y="6316286"/>
            <a:ext cx="12077714" cy="323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2357" y="-263044"/>
            <a:ext cx="7638055" cy="1076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19"/>
          <p:cNvCxnSpPr/>
          <p:nvPr/>
        </p:nvCxnSpPr>
        <p:spPr>
          <a:xfrm flipH="1">
            <a:off x="326983" y="813141"/>
            <a:ext cx="5626954" cy="1587"/>
          </a:xfrm>
          <a:prstGeom prst="straightConnector1">
            <a:avLst/>
          </a:prstGeom>
          <a:noFill/>
          <a:ln w="9525" cap="flat" cmpd="sng">
            <a:solidFill>
              <a:srgbClr val="70AD47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229" name="Google Shape;229;p19"/>
          <p:cNvGrpSpPr/>
          <p:nvPr/>
        </p:nvGrpSpPr>
        <p:grpSpPr>
          <a:xfrm>
            <a:off x="9804710" y="6275016"/>
            <a:ext cx="2265067" cy="398410"/>
            <a:chOff x="9805987" y="6275387"/>
            <a:chExt cx="2265362" cy="398462"/>
          </a:xfrm>
        </p:grpSpPr>
        <p:sp>
          <p:nvSpPr>
            <p:cNvPr id="230" name="Google Shape;230;p19"/>
            <p:cNvSpPr/>
            <p:nvPr/>
          </p:nvSpPr>
          <p:spPr>
            <a:xfrm>
              <a:off x="9805987" y="6294437"/>
              <a:ext cx="2265362" cy="379412"/>
            </a:xfrm>
            <a:prstGeom prst="rect">
              <a:avLst/>
            </a:prstGeom>
            <a:solidFill>
              <a:srgbClr val="FFFFFF"/>
            </a:solidFill>
            <a:ln w="126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 txBox="1"/>
            <p:nvPr/>
          </p:nvSpPr>
          <p:spPr>
            <a:xfrm>
              <a:off x="10252075" y="6275387"/>
              <a:ext cx="1373187" cy="2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www.arobs.com</a:t>
              </a:r>
              <a:endParaRPr/>
            </a:p>
          </p:txBody>
        </p:sp>
      </p:grpSp>
      <p:sp>
        <p:nvSpPr>
          <p:cNvPr id="232" name="Google Shape;232;p19"/>
          <p:cNvSpPr txBox="1"/>
          <p:nvPr/>
        </p:nvSpPr>
        <p:spPr>
          <a:xfrm>
            <a:off x="214327" y="936524"/>
            <a:ext cx="11793564" cy="5108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88" tIns="44994" rIns="89988" bIns="44994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endParaRPr sz="2200" b="1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The System.IO namespace provides types for reading encoded characters from streams and writing them to streams.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>
              <a:buClr>
                <a:srgbClr val="000000"/>
              </a:buClr>
              <a:buSzPts val="2200"/>
            </a:pPr>
            <a:r>
              <a:rPr lang="en-US" sz="2000" b="1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Commonly used reader and writer classes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342866" indent="-342866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BinaryReader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and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BinaryWriter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– for reading and writing primitive data types as binary values.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866" indent="-342866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342866" indent="-342866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StreamReader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and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StreamWriter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– for reading and writing characters by using an encoding value to convert the characters to and from bytes.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866" indent="-342866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342866" indent="-342866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StringReader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and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StringWriter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– for reading and writing characters to and from strings.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866" indent="-342866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342866" indent="-342866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TextReader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and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TextWriter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– serve as the abstract base classes for other readers and writers that read and write characters and strings, but not binary data.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89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334918" y="205207"/>
            <a:ext cx="5174576" cy="607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9988" tIns="44994" rIns="89988" bIns="44994" rtlCol="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2400"/>
            </a:pPr>
            <a:r>
              <a:rPr lang="en-US" sz="2400" b="1" dirty="0">
                <a:latin typeface="Open Sans"/>
                <a:ea typeface="Open Sans"/>
                <a:cs typeface="Open Sans"/>
                <a:sym typeface="Open Sans"/>
              </a:rPr>
              <a:t>Algorithms</a:t>
            </a:r>
            <a:endParaRPr dirty="0"/>
          </a:p>
        </p:txBody>
      </p:sp>
      <p:pic>
        <p:nvPicPr>
          <p:cNvPr id="238" name="Google Shape;23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936" y="6316286"/>
            <a:ext cx="12077714" cy="323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2357" y="-263044"/>
            <a:ext cx="7638055" cy="1076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20"/>
          <p:cNvCxnSpPr/>
          <p:nvPr/>
        </p:nvCxnSpPr>
        <p:spPr>
          <a:xfrm flipH="1">
            <a:off x="326983" y="813141"/>
            <a:ext cx="5626954" cy="1587"/>
          </a:xfrm>
          <a:prstGeom prst="straightConnector1">
            <a:avLst/>
          </a:prstGeom>
          <a:noFill/>
          <a:ln w="9525" cap="flat" cmpd="sng">
            <a:solidFill>
              <a:srgbClr val="70AD47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241" name="Google Shape;241;p20"/>
          <p:cNvGrpSpPr/>
          <p:nvPr/>
        </p:nvGrpSpPr>
        <p:grpSpPr>
          <a:xfrm>
            <a:off x="9804710" y="6275016"/>
            <a:ext cx="2265067" cy="398410"/>
            <a:chOff x="9805987" y="6275387"/>
            <a:chExt cx="2265362" cy="398462"/>
          </a:xfrm>
        </p:grpSpPr>
        <p:sp>
          <p:nvSpPr>
            <p:cNvPr id="242" name="Google Shape;242;p20"/>
            <p:cNvSpPr/>
            <p:nvPr/>
          </p:nvSpPr>
          <p:spPr>
            <a:xfrm>
              <a:off x="9805987" y="6294437"/>
              <a:ext cx="2265362" cy="379412"/>
            </a:xfrm>
            <a:prstGeom prst="rect">
              <a:avLst/>
            </a:prstGeom>
            <a:solidFill>
              <a:srgbClr val="FFFFFF"/>
            </a:solidFill>
            <a:ln w="126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0"/>
            <p:cNvSpPr txBox="1"/>
            <p:nvPr/>
          </p:nvSpPr>
          <p:spPr>
            <a:xfrm>
              <a:off x="10252075" y="6275387"/>
              <a:ext cx="1373187" cy="2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www.arobs.com</a:t>
              </a:r>
              <a:endParaRPr/>
            </a:p>
          </p:txBody>
        </p:sp>
      </p:grpSp>
      <p:sp>
        <p:nvSpPr>
          <p:cNvPr id="244" name="Google Shape;244;p20"/>
          <p:cNvSpPr txBox="1"/>
          <p:nvPr/>
        </p:nvSpPr>
        <p:spPr>
          <a:xfrm>
            <a:off x="420932" y="1020283"/>
            <a:ext cx="11048315" cy="107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88" tIns="44994" rIns="89988" bIns="44994" anchor="t" anchorCtr="0">
            <a:noAutofit/>
          </a:bodyPr>
          <a:lstStyle/>
          <a:p>
            <a:pPr marL="339691" indent="-336516">
              <a:buClr>
                <a:srgbClr val="000000"/>
              </a:buClr>
              <a:buSzPts val="2200"/>
            </a:pPr>
            <a:r>
              <a:rPr lang="en-US" sz="2000" b="1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Definition: 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A process or set of rules to be followed in calculations or other problem-solving operations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39691" indent="-336516">
              <a:buClr>
                <a:srgbClr val="000000"/>
              </a:buClr>
              <a:buSzPts val="22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339691" indent="-336516">
              <a:buClr>
                <a:srgbClr val="000000"/>
              </a:buClr>
              <a:buSzPts val="2200"/>
            </a:pPr>
            <a:endParaRPr sz="2000" b="1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>
              <a:lnSpc>
                <a:spcPct val="93000"/>
              </a:lnSpc>
            </a:pPr>
            <a:endParaRPr sz="22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1C344-01B1-4E9C-B5AA-10B10E52E387}"/>
              </a:ext>
            </a:extLst>
          </p:cNvPr>
          <p:cNvSpPr/>
          <p:nvPr/>
        </p:nvSpPr>
        <p:spPr>
          <a:xfrm>
            <a:off x="875055" y="2302024"/>
            <a:ext cx="3388572" cy="313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Sorting algorithms:           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Quick Sort 	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Merge Sort	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Heap Sort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Bubble Sort	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Selection Sort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Insertion Sort 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Shell Sort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etc.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F2FB5E-1299-4D8D-A0F3-0F8225F8F240}"/>
              </a:ext>
            </a:extLst>
          </p:cNvPr>
          <p:cNvSpPr/>
          <p:nvPr/>
        </p:nvSpPr>
        <p:spPr>
          <a:xfrm>
            <a:off x="4997105" y="2302024"/>
            <a:ext cx="4100442" cy="2554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Searching algorithms: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Linear Search	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Binary Search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Jump Search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Interpolation Search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Exponential Search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Fibonacci Search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GB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1786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>
            <a:spLocks noGrp="1"/>
          </p:cNvSpPr>
          <p:nvPr>
            <p:ph type="title"/>
          </p:nvPr>
        </p:nvSpPr>
        <p:spPr>
          <a:xfrm>
            <a:off x="326994" y="206781"/>
            <a:ext cx="5174626" cy="6080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9988" tIns="44994" rIns="89988" bIns="44994" rtlCol="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Algorithms - LINQ</a:t>
            </a:r>
            <a:endParaRPr/>
          </a:p>
        </p:txBody>
      </p:sp>
      <p:pic>
        <p:nvPicPr>
          <p:cNvPr id="250" name="Google Shape;25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936" y="6316286"/>
            <a:ext cx="12077714" cy="323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2357" y="-263044"/>
            <a:ext cx="7638055" cy="1076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21"/>
          <p:cNvCxnSpPr/>
          <p:nvPr/>
        </p:nvCxnSpPr>
        <p:spPr>
          <a:xfrm flipH="1">
            <a:off x="326983" y="813141"/>
            <a:ext cx="5626954" cy="1587"/>
          </a:xfrm>
          <a:prstGeom prst="straightConnector1">
            <a:avLst/>
          </a:prstGeom>
          <a:noFill/>
          <a:ln w="9525" cap="flat" cmpd="sng">
            <a:solidFill>
              <a:srgbClr val="70AD47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253" name="Google Shape;253;p21"/>
          <p:cNvGrpSpPr/>
          <p:nvPr/>
        </p:nvGrpSpPr>
        <p:grpSpPr>
          <a:xfrm>
            <a:off x="9804710" y="6275016"/>
            <a:ext cx="2265067" cy="398410"/>
            <a:chOff x="9805987" y="6275387"/>
            <a:chExt cx="2265362" cy="398462"/>
          </a:xfrm>
        </p:grpSpPr>
        <p:sp>
          <p:nvSpPr>
            <p:cNvPr id="254" name="Google Shape;254;p21"/>
            <p:cNvSpPr/>
            <p:nvPr/>
          </p:nvSpPr>
          <p:spPr>
            <a:xfrm>
              <a:off x="9805987" y="6294437"/>
              <a:ext cx="2265362" cy="379412"/>
            </a:xfrm>
            <a:prstGeom prst="rect">
              <a:avLst/>
            </a:prstGeom>
            <a:solidFill>
              <a:srgbClr val="FFFFFF"/>
            </a:solidFill>
            <a:ln w="126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1"/>
            <p:cNvSpPr txBox="1"/>
            <p:nvPr/>
          </p:nvSpPr>
          <p:spPr>
            <a:xfrm>
              <a:off x="10252075" y="6275387"/>
              <a:ext cx="1373187" cy="2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www.arobs.com</a:t>
              </a:r>
              <a:endParaRPr/>
            </a:p>
          </p:txBody>
        </p:sp>
      </p:grpSp>
      <p:sp>
        <p:nvSpPr>
          <p:cNvPr id="256" name="Google Shape;256;p21"/>
          <p:cNvSpPr txBox="1"/>
          <p:nvPr/>
        </p:nvSpPr>
        <p:spPr>
          <a:xfrm>
            <a:off x="494835" y="1006790"/>
            <a:ext cx="8457099" cy="4647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4" rIns="91413" bIns="45694" anchor="t" anchorCtr="0">
            <a:noAutofit/>
          </a:bodyPr>
          <a:lstStyle/>
          <a:p>
            <a:pPr marL="342866" indent="-342866">
              <a:lnSpc>
                <a:spcPct val="105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Filtering with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Linq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(where)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866" indent="-342866">
              <a:lnSpc>
                <a:spcPct val="105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342866" indent="-342866">
              <a:lnSpc>
                <a:spcPct val="105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342866" indent="-342866">
              <a:lnSpc>
                <a:spcPct val="105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342866" indent="-342866">
              <a:lnSpc>
                <a:spcPct val="105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Ordering with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Linq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orderby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)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866" indent="-342866">
              <a:lnSpc>
                <a:spcPct val="105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342866" indent="-342866">
              <a:lnSpc>
                <a:spcPct val="105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342866" indent="-342866">
              <a:lnSpc>
                <a:spcPct val="105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342866" indent="-342866">
              <a:lnSpc>
                <a:spcPct val="105000"/>
              </a:lnSpc>
              <a:spcBef>
                <a:spcPts val="5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Grouping with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Linq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(group)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4198028" y="1419500"/>
            <a:ext cx="7139070" cy="132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91413" rIns="91413" bIns="91413" anchor="ctr" anchorCtr="0">
            <a:noAutofit/>
          </a:bodyPr>
          <a:lstStyle/>
          <a:p>
            <a:pPr marL="50795" algn="just">
              <a:lnSpc>
                <a:spcPct val="115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var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filteredResult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studentList.Where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(s =&gt;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s.Age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&gt; 12 &amp;&amp;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s.Age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&lt; 20);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Consolas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4198028" y="2992548"/>
            <a:ext cx="7692198" cy="149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91413" rIns="91413" bIns="91413" anchor="ctr" anchorCtr="0">
            <a:noAutofit/>
          </a:bodyPr>
          <a:lstStyle/>
          <a:p>
            <a:pPr marL="50795">
              <a:lnSpc>
                <a:spcPct val="115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var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studentsInAscOrder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studentList.OrderBy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(s =&gt;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s.StudentName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Consolas"/>
            </a:endParaRPr>
          </a:p>
          <a:p>
            <a:pPr marL="50795">
              <a:lnSpc>
                <a:spcPct val="115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var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studentsInDescOrder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studentList.OrderByDescending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(s =&gt;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s.StudentName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Consolas"/>
            </a:endParaRPr>
          </a:p>
          <a:p>
            <a:pPr marL="50795" algn="just">
              <a:lnSpc>
                <a:spcPct val="115000"/>
              </a:lnSpc>
            </a:pPr>
            <a:endParaRPr sz="115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4198028" y="4071173"/>
            <a:ext cx="7139070" cy="1809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91413" rIns="91413" bIns="91413" anchor="ctr" anchorCtr="0">
            <a:noAutofit/>
          </a:bodyPr>
          <a:lstStyle/>
          <a:p>
            <a:pPr marL="50795" algn="just">
              <a:lnSpc>
                <a:spcPct val="115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var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groupedResult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studentList.GroupBy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(s =&gt;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s.Age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39707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>
            <a:spLocks noGrp="1"/>
          </p:cNvSpPr>
          <p:nvPr>
            <p:ph type="title"/>
          </p:nvPr>
        </p:nvSpPr>
        <p:spPr>
          <a:xfrm>
            <a:off x="334918" y="205207"/>
            <a:ext cx="5174576" cy="607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9988" tIns="44994" rIns="89988" bIns="44994" rtlCol="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Algorithms - LINQ</a:t>
            </a:r>
            <a:endParaRPr>
              <a:solidFill>
                <a:schemeClr val="dk1"/>
              </a:solidFill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ts val="2400"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5" name="Google Shape;26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936" y="6316286"/>
            <a:ext cx="12077714" cy="323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2357" y="-263044"/>
            <a:ext cx="7638055" cy="1076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22"/>
          <p:cNvCxnSpPr/>
          <p:nvPr/>
        </p:nvCxnSpPr>
        <p:spPr>
          <a:xfrm flipH="1">
            <a:off x="326983" y="813141"/>
            <a:ext cx="5626954" cy="1587"/>
          </a:xfrm>
          <a:prstGeom prst="straightConnector1">
            <a:avLst/>
          </a:prstGeom>
          <a:noFill/>
          <a:ln w="9525" cap="flat" cmpd="sng">
            <a:solidFill>
              <a:srgbClr val="70AD47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268" name="Google Shape;268;p22"/>
          <p:cNvGrpSpPr/>
          <p:nvPr/>
        </p:nvGrpSpPr>
        <p:grpSpPr>
          <a:xfrm>
            <a:off x="9804710" y="6275016"/>
            <a:ext cx="2265067" cy="398410"/>
            <a:chOff x="9805987" y="6275387"/>
            <a:chExt cx="2265362" cy="398462"/>
          </a:xfrm>
        </p:grpSpPr>
        <p:sp>
          <p:nvSpPr>
            <p:cNvPr id="269" name="Google Shape;269;p22"/>
            <p:cNvSpPr/>
            <p:nvPr/>
          </p:nvSpPr>
          <p:spPr>
            <a:xfrm>
              <a:off x="9805987" y="6294437"/>
              <a:ext cx="2265362" cy="379412"/>
            </a:xfrm>
            <a:prstGeom prst="rect">
              <a:avLst/>
            </a:prstGeom>
            <a:solidFill>
              <a:srgbClr val="FFFFFF"/>
            </a:solidFill>
            <a:ln w="126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2"/>
            <p:cNvSpPr txBox="1"/>
            <p:nvPr/>
          </p:nvSpPr>
          <p:spPr>
            <a:xfrm>
              <a:off x="10252075" y="6275387"/>
              <a:ext cx="1373187" cy="2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www.arobs.com</a:t>
              </a:r>
              <a:endParaRPr/>
            </a:p>
          </p:txBody>
        </p:sp>
      </p:grpSp>
      <p:sp>
        <p:nvSpPr>
          <p:cNvPr id="271" name="Google Shape;271;p22"/>
          <p:cNvSpPr txBox="1"/>
          <p:nvPr/>
        </p:nvSpPr>
        <p:spPr>
          <a:xfrm>
            <a:off x="744815" y="1524373"/>
            <a:ext cx="8376109" cy="283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88" tIns="44994" rIns="89988" bIns="44994" anchor="t" anchorCtr="0">
            <a:noAutofit/>
          </a:bodyPr>
          <a:lstStyle/>
          <a:p>
            <a:pPr marL="342866" indent="-342866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Selecting with </a:t>
            </a:r>
            <a:r>
              <a:rPr lang="en-US" sz="20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Linq</a:t>
            </a:r>
            <a:r>
              <a: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(select)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866" indent="-342866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342866" indent="-342866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342866" indent="-342866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342866" indent="-342866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342866" indent="-342866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342866" indent="-342866"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All, Any with </a:t>
            </a:r>
            <a:r>
              <a:rPr lang="en-US" sz="20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Linq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2513822" y="1948643"/>
            <a:ext cx="9615248" cy="118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91413" rIns="91413" bIns="91413" anchor="ctr" anchorCtr="0">
            <a:noAutofit/>
          </a:bodyPr>
          <a:lstStyle/>
          <a:p>
            <a:pPr marL="50795" algn="just">
              <a:lnSpc>
                <a:spcPct val="115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var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selectResult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studentList.Select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(s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new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{ Name =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s.StudentName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, Age =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s.Age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});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Consolas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2513822" y="3254005"/>
            <a:ext cx="8220130" cy="232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91413" rIns="91413" bIns="91413" anchor="ctr" anchorCtr="0">
            <a:noAutofit/>
          </a:bodyPr>
          <a:lstStyle/>
          <a:p>
            <a:pPr marL="50795" algn="just">
              <a:lnSpc>
                <a:spcPct val="115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bool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isAnyStudentTeenAger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studentList.Any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(s =&gt;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s.age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&gt; 12 &amp;&amp;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s.age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&lt; 20);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Consolas"/>
            </a:endParaRPr>
          </a:p>
          <a:p>
            <a:pPr marL="50795" algn="just">
              <a:lnSpc>
                <a:spcPct val="115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bool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areAllStudentsTeenAger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studentList.All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(s =&gt;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s.Age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&gt; 12 &amp;&amp;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s.Age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onsolas"/>
              </a:rPr>
              <a:t> &lt; 20);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Consolas"/>
            </a:endParaRPr>
          </a:p>
          <a:p>
            <a:pPr marL="50795" algn="just">
              <a:lnSpc>
                <a:spcPct val="115000"/>
              </a:lnSpc>
            </a:pPr>
            <a:endParaRPr sz="115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58248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>
            <a:spLocks noGrp="1"/>
          </p:cNvSpPr>
          <p:nvPr>
            <p:ph type="title"/>
          </p:nvPr>
        </p:nvSpPr>
        <p:spPr>
          <a:xfrm>
            <a:off x="334918" y="205207"/>
            <a:ext cx="5174576" cy="607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9988" tIns="44994" rIns="89988" bIns="44994" rtlCol="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2400"/>
            </a:pPr>
            <a:r>
              <a:rPr lang="en-US" sz="2400" b="1" dirty="0">
                <a:latin typeface="Open Sans"/>
                <a:ea typeface="Open Sans"/>
                <a:cs typeface="Open Sans"/>
                <a:sym typeface="Open Sans"/>
              </a:rPr>
              <a:t>Homework</a:t>
            </a:r>
            <a:endParaRPr b="1" dirty="0"/>
          </a:p>
        </p:txBody>
      </p:sp>
      <p:pic>
        <p:nvPicPr>
          <p:cNvPr id="279" name="Google Shape;27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936" y="6316286"/>
            <a:ext cx="12077714" cy="323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2357" y="-263044"/>
            <a:ext cx="7638055" cy="1076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23"/>
          <p:cNvCxnSpPr/>
          <p:nvPr/>
        </p:nvCxnSpPr>
        <p:spPr>
          <a:xfrm flipH="1">
            <a:off x="326983" y="813141"/>
            <a:ext cx="5626954" cy="1587"/>
          </a:xfrm>
          <a:prstGeom prst="straightConnector1">
            <a:avLst/>
          </a:prstGeom>
          <a:noFill/>
          <a:ln w="9525" cap="flat" cmpd="sng">
            <a:solidFill>
              <a:srgbClr val="70AD47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282" name="Google Shape;282;p23"/>
          <p:cNvGrpSpPr/>
          <p:nvPr/>
        </p:nvGrpSpPr>
        <p:grpSpPr>
          <a:xfrm>
            <a:off x="9804710" y="6275016"/>
            <a:ext cx="2265067" cy="398410"/>
            <a:chOff x="9805987" y="6275387"/>
            <a:chExt cx="2265362" cy="398462"/>
          </a:xfrm>
        </p:grpSpPr>
        <p:sp>
          <p:nvSpPr>
            <p:cNvPr id="283" name="Google Shape;283;p23"/>
            <p:cNvSpPr/>
            <p:nvPr/>
          </p:nvSpPr>
          <p:spPr>
            <a:xfrm>
              <a:off x="9805987" y="6294437"/>
              <a:ext cx="2265362" cy="379412"/>
            </a:xfrm>
            <a:prstGeom prst="rect">
              <a:avLst/>
            </a:prstGeom>
            <a:solidFill>
              <a:srgbClr val="FFFFFF"/>
            </a:solidFill>
            <a:ln w="126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3"/>
            <p:cNvSpPr txBox="1"/>
            <p:nvPr/>
          </p:nvSpPr>
          <p:spPr>
            <a:xfrm>
              <a:off x="10252075" y="6275387"/>
              <a:ext cx="1373187" cy="2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www.arobs.com</a:t>
              </a: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B056D9A-BBBD-490D-9C8F-5AC518F66456}"/>
              </a:ext>
            </a:extLst>
          </p:cNvPr>
          <p:cNvSpPr/>
          <p:nvPr/>
        </p:nvSpPr>
        <p:spPr>
          <a:xfrm>
            <a:off x="865477" y="1704658"/>
            <a:ext cx="83810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Open Sans" panose="020B0604020202020204"/>
              </a:rPr>
              <a:t>Write a program that reads the list of people from a file and gives the users the option to check if a person is older than 18 or not. </a:t>
            </a:r>
          </a:p>
          <a:p>
            <a:r>
              <a:rPr lang="en-GB" dirty="0">
                <a:solidFill>
                  <a:srgbClr val="222222"/>
                </a:solidFill>
                <a:latin typeface="Open Sans" panose="020B0604020202020204"/>
              </a:rPr>
              <a:t>The result will be printed to </a:t>
            </a:r>
            <a:r>
              <a:rPr lang="en-GB">
                <a:solidFill>
                  <a:srgbClr val="222222"/>
                </a:solidFill>
                <a:latin typeface="Open Sans" panose="020B0604020202020204"/>
              </a:rPr>
              <a:t>the console </a:t>
            </a:r>
            <a:r>
              <a:rPr lang="en-GB" dirty="0">
                <a:solidFill>
                  <a:srgbClr val="222222"/>
                </a:solidFill>
                <a:latin typeface="Open Sans" panose="020B0604020202020204"/>
              </a:rPr>
              <a:t>(yes/no, name of the person and age) and also exported to a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Open Sans" panose="020B0604020202020204"/>
              </a:rPr>
              <a:t>the file with the data will be provided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Open Sans" panose="020B0604020202020204"/>
              </a:rPr>
              <a:t>you must have 2 methods (1 for import, 1 for export)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Open Sans" panose="020B0604020202020204"/>
              </a:rPr>
              <a:t>for search you must use LINQ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Open Sans" panose="020B0604020202020204"/>
              </a:rPr>
              <a:t>for storing the data in memory you must use a generic collection</a:t>
            </a:r>
          </a:p>
          <a:p>
            <a:endParaRPr lang="en-GB" b="0" i="0" dirty="0">
              <a:solidFill>
                <a:srgbClr val="222222"/>
              </a:solidFill>
              <a:effectLst/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2072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334918" y="205207"/>
            <a:ext cx="5174576" cy="607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9988" tIns="44994" rIns="89988" bIns="44994" rtlCol="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2400"/>
            </a:pP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Content</a:t>
            </a:r>
            <a:endParaRPr dirty="0"/>
          </a:p>
        </p:txBody>
      </p:sp>
      <p:pic>
        <p:nvPicPr>
          <p:cNvPr id="52" name="Google Shape;5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936" y="6316286"/>
            <a:ext cx="12077714" cy="323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2357" y="-263044"/>
            <a:ext cx="7638055" cy="1076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p6"/>
          <p:cNvCxnSpPr/>
          <p:nvPr/>
        </p:nvCxnSpPr>
        <p:spPr>
          <a:xfrm flipH="1">
            <a:off x="326983" y="813141"/>
            <a:ext cx="5626954" cy="1587"/>
          </a:xfrm>
          <a:prstGeom prst="straightConnector1">
            <a:avLst/>
          </a:prstGeom>
          <a:noFill/>
          <a:ln w="9525" cap="flat" cmpd="sng">
            <a:solidFill>
              <a:srgbClr val="70AD47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55" name="Google Shape;55;p6"/>
          <p:cNvGrpSpPr/>
          <p:nvPr/>
        </p:nvGrpSpPr>
        <p:grpSpPr>
          <a:xfrm>
            <a:off x="9804710" y="6275016"/>
            <a:ext cx="2265067" cy="398410"/>
            <a:chOff x="9805987" y="6275387"/>
            <a:chExt cx="2265362" cy="398462"/>
          </a:xfrm>
        </p:grpSpPr>
        <p:sp>
          <p:nvSpPr>
            <p:cNvPr id="56" name="Google Shape;56;p6"/>
            <p:cNvSpPr/>
            <p:nvPr/>
          </p:nvSpPr>
          <p:spPr>
            <a:xfrm>
              <a:off x="9805987" y="6294437"/>
              <a:ext cx="2265362" cy="379412"/>
            </a:xfrm>
            <a:prstGeom prst="rect">
              <a:avLst/>
            </a:prstGeom>
            <a:solidFill>
              <a:srgbClr val="FFFFFF"/>
            </a:solidFill>
            <a:ln w="126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"/>
            <p:cNvSpPr txBox="1"/>
            <p:nvPr/>
          </p:nvSpPr>
          <p:spPr>
            <a:xfrm>
              <a:off x="10252075" y="6275387"/>
              <a:ext cx="1373187" cy="2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www.arobs.com</a:t>
              </a:r>
              <a:endParaRPr/>
            </a:p>
          </p:txBody>
        </p:sp>
      </p:grpSp>
      <p:sp>
        <p:nvSpPr>
          <p:cNvPr id="58" name="Google Shape;58;p6"/>
          <p:cNvSpPr/>
          <p:nvPr/>
        </p:nvSpPr>
        <p:spPr>
          <a:xfrm>
            <a:off x="453966" y="2617893"/>
            <a:ext cx="150792" cy="150792"/>
          </a:xfrm>
          <a:prstGeom prst="chevron">
            <a:avLst>
              <a:gd name="adj" fmla="val 16200"/>
            </a:avLst>
          </a:prstGeom>
          <a:solidFill>
            <a:srgbClr val="70AD47"/>
          </a:solidFill>
          <a:ln>
            <a:noFill/>
          </a:ln>
        </p:spPr>
        <p:txBody>
          <a:bodyPr spcFirstLastPara="1" wrap="square" lIns="91413" tIns="45694" rIns="91413" bIns="45694" anchor="ctr" anchorCtr="0">
            <a:noAutofit/>
          </a:bodyPr>
          <a:lstStyle/>
          <a:p>
            <a:pPr>
              <a:lnSpc>
                <a:spcPct val="93000"/>
              </a:lnSpc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463490" y="2121070"/>
            <a:ext cx="150792" cy="150792"/>
          </a:xfrm>
          <a:prstGeom prst="chevron">
            <a:avLst>
              <a:gd name="adj" fmla="val 16200"/>
            </a:avLst>
          </a:prstGeom>
          <a:solidFill>
            <a:srgbClr val="70AD47"/>
          </a:solidFill>
          <a:ln>
            <a:noFill/>
          </a:ln>
        </p:spPr>
        <p:txBody>
          <a:bodyPr spcFirstLastPara="1" wrap="square" lIns="91413" tIns="45694" rIns="91413" bIns="45694" anchor="ctr" anchorCtr="0">
            <a:noAutofit/>
          </a:bodyPr>
          <a:lstStyle/>
          <a:p>
            <a:pPr>
              <a:lnSpc>
                <a:spcPct val="93000"/>
              </a:lnSpc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"/>
          <p:cNvSpPr txBox="1"/>
          <p:nvPr/>
        </p:nvSpPr>
        <p:spPr>
          <a:xfrm>
            <a:off x="758726" y="1395677"/>
            <a:ext cx="5894704" cy="374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88" tIns="44994" rIns="89988" bIns="44994" anchor="t" anchorCtr="0">
            <a:noAutofit/>
          </a:bodyPr>
          <a:lstStyle/>
          <a:p>
            <a:pPr marL="457154" indent="-455566">
              <a:lnSpc>
                <a:spcPct val="150000"/>
              </a:lnSpc>
              <a:buClr>
                <a:srgbClr val="595959"/>
              </a:buClr>
              <a:buSzPts val="900"/>
              <a:buFont typeface="Times New Roman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alibri"/>
              </a:rPr>
              <a:t>Methods</a:t>
            </a:r>
            <a:endParaRPr sz="20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Calibri"/>
            </a:endParaRPr>
          </a:p>
          <a:p>
            <a:pPr marL="457154" indent="-455566">
              <a:lnSpc>
                <a:spcPct val="150000"/>
              </a:lnSpc>
              <a:buClr>
                <a:srgbClr val="595959"/>
              </a:buClr>
              <a:buSzPts val="900"/>
              <a:buFont typeface="Times New Roman"/>
              <a:buAutoNum type="arabicPeriod"/>
            </a:pPr>
            <a:r>
              <a:rPr lang="en-US" sz="2000" b="1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alibri"/>
              </a:rPr>
              <a:t>Collections and Data Structures</a:t>
            </a:r>
            <a:endParaRPr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154" indent="-455566">
              <a:lnSpc>
                <a:spcPct val="150000"/>
              </a:lnSpc>
              <a:buClr>
                <a:srgbClr val="595959"/>
              </a:buClr>
              <a:buSzPts val="900"/>
              <a:buFont typeface="Times New Roman"/>
              <a:buAutoNum type="arabicPeriod"/>
            </a:pPr>
            <a:r>
              <a:rPr lang="en-US" sz="2000" b="1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alibri"/>
              </a:rPr>
              <a:t>Input/Output</a:t>
            </a:r>
            <a:r>
              <a:rPr lang="en-US" sz="2000" b="1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alibri"/>
              </a:rPr>
              <a:t> with files</a:t>
            </a:r>
            <a:endParaRPr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154" indent="-455566">
              <a:lnSpc>
                <a:spcPct val="150000"/>
              </a:lnSpc>
              <a:buClr>
                <a:srgbClr val="595959"/>
              </a:buClr>
              <a:buSzPts val="900"/>
              <a:buFont typeface="Times New Roman"/>
              <a:buAutoNum type="arabicPeriod"/>
            </a:pPr>
            <a:r>
              <a:rPr lang="en-US" sz="2000" b="1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alibri"/>
              </a:rPr>
              <a:t>Algorithms</a:t>
            </a:r>
            <a:endParaRPr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154" indent="-455566">
              <a:lnSpc>
                <a:spcPct val="150000"/>
              </a:lnSpc>
              <a:buClr>
                <a:srgbClr val="595959"/>
              </a:buClr>
              <a:buSzPts val="900"/>
              <a:buFont typeface="Times New Roman"/>
              <a:buAutoNum type="arabicPeriod"/>
            </a:pPr>
            <a:r>
              <a:rPr lang="en-US" sz="2000" b="1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alibri"/>
              </a:rPr>
              <a:t>Operations with </a:t>
            </a:r>
            <a:r>
              <a:rPr lang="en-US" sz="2000" b="1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alibri"/>
              </a:rPr>
              <a:t>Linq</a:t>
            </a:r>
            <a:endParaRPr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154" indent="-455566">
              <a:lnSpc>
                <a:spcPct val="150000"/>
              </a:lnSpc>
              <a:buClr>
                <a:srgbClr val="595959"/>
              </a:buClr>
              <a:buSzPts val="900"/>
              <a:buFont typeface="Times New Roman"/>
              <a:buAutoNum type="arabicPeriod"/>
            </a:pPr>
            <a:r>
              <a:rPr lang="en-US" sz="2000" b="1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alibri"/>
              </a:rPr>
              <a:t>Concepts Summary</a:t>
            </a:r>
            <a:endParaRPr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154" indent="-455566">
              <a:lnSpc>
                <a:spcPct val="150000"/>
              </a:lnSpc>
              <a:buClr>
                <a:srgbClr val="595959"/>
              </a:buClr>
              <a:buSzPts val="900"/>
              <a:buFont typeface="Times New Roman"/>
              <a:buAutoNum type="arabicPeriod"/>
            </a:pPr>
            <a:r>
              <a:rPr lang="en-US" sz="2000" b="1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alibri"/>
              </a:rPr>
              <a:t>Homework</a:t>
            </a:r>
            <a:endParaRPr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154" indent="-455566">
              <a:lnSpc>
                <a:spcPct val="150000"/>
              </a:lnSpc>
              <a:buClr>
                <a:srgbClr val="595959"/>
              </a:buClr>
              <a:buSzPts val="900"/>
              <a:buFont typeface="Times New Roman"/>
              <a:buAutoNum type="arabicPeriod"/>
            </a:pPr>
            <a:r>
              <a:rPr lang="en-US" sz="2000" b="1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alibri"/>
              </a:rPr>
              <a:t>Useful links</a:t>
            </a:r>
            <a:endParaRPr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453966" y="3038526"/>
            <a:ext cx="150792" cy="150792"/>
          </a:xfrm>
          <a:prstGeom prst="chevron">
            <a:avLst>
              <a:gd name="adj" fmla="val 16200"/>
            </a:avLst>
          </a:prstGeom>
          <a:solidFill>
            <a:srgbClr val="70AD47"/>
          </a:solidFill>
          <a:ln>
            <a:noFill/>
          </a:ln>
        </p:spPr>
        <p:txBody>
          <a:bodyPr spcFirstLastPara="1" wrap="square" lIns="91413" tIns="45694" rIns="91413" bIns="45694" anchor="ctr" anchorCtr="0">
            <a:noAutofit/>
          </a:bodyPr>
          <a:lstStyle/>
          <a:p>
            <a:pPr>
              <a:lnSpc>
                <a:spcPct val="93000"/>
              </a:lnSpc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453966" y="3503602"/>
            <a:ext cx="150792" cy="150792"/>
          </a:xfrm>
          <a:prstGeom prst="chevron">
            <a:avLst>
              <a:gd name="adj" fmla="val 16200"/>
            </a:avLst>
          </a:prstGeom>
          <a:solidFill>
            <a:srgbClr val="70AD47"/>
          </a:solidFill>
          <a:ln>
            <a:noFill/>
          </a:ln>
        </p:spPr>
        <p:txBody>
          <a:bodyPr spcFirstLastPara="1" wrap="square" lIns="91413" tIns="45694" rIns="91413" bIns="45694" anchor="ctr" anchorCtr="0">
            <a:noAutofit/>
          </a:bodyPr>
          <a:lstStyle/>
          <a:p>
            <a:pPr>
              <a:lnSpc>
                <a:spcPct val="93000"/>
              </a:lnSpc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453966" y="1649644"/>
            <a:ext cx="150792" cy="150792"/>
          </a:xfrm>
          <a:prstGeom prst="chevron">
            <a:avLst>
              <a:gd name="adj" fmla="val 16200"/>
            </a:avLst>
          </a:prstGeom>
          <a:solidFill>
            <a:srgbClr val="70AD47"/>
          </a:solidFill>
          <a:ln>
            <a:noFill/>
          </a:ln>
        </p:spPr>
        <p:txBody>
          <a:bodyPr spcFirstLastPara="1" wrap="square" lIns="91413" tIns="45694" rIns="91413" bIns="45694" anchor="ctr" anchorCtr="0">
            <a:noAutofit/>
          </a:bodyPr>
          <a:lstStyle/>
          <a:p>
            <a:pPr>
              <a:lnSpc>
                <a:spcPct val="93000"/>
              </a:lnSpc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473013" y="3898839"/>
            <a:ext cx="150792" cy="150792"/>
          </a:xfrm>
          <a:prstGeom prst="chevron">
            <a:avLst>
              <a:gd name="adj" fmla="val 16200"/>
            </a:avLst>
          </a:prstGeom>
          <a:solidFill>
            <a:srgbClr val="70AD47"/>
          </a:solidFill>
          <a:ln>
            <a:noFill/>
          </a:ln>
        </p:spPr>
        <p:txBody>
          <a:bodyPr spcFirstLastPara="1" wrap="square" lIns="91413" tIns="45694" rIns="91413" bIns="45694" anchor="ctr" anchorCtr="0">
            <a:noAutofit/>
          </a:bodyPr>
          <a:lstStyle/>
          <a:p>
            <a:pPr>
              <a:lnSpc>
                <a:spcPct val="93000"/>
              </a:lnSpc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480949" y="4346456"/>
            <a:ext cx="150792" cy="150792"/>
          </a:xfrm>
          <a:prstGeom prst="chevron">
            <a:avLst>
              <a:gd name="adj" fmla="val 16200"/>
            </a:avLst>
          </a:prstGeom>
          <a:solidFill>
            <a:srgbClr val="70AD47"/>
          </a:solidFill>
          <a:ln>
            <a:noFill/>
          </a:ln>
        </p:spPr>
        <p:txBody>
          <a:bodyPr spcFirstLastPara="1" wrap="square" lIns="91413" tIns="45694" rIns="91413" bIns="45694" anchor="ctr" anchorCtr="0">
            <a:noAutofit/>
          </a:bodyPr>
          <a:lstStyle/>
          <a:p>
            <a:pPr>
              <a:lnSpc>
                <a:spcPct val="93000"/>
              </a:lnSpc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480949" y="4843278"/>
            <a:ext cx="150792" cy="150792"/>
          </a:xfrm>
          <a:prstGeom prst="chevron">
            <a:avLst>
              <a:gd name="adj" fmla="val 16200"/>
            </a:avLst>
          </a:prstGeom>
          <a:solidFill>
            <a:srgbClr val="70AD47"/>
          </a:solidFill>
          <a:ln>
            <a:noFill/>
          </a:ln>
        </p:spPr>
        <p:txBody>
          <a:bodyPr spcFirstLastPara="1" wrap="square" lIns="91413" tIns="45694" rIns="91413" bIns="45694" anchor="ctr" anchorCtr="0">
            <a:noAutofit/>
          </a:bodyPr>
          <a:lstStyle/>
          <a:p>
            <a:pPr>
              <a:lnSpc>
                <a:spcPct val="93000"/>
              </a:lnSpc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5000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>
            <a:spLocks noGrp="1"/>
          </p:cNvSpPr>
          <p:nvPr>
            <p:ph type="title"/>
          </p:nvPr>
        </p:nvSpPr>
        <p:spPr>
          <a:xfrm>
            <a:off x="334918" y="205207"/>
            <a:ext cx="5174576" cy="607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9988" tIns="44994" rIns="89988" bIns="44994" rtlCol="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2400"/>
            </a:pPr>
            <a:r>
              <a:rPr lang="en-US" sz="2400" b="1" dirty="0">
                <a:latin typeface="Open Sans"/>
                <a:ea typeface="Open Sans"/>
                <a:cs typeface="Open Sans"/>
                <a:sym typeface="Open Sans"/>
              </a:rPr>
              <a:t>Useful links</a:t>
            </a:r>
            <a:endParaRPr b="1" dirty="0"/>
          </a:p>
        </p:txBody>
      </p:sp>
      <p:pic>
        <p:nvPicPr>
          <p:cNvPr id="290" name="Google Shape;29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936" y="6316286"/>
            <a:ext cx="12077714" cy="323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2357" y="-263044"/>
            <a:ext cx="7638055" cy="1076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24"/>
          <p:cNvCxnSpPr/>
          <p:nvPr/>
        </p:nvCxnSpPr>
        <p:spPr>
          <a:xfrm flipH="1">
            <a:off x="326983" y="813141"/>
            <a:ext cx="5626954" cy="1587"/>
          </a:xfrm>
          <a:prstGeom prst="straightConnector1">
            <a:avLst/>
          </a:prstGeom>
          <a:noFill/>
          <a:ln w="9525" cap="flat" cmpd="sng">
            <a:solidFill>
              <a:srgbClr val="70AD47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293" name="Google Shape;293;p24"/>
          <p:cNvGrpSpPr/>
          <p:nvPr/>
        </p:nvGrpSpPr>
        <p:grpSpPr>
          <a:xfrm>
            <a:off x="9804710" y="6275016"/>
            <a:ext cx="2265067" cy="398410"/>
            <a:chOff x="9805987" y="6275387"/>
            <a:chExt cx="2265362" cy="398462"/>
          </a:xfrm>
        </p:grpSpPr>
        <p:sp>
          <p:nvSpPr>
            <p:cNvPr id="294" name="Google Shape;294;p24"/>
            <p:cNvSpPr/>
            <p:nvPr/>
          </p:nvSpPr>
          <p:spPr>
            <a:xfrm>
              <a:off x="9805987" y="6294437"/>
              <a:ext cx="2265362" cy="379412"/>
            </a:xfrm>
            <a:prstGeom prst="rect">
              <a:avLst/>
            </a:prstGeom>
            <a:solidFill>
              <a:srgbClr val="FFFFFF"/>
            </a:solidFill>
            <a:ln w="126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4"/>
            <p:cNvSpPr txBox="1"/>
            <p:nvPr/>
          </p:nvSpPr>
          <p:spPr>
            <a:xfrm>
              <a:off x="10252075" y="6275387"/>
              <a:ext cx="1373187" cy="2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www.arobs.com</a:t>
              </a:r>
              <a:endParaRPr/>
            </a:p>
          </p:txBody>
        </p:sp>
      </p:grpSp>
      <p:sp>
        <p:nvSpPr>
          <p:cNvPr id="296" name="Google Shape;296;p24"/>
          <p:cNvSpPr txBox="1"/>
          <p:nvPr/>
        </p:nvSpPr>
        <p:spPr>
          <a:xfrm>
            <a:off x="0" y="1006790"/>
            <a:ext cx="12160117" cy="477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88" tIns="44994" rIns="89988" bIns="44994" anchor="t" anchorCtr="0">
            <a:noAutofit/>
          </a:bodyPr>
          <a:lstStyle/>
          <a:p>
            <a:pPr indent="457154">
              <a:buClr>
                <a:schemeClr val="dk1"/>
              </a:buClr>
              <a:buSzPts val="2000"/>
            </a:pPr>
            <a:r>
              <a:rPr lang="en-US" sz="2000" u="sng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Methods</a:t>
            </a:r>
            <a:r>
              <a:rPr lang="en-US" sz="2000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:</a:t>
            </a:r>
            <a:endParaRPr sz="2000" dirty="0">
              <a:solidFill>
                <a:schemeClr val="dk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indent="457154"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c#</a:t>
            </a:r>
            <a:r>
              <a:rPr lang="en-US" sz="2000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- </a:t>
            </a:r>
            <a:r>
              <a:rPr lang="en-US" sz="2000" u="sng" dirty="0">
                <a:solidFill>
                  <a:schemeClr val="hlin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5"/>
              </a:rPr>
              <a:t>https://docs.microsoft.com/en-us/dotnet/csharp/programming-guide/classes-and-structs/methods</a:t>
            </a:r>
            <a:endParaRPr sz="2000" dirty="0">
              <a:solidFill>
                <a:schemeClr val="dk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	java - </a:t>
            </a:r>
            <a:r>
              <a:rPr lang="en-US" sz="2000" u="sng" dirty="0">
                <a:solidFill>
                  <a:schemeClr val="hlin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  <a:hlinkClick r:id="rId6"/>
              </a:rPr>
              <a:t>https://www.tutorialspoint.com/java/java_methods.htm</a:t>
            </a:r>
            <a:endParaRPr sz="2000" u="sng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>
              <a:buClr>
                <a:srgbClr val="000000"/>
              </a:buClr>
              <a:buSzPts val="2000"/>
            </a:pPr>
            <a:endParaRPr sz="2000" u="sng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indent="457154">
              <a:buClr>
                <a:srgbClr val="000000"/>
              </a:buClr>
              <a:buSzPts val="2000"/>
            </a:pPr>
            <a:r>
              <a:rPr lang="en-US" sz="2000" u="sng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Collections and Data Structures</a:t>
            </a:r>
            <a:r>
              <a: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: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indent="457154"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c#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</a:t>
            </a:r>
            <a:r>
              <a: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- </a:t>
            </a:r>
            <a:r>
              <a:rPr lang="en-US" sz="2000" u="sng" dirty="0">
                <a:solidFill>
                  <a:schemeClr val="hlin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  <a:hlinkClick r:id="rId7"/>
              </a:rPr>
              <a:t>https://docs.microsoft.com/en-us/dotnet/standard/collections/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	java - </a:t>
            </a:r>
            <a:r>
              <a:rPr lang="en-US" sz="2000" u="sng" dirty="0">
                <a:solidFill>
                  <a:schemeClr val="hlin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  <a:hlinkClick r:id="rId8"/>
              </a:rPr>
              <a:t>https://www.geeksforgeeks.org/java-collection-tutorial/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	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indent="457154">
              <a:buClr>
                <a:srgbClr val="000000"/>
              </a:buClr>
              <a:buSzPts val="2000"/>
            </a:pPr>
            <a:r>
              <a:rPr lang="en-US" sz="2000" u="sng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Input/Output</a:t>
            </a:r>
            <a:r>
              <a:rPr lang="en-US" sz="2000" u="sng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with files</a:t>
            </a:r>
            <a:r>
              <a: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: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indent="457154"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c#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- </a:t>
            </a:r>
            <a:r>
              <a:rPr lang="en-US" sz="2000" u="sng" dirty="0">
                <a:solidFill>
                  <a:schemeClr val="hlin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  <a:hlinkClick r:id="rId9"/>
              </a:rPr>
              <a:t>https://csharp.net-tutorials.com/file-handling/reading-and-writing/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	java - </a:t>
            </a:r>
            <a:r>
              <a:rPr lang="en-US" sz="2000" u="sng" dirty="0">
                <a:solidFill>
                  <a:schemeClr val="hlin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  <a:hlinkClick r:id="rId10"/>
              </a:rPr>
              <a:t>https://www.tutorialspoint.com/java/java_files_io.htm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Clr>
                <a:srgbClr val="000000"/>
              </a:buClr>
              <a:buSzPts val="2000"/>
            </a:pP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Clr>
                <a:srgbClr val="000000"/>
              </a:buClr>
              <a:buSzPts val="2000"/>
            </a:pP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indent="457154">
              <a:buClr>
                <a:srgbClr val="000000"/>
              </a:buClr>
              <a:buSzPts val="2000"/>
            </a:pPr>
            <a:r>
              <a:rPr lang="en-US" sz="2000" u="sng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Linq</a:t>
            </a:r>
            <a:r>
              <a: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: </a:t>
            </a:r>
            <a:r>
              <a:rPr lang="en-US" sz="2000" u="sng" dirty="0">
                <a:solidFill>
                  <a:schemeClr val="hlink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  <a:hlinkClick r:id="rId11"/>
              </a:rPr>
              <a:t>http://www.tutorialsteacher.com/linq/linq-tutorials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3000"/>
              </a:lnSpc>
            </a:pP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60518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936" y="6316286"/>
            <a:ext cx="12077714" cy="323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2357" y="-263044"/>
            <a:ext cx="7638055" cy="1076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25"/>
          <p:cNvCxnSpPr/>
          <p:nvPr/>
        </p:nvCxnSpPr>
        <p:spPr>
          <a:xfrm flipH="1">
            <a:off x="326983" y="813141"/>
            <a:ext cx="5626954" cy="1587"/>
          </a:xfrm>
          <a:prstGeom prst="straightConnector1">
            <a:avLst/>
          </a:prstGeom>
          <a:noFill/>
          <a:ln w="9525" cap="flat" cmpd="sng">
            <a:solidFill>
              <a:srgbClr val="70AD47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304" name="Google Shape;304;p25"/>
          <p:cNvGrpSpPr/>
          <p:nvPr/>
        </p:nvGrpSpPr>
        <p:grpSpPr>
          <a:xfrm>
            <a:off x="9804710" y="6275016"/>
            <a:ext cx="2265067" cy="398410"/>
            <a:chOff x="9805987" y="6275387"/>
            <a:chExt cx="2265362" cy="398462"/>
          </a:xfrm>
        </p:grpSpPr>
        <p:sp>
          <p:nvSpPr>
            <p:cNvPr id="305" name="Google Shape;305;p25"/>
            <p:cNvSpPr/>
            <p:nvPr/>
          </p:nvSpPr>
          <p:spPr>
            <a:xfrm>
              <a:off x="9805987" y="6294437"/>
              <a:ext cx="2265362" cy="379412"/>
            </a:xfrm>
            <a:prstGeom prst="rect">
              <a:avLst/>
            </a:prstGeom>
            <a:solidFill>
              <a:srgbClr val="FFFFFF"/>
            </a:solidFill>
            <a:ln w="126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5"/>
            <p:cNvSpPr txBox="1"/>
            <p:nvPr/>
          </p:nvSpPr>
          <p:spPr>
            <a:xfrm>
              <a:off x="10252075" y="6275387"/>
              <a:ext cx="1373187" cy="2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www.arobs.com</a:t>
              </a:r>
              <a:endParaRPr/>
            </a:p>
          </p:txBody>
        </p:sp>
      </p:grpSp>
      <p:sp>
        <p:nvSpPr>
          <p:cNvPr id="307" name="Google Shape;307;p25"/>
          <p:cNvSpPr txBox="1"/>
          <p:nvPr/>
        </p:nvSpPr>
        <p:spPr>
          <a:xfrm>
            <a:off x="3931616" y="2359825"/>
            <a:ext cx="6004730" cy="144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88" tIns="44994" rIns="89988" bIns="44994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r>
              <a:rPr lang="en-US" sz="5999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8020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>
            <a:spLocks noGrp="1"/>
          </p:cNvSpPr>
          <p:nvPr>
            <p:ph type="title"/>
          </p:nvPr>
        </p:nvSpPr>
        <p:spPr>
          <a:xfrm>
            <a:off x="358728" y="1075044"/>
            <a:ext cx="4723785" cy="7666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9988" tIns="44994" rIns="89988" bIns="44994" rtlCol="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lang="en-US" sz="4400" b="1"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/>
          </a:p>
        </p:txBody>
      </p:sp>
      <p:sp>
        <p:nvSpPr>
          <p:cNvPr id="313" name="Google Shape;313;p26"/>
          <p:cNvSpPr txBox="1"/>
          <p:nvPr/>
        </p:nvSpPr>
        <p:spPr>
          <a:xfrm>
            <a:off x="426982" y="3045669"/>
            <a:ext cx="3574585" cy="76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4" rIns="91413" bIns="45694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3200"/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GET IN TOUCH</a:t>
            </a:r>
            <a:endParaRPr/>
          </a:p>
        </p:txBody>
      </p:sp>
      <p:grpSp>
        <p:nvGrpSpPr>
          <p:cNvPr id="314" name="Google Shape;314;p26"/>
          <p:cNvGrpSpPr/>
          <p:nvPr/>
        </p:nvGrpSpPr>
        <p:grpSpPr>
          <a:xfrm>
            <a:off x="426982" y="5278197"/>
            <a:ext cx="168253" cy="515870"/>
            <a:chOff x="427037" y="5278437"/>
            <a:chExt cx="168275" cy="515937"/>
          </a:xfrm>
        </p:grpSpPr>
        <p:pic>
          <p:nvPicPr>
            <p:cNvPr id="315" name="Google Shape;315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7037" y="5278437"/>
              <a:ext cx="168275" cy="16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7037" y="5672137"/>
              <a:ext cx="150812" cy="1222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7" name="Google Shape;317;p26"/>
          <p:cNvSpPr txBox="1"/>
          <p:nvPr/>
        </p:nvSpPr>
        <p:spPr>
          <a:xfrm>
            <a:off x="604759" y="5278196"/>
            <a:ext cx="3246014" cy="81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4" rIns="91413" bIns="45694" anchor="ctr" anchorCtr="0">
            <a:noAutofit/>
          </a:bodyPr>
          <a:lstStyle/>
          <a:p>
            <a:pPr>
              <a:lnSpc>
                <a:spcPct val="208333"/>
              </a:lnSpc>
              <a:buClr>
                <a:srgbClr val="000000"/>
              </a:buClr>
              <a:buSzPts val="1200"/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+40 723 456 789</a:t>
            </a:r>
            <a:endParaRPr/>
          </a:p>
          <a:p>
            <a:pPr>
              <a:lnSpc>
                <a:spcPct val="208333"/>
              </a:lnSpc>
              <a:buClr>
                <a:srgbClr val="000000"/>
              </a:buClr>
              <a:buSzPts val="1200"/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contact@arobs.com</a:t>
            </a:r>
            <a:endParaRPr/>
          </a:p>
          <a:p>
            <a:pPr>
              <a:lnSpc>
                <a:spcPct val="93000"/>
              </a:lnSpc>
            </a:pP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26"/>
          <p:cNvSpPr txBox="1"/>
          <p:nvPr/>
        </p:nvSpPr>
        <p:spPr>
          <a:xfrm>
            <a:off x="587299" y="4103600"/>
            <a:ext cx="2699985" cy="1126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88" tIns="44994" rIns="89988" bIns="44994" anchor="t" anchorCtr="0">
            <a:noAutofit/>
          </a:bodyPr>
          <a:lstStyle/>
          <a:p>
            <a:pPr>
              <a:lnSpc>
                <a:spcPct val="200000"/>
              </a:lnSpc>
              <a:buClr>
                <a:srgbClr val="000000"/>
              </a:buClr>
              <a:buSzPts val="2000"/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Vasile Dit</a:t>
            </a:r>
            <a:endParaRPr/>
          </a:p>
          <a:p>
            <a:pPr>
              <a:lnSpc>
                <a:spcPct val="200000"/>
              </a:lnSpc>
              <a:buClr>
                <a:srgbClr val="000000"/>
              </a:buClr>
              <a:buSzPts val="1400"/>
            </a:pPr>
            <a:r>
              <a:rPr lang="en-US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.NET Team Leader</a:t>
            </a:r>
            <a:endParaRPr/>
          </a:p>
        </p:txBody>
      </p:sp>
      <p:pic>
        <p:nvPicPr>
          <p:cNvPr id="319" name="Google Shape;31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45991" y="3548046"/>
            <a:ext cx="3758711" cy="2958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82494" y="2113133"/>
            <a:ext cx="2973000" cy="79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98455E-D25E-48DC-8544-C7F8120A31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55" y="0"/>
            <a:ext cx="12160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334918" y="205207"/>
            <a:ext cx="5174576" cy="607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9988" tIns="44994" rIns="89988" bIns="44994" rtlCol="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2400"/>
            </a:pPr>
            <a:r>
              <a:rPr lang="en-US" sz="2400" b="1" dirty="0">
                <a:latin typeface="Open Sans"/>
                <a:ea typeface="Open Sans"/>
                <a:cs typeface="Open Sans"/>
                <a:sym typeface="Open Sans"/>
              </a:rPr>
              <a:t>Methods</a:t>
            </a:r>
            <a:endParaRPr dirty="0"/>
          </a:p>
        </p:txBody>
      </p:sp>
      <p:pic>
        <p:nvPicPr>
          <p:cNvPr id="72" name="Google Shape;7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936" y="6316286"/>
            <a:ext cx="12077714" cy="323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2357" y="-263044"/>
            <a:ext cx="7638055" cy="1076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7"/>
          <p:cNvCxnSpPr/>
          <p:nvPr/>
        </p:nvCxnSpPr>
        <p:spPr>
          <a:xfrm flipH="1">
            <a:off x="326983" y="813141"/>
            <a:ext cx="5626954" cy="1587"/>
          </a:xfrm>
          <a:prstGeom prst="straightConnector1">
            <a:avLst/>
          </a:prstGeom>
          <a:noFill/>
          <a:ln w="9525" cap="flat" cmpd="sng">
            <a:solidFill>
              <a:srgbClr val="70AD47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75" name="Google Shape;75;p7"/>
          <p:cNvGrpSpPr/>
          <p:nvPr/>
        </p:nvGrpSpPr>
        <p:grpSpPr>
          <a:xfrm>
            <a:off x="9804710" y="6275016"/>
            <a:ext cx="2265067" cy="398410"/>
            <a:chOff x="9805987" y="6275387"/>
            <a:chExt cx="2265362" cy="398462"/>
          </a:xfrm>
        </p:grpSpPr>
        <p:sp>
          <p:nvSpPr>
            <p:cNvPr id="76" name="Google Shape;76;p7"/>
            <p:cNvSpPr/>
            <p:nvPr/>
          </p:nvSpPr>
          <p:spPr>
            <a:xfrm>
              <a:off x="9805987" y="6294437"/>
              <a:ext cx="2265362" cy="379412"/>
            </a:xfrm>
            <a:prstGeom prst="rect">
              <a:avLst/>
            </a:prstGeom>
            <a:solidFill>
              <a:srgbClr val="FFFFFF"/>
            </a:solidFill>
            <a:ln w="126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7"/>
            <p:cNvSpPr txBox="1"/>
            <p:nvPr/>
          </p:nvSpPr>
          <p:spPr>
            <a:xfrm>
              <a:off x="10252075" y="6275387"/>
              <a:ext cx="1373187" cy="2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www.arobs.com</a:t>
              </a:r>
              <a:endParaRPr/>
            </a:p>
          </p:txBody>
        </p:sp>
      </p:grpSp>
      <p:sp>
        <p:nvSpPr>
          <p:cNvPr id="78" name="Google Shape;78;p7"/>
          <p:cNvSpPr txBox="1"/>
          <p:nvPr/>
        </p:nvSpPr>
        <p:spPr>
          <a:xfrm>
            <a:off x="532519" y="1279805"/>
            <a:ext cx="8980906" cy="489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88" tIns="44994" rIns="89988" bIns="44994" anchor="t" anchorCtr="0">
            <a:noAutofit/>
          </a:bodyPr>
          <a:lstStyle/>
          <a:p>
            <a:pPr marL="212704" indent="-212704">
              <a:lnSpc>
                <a:spcPct val="93000"/>
              </a:lnSpc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A method is a code block that contains a series of statements.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2704" indent="-212704">
              <a:lnSpc>
                <a:spcPct val="93000"/>
              </a:lnSpc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A program causes the statements to be executed by calling the method and specifying any required method arguments.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2704" indent="-212704">
              <a:lnSpc>
                <a:spcPct val="93000"/>
              </a:lnSpc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In C#, every executed instruction is performed in the context of a method.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2704" indent="-212704">
              <a:lnSpc>
                <a:spcPct val="93000"/>
              </a:lnSpc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  <a:p>
            <a:pPr marL="212704" indent="-212704">
              <a:lnSpc>
                <a:spcPct val="93000"/>
              </a:lnSpc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  <a:p>
            <a:pPr marL="212704" indent="-212704">
              <a:lnSpc>
                <a:spcPct val="93000"/>
              </a:lnSpc>
              <a:buClr>
                <a:srgbClr val="000000"/>
              </a:buClr>
              <a:buSzPts val="2000"/>
            </a:pPr>
            <a:endParaRPr sz="2000" b="1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  <a:p>
            <a:pPr marL="212704" indent="-212704">
              <a:lnSpc>
                <a:spcPct val="93000"/>
              </a:lnSpc>
              <a:buClr>
                <a:srgbClr val="000000"/>
              </a:buClr>
              <a:buSzPts val="2000"/>
            </a:pPr>
            <a:endParaRPr sz="2000" b="1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  <a:p>
            <a:pPr marL="212704" indent="-212704">
              <a:lnSpc>
                <a:spcPct val="93000"/>
              </a:lnSpc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Signature of a method consists of: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15891" lvl="2" indent="-285721">
              <a:lnSpc>
                <a:spcPct val="93000"/>
              </a:lnSpc>
              <a:buClr>
                <a:srgbClr val="000000"/>
              </a:buClr>
              <a:buSzPts val="9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access level : private, public, internal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15891" lvl="2" indent="-285721">
              <a:lnSpc>
                <a:spcPct val="93000"/>
              </a:lnSpc>
              <a:buClr>
                <a:srgbClr val="000000"/>
              </a:buClr>
              <a:buSzPts val="9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optional modifiers: static, abstract, sealed,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async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 etc.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15891" lvl="2" indent="-285721">
              <a:lnSpc>
                <a:spcPct val="93000"/>
              </a:lnSpc>
              <a:buClr>
                <a:srgbClr val="000000"/>
              </a:buClr>
              <a:buSzPts val="9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return value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15891" lvl="2" indent="-285721">
              <a:lnSpc>
                <a:spcPct val="93000"/>
              </a:lnSpc>
              <a:buClr>
                <a:srgbClr val="000000"/>
              </a:buClr>
              <a:buSzPts val="9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name of the method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15891" lvl="2" indent="-285721">
              <a:lnSpc>
                <a:spcPct val="93000"/>
              </a:lnSpc>
              <a:buClr>
                <a:srgbClr val="000000"/>
              </a:buClr>
              <a:buSzPts val="9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parameters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79" name="Google Shape;7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52819" y="2656530"/>
            <a:ext cx="4761880" cy="1199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550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334918" y="205207"/>
            <a:ext cx="5174576" cy="607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9988" tIns="44994" rIns="89988" bIns="44994" rtlCol="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2400"/>
            </a:pPr>
            <a:r>
              <a:rPr lang="en-US" sz="2400" b="1">
                <a:latin typeface="Open Sans"/>
                <a:ea typeface="Open Sans"/>
                <a:cs typeface="Open Sans"/>
                <a:sym typeface="Open Sans"/>
              </a:rPr>
              <a:t>Methods</a:t>
            </a:r>
            <a:br>
              <a:rPr lang="en-US" sz="2400" b="1">
                <a:latin typeface="Open Sans"/>
                <a:ea typeface="Open Sans"/>
                <a:cs typeface="Open Sans"/>
                <a:sym typeface="Open Sans"/>
              </a:rPr>
            </a:br>
            <a:endParaRPr/>
          </a:p>
        </p:txBody>
      </p:sp>
      <p:pic>
        <p:nvPicPr>
          <p:cNvPr id="85" name="Google Shape;8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936" y="6316286"/>
            <a:ext cx="12077714" cy="323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2357" y="-263044"/>
            <a:ext cx="7638055" cy="1076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8"/>
          <p:cNvCxnSpPr/>
          <p:nvPr/>
        </p:nvCxnSpPr>
        <p:spPr>
          <a:xfrm flipH="1">
            <a:off x="326983" y="813141"/>
            <a:ext cx="5626954" cy="1587"/>
          </a:xfrm>
          <a:prstGeom prst="straightConnector1">
            <a:avLst/>
          </a:prstGeom>
          <a:noFill/>
          <a:ln w="9525" cap="flat" cmpd="sng">
            <a:solidFill>
              <a:srgbClr val="70AD47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88" name="Google Shape;88;p8"/>
          <p:cNvGrpSpPr/>
          <p:nvPr/>
        </p:nvGrpSpPr>
        <p:grpSpPr>
          <a:xfrm>
            <a:off x="9804710" y="6275016"/>
            <a:ext cx="2265067" cy="398410"/>
            <a:chOff x="9805987" y="6275387"/>
            <a:chExt cx="2265362" cy="398462"/>
          </a:xfrm>
        </p:grpSpPr>
        <p:sp>
          <p:nvSpPr>
            <p:cNvPr id="89" name="Google Shape;89;p8"/>
            <p:cNvSpPr/>
            <p:nvPr/>
          </p:nvSpPr>
          <p:spPr>
            <a:xfrm>
              <a:off x="9805987" y="6294437"/>
              <a:ext cx="2265362" cy="379412"/>
            </a:xfrm>
            <a:prstGeom prst="rect">
              <a:avLst/>
            </a:prstGeom>
            <a:solidFill>
              <a:srgbClr val="FFFFFF"/>
            </a:solidFill>
            <a:ln w="126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8"/>
            <p:cNvSpPr txBox="1"/>
            <p:nvPr/>
          </p:nvSpPr>
          <p:spPr>
            <a:xfrm>
              <a:off x="10252075" y="6275387"/>
              <a:ext cx="1373187" cy="2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www.arobs.com</a:t>
              </a:r>
              <a:endParaRPr/>
            </a:p>
          </p:txBody>
        </p:sp>
      </p:grpSp>
      <p:pic>
        <p:nvPicPr>
          <p:cNvPr id="91" name="Google Shape;9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6344" y="1279805"/>
            <a:ext cx="9874551" cy="4479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245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334918" y="205207"/>
            <a:ext cx="5174576" cy="607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9988" tIns="44994" rIns="89988" bIns="44994" rtlCol="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2400"/>
            </a:pPr>
            <a:r>
              <a:rPr lang="en-US" sz="2400" b="1" dirty="0">
                <a:latin typeface="Open Sans"/>
                <a:ea typeface="Open Sans"/>
                <a:cs typeface="Open Sans"/>
                <a:sym typeface="Open Sans"/>
              </a:rPr>
              <a:t>Collections</a:t>
            </a:r>
            <a:endParaRPr b="1" dirty="0"/>
          </a:p>
        </p:txBody>
      </p:sp>
      <p:pic>
        <p:nvPicPr>
          <p:cNvPr id="97" name="Google Shape;9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936" y="6316286"/>
            <a:ext cx="12077714" cy="323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2357" y="-263044"/>
            <a:ext cx="7638055" cy="1076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9"/>
          <p:cNvCxnSpPr/>
          <p:nvPr/>
        </p:nvCxnSpPr>
        <p:spPr>
          <a:xfrm flipH="1">
            <a:off x="326983" y="813141"/>
            <a:ext cx="5626954" cy="1587"/>
          </a:xfrm>
          <a:prstGeom prst="straightConnector1">
            <a:avLst/>
          </a:prstGeom>
          <a:noFill/>
          <a:ln w="9525" cap="flat" cmpd="sng">
            <a:solidFill>
              <a:srgbClr val="70AD47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00" name="Google Shape;100;p9"/>
          <p:cNvGrpSpPr/>
          <p:nvPr/>
        </p:nvGrpSpPr>
        <p:grpSpPr>
          <a:xfrm>
            <a:off x="9804710" y="6275016"/>
            <a:ext cx="2265067" cy="398410"/>
            <a:chOff x="9805987" y="6275387"/>
            <a:chExt cx="2265362" cy="398462"/>
          </a:xfrm>
        </p:grpSpPr>
        <p:sp>
          <p:nvSpPr>
            <p:cNvPr id="101" name="Google Shape;101;p9"/>
            <p:cNvSpPr/>
            <p:nvPr/>
          </p:nvSpPr>
          <p:spPr>
            <a:xfrm>
              <a:off x="9805987" y="6294437"/>
              <a:ext cx="2265362" cy="379412"/>
            </a:xfrm>
            <a:prstGeom prst="rect">
              <a:avLst/>
            </a:prstGeom>
            <a:solidFill>
              <a:srgbClr val="FFFFFF"/>
            </a:solidFill>
            <a:ln w="126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9"/>
            <p:cNvSpPr txBox="1"/>
            <p:nvPr/>
          </p:nvSpPr>
          <p:spPr>
            <a:xfrm>
              <a:off x="10252075" y="6275387"/>
              <a:ext cx="1373187" cy="2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www.arobs.com</a:t>
              </a:r>
              <a:endParaRPr/>
            </a:p>
          </p:txBody>
        </p:sp>
      </p:grpSp>
      <p:sp>
        <p:nvSpPr>
          <p:cNvPr id="103" name="Google Shape;103;p9"/>
          <p:cNvSpPr txBox="1"/>
          <p:nvPr/>
        </p:nvSpPr>
        <p:spPr>
          <a:xfrm>
            <a:off x="5375750" y="3802401"/>
            <a:ext cx="4898362" cy="1243638"/>
          </a:xfrm>
          <a:prstGeom prst="rect">
            <a:avLst/>
          </a:prstGeom>
          <a:solidFill>
            <a:srgbClr val="BCCBF6"/>
          </a:solidFill>
          <a:ln>
            <a:noFill/>
          </a:ln>
        </p:spPr>
        <p:txBody>
          <a:bodyPr spcFirstLastPara="1" wrap="square" lIns="89988" tIns="44994" rIns="89988" bIns="44994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1600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Generic Collection examples:</a:t>
            </a:r>
            <a:endParaRPr dirty="0"/>
          </a:p>
          <a:p>
            <a:pPr>
              <a:lnSpc>
                <a:spcPct val="90000"/>
              </a:lnSpc>
              <a:buClr>
                <a:srgbClr val="000000"/>
              </a:buClr>
              <a:buSzPts val="1600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List&lt;T&gt;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ex:List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&lt;string&gt;</a:t>
            </a:r>
            <a:endParaRPr dirty="0"/>
          </a:p>
          <a:p>
            <a:pPr>
              <a:lnSpc>
                <a:spcPct val="90000"/>
              </a:lnSpc>
              <a:buClr>
                <a:srgbClr val="000000"/>
              </a:buClr>
              <a:buSzPts val="1600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Dictionary&lt;T1,T2&gt; ex: Dictionary&lt;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int,string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dirty="0"/>
          </a:p>
          <a:p>
            <a:pPr>
              <a:lnSpc>
                <a:spcPct val="90000"/>
              </a:lnSpc>
              <a:buClr>
                <a:srgbClr val="000000"/>
              </a:buClr>
              <a:buSzPts val="1600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Stack&lt;T&gt; ex: Stack&lt;Car&gt;</a:t>
            </a:r>
            <a:endParaRPr dirty="0"/>
          </a:p>
        </p:txBody>
      </p:sp>
      <p:sp>
        <p:nvSpPr>
          <p:cNvPr id="104" name="Google Shape;104;p9"/>
          <p:cNvSpPr txBox="1"/>
          <p:nvPr/>
        </p:nvSpPr>
        <p:spPr>
          <a:xfrm>
            <a:off x="587299" y="1316297"/>
            <a:ext cx="10111083" cy="22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88" tIns="44994" rIns="89988" bIns="44994" anchor="t" anchorCtr="0">
            <a:noAutofit/>
          </a:bodyPr>
          <a:lstStyle/>
          <a:p>
            <a:pPr marL="279372" indent="-279372">
              <a:buClr>
                <a:srgbClr val="25283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Similar data can often be handled more efficiently when stored and manipulated as a collection.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79372" indent="-279372">
              <a:buClr>
                <a:srgbClr val="25283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Especially handy if we have large sets of data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79372" indent="-279372">
              <a:buClr>
                <a:srgbClr val="25283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There are two main types of collections; generic collections and non-generic collections.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79372" indent="-279372">
              <a:buClr>
                <a:srgbClr val="25283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Generic Collections are type safe at compile and offer better performance, non</a:t>
            </a:r>
            <a:r>
              <a: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- 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generic Collections</a:t>
            </a:r>
            <a:r>
              <a: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store elements internally in object arrays.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9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334918" y="205207"/>
            <a:ext cx="5174576" cy="607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9988" tIns="44994" rIns="89988" bIns="44994" rtlCol="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2400"/>
            </a:pPr>
            <a:r>
              <a:rPr lang="en-US" sz="2400" b="1" dirty="0">
                <a:latin typeface="Open Sans"/>
                <a:ea typeface="Open Sans"/>
                <a:cs typeface="Open Sans"/>
                <a:sym typeface="Open Sans"/>
              </a:rPr>
              <a:t>Common Collection Features</a:t>
            </a:r>
            <a:endParaRPr b="1" dirty="0"/>
          </a:p>
        </p:txBody>
      </p:sp>
      <p:pic>
        <p:nvPicPr>
          <p:cNvPr id="110" name="Google Shape;11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936" y="6316286"/>
            <a:ext cx="12077714" cy="323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2357" y="-263044"/>
            <a:ext cx="7638055" cy="1076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0"/>
          <p:cNvCxnSpPr/>
          <p:nvPr/>
        </p:nvCxnSpPr>
        <p:spPr>
          <a:xfrm flipH="1">
            <a:off x="326983" y="813141"/>
            <a:ext cx="5626954" cy="1587"/>
          </a:xfrm>
          <a:prstGeom prst="straightConnector1">
            <a:avLst/>
          </a:prstGeom>
          <a:noFill/>
          <a:ln w="9525" cap="flat" cmpd="sng">
            <a:solidFill>
              <a:srgbClr val="70AD47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13" name="Google Shape;113;p10"/>
          <p:cNvGrpSpPr/>
          <p:nvPr/>
        </p:nvGrpSpPr>
        <p:grpSpPr>
          <a:xfrm>
            <a:off x="9804710" y="6275016"/>
            <a:ext cx="2265067" cy="398410"/>
            <a:chOff x="9805987" y="6275387"/>
            <a:chExt cx="2265362" cy="398462"/>
          </a:xfrm>
        </p:grpSpPr>
        <p:sp>
          <p:nvSpPr>
            <p:cNvPr id="114" name="Google Shape;114;p10"/>
            <p:cNvSpPr/>
            <p:nvPr/>
          </p:nvSpPr>
          <p:spPr>
            <a:xfrm>
              <a:off x="9805987" y="6294437"/>
              <a:ext cx="2265362" cy="379412"/>
            </a:xfrm>
            <a:prstGeom prst="rect">
              <a:avLst/>
            </a:prstGeom>
            <a:solidFill>
              <a:srgbClr val="FFFFFF"/>
            </a:solidFill>
            <a:ln w="126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0"/>
            <p:cNvSpPr txBox="1"/>
            <p:nvPr/>
          </p:nvSpPr>
          <p:spPr>
            <a:xfrm>
              <a:off x="10252075" y="6275387"/>
              <a:ext cx="1373187" cy="2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www.arobs.com</a:t>
              </a:r>
              <a:endParaRPr/>
            </a:p>
          </p:txBody>
        </p:sp>
      </p:grpSp>
      <p:sp>
        <p:nvSpPr>
          <p:cNvPr id="116" name="Google Shape;116;p10"/>
          <p:cNvSpPr/>
          <p:nvPr/>
        </p:nvSpPr>
        <p:spPr>
          <a:xfrm>
            <a:off x="587299" y="3255985"/>
            <a:ext cx="5360289" cy="191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4" rIns="91413" bIns="45694" anchor="ctr" anchorCtr="0">
            <a:noAutofit/>
          </a:bodyPr>
          <a:lstStyle/>
          <a:p>
            <a:pPr>
              <a:lnSpc>
                <a:spcPct val="93000"/>
              </a:lnSpc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"/>
          <p:cNvSpPr txBox="1"/>
          <p:nvPr/>
        </p:nvSpPr>
        <p:spPr>
          <a:xfrm>
            <a:off x="633329" y="1339884"/>
            <a:ext cx="10464774" cy="466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88" tIns="44994" rIns="89988" bIns="44994" anchor="t" anchorCtr="0">
            <a:noAutofit/>
          </a:bodyPr>
          <a:lstStyle/>
          <a:p>
            <a:pPr marL="279372" indent="-279372">
              <a:buClr>
                <a:srgbClr val="25283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The ability to enumerate the collection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914309" indent="-457154">
              <a:buClr>
                <a:srgbClr val="000000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.NET Framework collections either implement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System.Collections.IEnumerable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or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System.Collections.Generic.IEnumerable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&lt;T&gt; to enable the collection to be iterated through.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79372" indent="-279372"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279372" indent="-279372">
              <a:buClr>
                <a:srgbClr val="25283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Capacity and Count properties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800020" indent="-342866">
              <a:buClr>
                <a:srgbClr val="000000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The capacity of a collection is the number of elements it can contain. The count of a collection is the number of elements it actually contains. Some collections hide the capacity or the count or both.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79372" indent="-279372"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279372" indent="-279372">
              <a:buClr>
                <a:srgbClr val="25283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A consistent lower bound (zero index)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800020" indent="-342866">
              <a:buClr>
                <a:srgbClr val="000000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All indexed collections in the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System.Collections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namespaces  are 0-indexed.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79372" indent="-279372">
              <a:buClr>
                <a:srgbClr val="000000"/>
              </a:buClr>
              <a:buSzPts val="2000"/>
            </a:pPr>
            <a:endParaRPr lang="en-GB" sz="2000" u="sng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279372" indent="-279372">
              <a:buClr>
                <a:srgbClr val="25283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The ability to copy the collection contents to an array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7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>
            <a:spLocks noGrp="1"/>
          </p:cNvSpPr>
          <p:nvPr>
            <p:ph type="title"/>
          </p:nvPr>
        </p:nvSpPr>
        <p:spPr>
          <a:xfrm>
            <a:off x="403172" y="275048"/>
            <a:ext cx="5174576" cy="607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9988" tIns="44994" rIns="89988" bIns="44994" rtlCol="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2600"/>
            </a:pPr>
            <a:r>
              <a:rPr lang="en-US" sz="2600" b="1"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-US" sz="2400" b="1"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-US" sz="2400" b="1">
                <a:latin typeface="Open Sans"/>
                <a:ea typeface="Open Sans"/>
                <a:cs typeface="Open Sans"/>
                <a:sym typeface="Open Sans"/>
              </a:rPr>
            </a:br>
            <a:endParaRPr/>
          </a:p>
        </p:txBody>
      </p:sp>
      <p:pic>
        <p:nvPicPr>
          <p:cNvPr id="123" name="Google Shape;12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936" y="6316286"/>
            <a:ext cx="12077714" cy="323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2357" y="-263044"/>
            <a:ext cx="7638055" cy="1076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1"/>
          <p:cNvCxnSpPr/>
          <p:nvPr/>
        </p:nvCxnSpPr>
        <p:spPr>
          <a:xfrm flipH="1">
            <a:off x="326983" y="813141"/>
            <a:ext cx="5626954" cy="1587"/>
          </a:xfrm>
          <a:prstGeom prst="straightConnector1">
            <a:avLst/>
          </a:prstGeom>
          <a:noFill/>
          <a:ln w="9525" cap="flat" cmpd="sng">
            <a:solidFill>
              <a:srgbClr val="70AD47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26" name="Google Shape;126;p11"/>
          <p:cNvGrpSpPr/>
          <p:nvPr/>
        </p:nvGrpSpPr>
        <p:grpSpPr>
          <a:xfrm>
            <a:off x="9804710" y="6275016"/>
            <a:ext cx="2265067" cy="398410"/>
            <a:chOff x="9805987" y="6275387"/>
            <a:chExt cx="2265362" cy="398462"/>
          </a:xfrm>
        </p:grpSpPr>
        <p:sp>
          <p:nvSpPr>
            <p:cNvPr id="127" name="Google Shape;127;p11"/>
            <p:cNvSpPr/>
            <p:nvPr/>
          </p:nvSpPr>
          <p:spPr>
            <a:xfrm>
              <a:off x="9805987" y="6294437"/>
              <a:ext cx="2265362" cy="379412"/>
            </a:xfrm>
            <a:prstGeom prst="rect">
              <a:avLst/>
            </a:prstGeom>
            <a:solidFill>
              <a:srgbClr val="FFFFFF"/>
            </a:solidFill>
            <a:ln w="126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1"/>
            <p:cNvSpPr txBox="1"/>
            <p:nvPr/>
          </p:nvSpPr>
          <p:spPr>
            <a:xfrm>
              <a:off x="10252075" y="6275387"/>
              <a:ext cx="1373187" cy="2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www.arobs.com</a:t>
              </a:r>
              <a:endParaRPr/>
            </a:p>
          </p:txBody>
        </p:sp>
      </p:grpSp>
      <p:sp>
        <p:nvSpPr>
          <p:cNvPr id="129" name="Google Shape;129;p11"/>
          <p:cNvSpPr txBox="1"/>
          <p:nvPr/>
        </p:nvSpPr>
        <p:spPr>
          <a:xfrm>
            <a:off x="753826" y="998917"/>
            <a:ext cx="10825590" cy="509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88" tIns="44994" rIns="89988" bIns="44994" anchor="t" anchorCtr="0">
            <a:noAutofit/>
          </a:bodyPr>
          <a:lstStyle/>
          <a:p>
            <a:pPr marL="215878" indent="-209529">
              <a:buClr>
                <a:srgbClr val="000000"/>
              </a:buClr>
              <a:buSzPts val="2400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(List&lt;T&gt; ,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eg.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List&lt;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&gt;)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09529">
              <a:buClr>
                <a:srgbClr val="000000"/>
              </a:buClr>
              <a:buSzPts val="24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215878" indent="-209529">
              <a:buClr>
                <a:srgbClr val="25283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Can have any amount of objects.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09529">
              <a:buClr>
                <a:srgbClr val="25283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Under the hood, the List is an array whose size is doubled every time it runs out of space. 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09529">
              <a:buClr>
                <a:srgbClr val="25283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Represents a strongly typed list of objects that can be accessed by index. 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09529">
              <a:buClr>
                <a:srgbClr val="25283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Provides methods to search, sort, and manipulate lists.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09529"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215878" indent="-209529">
              <a:buClr>
                <a:srgbClr val="25283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Supported operations: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987326" lvl="3" indent="-342866">
              <a:buClr>
                <a:srgbClr val="000000"/>
              </a:buClr>
              <a:buSzPts val="9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Add one or more elements at a time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987326" lvl="3" indent="-342866">
              <a:buClr>
                <a:srgbClr val="000000"/>
              </a:buClr>
              <a:buSzPts val="9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Access the items in the list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987326" lvl="3" indent="-342866">
              <a:buClr>
                <a:srgbClr val="000000"/>
              </a:buClr>
              <a:buSzPts val="9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Insert an element at a specified index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987326" lvl="3" indent="-342866">
              <a:buClr>
                <a:srgbClr val="000000"/>
              </a:buClr>
              <a:buSzPts val="9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Delete an element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987326" lvl="3" indent="-342866">
              <a:buClr>
                <a:srgbClr val="000000"/>
              </a:buClr>
              <a:buSzPts val="9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Etc.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09529">
              <a:buClr>
                <a:srgbClr val="252830"/>
              </a:buClr>
              <a:buSzPts val="9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     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lnSpc>
                <a:spcPct val="93000"/>
              </a:lnSpc>
            </a:pP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10935" y="3544085"/>
            <a:ext cx="5385687" cy="1719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229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>
            <a:spLocks noGrp="1"/>
          </p:cNvSpPr>
          <p:nvPr>
            <p:ph type="title"/>
          </p:nvPr>
        </p:nvSpPr>
        <p:spPr>
          <a:xfrm>
            <a:off x="334918" y="205207"/>
            <a:ext cx="5174576" cy="607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9988" tIns="44994" rIns="89988" bIns="44994" rtlCol="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2400"/>
            </a:pPr>
            <a:r>
              <a:rPr lang="en-US" sz="2400" b="1">
                <a:latin typeface="Open Sans"/>
                <a:ea typeface="Open Sans"/>
                <a:cs typeface="Open Sans"/>
                <a:sym typeface="Open Sans"/>
              </a:rPr>
              <a:t>Dictionary</a:t>
            </a:r>
            <a:br>
              <a:rPr lang="en-US" sz="2400" b="1">
                <a:latin typeface="Open Sans"/>
                <a:ea typeface="Open Sans"/>
                <a:cs typeface="Open Sans"/>
                <a:sym typeface="Open Sans"/>
              </a:rPr>
            </a:br>
            <a:endParaRPr/>
          </a:p>
        </p:txBody>
      </p:sp>
      <p:pic>
        <p:nvPicPr>
          <p:cNvPr id="136" name="Google Shape;13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936" y="6316286"/>
            <a:ext cx="12077714" cy="323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2357" y="-263044"/>
            <a:ext cx="7638055" cy="1076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2"/>
          <p:cNvCxnSpPr/>
          <p:nvPr/>
        </p:nvCxnSpPr>
        <p:spPr>
          <a:xfrm flipH="1">
            <a:off x="326983" y="813141"/>
            <a:ext cx="5626954" cy="1587"/>
          </a:xfrm>
          <a:prstGeom prst="straightConnector1">
            <a:avLst/>
          </a:prstGeom>
          <a:noFill/>
          <a:ln w="9525" cap="flat" cmpd="sng">
            <a:solidFill>
              <a:srgbClr val="70AD47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39" name="Google Shape;139;p12"/>
          <p:cNvGrpSpPr/>
          <p:nvPr/>
        </p:nvGrpSpPr>
        <p:grpSpPr>
          <a:xfrm>
            <a:off x="9804710" y="6275016"/>
            <a:ext cx="2265067" cy="398410"/>
            <a:chOff x="9805987" y="6275387"/>
            <a:chExt cx="2265362" cy="398462"/>
          </a:xfrm>
        </p:grpSpPr>
        <p:sp>
          <p:nvSpPr>
            <p:cNvPr id="140" name="Google Shape;140;p12"/>
            <p:cNvSpPr/>
            <p:nvPr/>
          </p:nvSpPr>
          <p:spPr>
            <a:xfrm>
              <a:off x="9805987" y="6294437"/>
              <a:ext cx="2265362" cy="379412"/>
            </a:xfrm>
            <a:prstGeom prst="rect">
              <a:avLst/>
            </a:prstGeom>
            <a:solidFill>
              <a:srgbClr val="FFFFFF"/>
            </a:solidFill>
            <a:ln w="126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2"/>
            <p:cNvSpPr txBox="1"/>
            <p:nvPr/>
          </p:nvSpPr>
          <p:spPr>
            <a:xfrm>
              <a:off x="10252075" y="6275387"/>
              <a:ext cx="1373187" cy="2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www.arobs.com</a:t>
              </a:r>
              <a:endParaRPr/>
            </a:p>
          </p:txBody>
        </p:sp>
      </p:grpSp>
      <p:sp>
        <p:nvSpPr>
          <p:cNvPr id="142" name="Google Shape;142;p12"/>
          <p:cNvSpPr txBox="1"/>
          <p:nvPr/>
        </p:nvSpPr>
        <p:spPr>
          <a:xfrm>
            <a:off x="739254" y="1201776"/>
            <a:ext cx="9834869" cy="417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88" tIns="44994" rIns="89988" bIns="44994" anchor="t" anchorCtr="0">
            <a:noAutofit/>
          </a:bodyPr>
          <a:lstStyle/>
          <a:p>
            <a:pPr marL="215878" indent="-209529">
              <a:buClr>
                <a:srgbClr val="000000"/>
              </a:buClr>
              <a:buSzPts val="2400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(Dictionary&lt;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TKey,TValue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eg.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Dictionary&lt;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int,string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&gt;)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09529">
              <a:buClr>
                <a:srgbClr val="000000"/>
              </a:buClr>
              <a:buSzPts val="24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215878" indent="-209529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Represents a collection of keys and values.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09529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Basically lets us specify the keys, which can be any type of object, providing us a mapping from a set of keys to a set of values.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09529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Keys must be unique and cannot be null.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09529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Supported operations: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73036" lvl="2" indent="-342866">
              <a:buClr>
                <a:srgbClr val="000000"/>
              </a:buClr>
              <a:buSzPts val="9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Adding a new key/value pair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73036" lvl="2" indent="-342866">
              <a:buClr>
                <a:srgbClr val="000000"/>
              </a:buClr>
              <a:buSzPts val="9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Removing a key/value pair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73036" lvl="2" indent="-342866">
              <a:buClr>
                <a:srgbClr val="000000"/>
              </a:buClr>
              <a:buSzPts val="9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Finding a value through it's key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73036" lvl="2" indent="-342866">
              <a:buClr>
                <a:srgbClr val="000000"/>
              </a:buClr>
              <a:buSzPts val="9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Enumerate through the keys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only,or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values only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73036" lvl="2" indent="-342866">
              <a:buClr>
                <a:srgbClr val="000000"/>
              </a:buClr>
              <a:buSzPts val="9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Etc.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lnSpc>
                <a:spcPct val="93000"/>
              </a:lnSpc>
            </a:pP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" name="Google Shape;14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33345" y="2686397"/>
            <a:ext cx="3246014" cy="3199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42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>
            <a:spLocks noGrp="1"/>
          </p:cNvSpPr>
          <p:nvPr>
            <p:ph type="title"/>
          </p:nvPr>
        </p:nvSpPr>
        <p:spPr>
          <a:xfrm>
            <a:off x="334918" y="205207"/>
            <a:ext cx="5174576" cy="6079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9988" tIns="44994" rIns="89988" bIns="44994" rtlCol="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2400"/>
            </a:pPr>
            <a:r>
              <a:rPr lang="en-US" sz="2400" b="1">
                <a:latin typeface="Open Sans"/>
                <a:ea typeface="Open Sans"/>
                <a:cs typeface="Open Sans"/>
                <a:sym typeface="Open Sans"/>
              </a:rPr>
              <a:t>Stack</a:t>
            </a:r>
            <a:br>
              <a:rPr lang="en-US" sz="2400" b="1">
                <a:latin typeface="Open Sans"/>
                <a:ea typeface="Open Sans"/>
                <a:cs typeface="Open Sans"/>
                <a:sym typeface="Open Sans"/>
              </a:rPr>
            </a:br>
            <a:endParaRPr/>
          </a:p>
        </p:txBody>
      </p:sp>
      <p:pic>
        <p:nvPicPr>
          <p:cNvPr id="149" name="Google Shape;14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936" y="6316286"/>
            <a:ext cx="12077714" cy="323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2357" y="-263044"/>
            <a:ext cx="7638055" cy="10761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3"/>
          <p:cNvCxnSpPr/>
          <p:nvPr/>
        </p:nvCxnSpPr>
        <p:spPr>
          <a:xfrm flipH="1">
            <a:off x="326983" y="813141"/>
            <a:ext cx="5626954" cy="1587"/>
          </a:xfrm>
          <a:prstGeom prst="straightConnector1">
            <a:avLst/>
          </a:prstGeom>
          <a:noFill/>
          <a:ln w="9525" cap="flat" cmpd="sng">
            <a:solidFill>
              <a:srgbClr val="70AD47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52" name="Google Shape;152;p13"/>
          <p:cNvGrpSpPr/>
          <p:nvPr/>
        </p:nvGrpSpPr>
        <p:grpSpPr>
          <a:xfrm>
            <a:off x="9804710" y="6275016"/>
            <a:ext cx="2265067" cy="398410"/>
            <a:chOff x="9805987" y="6275387"/>
            <a:chExt cx="2265362" cy="398462"/>
          </a:xfrm>
        </p:grpSpPr>
        <p:sp>
          <p:nvSpPr>
            <p:cNvPr id="153" name="Google Shape;153;p13"/>
            <p:cNvSpPr/>
            <p:nvPr/>
          </p:nvSpPr>
          <p:spPr>
            <a:xfrm>
              <a:off x="9805987" y="6294437"/>
              <a:ext cx="2265362" cy="379412"/>
            </a:xfrm>
            <a:prstGeom prst="rect">
              <a:avLst/>
            </a:prstGeom>
            <a:solidFill>
              <a:srgbClr val="FFFFFF"/>
            </a:solidFill>
            <a:ln w="126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>
                <a:lnSpc>
                  <a:spcPct val="93000"/>
                </a:lnSpc>
              </a:pP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 txBox="1"/>
            <p:nvPr/>
          </p:nvSpPr>
          <p:spPr>
            <a:xfrm>
              <a:off x="10252075" y="6275387"/>
              <a:ext cx="1373187" cy="2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rgbClr val="000000"/>
                </a:buClr>
                <a:buSzPts val="1200"/>
              </a:pPr>
              <a:r>
                <a:rPr lang="en-US" sz="1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www.arobs.com</a:t>
              </a:r>
              <a:endParaRPr/>
            </a:p>
          </p:txBody>
        </p:sp>
      </p:grpSp>
      <p:sp>
        <p:nvSpPr>
          <p:cNvPr id="155" name="Google Shape;155;p13"/>
          <p:cNvSpPr txBox="1"/>
          <p:nvPr/>
        </p:nvSpPr>
        <p:spPr>
          <a:xfrm>
            <a:off x="679361" y="1371868"/>
            <a:ext cx="7050282" cy="222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88" tIns="44994" rIns="89988" bIns="44994" anchor="t" anchorCtr="0">
            <a:noAutofit/>
          </a:bodyPr>
          <a:lstStyle/>
          <a:p>
            <a:pPr marL="215878" indent="-209529"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Stack&lt;T&gt; , </a:t>
            </a:r>
            <a:r>
              <a:rPr lang="en-US" sz="2000" dirty="0" err="1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eg.</a:t>
            </a: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Stack&lt;Car&gt;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09529">
              <a:buClr>
                <a:srgbClr val="000000"/>
              </a:buClr>
              <a:buSzPts val="2000"/>
            </a:pPr>
            <a:endParaRPr sz="20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pPr marL="215878" indent="-209529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Represent a first-in, last-out collection of objects.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09529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Resembles a List.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09529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Has Push /  Pop instead of Add / Remove . 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15878" indent="-209529"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US" sz="20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Has Peek method for seeing the top value without removing it.</a:t>
            </a:r>
            <a:endParaRPr sz="2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lnSpc>
                <a:spcPct val="93000"/>
              </a:lnSpc>
            </a:pP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29644" y="1371880"/>
            <a:ext cx="3514267" cy="2876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429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1576</Words>
  <Application>Microsoft Office PowerPoint</Application>
  <PresentationFormat>Widescreen</PresentationFormat>
  <Paragraphs>245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Noto Sans Symbols</vt:lpstr>
      <vt:lpstr>Open Sans</vt:lpstr>
      <vt:lpstr>Times New Roman</vt:lpstr>
      <vt:lpstr>Wingdings</vt:lpstr>
      <vt:lpstr>Office Theme</vt:lpstr>
      <vt:lpstr>Data Structures and Algorithms</vt:lpstr>
      <vt:lpstr>Content</vt:lpstr>
      <vt:lpstr>Methods</vt:lpstr>
      <vt:lpstr>Methods </vt:lpstr>
      <vt:lpstr>Collections</vt:lpstr>
      <vt:lpstr>Common Collection Features</vt:lpstr>
      <vt:lpstr>List  </vt:lpstr>
      <vt:lpstr>Dictionary </vt:lpstr>
      <vt:lpstr>Stack </vt:lpstr>
      <vt:lpstr>Queue </vt:lpstr>
      <vt:lpstr>File and Stream I/O</vt:lpstr>
      <vt:lpstr>Files and Directories</vt:lpstr>
      <vt:lpstr>Streams</vt:lpstr>
      <vt:lpstr>Streams - Commonly uses Classes</vt:lpstr>
      <vt:lpstr>Stream - Readers and Writers</vt:lpstr>
      <vt:lpstr>Algorithms</vt:lpstr>
      <vt:lpstr>Algorithms - LINQ</vt:lpstr>
      <vt:lpstr>Algorithms - LINQ </vt:lpstr>
      <vt:lpstr>Homework</vt:lpstr>
      <vt:lpstr>Useful links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Vasile Dit</dc:creator>
  <cp:lastModifiedBy>Vasile Dit</cp:lastModifiedBy>
  <cp:revision>18</cp:revision>
  <dcterms:created xsi:type="dcterms:W3CDTF">2018-10-01T12:39:10Z</dcterms:created>
  <dcterms:modified xsi:type="dcterms:W3CDTF">2018-10-01T13:27:09Z</dcterms:modified>
</cp:coreProperties>
</file>