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97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7" r:id="rId23"/>
    <p:sldId id="280" r:id="rId24"/>
    <p:sldId id="279" r:id="rId25"/>
    <p:sldId id="282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8" r:id="rId40"/>
    <p:sldId id="299" r:id="rId41"/>
    <p:sldId id="259" r:id="rId42"/>
    <p:sldId id="258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815B-CEF3-45DF-AEED-71F6A8A86E31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322E-DAB6-42CB-A77B-619E20DE6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90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815B-CEF3-45DF-AEED-71F6A8A86E31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322E-DAB6-42CB-A77B-619E20DE6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15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815B-CEF3-45DF-AEED-71F6A8A86E31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322E-DAB6-42CB-A77B-619E20DE6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08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815B-CEF3-45DF-AEED-71F6A8A86E31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322E-DAB6-42CB-A77B-619E20DE6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6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815B-CEF3-45DF-AEED-71F6A8A86E31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322E-DAB6-42CB-A77B-619E20DE6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38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815B-CEF3-45DF-AEED-71F6A8A86E31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322E-DAB6-42CB-A77B-619E20DE6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77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815B-CEF3-45DF-AEED-71F6A8A86E31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322E-DAB6-42CB-A77B-619E20DE6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08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815B-CEF3-45DF-AEED-71F6A8A86E31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322E-DAB6-42CB-A77B-619E20DE6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21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815B-CEF3-45DF-AEED-71F6A8A86E31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322E-DAB6-42CB-A77B-619E20DE6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84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815B-CEF3-45DF-AEED-71F6A8A86E31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322E-DAB6-42CB-A77B-619E20DE6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52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815B-CEF3-45DF-AEED-71F6A8A86E31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322E-DAB6-42CB-A77B-619E20DE6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88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9815B-CEF3-45DF-AEED-71F6A8A86E31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C322E-DAB6-42CB-A77B-619E20DE6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1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airbrake.io/blog/java-exception-handling/the-java-exception-class-hierarchy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s://www.geeksforgeeks.org/c-sharp-boxing-unboxing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lbahari.com/valuevsreftypes.aspx" TargetMode="External"/><Relationship Id="rId5" Type="http://schemas.openxmlformats.org/officeDocument/2006/relationships/hyperlink" Target="http://zetcode.com/lang/java/flow/" TargetMode="External"/><Relationship Id="rId4" Type="http://schemas.openxmlformats.org/officeDocument/2006/relationships/hyperlink" Target="http://zetcode.com/lang/csharp/flowcontrol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2EB9D-1207-48CB-B445-6A827DA25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767" y="996778"/>
            <a:ext cx="7781445" cy="1738184"/>
          </a:xfrm>
        </p:spPr>
        <p:txBody>
          <a:bodyPr>
            <a:no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PROGRAMMING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6D65FA-B17E-4265-88DB-7ADF1D3EC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559" y="3508311"/>
            <a:ext cx="4786319" cy="1030699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C#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FDB47C-4253-46D6-8E07-A46095BB9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295" y="5276413"/>
            <a:ext cx="2973161" cy="794805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076B3447-CF06-45E5-8964-2101D44E32B8}"/>
              </a:ext>
            </a:extLst>
          </p:cNvPr>
          <p:cNvSpPr txBox="1">
            <a:spLocks/>
          </p:cNvSpPr>
          <p:nvPr/>
        </p:nvSpPr>
        <p:spPr>
          <a:xfrm>
            <a:off x="705559" y="6164077"/>
            <a:ext cx="1356506" cy="289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www.arobs.com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C50FA88-3443-452D-8AF9-4E61DA645B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404501"/>
            <a:ext cx="7511239" cy="129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506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DAA7-5CC0-4740-AD58-34B71E88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59" y="205735"/>
            <a:ext cx="5174825" cy="6076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Open Sans" panose="020B0606030504020204"/>
                <a:ea typeface="Open Sans" panose="020B0606030504020204" pitchFamily="34" charset="0"/>
                <a:cs typeface="Open Sans" panose="020B0606030504020204" pitchFamily="34" charset="0"/>
              </a:rPr>
              <a:t>Types </a:t>
            </a:r>
            <a:r>
              <a:rPr lang="en-US" altLang="en-US" sz="2400" dirty="0">
                <a:latin typeface="Open Sans" panose="020B0606030504020204"/>
              </a:rPr>
              <a:t>Boxing - Unboxing</a:t>
            </a:r>
            <a:endParaRPr lang="en-US" sz="2400" dirty="0">
              <a:latin typeface="Open Sans" panose="020B060603050402020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0" name="Content Placeholder 39">
            <a:extLst>
              <a:ext uri="{FF2B5EF4-FFF2-40B4-BE49-F238E27FC236}">
                <a16:creationId xmlns:a16="http://schemas.microsoft.com/office/drawing/2014/main" id="{49001459-CE1C-4928-A94A-304E1CBEF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6307534"/>
            <a:ext cx="12079516" cy="32466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014091-7DA5-4731-8D89-788E76A7B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-262910"/>
            <a:ext cx="7639050" cy="1076325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3E5A56-7B58-440C-9A5F-D9909233C42F}"/>
              </a:ext>
            </a:extLst>
          </p:cNvPr>
          <p:cNvCxnSpPr>
            <a:cxnSpLocks/>
          </p:cNvCxnSpPr>
          <p:nvPr/>
        </p:nvCxnSpPr>
        <p:spPr>
          <a:xfrm flipH="1">
            <a:off x="335559" y="813415"/>
            <a:ext cx="561223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8086F4-F1AD-44D2-81AB-9FA9651913F0}"/>
              </a:ext>
            </a:extLst>
          </p:cNvPr>
          <p:cNvGrpSpPr/>
          <p:nvPr/>
        </p:nvGrpSpPr>
        <p:grpSpPr>
          <a:xfrm>
            <a:off x="9806099" y="6275934"/>
            <a:ext cx="2273416" cy="405753"/>
            <a:chOff x="58724" y="6275934"/>
            <a:chExt cx="2273416" cy="40575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390A28-93D7-4A93-958F-6E932E917981}"/>
                </a:ext>
              </a:extLst>
            </p:cNvPr>
            <p:cNvSpPr/>
            <p:nvPr/>
          </p:nvSpPr>
          <p:spPr>
            <a:xfrm>
              <a:off x="58724" y="6294806"/>
              <a:ext cx="2273416" cy="38688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0AD50B1-382E-4E79-BC31-AFE6F791DD60}"/>
                </a:ext>
              </a:extLst>
            </p:cNvPr>
            <p:cNvSpPr txBox="1">
              <a:spLocks/>
            </p:cNvSpPr>
            <p:nvPr/>
          </p:nvSpPr>
          <p:spPr>
            <a:xfrm>
              <a:off x="504623" y="6275934"/>
              <a:ext cx="1381617" cy="28790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www.arobs.com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0A1696A8-C834-41CC-859F-B3223C5FDDE2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64292" y="1181100"/>
            <a:ext cx="82296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>
                <a:latin typeface="Open Sans" panose="020B0606030504020204"/>
              </a:rPr>
              <a:t>Boxing and unboxing</a:t>
            </a:r>
          </a:p>
        </p:txBody>
      </p:sp>
      <p:sp>
        <p:nvSpPr>
          <p:cNvPr id="12" name="Text Box 1028">
            <a:extLst>
              <a:ext uri="{FF2B5EF4-FFF2-40B4-BE49-F238E27FC236}">
                <a16:creationId xmlns:a16="http://schemas.microsoft.com/office/drawing/2014/main" id="{AC5DCE76-7456-43C3-9943-CB750E7A4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741" y="2382114"/>
            <a:ext cx="2971800" cy="1625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9pPr>
          </a:lstStyle>
          <a:p>
            <a:r>
              <a:rPr lang="en-US" altLang="en-US" dirty="0" err="1"/>
              <a:t>int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= 123;</a:t>
            </a:r>
          </a:p>
          <a:p>
            <a:endParaRPr lang="en-US" altLang="en-US" dirty="0"/>
          </a:p>
          <a:p>
            <a:r>
              <a:rPr lang="en-US" altLang="en-US" dirty="0"/>
              <a:t>object o = </a:t>
            </a:r>
            <a:r>
              <a:rPr lang="en-US" altLang="en-US" dirty="0" err="1"/>
              <a:t>i</a:t>
            </a:r>
            <a:r>
              <a:rPr lang="en-US" altLang="en-US" dirty="0"/>
              <a:t>;</a:t>
            </a:r>
          </a:p>
          <a:p>
            <a:endParaRPr lang="en-US" altLang="en-US" dirty="0"/>
          </a:p>
          <a:p>
            <a:r>
              <a:rPr lang="en-US" altLang="en-US" dirty="0" err="1"/>
              <a:t>int</a:t>
            </a:r>
            <a:r>
              <a:rPr lang="en-US" altLang="en-US" dirty="0"/>
              <a:t> j = (</a:t>
            </a:r>
            <a:r>
              <a:rPr lang="en-US" altLang="en-US" dirty="0" err="1"/>
              <a:t>int</a:t>
            </a:r>
            <a:r>
              <a:rPr lang="en-US" altLang="en-US" dirty="0"/>
              <a:t>)o;</a:t>
            </a:r>
          </a:p>
        </p:txBody>
      </p:sp>
      <p:sp>
        <p:nvSpPr>
          <p:cNvPr id="14" name="Text Box 1029">
            <a:extLst>
              <a:ext uri="{FF2B5EF4-FFF2-40B4-BE49-F238E27FC236}">
                <a16:creationId xmlns:a16="http://schemas.microsoft.com/office/drawing/2014/main" id="{250CDEED-7F73-4EAF-B3C9-5D294B971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3777" y="2319638"/>
            <a:ext cx="857250" cy="40957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123</a:t>
            </a:r>
          </a:p>
        </p:txBody>
      </p:sp>
      <p:sp>
        <p:nvSpPr>
          <p:cNvPr id="15" name="Text Box 1030">
            <a:extLst>
              <a:ext uri="{FF2B5EF4-FFF2-40B4-BE49-F238E27FC236}">
                <a16:creationId xmlns:a16="http://schemas.microsoft.com/office/drawing/2014/main" id="{5EED4F0E-5416-473F-B652-251EA7F11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7227" y="2338688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BE7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/>
              <a:t>i</a:t>
            </a:r>
          </a:p>
        </p:txBody>
      </p:sp>
      <p:sp>
        <p:nvSpPr>
          <p:cNvPr id="16" name="Text Box 1032">
            <a:extLst>
              <a:ext uri="{FF2B5EF4-FFF2-40B4-BE49-F238E27FC236}">
                <a16:creationId xmlns:a16="http://schemas.microsoft.com/office/drawing/2014/main" id="{371BEEB5-FC04-4D54-9C2D-0F35EC121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7227" y="3059413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BE7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/>
              <a:t>o</a:t>
            </a:r>
          </a:p>
        </p:txBody>
      </p:sp>
      <p:sp>
        <p:nvSpPr>
          <p:cNvPr id="17" name="Text Box 1038">
            <a:extLst>
              <a:ext uri="{FF2B5EF4-FFF2-40B4-BE49-F238E27FC236}">
                <a16:creationId xmlns:a16="http://schemas.microsoft.com/office/drawing/2014/main" id="{EE119FB0-0FE9-4879-8FE1-39FDF107E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3777" y="3732513"/>
            <a:ext cx="857250" cy="40957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123</a:t>
            </a:r>
          </a:p>
        </p:txBody>
      </p:sp>
      <p:sp>
        <p:nvSpPr>
          <p:cNvPr id="18" name="Text Box 1039">
            <a:extLst>
              <a:ext uri="{FF2B5EF4-FFF2-40B4-BE49-F238E27FC236}">
                <a16:creationId xmlns:a16="http://schemas.microsoft.com/office/drawing/2014/main" id="{E5FC2E10-C80B-409D-8261-9AB210F62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7227" y="3751563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BE7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/>
              <a:t>j</a:t>
            </a:r>
          </a:p>
        </p:txBody>
      </p:sp>
      <p:sp>
        <p:nvSpPr>
          <p:cNvPr id="22" name="Text Box 1031">
            <a:extLst>
              <a:ext uri="{FF2B5EF4-FFF2-40B4-BE49-F238E27FC236}">
                <a16:creationId xmlns:a16="http://schemas.microsoft.com/office/drawing/2014/main" id="{F1EA839F-AD4A-40CA-862E-573630645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3777" y="3040363"/>
            <a:ext cx="857250" cy="40957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9pPr>
          </a:lstStyle>
          <a:p>
            <a:pPr algn="ctr"/>
            <a:endParaRPr lang="en-US" altLang="en-US" b="0">
              <a:latin typeface="Arial" panose="020B0604020202020204" pitchFamily="34" charset="0"/>
            </a:endParaRPr>
          </a:p>
        </p:txBody>
      </p:sp>
      <p:sp>
        <p:nvSpPr>
          <p:cNvPr id="23" name="Text Box 1033">
            <a:extLst>
              <a:ext uri="{FF2B5EF4-FFF2-40B4-BE49-F238E27FC236}">
                <a16:creationId xmlns:a16="http://schemas.microsoft.com/office/drawing/2014/main" id="{905C4FB1-4293-4178-B62B-5B725E156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3465" y="3040363"/>
            <a:ext cx="857250" cy="40957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9pPr>
          </a:lstStyle>
          <a:p>
            <a:pPr algn="ctr"/>
            <a:endParaRPr lang="en-US" altLang="en-US" b="0">
              <a:latin typeface="Arial" panose="020B0604020202020204" pitchFamily="34" charset="0"/>
            </a:endParaRPr>
          </a:p>
        </p:txBody>
      </p:sp>
      <p:sp>
        <p:nvSpPr>
          <p:cNvPr id="24" name="Text Box 1034">
            <a:extLst>
              <a:ext uri="{FF2B5EF4-FFF2-40B4-BE49-F238E27FC236}">
                <a16:creationId xmlns:a16="http://schemas.microsoft.com/office/drawing/2014/main" id="{F1127305-1D58-477B-BB45-FF4A115A1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3465" y="3446763"/>
            <a:ext cx="857250" cy="40957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123</a:t>
            </a:r>
          </a:p>
        </p:txBody>
      </p:sp>
      <p:sp>
        <p:nvSpPr>
          <p:cNvPr id="25" name="Line 1035">
            <a:extLst>
              <a:ext uri="{FF2B5EF4-FFF2-40B4-BE49-F238E27FC236}">
                <a16:creationId xmlns:a16="http://schemas.microsoft.com/office/drawing/2014/main" id="{FBDA29B0-F3D8-410D-BE86-C6E9C2FA24C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9227" y="3253088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med"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26" name="Text Box 1036">
            <a:extLst>
              <a:ext uri="{FF2B5EF4-FFF2-40B4-BE49-F238E27FC236}">
                <a16:creationId xmlns:a16="http://schemas.microsoft.com/office/drawing/2014/main" id="{CD14858B-3614-491A-9D22-C60D31E09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3152" y="3024488"/>
            <a:ext cx="2133600" cy="40957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System.Int32</a:t>
            </a:r>
          </a:p>
        </p:txBody>
      </p:sp>
      <p:sp>
        <p:nvSpPr>
          <p:cNvPr id="27" name="Line 1051">
            <a:extLst>
              <a:ext uri="{FF2B5EF4-FFF2-40B4-BE49-F238E27FC236}">
                <a16:creationId xmlns:a16="http://schemas.microsoft.com/office/drawing/2014/main" id="{B3629D9B-C7FF-4FBF-929D-40379D93BA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73677" y="3253088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med"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9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156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DAA7-5CC0-4740-AD58-34B71E88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59" y="205735"/>
            <a:ext cx="5174825" cy="6076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Open Sans" panose="020B0606030504020204"/>
                <a:ea typeface="Open Sans" panose="020B0606030504020204" pitchFamily="34" charset="0"/>
                <a:cs typeface="Open Sans" panose="020B0606030504020204" pitchFamily="34" charset="0"/>
              </a:rPr>
              <a:t>Types – Predefined Types</a:t>
            </a:r>
          </a:p>
        </p:txBody>
      </p:sp>
      <p:pic>
        <p:nvPicPr>
          <p:cNvPr id="40" name="Content Placeholder 39">
            <a:extLst>
              <a:ext uri="{FF2B5EF4-FFF2-40B4-BE49-F238E27FC236}">
                <a16:creationId xmlns:a16="http://schemas.microsoft.com/office/drawing/2014/main" id="{49001459-CE1C-4928-A94A-304E1CBEF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6307534"/>
            <a:ext cx="12079516" cy="32466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014091-7DA5-4731-8D89-788E76A7B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-262910"/>
            <a:ext cx="7639050" cy="1076325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3E5A56-7B58-440C-9A5F-D9909233C42F}"/>
              </a:ext>
            </a:extLst>
          </p:cNvPr>
          <p:cNvCxnSpPr>
            <a:cxnSpLocks/>
          </p:cNvCxnSpPr>
          <p:nvPr/>
        </p:nvCxnSpPr>
        <p:spPr>
          <a:xfrm flipH="1">
            <a:off x="335559" y="813415"/>
            <a:ext cx="561223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8086F4-F1AD-44D2-81AB-9FA9651913F0}"/>
              </a:ext>
            </a:extLst>
          </p:cNvPr>
          <p:cNvGrpSpPr/>
          <p:nvPr/>
        </p:nvGrpSpPr>
        <p:grpSpPr>
          <a:xfrm>
            <a:off x="9806099" y="6275934"/>
            <a:ext cx="2273416" cy="405753"/>
            <a:chOff x="58724" y="6275934"/>
            <a:chExt cx="2273416" cy="40575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390A28-93D7-4A93-958F-6E932E917981}"/>
                </a:ext>
              </a:extLst>
            </p:cNvPr>
            <p:cNvSpPr/>
            <p:nvPr/>
          </p:nvSpPr>
          <p:spPr>
            <a:xfrm>
              <a:off x="58724" y="6294806"/>
              <a:ext cx="2273416" cy="38688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0AD50B1-382E-4E79-BC31-AFE6F791DD60}"/>
                </a:ext>
              </a:extLst>
            </p:cNvPr>
            <p:cNvSpPr txBox="1">
              <a:spLocks/>
            </p:cNvSpPr>
            <p:nvPr/>
          </p:nvSpPr>
          <p:spPr>
            <a:xfrm>
              <a:off x="504623" y="6275934"/>
              <a:ext cx="1381617" cy="28790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www.arobs.com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8FF8ADD-1A85-4D40-AF1A-AE041710CD12}"/>
              </a:ext>
            </a:extLst>
          </p:cNvPr>
          <p:cNvSpPr/>
          <p:nvPr/>
        </p:nvSpPr>
        <p:spPr>
          <a:xfrm>
            <a:off x="840260" y="1421095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sz="2000" b="1" dirty="0">
                <a:latin typeface="Open Sans" panose="020B0606030504020204"/>
              </a:rPr>
              <a:t>Value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Open Sans" panose="020B0606030504020204"/>
              </a:rPr>
              <a:t>Integral types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Open Sans" panose="020B0606030504020204"/>
              </a:rPr>
              <a:t>Floating point types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Open Sans" panose="020B0606030504020204"/>
              </a:rPr>
              <a:t>decimal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Open Sans" panose="020B0606030504020204"/>
              </a:rPr>
              <a:t>bool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Open Sans" panose="020B0606030504020204"/>
              </a:rPr>
              <a:t>char</a:t>
            </a:r>
          </a:p>
          <a:p>
            <a:r>
              <a:rPr lang="en-US" altLang="en-US" sz="2000" b="1" dirty="0">
                <a:latin typeface="Open Sans" panose="020B0606030504020204"/>
              </a:rPr>
              <a:t>Reference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Open Sans" panose="020B0606030504020204"/>
              </a:rPr>
              <a:t>object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Open Sans" panose="020B0606030504020204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180855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DAA7-5CC0-4740-AD58-34B71E88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59" y="205735"/>
            <a:ext cx="5174825" cy="6076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Open Sans" panose="020B0606030504020204"/>
                <a:ea typeface="Open Sans" panose="020B0606030504020204" pitchFamily="34" charset="0"/>
                <a:cs typeface="Open Sans" panose="020B0606030504020204" pitchFamily="34" charset="0"/>
              </a:rPr>
              <a:t>Types – User-defined Types</a:t>
            </a:r>
          </a:p>
        </p:txBody>
      </p:sp>
      <p:pic>
        <p:nvPicPr>
          <p:cNvPr id="40" name="Content Placeholder 39">
            <a:extLst>
              <a:ext uri="{FF2B5EF4-FFF2-40B4-BE49-F238E27FC236}">
                <a16:creationId xmlns:a16="http://schemas.microsoft.com/office/drawing/2014/main" id="{49001459-CE1C-4928-A94A-304E1CBEF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6307534"/>
            <a:ext cx="12079516" cy="32466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014091-7DA5-4731-8D89-788E76A7B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-262910"/>
            <a:ext cx="7639050" cy="1076325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3E5A56-7B58-440C-9A5F-D9909233C42F}"/>
              </a:ext>
            </a:extLst>
          </p:cNvPr>
          <p:cNvCxnSpPr>
            <a:cxnSpLocks/>
          </p:cNvCxnSpPr>
          <p:nvPr/>
        </p:nvCxnSpPr>
        <p:spPr>
          <a:xfrm flipH="1">
            <a:off x="335559" y="813415"/>
            <a:ext cx="561223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8086F4-F1AD-44D2-81AB-9FA9651913F0}"/>
              </a:ext>
            </a:extLst>
          </p:cNvPr>
          <p:cNvGrpSpPr/>
          <p:nvPr/>
        </p:nvGrpSpPr>
        <p:grpSpPr>
          <a:xfrm>
            <a:off x="9806099" y="6275934"/>
            <a:ext cx="2273416" cy="405753"/>
            <a:chOff x="58724" y="6275934"/>
            <a:chExt cx="2273416" cy="40575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390A28-93D7-4A93-958F-6E932E917981}"/>
                </a:ext>
              </a:extLst>
            </p:cNvPr>
            <p:cNvSpPr/>
            <p:nvPr/>
          </p:nvSpPr>
          <p:spPr>
            <a:xfrm>
              <a:off x="58724" y="6294806"/>
              <a:ext cx="2273416" cy="38688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0AD50B1-382E-4E79-BC31-AFE6F791DD60}"/>
                </a:ext>
              </a:extLst>
            </p:cNvPr>
            <p:cNvSpPr txBox="1">
              <a:spLocks/>
            </p:cNvSpPr>
            <p:nvPr/>
          </p:nvSpPr>
          <p:spPr>
            <a:xfrm>
              <a:off x="504623" y="6275934"/>
              <a:ext cx="1381617" cy="28790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www.arobs.com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3702C41-C8DE-4876-A448-E3C6CA95CE6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157425" y="1173255"/>
            <a:ext cx="82296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>
                <a:latin typeface="Open Sans" panose="020B0606030504020204"/>
              </a:rPr>
              <a:t>User-defined types</a:t>
            </a:r>
          </a:p>
        </p:txBody>
      </p:sp>
      <p:pic>
        <p:nvPicPr>
          <p:cNvPr id="11" name="table">
            <a:extLst>
              <a:ext uri="{FF2B5EF4-FFF2-40B4-BE49-F238E27FC236}">
                <a16:creationId xmlns:a16="http://schemas.microsoft.com/office/drawing/2014/main" id="{838125C2-C1C4-47B6-9256-B2D49FCF3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425" y="1795342"/>
            <a:ext cx="8037041" cy="349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155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DAA7-5CC0-4740-AD58-34B71E88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59" y="205735"/>
            <a:ext cx="5174825" cy="6076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Open Sans" panose="020B0606030504020204"/>
                <a:ea typeface="Open Sans" panose="020B0606030504020204" pitchFamily="34" charset="0"/>
                <a:cs typeface="Open Sans" panose="020B0606030504020204" pitchFamily="34" charset="0"/>
              </a:rPr>
              <a:t>Types – </a:t>
            </a:r>
            <a:r>
              <a:rPr lang="en-US" sz="2400" dirty="0" err="1">
                <a:latin typeface="Open Sans" panose="020B0606030504020204"/>
                <a:ea typeface="Open Sans" panose="020B0606030504020204" pitchFamily="34" charset="0"/>
                <a:cs typeface="Open Sans" panose="020B0606030504020204" pitchFamily="34" charset="0"/>
              </a:rPr>
              <a:t>Enums</a:t>
            </a:r>
            <a:endParaRPr lang="en-US" sz="2400" dirty="0">
              <a:latin typeface="Open Sans" panose="020B060603050402020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0" name="Content Placeholder 39">
            <a:extLst>
              <a:ext uri="{FF2B5EF4-FFF2-40B4-BE49-F238E27FC236}">
                <a16:creationId xmlns:a16="http://schemas.microsoft.com/office/drawing/2014/main" id="{49001459-CE1C-4928-A94A-304E1CBEF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6307534"/>
            <a:ext cx="12079516" cy="32466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014091-7DA5-4731-8D89-788E76A7B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-262910"/>
            <a:ext cx="7639050" cy="1076325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3E5A56-7B58-440C-9A5F-D9909233C42F}"/>
              </a:ext>
            </a:extLst>
          </p:cNvPr>
          <p:cNvCxnSpPr>
            <a:cxnSpLocks/>
          </p:cNvCxnSpPr>
          <p:nvPr/>
        </p:nvCxnSpPr>
        <p:spPr>
          <a:xfrm flipH="1">
            <a:off x="335559" y="813415"/>
            <a:ext cx="561223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8086F4-F1AD-44D2-81AB-9FA9651913F0}"/>
              </a:ext>
            </a:extLst>
          </p:cNvPr>
          <p:cNvGrpSpPr/>
          <p:nvPr/>
        </p:nvGrpSpPr>
        <p:grpSpPr>
          <a:xfrm>
            <a:off x="9806099" y="6275934"/>
            <a:ext cx="2273416" cy="405753"/>
            <a:chOff x="58724" y="6275934"/>
            <a:chExt cx="2273416" cy="40575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390A28-93D7-4A93-958F-6E932E917981}"/>
                </a:ext>
              </a:extLst>
            </p:cNvPr>
            <p:cNvSpPr/>
            <p:nvPr/>
          </p:nvSpPr>
          <p:spPr>
            <a:xfrm>
              <a:off x="58724" y="6294806"/>
              <a:ext cx="2273416" cy="38688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0AD50B1-382E-4E79-BC31-AFE6F791DD60}"/>
                </a:ext>
              </a:extLst>
            </p:cNvPr>
            <p:cNvSpPr txBox="1">
              <a:spLocks/>
            </p:cNvSpPr>
            <p:nvPr/>
          </p:nvSpPr>
          <p:spPr>
            <a:xfrm>
              <a:off x="504623" y="6275934"/>
              <a:ext cx="1381617" cy="28790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www.arobs.com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5E66097A-A485-4E78-900F-460D324CBFFE}"/>
              </a:ext>
            </a:extLst>
          </p:cNvPr>
          <p:cNvSpPr/>
          <p:nvPr/>
        </p:nvSpPr>
        <p:spPr>
          <a:xfrm>
            <a:off x="749644" y="1602328"/>
            <a:ext cx="878977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Open Sans" panose="020B0606030504020204"/>
              </a:rPr>
              <a:t>An </a:t>
            </a:r>
            <a:r>
              <a:rPr lang="en-US" altLang="en-US" sz="2000" dirty="0" err="1">
                <a:latin typeface="Open Sans" panose="020B0606030504020204"/>
              </a:rPr>
              <a:t>enum</a:t>
            </a:r>
            <a:r>
              <a:rPr lang="en-US" altLang="en-US" sz="2000" dirty="0">
                <a:latin typeface="Open Sans" panose="020B0606030504020204"/>
              </a:rPr>
              <a:t> defines a type name for a related group of symbolic constants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Open Sans" panose="020B0606030504020204"/>
              </a:rPr>
              <a:t>Choices must be known at compile-time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Open Sans" panose="020B0606030504020204"/>
              </a:rPr>
              <a:t>Strongly typed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Open Sans" panose="020B0606030504020204"/>
              </a:rPr>
              <a:t>No implicit conversions to/from </a:t>
            </a:r>
            <a:r>
              <a:rPr lang="en-US" altLang="en-US" sz="2000" dirty="0" err="1">
                <a:latin typeface="Open Sans" panose="020B0606030504020204"/>
              </a:rPr>
              <a:t>int</a:t>
            </a:r>
            <a:endParaRPr lang="en-US" altLang="en-US" sz="2000" dirty="0">
              <a:latin typeface="Open Sans" panose="020B0606030504020204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Open Sans" panose="020B0606030504020204"/>
              </a:rPr>
              <a:t>Can be explicitly converted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Open Sans" panose="020B0606030504020204"/>
              </a:rPr>
              <a:t>Operators: +, -, ++, --, &amp;, |, ^, ~, 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Open Sans" panose="020B0606030504020204"/>
              </a:rPr>
              <a:t>Can specify underlying type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Open Sans" panose="020B0606030504020204"/>
              </a:rPr>
              <a:t>byte, </a:t>
            </a:r>
            <a:r>
              <a:rPr lang="en-US" altLang="en-US" sz="2000" dirty="0" err="1">
                <a:latin typeface="Open Sans" panose="020B0606030504020204"/>
              </a:rPr>
              <a:t>sbyte</a:t>
            </a:r>
            <a:r>
              <a:rPr lang="en-US" altLang="en-US" sz="2000" dirty="0">
                <a:latin typeface="Open Sans" panose="020B0606030504020204"/>
              </a:rPr>
              <a:t>, short, </a:t>
            </a:r>
            <a:r>
              <a:rPr lang="en-US" altLang="en-US" sz="2000" dirty="0" err="1">
                <a:latin typeface="Open Sans" panose="020B0606030504020204"/>
              </a:rPr>
              <a:t>ushort</a:t>
            </a:r>
            <a:r>
              <a:rPr lang="en-US" altLang="en-US" sz="2000" dirty="0">
                <a:latin typeface="Open Sans" panose="020B0606030504020204"/>
              </a:rPr>
              <a:t>, </a:t>
            </a:r>
            <a:r>
              <a:rPr lang="en-US" altLang="en-US" sz="2000" dirty="0" err="1">
                <a:latin typeface="Open Sans" panose="020B0606030504020204"/>
              </a:rPr>
              <a:t>int</a:t>
            </a:r>
            <a:r>
              <a:rPr lang="en-US" altLang="en-US" sz="2000" dirty="0">
                <a:latin typeface="Open Sans" panose="020B0606030504020204"/>
              </a:rPr>
              <a:t>, </a:t>
            </a:r>
            <a:r>
              <a:rPr lang="en-US" altLang="en-US" sz="2000" dirty="0" err="1">
                <a:latin typeface="Open Sans" panose="020B0606030504020204"/>
              </a:rPr>
              <a:t>uint</a:t>
            </a:r>
            <a:r>
              <a:rPr lang="en-US" altLang="en-US" sz="2000" dirty="0">
                <a:latin typeface="Open Sans" panose="020B0606030504020204"/>
              </a:rPr>
              <a:t>, long, </a:t>
            </a:r>
            <a:r>
              <a:rPr lang="en-US" altLang="en-US" sz="2000" dirty="0" err="1">
                <a:latin typeface="Open Sans" panose="020B0606030504020204"/>
              </a:rPr>
              <a:t>ulong</a:t>
            </a:r>
            <a:endParaRPr lang="en-US" altLang="en-US" sz="2000" dirty="0">
              <a:latin typeface="Open Sans" panose="020B0606030504020204"/>
            </a:endParaRPr>
          </a:p>
        </p:txBody>
      </p:sp>
    </p:spTree>
    <p:extLst>
      <p:ext uri="{BB962C8B-B14F-4D97-AF65-F5344CB8AC3E}">
        <p14:creationId xmlns:p14="http://schemas.microsoft.com/office/powerpoint/2010/main" val="2114074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DAA7-5CC0-4740-AD58-34B71E88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59" y="205735"/>
            <a:ext cx="5174825" cy="6076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Open Sans" panose="020B0606030504020204"/>
                <a:ea typeface="Open Sans" panose="020B0606030504020204" pitchFamily="34" charset="0"/>
                <a:cs typeface="Open Sans" panose="020B0606030504020204" pitchFamily="34" charset="0"/>
              </a:rPr>
              <a:t>Types – </a:t>
            </a:r>
            <a:r>
              <a:rPr lang="en-US" sz="2400" dirty="0" err="1">
                <a:latin typeface="Open Sans" panose="020B0606030504020204"/>
                <a:ea typeface="Open Sans" panose="020B0606030504020204" pitchFamily="34" charset="0"/>
                <a:cs typeface="Open Sans" panose="020B0606030504020204" pitchFamily="34" charset="0"/>
              </a:rPr>
              <a:t>Enums</a:t>
            </a:r>
            <a:endParaRPr lang="en-US" sz="2400" dirty="0">
              <a:latin typeface="Open Sans" panose="020B060603050402020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0" name="Content Placeholder 39">
            <a:extLst>
              <a:ext uri="{FF2B5EF4-FFF2-40B4-BE49-F238E27FC236}">
                <a16:creationId xmlns:a16="http://schemas.microsoft.com/office/drawing/2014/main" id="{49001459-CE1C-4928-A94A-304E1CBEF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6307534"/>
            <a:ext cx="12079516" cy="32466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014091-7DA5-4731-8D89-788E76A7B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-262910"/>
            <a:ext cx="7639050" cy="1076325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3E5A56-7B58-440C-9A5F-D9909233C42F}"/>
              </a:ext>
            </a:extLst>
          </p:cNvPr>
          <p:cNvCxnSpPr>
            <a:cxnSpLocks/>
          </p:cNvCxnSpPr>
          <p:nvPr/>
        </p:nvCxnSpPr>
        <p:spPr>
          <a:xfrm flipH="1">
            <a:off x="335559" y="813415"/>
            <a:ext cx="561223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8086F4-F1AD-44D2-81AB-9FA9651913F0}"/>
              </a:ext>
            </a:extLst>
          </p:cNvPr>
          <p:cNvGrpSpPr/>
          <p:nvPr/>
        </p:nvGrpSpPr>
        <p:grpSpPr>
          <a:xfrm>
            <a:off x="9806099" y="6275934"/>
            <a:ext cx="2273416" cy="405753"/>
            <a:chOff x="58724" y="6275934"/>
            <a:chExt cx="2273416" cy="40575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390A28-93D7-4A93-958F-6E932E917981}"/>
                </a:ext>
              </a:extLst>
            </p:cNvPr>
            <p:cNvSpPr/>
            <p:nvPr/>
          </p:nvSpPr>
          <p:spPr>
            <a:xfrm>
              <a:off x="58724" y="6294806"/>
              <a:ext cx="2273416" cy="38688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0AD50B1-382E-4E79-BC31-AFE6F791DD60}"/>
                </a:ext>
              </a:extLst>
            </p:cNvPr>
            <p:cNvSpPr txBox="1">
              <a:spLocks/>
            </p:cNvSpPr>
            <p:nvPr/>
          </p:nvSpPr>
          <p:spPr>
            <a:xfrm>
              <a:off x="504623" y="6275934"/>
              <a:ext cx="1381617" cy="28790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www.arobs.com</a:t>
              </a:r>
            </a:p>
          </p:txBody>
        </p:sp>
      </p:grpSp>
      <p:sp>
        <p:nvSpPr>
          <p:cNvPr id="10" name="Text Box 4">
            <a:extLst>
              <a:ext uri="{FF2B5EF4-FFF2-40B4-BE49-F238E27FC236}">
                <a16:creationId xmlns:a16="http://schemas.microsoft.com/office/drawing/2014/main" id="{664BBB69-5240-4643-9169-AC742C77F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2744" y="1719579"/>
            <a:ext cx="8629135" cy="313932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dirty="0" err="1">
                <a:latin typeface="Lucida Console" panose="020B0609040504020204" pitchFamily="49" charset="0"/>
              </a:rPr>
              <a:t>enum</a:t>
            </a:r>
            <a:r>
              <a:rPr lang="en-US" altLang="en-US" sz="2000" dirty="0">
                <a:latin typeface="Lucida Console" panose="020B0609040504020204" pitchFamily="49" charset="0"/>
              </a:rPr>
              <a:t> Color: byte {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latin typeface="Lucida Console" panose="020B0609040504020204" pitchFamily="49" charset="0"/>
              </a:rPr>
              <a:t>   Red   = 1,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latin typeface="Lucida Console" panose="020B0609040504020204" pitchFamily="49" charset="0"/>
              </a:rPr>
              <a:t>   Green = 2,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latin typeface="Lucida Console" panose="020B0609040504020204" pitchFamily="49" charset="0"/>
              </a:rPr>
              <a:t>   Blue  = 4,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latin typeface="Lucida Console" panose="020B0609040504020204" pitchFamily="49" charset="0"/>
              </a:rPr>
              <a:t>   Black = 0,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latin typeface="Lucida Console" panose="020B0609040504020204" pitchFamily="49" charset="0"/>
              </a:rPr>
              <a:t>   White = Red | Green | Blue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latin typeface="Lucida Console" panose="020B060904050402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en-US" sz="2000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000" dirty="0">
                <a:latin typeface="Lucida Console" panose="020B0609040504020204" pitchFamily="49" charset="0"/>
              </a:rPr>
              <a:t>Color c = </a:t>
            </a:r>
            <a:r>
              <a:rPr lang="en-US" altLang="en-US" sz="2000" dirty="0" err="1">
                <a:latin typeface="Lucida Console" panose="020B0609040504020204" pitchFamily="49" charset="0"/>
              </a:rPr>
              <a:t>Color.Black</a:t>
            </a:r>
            <a:r>
              <a:rPr lang="en-US" altLang="en-US" sz="2000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en-US" sz="2000" dirty="0" err="1">
                <a:latin typeface="Lucida Console" panose="020B0609040504020204" pitchFamily="49" charset="0"/>
              </a:rPr>
              <a:t>Console.WriteLine</a:t>
            </a:r>
            <a:r>
              <a:rPr lang="en-US" altLang="en-US" sz="2000" dirty="0">
                <a:latin typeface="Lucida Console" panose="020B0609040504020204" pitchFamily="49" charset="0"/>
              </a:rPr>
              <a:t>(c);	// 0</a:t>
            </a:r>
          </a:p>
          <a:p>
            <a:pPr>
              <a:lnSpc>
                <a:spcPct val="90000"/>
              </a:lnSpc>
            </a:pPr>
            <a:r>
              <a:rPr lang="en-US" altLang="en-US" sz="2000" dirty="0" err="1">
                <a:latin typeface="Lucida Console" panose="020B0609040504020204" pitchFamily="49" charset="0"/>
              </a:rPr>
              <a:t>Console.WriteLine</a:t>
            </a:r>
            <a:r>
              <a:rPr lang="en-US" altLang="en-US" sz="2000" dirty="0">
                <a:latin typeface="Lucida Console" panose="020B0609040504020204" pitchFamily="49" charset="0"/>
              </a:rPr>
              <a:t>(</a:t>
            </a:r>
            <a:r>
              <a:rPr lang="en-US" altLang="en-US" sz="2000" dirty="0" err="1">
                <a:latin typeface="Lucida Console" panose="020B0609040504020204" pitchFamily="49" charset="0"/>
              </a:rPr>
              <a:t>c.Format</a:t>
            </a:r>
            <a:r>
              <a:rPr lang="en-US" altLang="en-US" sz="2000" dirty="0">
                <a:latin typeface="Lucida Console" panose="020B0609040504020204" pitchFamily="49" charset="0"/>
              </a:rPr>
              <a:t>());	// Black</a:t>
            </a:r>
          </a:p>
        </p:txBody>
      </p:sp>
    </p:spTree>
    <p:extLst>
      <p:ext uri="{BB962C8B-B14F-4D97-AF65-F5344CB8AC3E}">
        <p14:creationId xmlns:p14="http://schemas.microsoft.com/office/powerpoint/2010/main" val="2767427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DAA7-5CC0-4740-AD58-34B71E88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59" y="205735"/>
            <a:ext cx="5174825" cy="6076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Open Sans" panose="020B0606030504020204"/>
                <a:ea typeface="Open Sans" panose="020B0606030504020204" pitchFamily="34" charset="0"/>
                <a:cs typeface="Open Sans" panose="020B0606030504020204" pitchFamily="34" charset="0"/>
              </a:rPr>
              <a:t>Types – Arrays</a:t>
            </a:r>
          </a:p>
        </p:txBody>
      </p:sp>
      <p:pic>
        <p:nvPicPr>
          <p:cNvPr id="40" name="Content Placeholder 39">
            <a:extLst>
              <a:ext uri="{FF2B5EF4-FFF2-40B4-BE49-F238E27FC236}">
                <a16:creationId xmlns:a16="http://schemas.microsoft.com/office/drawing/2014/main" id="{49001459-CE1C-4928-A94A-304E1CBEF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6307534"/>
            <a:ext cx="12079516" cy="32466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014091-7DA5-4731-8D89-788E76A7B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-262910"/>
            <a:ext cx="7639050" cy="1076325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3E5A56-7B58-440C-9A5F-D9909233C42F}"/>
              </a:ext>
            </a:extLst>
          </p:cNvPr>
          <p:cNvCxnSpPr>
            <a:cxnSpLocks/>
          </p:cNvCxnSpPr>
          <p:nvPr/>
        </p:nvCxnSpPr>
        <p:spPr>
          <a:xfrm flipH="1">
            <a:off x="335559" y="813415"/>
            <a:ext cx="561223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8086F4-F1AD-44D2-81AB-9FA9651913F0}"/>
              </a:ext>
            </a:extLst>
          </p:cNvPr>
          <p:cNvGrpSpPr/>
          <p:nvPr/>
        </p:nvGrpSpPr>
        <p:grpSpPr>
          <a:xfrm>
            <a:off x="9806099" y="6275934"/>
            <a:ext cx="2273416" cy="405753"/>
            <a:chOff x="58724" y="6275934"/>
            <a:chExt cx="2273416" cy="40575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390A28-93D7-4A93-958F-6E932E917981}"/>
                </a:ext>
              </a:extLst>
            </p:cNvPr>
            <p:cNvSpPr/>
            <p:nvPr/>
          </p:nvSpPr>
          <p:spPr>
            <a:xfrm>
              <a:off x="58724" y="6294806"/>
              <a:ext cx="2273416" cy="38688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0AD50B1-382E-4E79-BC31-AFE6F791DD60}"/>
                </a:ext>
              </a:extLst>
            </p:cNvPr>
            <p:cNvSpPr txBox="1">
              <a:spLocks/>
            </p:cNvSpPr>
            <p:nvPr/>
          </p:nvSpPr>
          <p:spPr>
            <a:xfrm>
              <a:off x="504623" y="6275934"/>
              <a:ext cx="1381617" cy="28790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www.arobs.com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70BC9299-2730-4514-A112-2539BA18250F}"/>
              </a:ext>
            </a:extLst>
          </p:cNvPr>
          <p:cNvSpPr/>
          <p:nvPr/>
        </p:nvSpPr>
        <p:spPr>
          <a:xfrm>
            <a:off x="790833" y="1581666"/>
            <a:ext cx="828726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Open Sans" panose="020B0606030504020204"/>
              </a:rPr>
              <a:t>Arrays allow a group of elements of a specific type to be stored in a contiguous block of memory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Open Sans" panose="020B0606030504020204"/>
              </a:rPr>
              <a:t>Arrays are reference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Open Sans" panose="020B0606030504020204"/>
              </a:rPr>
              <a:t>Derived from </a:t>
            </a:r>
            <a:r>
              <a:rPr lang="en-US" altLang="en-US" sz="2000" dirty="0" err="1">
                <a:latin typeface="Open Sans" panose="020B0606030504020204"/>
              </a:rPr>
              <a:t>System.Array</a:t>
            </a:r>
            <a:endParaRPr lang="en-US" altLang="en-US" sz="2000" dirty="0">
              <a:latin typeface="Open Sans" panose="020B060603050402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Open Sans" panose="020B0606030504020204"/>
              </a:rPr>
              <a:t>Zero-based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Open Sans" panose="020B0606030504020204"/>
              </a:rPr>
              <a:t>Can be multidimensional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Open Sans" panose="020B0606030504020204"/>
              </a:rPr>
              <a:t>Arrays know their length(s) and rank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Open Sans" panose="020B0606030504020204"/>
              </a:rPr>
              <a:t>Bounds checking</a:t>
            </a:r>
          </a:p>
        </p:txBody>
      </p:sp>
    </p:spTree>
    <p:extLst>
      <p:ext uri="{BB962C8B-B14F-4D97-AF65-F5344CB8AC3E}">
        <p14:creationId xmlns:p14="http://schemas.microsoft.com/office/powerpoint/2010/main" val="3685876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DAA7-5CC0-4740-AD58-34B71E88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59" y="205735"/>
            <a:ext cx="5174825" cy="6076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Open Sans" panose="020B0606030504020204"/>
                <a:ea typeface="Open Sans" panose="020B0606030504020204" pitchFamily="34" charset="0"/>
                <a:cs typeface="Open Sans" panose="020B0606030504020204" pitchFamily="34" charset="0"/>
              </a:rPr>
              <a:t>Types – Arrays</a:t>
            </a:r>
          </a:p>
        </p:txBody>
      </p:sp>
      <p:pic>
        <p:nvPicPr>
          <p:cNvPr id="40" name="Content Placeholder 39">
            <a:extLst>
              <a:ext uri="{FF2B5EF4-FFF2-40B4-BE49-F238E27FC236}">
                <a16:creationId xmlns:a16="http://schemas.microsoft.com/office/drawing/2014/main" id="{49001459-CE1C-4928-A94A-304E1CBEF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6307534"/>
            <a:ext cx="12079516" cy="32466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014091-7DA5-4731-8D89-788E76A7B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-262910"/>
            <a:ext cx="7639050" cy="1076325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3E5A56-7B58-440C-9A5F-D9909233C42F}"/>
              </a:ext>
            </a:extLst>
          </p:cNvPr>
          <p:cNvCxnSpPr>
            <a:cxnSpLocks/>
          </p:cNvCxnSpPr>
          <p:nvPr/>
        </p:nvCxnSpPr>
        <p:spPr>
          <a:xfrm flipH="1">
            <a:off x="335559" y="813415"/>
            <a:ext cx="561223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8086F4-F1AD-44D2-81AB-9FA9651913F0}"/>
              </a:ext>
            </a:extLst>
          </p:cNvPr>
          <p:cNvGrpSpPr/>
          <p:nvPr/>
        </p:nvGrpSpPr>
        <p:grpSpPr>
          <a:xfrm>
            <a:off x="9806099" y="6275934"/>
            <a:ext cx="2273416" cy="405753"/>
            <a:chOff x="58724" y="6275934"/>
            <a:chExt cx="2273416" cy="40575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390A28-93D7-4A93-958F-6E932E917981}"/>
                </a:ext>
              </a:extLst>
            </p:cNvPr>
            <p:cNvSpPr/>
            <p:nvPr/>
          </p:nvSpPr>
          <p:spPr>
            <a:xfrm>
              <a:off x="58724" y="6294806"/>
              <a:ext cx="2273416" cy="38688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0AD50B1-382E-4E79-BC31-AFE6F791DD60}"/>
                </a:ext>
              </a:extLst>
            </p:cNvPr>
            <p:cNvSpPr txBox="1">
              <a:spLocks/>
            </p:cNvSpPr>
            <p:nvPr/>
          </p:nvSpPr>
          <p:spPr>
            <a:xfrm>
              <a:off x="504623" y="6275934"/>
              <a:ext cx="1381617" cy="28790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www.arobs.com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010B0F6-5647-4171-85BA-2E20FF7994B4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98273" y="1047235"/>
            <a:ext cx="84582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5000"/>
              </a:lnSpc>
              <a:buNone/>
            </a:pPr>
            <a:r>
              <a:rPr lang="en-US" altLang="en-US" sz="2400" dirty="0">
                <a:latin typeface="Open Sans" panose="020B0606030504020204"/>
              </a:rPr>
              <a:t>Declare</a:t>
            </a:r>
          </a:p>
          <a:p>
            <a:pPr lvl="1">
              <a:lnSpc>
                <a:spcPct val="105000"/>
              </a:lnSpc>
            </a:pPr>
            <a:endParaRPr lang="en-US" altLang="en-US" sz="2000" b="1" dirty="0">
              <a:latin typeface="Open Sans" panose="020B0606030504020204"/>
            </a:endParaRPr>
          </a:p>
          <a:p>
            <a:pPr marL="0" indent="0">
              <a:lnSpc>
                <a:spcPct val="105000"/>
              </a:lnSpc>
              <a:buNone/>
            </a:pPr>
            <a:r>
              <a:rPr lang="en-US" altLang="en-US" sz="2400" dirty="0">
                <a:latin typeface="Open Sans" panose="020B0606030504020204"/>
              </a:rPr>
              <a:t>Allocate</a:t>
            </a:r>
          </a:p>
          <a:p>
            <a:pPr lvl="1">
              <a:lnSpc>
                <a:spcPct val="105000"/>
              </a:lnSpc>
            </a:pPr>
            <a:endParaRPr lang="en-US" altLang="en-US" sz="2000" b="1" dirty="0">
              <a:latin typeface="Open Sans" panose="020B0606030504020204"/>
            </a:endParaRPr>
          </a:p>
          <a:p>
            <a:pPr marL="0" indent="0">
              <a:lnSpc>
                <a:spcPct val="105000"/>
              </a:lnSpc>
              <a:buNone/>
            </a:pPr>
            <a:r>
              <a:rPr lang="en-US" altLang="en-US" sz="2400" dirty="0">
                <a:latin typeface="Open Sans" panose="020B0606030504020204"/>
              </a:rPr>
              <a:t>Initialize</a:t>
            </a:r>
          </a:p>
          <a:p>
            <a:pPr lvl="1">
              <a:lnSpc>
                <a:spcPct val="105000"/>
              </a:lnSpc>
            </a:pPr>
            <a:endParaRPr lang="en-US" altLang="en-US" sz="2000" b="1" dirty="0">
              <a:latin typeface="Open Sans" panose="020B0606030504020204"/>
            </a:endParaRPr>
          </a:p>
          <a:p>
            <a:pPr lvl="1">
              <a:lnSpc>
                <a:spcPct val="105000"/>
              </a:lnSpc>
            </a:pPr>
            <a:endParaRPr lang="en-US" altLang="en-US" sz="2000" b="1" dirty="0">
              <a:latin typeface="Open Sans" panose="020B0606030504020204"/>
            </a:endParaRPr>
          </a:p>
          <a:p>
            <a:pPr marL="0" indent="0">
              <a:lnSpc>
                <a:spcPct val="105000"/>
              </a:lnSpc>
              <a:buNone/>
            </a:pPr>
            <a:r>
              <a:rPr lang="en-US" altLang="en-US" sz="2400" dirty="0">
                <a:latin typeface="Open Sans" panose="020B0606030504020204"/>
              </a:rPr>
              <a:t>Access and assign</a:t>
            </a:r>
          </a:p>
          <a:p>
            <a:pPr lvl="1">
              <a:lnSpc>
                <a:spcPct val="105000"/>
              </a:lnSpc>
            </a:pPr>
            <a:endParaRPr lang="en-US" altLang="en-US" sz="2000" b="1" dirty="0">
              <a:latin typeface="Open Sans" panose="020B0606030504020204"/>
            </a:endParaRPr>
          </a:p>
        </p:txBody>
      </p:sp>
      <p:sp>
        <p:nvSpPr>
          <p:cNvPr id="11" name="Text Box 1032">
            <a:extLst>
              <a:ext uri="{FF2B5EF4-FFF2-40B4-BE49-F238E27FC236}">
                <a16:creationId xmlns:a16="http://schemas.microsoft.com/office/drawing/2014/main" id="{E13EF7C0-DBC0-445A-ADBE-38AAD7DD9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950" y="1480165"/>
            <a:ext cx="7620000" cy="4095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9pPr>
          </a:lstStyle>
          <a:p>
            <a:r>
              <a:rPr lang="en-US" altLang="en-US" sz="2000" dirty="0" err="1">
                <a:latin typeface="Lucida Console" panose="020B0609040504020204" pitchFamily="49" charset="0"/>
              </a:rPr>
              <a:t>int</a:t>
            </a:r>
            <a:r>
              <a:rPr lang="en-US" altLang="en-US" sz="2000" dirty="0">
                <a:latin typeface="Lucida Console" panose="020B0609040504020204" pitchFamily="49" charset="0"/>
              </a:rPr>
              <a:t>[] primes;</a:t>
            </a:r>
          </a:p>
        </p:txBody>
      </p:sp>
      <p:sp>
        <p:nvSpPr>
          <p:cNvPr id="12" name="Text Box 1032">
            <a:extLst>
              <a:ext uri="{FF2B5EF4-FFF2-40B4-BE49-F238E27FC236}">
                <a16:creationId xmlns:a16="http://schemas.microsoft.com/office/drawing/2014/main" id="{E13EF7C0-DBC0-445A-ADBE-38AAD7DD9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950" y="2322670"/>
            <a:ext cx="7620000" cy="4095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9pPr>
          </a:lstStyle>
          <a:p>
            <a:r>
              <a:rPr lang="en-US" altLang="en-US" sz="2000">
                <a:latin typeface="Lucida Console" panose="020B0609040504020204" pitchFamily="49" charset="0"/>
              </a:rPr>
              <a:t>int[] primes;</a:t>
            </a:r>
          </a:p>
        </p:txBody>
      </p:sp>
      <p:sp>
        <p:nvSpPr>
          <p:cNvPr id="14" name="Text Box 1034">
            <a:extLst>
              <a:ext uri="{FF2B5EF4-FFF2-40B4-BE49-F238E27FC236}">
                <a16:creationId xmlns:a16="http://schemas.microsoft.com/office/drawing/2014/main" id="{A6B58B63-FEB8-4A2D-BBBE-43528EAC5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950" y="3203286"/>
            <a:ext cx="7620000" cy="7143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9pPr>
          </a:lstStyle>
          <a:p>
            <a:r>
              <a:rPr lang="en-US" altLang="en-US" sz="2000">
                <a:latin typeface="Lucida Console" panose="020B0609040504020204" pitchFamily="49" charset="0"/>
              </a:rPr>
              <a:t>int[] prime = new int[] {1,2,3,5,7,11,13,17,19}; </a:t>
            </a:r>
            <a:br>
              <a:rPr lang="en-US" altLang="en-US" sz="2000">
                <a:latin typeface="Lucida Console" panose="020B0609040504020204" pitchFamily="49" charset="0"/>
              </a:rPr>
            </a:br>
            <a:r>
              <a:rPr lang="en-US" altLang="en-US" sz="2000">
                <a:latin typeface="Lucida Console" panose="020B0609040504020204" pitchFamily="49" charset="0"/>
              </a:rPr>
              <a:t>int[] prime = {1,2,3,5,7,11,13,17,19};</a:t>
            </a:r>
          </a:p>
        </p:txBody>
      </p:sp>
      <p:sp>
        <p:nvSpPr>
          <p:cNvPr id="15" name="Text Box 1035">
            <a:extLst>
              <a:ext uri="{FF2B5EF4-FFF2-40B4-BE49-F238E27FC236}">
                <a16:creationId xmlns:a16="http://schemas.microsoft.com/office/drawing/2014/main" id="{B4BA9F73-2435-4FD0-8192-734CA832D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474" y="4396972"/>
            <a:ext cx="7620000" cy="4095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9pPr>
          </a:lstStyle>
          <a:p>
            <a:r>
              <a:rPr lang="en-US" altLang="en-US" sz="2000">
                <a:latin typeface="Lucida Console" panose="020B0609040504020204" pitchFamily="49" charset="0"/>
              </a:rPr>
              <a:t>prime2[i] = prime[i];</a:t>
            </a:r>
          </a:p>
        </p:txBody>
      </p:sp>
    </p:spTree>
    <p:extLst>
      <p:ext uri="{BB962C8B-B14F-4D97-AF65-F5344CB8AC3E}">
        <p14:creationId xmlns:p14="http://schemas.microsoft.com/office/powerpoint/2010/main" val="3813635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DAA7-5CC0-4740-AD58-34B71E88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59" y="205735"/>
            <a:ext cx="5174825" cy="6076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Open Sans" panose="020B0606030504020204"/>
                <a:ea typeface="Open Sans" panose="020B0606030504020204" pitchFamily="34" charset="0"/>
                <a:cs typeface="Open Sans" panose="020B0606030504020204" pitchFamily="34" charset="0"/>
              </a:rPr>
              <a:t>Types – Interfaces</a:t>
            </a:r>
          </a:p>
        </p:txBody>
      </p:sp>
      <p:pic>
        <p:nvPicPr>
          <p:cNvPr id="40" name="Content Placeholder 39">
            <a:extLst>
              <a:ext uri="{FF2B5EF4-FFF2-40B4-BE49-F238E27FC236}">
                <a16:creationId xmlns:a16="http://schemas.microsoft.com/office/drawing/2014/main" id="{49001459-CE1C-4928-A94A-304E1CBEF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6307534"/>
            <a:ext cx="12079516" cy="32466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014091-7DA5-4731-8D89-788E76A7B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-262910"/>
            <a:ext cx="7639050" cy="1076325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3E5A56-7B58-440C-9A5F-D9909233C42F}"/>
              </a:ext>
            </a:extLst>
          </p:cNvPr>
          <p:cNvCxnSpPr>
            <a:cxnSpLocks/>
          </p:cNvCxnSpPr>
          <p:nvPr/>
        </p:nvCxnSpPr>
        <p:spPr>
          <a:xfrm flipH="1">
            <a:off x="335559" y="813415"/>
            <a:ext cx="561223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8086F4-F1AD-44D2-81AB-9FA9651913F0}"/>
              </a:ext>
            </a:extLst>
          </p:cNvPr>
          <p:cNvGrpSpPr/>
          <p:nvPr/>
        </p:nvGrpSpPr>
        <p:grpSpPr>
          <a:xfrm>
            <a:off x="9806099" y="6275934"/>
            <a:ext cx="2273416" cy="405753"/>
            <a:chOff x="58724" y="6275934"/>
            <a:chExt cx="2273416" cy="40575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390A28-93D7-4A93-958F-6E932E917981}"/>
                </a:ext>
              </a:extLst>
            </p:cNvPr>
            <p:cNvSpPr/>
            <p:nvPr/>
          </p:nvSpPr>
          <p:spPr>
            <a:xfrm>
              <a:off x="58724" y="6294806"/>
              <a:ext cx="2273416" cy="38688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0AD50B1-382E-4E79-BC31-AFE6F791DD60}"/>
                </a:ext>
              </a:extLst>
            </p:cNvPr>
            <p:cNvSpPr txBox="1">
              <a:spLocks/>
            </p:cNvSpPr>
            <p:nvPr/>
          </p:nvSpPr>
          <p:spPr>
            <a:xfrm>
              <a:off x="504623" y="6275934"/>
              <a:ext cx="1381617" cy="28790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www.arobs.com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7D5A2DE3-559E-4D0E-A530-EFA50BD63424}"/>
              </a:ext>
            </a:extLst>
          </p:cNvPr>
          <p:cNvSpPr/>
          <p:nvPr/>
        </p:nvSpPr>
        <p:spPr>
          <a:xfrm>
            <a:off x="782595" y="1536425"/>
            <a:ext cx="837788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Open Sans" panose="020B0606030504020204"/>
              </a:rPr>
              <a:t>An interface defines a contract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Open Sans" panose="020B0606030504020204"/>
              </a:rPr>
              <a:t>Includes methods, properties, indexers, events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Open Sans" panose="020B0606030504020204"/>
              </a:rPr>
              <a:t>Any class or struct implementing an interface must support all parts of the contract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Open Sans" panose="020B0606030504020204"/>
              </a:rPr>
              <a:t>Interfaces provide polymorphism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Open Sans" panose="020B0606030504020204"/>
              </a:rPr>
              <a:t>Many classes and structs may implement </a:t>
            </a:r>
            <a:br>
              <a:rPr lang="en-US" altLang="en-US" sz="2000" dirty="0">
                <a:latin typeface="Open Sans" panose="020B0606030504020204"/>
              </a:rPr>
            </a:br>
            <a:r>
              <a:rPr lang="en-US" altLang="en-US" sz="2000" dirty="0">
                <a:latin typeface="Open Sans" panose="020B0606030504020204"/>
              </a:rPr>
              <a:t>a particular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Open Sans" panose="020B0606030504020204"/>
              </a:rPr>
              <a:t>Contain no implementation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Open Sans" panose="020B0606030504020204"/>
              </a:rPr>
              <a:t>Must be implemented by a class or struct</a:t>
            </a:r>
          </a:p>
        </p:txBody>
      </p:sp>
    </p:spTree>
    <p:extLst>
      <p:ext uri="{BB962C8B-B14F-4D97-AF65-F5344CB8AC3E}">
        <p14:creationId xmlns:p14="http://schemas.microsoft.com/office/powerpoint/2010/main" val="2631093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DAA7-5CC0-4740-AD58-34B71E88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59" y="205735"/>
            <a:ext cx="5174825" cy="6076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Open Sans" panose="020B0606030504020204"/>
                <a:ea typeface="Open Sans" panose="020B0606030504020204" pitchFamily="34" charset="0"/>
                <a:cs typeface="Open Sans" panose="020B0606030504020204" pitchFamily="34" charset="0"/>
              </a:rPr>
              <a:t>Types – Classes</a:t>
            </a:r>
          </a:p>
        </p:txBody>
      </p:sp>
      <p:pic>
        <p:nvPicPr>
          <p:cNvPr id="40" name="Content Placeholder 39">
            <a:extLst>
              <a:ext uri="{FF2B5EF4-FFF2-40B4-BE49-F238E27FC236}">
                <a16:creationId xmlns:a16="http://schemas.microsoft.com/office/drawing/2014/main" id="{49001459-CE1C-4928-A94A-304E1CBEF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6307534"/>
            <a:ext cx="12079516" cy="32466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014091-7DA5-4731-8D89-788E76A7B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-262910"/>
            <a:ext cx="7639050" cy="1076325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3E5A56-7B58-440C-9A5F-D9909233C42F}"/>
              </a:ext>
            </a:extLst>
          </p:cNvPr>
          <p:cNvCxnSpPr>
            <a:cxnSpLocks/>
          </p:cNvCxnSpPr>
          <p:nvPr/>
        </p:nvCxnSpPr>
        <p:spPr>
          <a:xfrm flipH="1">
            <a:off x="335559" y="813415"/>
            <a:ext cx="561223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8086F4-F1AD-44D2-81AB-9FA9651913F0}"/>
              </a:ext>
            </a:extLst>
          </p:cNvPr>
          <p:cNvGrpSpPr/>
          <p:nvPr/>
        </p:nvGrpSpPr>
        <p:grpSpPr>
          <a:xfrm>
            <a:off x="9806099" y="6275934"/>
            <a:ext cx="2273416" cy="405753"/>
            <a:chOff x="58724" y="6275934"/>
            <a:chExt cx="2273416" cy="40575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390A28-93D7-4A93-958F-6E932E917981}"/>
                </a:ext>
              </a:extLst>
            </p:cNvPr>
            <p:cNvSpPr/>
            <p:nvPr/>
          </p:nvSpPr>
          <p:spPr>
            <a:xfrm>
              <a:off x="58724" y="6294806"/>
              <a:ext cx="2273416" cy="38688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0AD50B1-382E-4E79-BC31-AFE6F791DD60}"/>
                </a:ext>
              </a:extLst>
            </p:cNvPr>
            <p:cNvSpPr txBox="1">
              <a:spLocks/>
            </p:cNvSpPr>
            <p:nvPr/>
          </p:nvSpPr>
          <p:spPr>
            <a:xfrm>
              <a:off x="504623" y="6275934"/>
              <a:ext cx="1381617" cy="28790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www.arobs.com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D5952531-3D03-4B4A-A083-745D7ED54910}"/>
              </a:ext>
            </a:extLst>
          </p:cNvPr>
          <p:cNvSpPr/>
          <p:nvPr/>
        </p:nvSpPr>
        <p:spPr>
          <a:xfrm>
            <a:off x="766117" y="1440065"/>
            <a:ext cx="712573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Open Sans" panose="020B0606030504020204"/>
              </a:rPr>
              <a:t>User-defined reference type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Open Sans" panose="020B0606030504020204"/>
              </a:rPr>
              <a:t>Similar to C++, Java classes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Open Sans" panose="020B0606030504020204"/>
              </a:rPr>
              <a:t>Single class inheritance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Open Sans" panose="020B0606030504020204"/>
              </a:rPr>
              <a:t>Multiple interface inheritance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>
              <a:latin typeface="Open Sans" panose="020B060603050402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Open Sans" panose="020B0606030504020204"/>
              </a:rPr>
              <a:t>Members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Open Sans" panose="020B0606030504020204"/>
              </a:rPr>
              <a:t>Constants, fields, methods, operators, constructors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Open Sans" panose="020B0606030504020204"/>
              </a:rPr>
              <a:t>Properties, indexers, events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Open Sans" panose="020B0606030504020204"/>
              </a:rPr>
              <a:t>Static and instance members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Open Sans" panose="020B0606030504020204"/>
              </a:rPr>
              <a:t>Member access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Open Sans" panose="020B0606030504020204"/>
              </a:rPr>
              <a:t>public, protected, private, internal, protected internal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Open Sans" panose="020B0606030504020204"/>
              </a:rPr>
              <a:t>Instantiated with new operator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>
              <a:latin typeface="Open Sans" panose="020B0606030504020204"/>
            </a:endParaRPr>
          </a:p>
        </p:txBody>
      </p:sp>
    </p:spTree>
    <p:extLst>
      <p:ext uri="{BB962C8B-B14F-4D97-AF65-F5344CB8AC3E}">
        <p14:creationId xmlns:p14="http://schemas.microsoft.com/office/powerpoint/2010/main" val="4228714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DAA7-5CC0-4740-AD58-34B71E88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59" y="205735"/>
            <a:ext cx="5174825" cy="6076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Open Sans" panose="020B0606030504020204"/>
                <a:ea typeface="Open Sans" panose="020B0606030504020204" pitchFamily="34" charset="0"/>
                <a:cs typeface="Open Sans" panose="020B0606030504020204" pitchFamily="34" charset="0"/>
              </a:rPr>
              <a:t>Statements Syntax</a:t>
            </a:r>
          </a:p>
        </p:txBody>
      </p:sp>
      <p:pic>
        <p:nvPicPr>
          <p:cNvPr id="40" name="Content Placeholder 39">
            <a:extLst>
              <a:ext uri="{FF2B5EF4-FFF2-40B4-BE49-F238E27FC236}">
                <a16:creationId xmlns:a16="http://schemas.microsoft.com/office/drawing/2014/main" id="{49001459-CE1C-4928-A94A-304E1CBEF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6307534"/>
            <a:ext cx="12079516" cy="32466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014091-7DA5-4731-8D89-788E76A7B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-262910"/>
            <a:ext cx="7639050" cy="1076325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3E5A56-7B58-440C-9A5F-D9909233C42F}"/>
              </a:ext>
            </a:extLst>
          </p:cNvPr>
          <p:cNvCxnSpPr>
            <a:cxnSpLocks/>
          </p:cNvCxnSpPr>
          <p:nvPr/>
        </p:nvCxnSpPr>
        <p:spPr>
          <a:xfrm flipH="1">
            <a:off x="335559" y="813415"/>
            <a:ext cx="561223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8086F4-F1AD-44D2-81AB-9FA9651913F0}"/>
              </a:ext>
            </a:extLst>
          </p:cNvPr>
          <p:cNvGrpSpPr/>
          <p:nvPr/>
        </p:nvGrpSpPr>
        <p:grpSpPr>
          <a:xfrm>
            <a:off x="9806099" y="6275934"/>
            <a:ext cx="2273416" cy="405753"/>
            <a:chOff x="58724" y="6275934"/>
            <a:chExt cx="2273416" cy="40575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390A28-93D7-4A93-958F-6E932E917981}"/>
                </a:ext>
              </a:extLst>
            </p:cNvPr>
            <p:cNvSpPr/>
            <p:nvPr/>
          </p:nvSpPr>
          <p:spPr>
            <a:xfrm>
              <a:off x="58724" y="6294806"/>
              <a:ext cx="2273416" cy="38688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0AD50B1-382E-4E79-BC31-AFE6F791DD60}"/>
                </a:ext>
              </a:extLst>
            </p:cNvPr>
            <p:cNvSpPr txBox="1">
              <a:spLocks/>
            </p:cNvSpPr>
            <p:nvPr/>
          </p:nvSpPr>
          <p:spPr>
            <a:xfrm>
              <a:off x="504623" y="6275934"/>
              <a:ext cx="1381617" cy="28790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www.arobs.com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6A1628E0-42FE-4A47-80AF-D42F15E0406E}"/>
              </a:ext>
            </a:extLst>
          </p:cNvPr>
          <p:cNvSpPr/>
          <p:nvPr/>
        </p:nvSpPr>
        <p:spPr>
          <a:xfrm>
            <a:off x="667264" y="1421095"/>
            <a:ext cx="6096000" cy="30162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Open Sans" panose="020B0606030504020204"/>
              </a:rPr>
              <a:t>Statements are terminated with a  semicolon (;)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Open Sans" panose="020B0606030504020204"/>
              </a:rPr>
              <a:t>Just like C, C++ and 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Open Sans" panose="020B0606030504020204"/>
              </a:rPr>
              <a:t>Block statements { ... } don’t need a semicolon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Open Sans" panose="020B0606030504020204"/>
              </a:rPr>
              <a:t>Comments</a:t>
            </a:r>
          </a:p>
          <a:p>
            <a:pPr lvl="1"/>
            <a:r>
              <a:rPr lang="en-US" altLang="en-US" dirty="0">
                <a:latin typeface="Lucida Console" panose="020B0609040504020204" pitchFamily="49" charset="0"/>
              </a:rPr>
              <a:t>// Comment a single line, C++ style</a:t>
            </a:r>
          </a:p>
          <a:p>
            <a:pPr lvl="1"/>
            <a:r>
              <a:rPr lang="en-US" altLang="en-US" dirty="0">
                <a:latin typeface="Lucida Console" panose="020B0609040504020204" pitchFamily="49" charset="0"/>
              </a:rPr>
              <a:t>/* Comment multiple 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                    lines,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      C style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*/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>
              <a:latin typeface="Open Sans" panose="020B0606030504020204"/>
            </a:endParaRPr>
          </a:p>
        </p:txBody>
      </p:sp>
    </p:spTree>
    <p:extLst>
      <p:ext uri="{BB962C8B-B14F-4D97-AF65-F5344CB8AC3E}">
        <p14:creationId xmlns:p14="http://schemas.microsoft.com/office/powerpoint/2010/main" val="243949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DAA7-5CC0-4740-AD58-34B71E88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59" y="205735"/>
            <a:ext cx="5174825" cy="6076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</a:t>
            </a:r>
          </a:p>
        </p:txBody>
      </p:sp>
      <p:pic>
        <p:nvPicPr>
          <p:cNvPr id="40" name="Content Placeholder 39">
            <a:extLst>
              <a:ext uri="{FF2B5EF4-FFF2-40B4-BE49-F238E27FC236}">
                <a16:creationId xmlns:a16="http://schemas.microsoft.com/office/drawing/2014/main" id="{49001459-CE1C-4928-A94A-304E1CBEF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6307534"/>
            <a:ext cx="12079516" cy="32466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014091-7DA5-4731-8D89-788E76A7B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-262910"/>
            <a:ext cx="7639050" cy="1076325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3E5A56-7B58-440C-9A5F-D9909233C42F}"/>
              </a:ext>
            </a:extLst>
          </p:cNvPr>
          <p:cNvCxnSpPr>
            <a:cxnSpLocks/>
          </p:cNvCxnSpPr>
          <p:nvPr/>
        </p:nvCxnSpPr>
        <p:spPr>
          <a:xfrm flipH="1">
            <a:off x="335559" y="813415"/>
            <a:ext cx="561223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8086F4-F1AD-44D2-81AB-9FA9651913F0}"/>
              </a:ext>
            </a:extLst>
          </p:cNvPr>
          <p:cNvGrpSpPr/>
          <p:nvPr/>
        </p:nvGrpSpPr>
        <p:grpSpPr>
          <a:xfrm>
            <a:off x="9806099" y="6275934"/>
            <a:ext cx="2273416" cy="405753"/>
            <a:chOff x="58724" y="6275934"/>
            <a:chExt cx="2273416" cy="40575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390A28-93D7-4A93-958F-6E932E917981}"/>
                </a:ext>
              </a:extLst>
            </p:cNvPr>
            <p:cNvSpPr/>
            <p:nvPr/>
          </p:nvSpPr>
          <p:spPr>
            <a:xfrm>
              <a:off x="58724" y="6294806"/>
              <a:ext cx="2273416" cy="38688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0AD50B1-382E-4E79-BC31-AFE6F791DD60}"/>
                </a:ext>
              </a:extLst>
            </p:cNvPr>
            <p:cNvSpPr txBox="1">
              <a:spLocks/>
            </p:cNvSpPr>
            <p:nvPr/>
          </p:nvSpPr>
          <p:spPr>
            <a:xfrm>
              <a:off x="504623" y="6275934"/>
              <a:ext cx="1381617" cy="28790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www.arobs.com</a:t>
              </a:r>
            </a:p>
          </p:txBody>
        </p:sp>
      </p:grp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484C97B9-C950-4553-BD6F-917DB6D502B7}"/>
              </a:ext>
            </a:extLst>
          </p:cNvPr>
          <p:cNvSpPr/>
          <p:nvPr/>
        </p:nvSpPr>
        <p:spPr>
          <a:xfrm>
            <a:off x="454855" y="2617542"/>
            <a:ext cx="151001" cy="151001"/>
          </a:xfrm>
          <a:prstGeom prst="chevron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DB4293E3-4143-4029-9417-13B82A87C095}"/>
              </a:ext>
            </a:extLst>
          </p:cNvPr>
          <p:cNvSpPr/>
          <p:nvPr/>
        </p:nvSpPr>
        <p:spPr>
          <a:xfrm>
            <a:off x="463887" y="2120612"/>
            <a:ext cx="151001" cy="151001"/>
          </a:xfrm>
          <a:prstGeom prst="chevron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3C80AC-5BB8-42F8-8031-DB7959B78E00}"/>
              </a:ext>
            </a:extLst>
          </p:cNvPr>
          <p:cNvSpPr txBox="1"/>
          <p:nvPr/>
        </p:nvSpPr>
        <p:spPr>
          <a:xfrm>
            <a:off x="758048" y="1395376"/>
            <a:ext cx="4174300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Hello word - basics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Input/Output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Types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Statements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Operators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Concepts Summary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Homework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Useful links</a:t>
            </a: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E8531110-0E94-4849-9E3D-E8FB7E6B406C}"/>
              </a:ext>
            </a:extLst>
          </p:cNvPr>
          <p:cNvSpPr/>
          <p:nvPr/>
        </p:nvSpPr>
        <p:spPr>
          <a:xfrm>
            <a:off x="454721" y="3038646"/>
            <a:ext cx="151001" cy="151001"/>
          </a:xfrm>
          <a:prstGeom prst="chevron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Arrow: Chevron 23">
            <a:extLst>
              <a:ext uri="{FF2B5EF4-FFF2-40B4-BE49-F238E27FC236}">
                <a16:creationId xmlns:a16="http://schemas.microsoft.com/office/drawing/2014/main" id="{765F4DA9-5D91-46DE-BE4E-5DF57D48C251}"/>
              </a:ext>
            </a:extLst>
          </p:cNvPr>
          <p:cNvSpPr/>
          <p:nvPr/>
        </p:nvSpPr>
        <p:spPr>
          <a:xfrm>
            <a:off x="454647" y="3503308"/>
            <a:ext cx="151001" cy="151001"/>
          </a:xfrm>
          <a:prstGeom prst="chevron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9E8BD411-5C4E-485B-B5C4-B80AC510D9AE}"/>
              </a:ext>
            </a:extLst>
          </p:cNvPr>
          <p:cNvSpPr/>
          <p:nvPr/>
        </p:nvSpPr>
        <p:spPr>
          <a:xfrm>
            <a:off x="454725" y="1649452"/>
            <a:ext cx="151001" cy="151001"/>
          </a:xfrm>
          <a:prstGeom prst="chevron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DFEF6284-3D93-4F2C-8EB4-D9230A927671}"/>
              </a:ext>
            </a:extLst>
          </p:cNvPr>
          <p:cNvSpPr/>
          <p:nvPr/>
        </p:nvSpPr>
        <p:spPr>
          <a:xfrm>
            <a:off x="472585" y="3898967"/>
            <a:ext cx="151001" cy="151001"/>
          </a:xfrm>
          <a:prstGeom prst="chevron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1000E501-8338-4B8A-9E2E-858F787C17B3}"/>
              </a:ext>
            </a:extLst>
          </p:cNvPr>
          <p:cNvSpPr/>
          <p:nvPr/>
        </p:nvSpPr>
        <p:spPr>
          <a:xfrm>
            <a:off x="480714" y="4345842"/>
            <a:ext cx="151001" cy="151001"/>
          </a:xfrm>
          <a:prstGeom prst="chevron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10C4F061-3AEF-484C-B99C-D130296B6D61}"/>
              </a:ext>
            </a:extLst>
          </p:cNvPr>
          <p:cNvSpPr/>
          <p:nvPr/>
        </p:nvSpPr>
        <p:spPr>
          <a:xfrm>
            <a:off x="480714" y="4842772"/>
            <a:ext cx="151001" cy="151001"/>
          </a:xfrm>
          <a:prstGeom prst="chevron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456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DAA7-5CC0-4740-AD58-34B71E88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59" y="205735"/>
            <a:ext cx="5174825" cy="60768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Open Sans" panose="020B0606030504020204"/>
                <a:ea typeface="Open Sans" panose="020B0606030504020204" pitchFamily="34" charset="0"/>
                <a:cs typeface="Open Sans" panose="020B0606030504020204" pitchFamily="34" charset="0"/>
              </a:rPr>
              <a:t>Statements – Statement Lists and Block Statements</a:t>
            </a:r>
          </a:p>
        </p:txBody>
      </p:sp>
      <p:pic>
        <p:nvPicPr>
          <p:cNvPr id="40" name="Content Placeholder 39">
            <a:extLst>
              <a:ext uri="{FF2B5EF4-FFF2-40B4-BE49-F238E27FC236}">
                <a16:creationId xmlns:a16="http://schemas.microsoft.com/office/drawing/2014/main" id="{49001459-CE1C-4928-A94A-304E1CBEF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6307534"/>
            <a:ext cx="12079516" cy="32466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014091-7DA5-4731-8D89-788E76A7B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-262910"/>
            <a:ext cx="7639050" cy="1076325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3E5A56-7B58-440C-9A5F-D9909233C42F}"/>
              </a:ext>
            </a:extLst>
          </p:cNvPr>
          <p:cNvCxnSpPr>
            <a:cxnSpLocks/>
          </p:cNvCxnSpPr>
          <p:nvPr/>
        </p:nvCxnSpPr>
        <p:spPr>
          <a:xfrm flipH="1">
            <a:off x="335559" y="813415"/>
            <a:ext cx="561223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8086F4-F1AD-44D2-81AB-9FA9651913F0}"/>
              </a:ext>
            </a:extLst>
          </p:cNvPr>
          <p:cNvGrpSpPr/>
          <p:nvPr/>
        </p:nvGrpSpPr>
        <p:grpSpPr>
          <a:xfrm>
            <a:off x="9806099" y="6275934"/>
            <a:ext cx="2273416" cy="405753"/>
            <a:chOff x="58724" y="6275934"/>
            <a:chExt cx="2273416" cy="40575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390A28-93D7-4A93-958F-6E932E917981}"/>
                </a:ext>
              </a:extLst>
            </p:cNvPr>
            <p:cNvSpPr/>
            <p:nvPr/>
          </p:nvSpPr>
          <p:spPr>
            <a:xfrm>
              <a:off x="58724" y="6294806"/>
              <a:ext cx="2273416" cy="38688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0AD50B1-382E-4E79-BC31-AFE6F791DD60}"/>
                </a:ext>
              </a:extLst>
            </p:cNvPr>
            <p:cNvSpPr txBox="1">
              <a:spLocks/>
            </p:cNvSpPr>
            <p:nvPr/>
          </p:nvSpPr>
          <p:spPr>
            <a:xfrm>
              <a:off x="504623" y="6275934"/>
              <a:ext cx="1381617" cy="28790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www.arobs.com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6A1628E0-42FE-4A47-80AF-D42F15E0406E}"/>
              </a:ext>
            </a:extLst>
          </p:cNvPr>
          <p:cNvSpPr/>
          <p:nvPr/>
        </p:nvSpPr>
        <p:spPr>
          <a:xfrm>
            <a:off x="667263" y="1421095"/>
            <a:ext cx="69856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Open Sans" panose="020B0606030504020204"/>
              </a:rPr>
              <a:t>Statement list: one or more statements in sequence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Open Sans" panose="020B0606030504020204"/>
              </a:rPr>
              <a:t>Block statement: a statement list delimited by braces { ... 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>
              <a:latin typeface="Open Sans" panose="020B0606030504020204"/>
            </a:endParaRP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CACC40B6-FC04-4ECE-809D-A38470829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9815" y="2449486"/>
            <a:ext cx="4876800" cy="27574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tIns="137160" rIns="182880" bIns="13716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/>
              <a:t>static void Main() {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  F();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  G();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  {        // Start block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    H();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    ;      // Empty statement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    I();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  }        // End block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9027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DAA7-5CC0-4740-AD58-34B71E88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59" y="205735"/>
            <a:ext cx="5174825" cy="60768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Open Sans" panose="020B0606030504020204"/>
                <a:ea typeface="Open Sans" panose="020B0606030504020204" pitchFamily="34" charset="0"/>
                <a:cs typeface="Open Sans" panose="020B0606030504020204" pitchFamily="34" charset="0"/>
              </a:rPr>
              <a:t>Statements – Variables and Constants</a:t>
            </a:r>
          </a:p>
        </p:txBody>
      </p:sp>
      <p:pic>
        <p:nvPicPr>
          <p:cNvPr id="40" name="Content Placeholder 39">
            <a:extLst>
              <a:ext uri="{FF2B5EF4-FFF2-40B4-BE49-F238E27FC236}">
                <a16:creationId xmlns:a16="http://schemas.microsoft.com/office/drawing/2014/main" id="{49001459-CE1C-4928-A94A-304E1CBEF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6307534"/>
            <a:ext cx="12079516" cy="32466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014091-7DA5-4731-8D89-788E76A7B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-262910"/>
            <a:ext cx="7639050" cy="1076325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3E5A56-7B58-440C-9A5F-D9909233C42F}"/>
              </a:ext>
            </a:extLst>
          </p:cNvPr>
          <p:cNvCxnSpPr>
            <a:cxnSpLocks/>
          </p:cNvCxnSpPr>
          <p:nvPr/>
        </p:nvCxnSpPr>
        <p:spPr>
          <a:xfrm flipH="1">
            <a:off x="335559" y="813415"/>
            <a:ext cx="561223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8086F4-F1AD-44D2-81AB-9FA9651913F0}"/>
              </a:ext>
            </a:extLst>
          </p:cNvPr>
          <p:cNvGrpSpPr/>
          <p:nvPr/>
        </p:nvGrpSpPr>
        <p:grpSpPr>
          <a:xfrm>
            <a:off x="9806099" y="6275934"/>
            <a:ext cx="2273416" cy="405753"/>
            <a:chOff x="58724" y="6275934"/>
            <a:chExt cx="2273416" cy="40575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390A28-93D7-4A93-958F-6E932E917981}"/>
                </a:ext>
              </a:extLst>
            </p:cNvPr>
            <p:cNvSpPr/>
            <p:nvPr/>
          </p:nvSpPr>
          <p:spPr>
            <a:xfrm>
              <a:off x="58724" y="6294806"/>
              <a:ext cx="2273416" cy="38688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0AD50B1-382E-4E79-BC31-AFE6F791DD60}"/>
                </a:ext>
              </a:extLst>
            </p:cNvPr>
            <p:cNvSpPr txBox="1">
              <a:spLocks/>
            </p:cNvSpPr>
            <p:nvPr/>
          </p:nvSpPr>
          <p:spPr>
            <a:xfrm>
              <a:off x="504623" y="6275934"/>
              <a:ext cx="1381617" cy="28790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www.arobs.com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6A1628E0-42FE-4A47-80AF-D42F15E0406E}"/>
              </a:ext>
            </a:extLst>
          </p:cNvPr>
          <p:cNvSpPr/>
          <p:nvPr/>
        </p:nvSpPr>
        <p:spPr>
          <a:xfrm>
            <a:off x="535457" y="1363430"/>
            <a:ext cx="852616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Open Sans" panose="020B0606030504020204"/>
              </a:rPr>
              <a:t>The scope of a variable or constant runs from the point of declaration to the end of  the enclosing block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Open Sans" panose="020B0606030504020204"/>
              </a:rPr>
              <a:t>Within the scope of a variable or constant it is an error to declare another variable or constant with the same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Open Sans" panose="020B0606030504020204"/>
              </a:rPr>
              <a:t>Variables must be assigned a value before they can be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>
              <a:latin typeface="Open Sans" panose="020B0606030504020204"/>
            </a:endParaRPr>
          </a:p>
          <a:p>
            <a:endParaRPr lang="en-US" alt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>
              <a:latin typeface="Open Sans" panose="020B0606030504020204"/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F7640F5D-0C7B-490A-98F3-98E66DA50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744" y="3202974"/>
            <a:ext cx="7110284" cy="212365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0" tIns="137160" rIns="182880" bIns="13716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9pPr>
          </a:lstStyle>
          <a:p>
            <a:r>
              <a:rPr lang="en-US" altLang="en-US" dirty="0"/>
              <a:t>{</a:t>
            </a:r>
          </a:p>
          <a:p>
            <a:r>
              <a:rPr lang="en-US" altLang="en-US" dirty="0"/>
              <a:t>  </a:t>
            </a:r>
            <a:r>
              <a:rPr lang="en-US" altLang="en-US" dirty="0" err="1"/>
              <a:t>int</a:t>
            </a:r>
            <a:r>
              <a:rPr lang="en-US" altLang="en-US" dirty="0"/>
              <a:t> x;</a:t>
            </a:r>
          </a:p>
          <a:p>
            <a:r>
              <a:rPr lang="en-US" altLang="en-US" dirty="0"/>
              <a:t>  {</a:t>
            </a:r>
          </a:p>
          <a:p>
            <a:r>
              <a:rPr lang="en-US" altLang="en-US" dirty="0"/>
              <a:t>    </a:t>
            </a:r>
            <a:r>
              <a:rPr lang="en-US" altLang="en-US" dirty="0" err="1"/>
              <a:t>int</a:t>
            </a:r>
            <a:r>
              <a:rPr lang="en-US" altLang="en-US" dirty="0"/>
              <a:t> x;	// Error: can’t hide variable x</a:t>
            </a:r>
          </a:p>
          <a:p>
            <a:r>
              <a:rPr lang="en-US" altLang="en-US" dirty="0"/>
              <a:t>  }</a:t>
            </a:r>
          </a:p>
          <a:p>
            <a:r>
              <a:rPr lang="en-US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1359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DAA7-5CC0-4740-AD58-34B71E88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59" y="205735"/>
            <a:ext cx="5174825" cy="60768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Open Sans" panose="020B0606030504020204"/>
                <a:ea typeface="Open Sans" panose="020B0606030504020204" pitchFamily="34" charset="0"/>
                <a:cs typeface="Open Sans" panose="020B0606030504020204" pitchFamily="34" charset="0"/>
              </a:rPr>
              <a:t>Statements – If Statement</a:t>
            </a:r>
          </a:p>
        </p:txBody>
      </p:sp>
      <p:pic>
        <p:nvPicPr>
          <p:cNvPr id="40" name="Content Placeholder 39">
            <a:extLst>
              <a:ext uri="{FF2B5EF4-FFF2-40B4-BE49-F238E27FC236}">
                <a16:creationId xmlns:a16="http://schemas.microsoft.com/office/drawing/2014/main" id="{49001459-CE1C-4928-A94A-304E1CBEF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6307534"/>
            <a:ext cx="12079516" cy="32466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014091-7DA5-4731-8D89-788E76A7B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-262910"/>
            <a:ext cx="7639050" cy="1076325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3E5A56-7B58-440C-9A5F-D9909233C42F}"/>
              </a:ext>
            </a:extLst>
          </p:cNvPr>
          <p:cNvCxnSpPr>
            <a:cxnSpLocks/>
          </p:cNvCxnSpPr>
          <p:nvPr/>
        </p:nvCxnSpPr>
        <p:spPr>
          <a:xfrm flipH="1">
            <a:off x="335559" y="813415"/>
            <a:ext cx="561223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8086F4-F1AD-44D2-81AB-9FA9651913F0}"/>
              </a:ext>
            </a:extLst>
          </p:cNvPr>
          <p:cNvGrpSpPr/>
          <p:nvPr/>
        </p:nvGrpSpPr>
        <p:grpSpPr>
          <a:xfrm>
            <a:off x="9806099" y="6275934"/>
            <a:ext cx="2273416" cy="405753"/>
            <a:chOff x="58724" y="6275934"/>
            <a:chExt cx="2273416" cy="40575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390A28-93D7-4A93-958F-6E932E917981}"/>
                </a:ext>
              </a:extLst>
            </p:cNvPr>
            <p:cNvSpPr/>
            <p:nvPr/>
          </p:nvSpPr>
          <p:spPr>
            <a:xfrm>
              <a:off x="58724" y="6294806"/>
              <a:ext cx="2273416" cy="38688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0AD50B1-382E-4E79-BC31-AFE6F791DD60}"/>
                </a:ext>
              </a:extLst>
            </p:cNvPr>
            <p:cNvSpPr txBox="1">
              <a:spLocks/>
            </p:cNvSpPr>
            <p:nvPr/>
          </p:nvSpPr>
          <p:spPr>
            <a:xfrm>
              <a:off x="504623" y="6275934"/>
              <a:ext cx="1381617" cy="28790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www.arobs.com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6ECFA54-3927-476A-988C-03788572B92F}"/>
              </a:ext>
            </a:extLst>
          </p:cNvPr>
          <p:cNvSpPr/>
          <p:nvPr/>
        </p:nvSpPr>
        <p:spPr>
          <a:xfrm>
            <a:off x="743231" y="1261992"/>
            <a:ext cx="33575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Open Sans" panose="020B0606030504020204"/>
              </a:rPr>
              <a:t>Requires </a:t>
            </a:r>
            <a:r>
              <a:rPr lang="en-US" altLang="en-US" sz="2000" i="1" dirty="0">
                <a:latin typeface="Open Sans" panose="020B0606030504020204"/>
              </a:rPr>
              <a:t>bool</a:t>
            </a:r>
            <a:r>
              <a:rPr lang="en-US" altLang="en-US" sz="2000" dirty="0">
                <a:latin typeface="Open Sans" panose="020B0606030504020204"/>
              </a:rPr>
              <a:t> expression</a:t>
            </a:r>
          </a:p>
        </p:txBody>
      </p:sp>
      <p:sp>
        <p:nvSpPr>
          <p:cNvPr id="12" name="Text Box 1028">
            <a:extLst>
              <a:ext uri="{FF2B5EF4-FFF2-40B4-BE49-F238E27FC236}">
                <a16:creationId xmlns:a16="http://schemas.microsoft.com/office/drawing/2014/main" id="{D4E02637-8580-47E2-A1A1-7D4B4B57D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3021" y="2110678"/>
            <a:ext cx="5334000" cy="30469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tIns="137160" rIns="182880" bIns="13716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9pPr>
          </a:lstStyle>
          <a:p>
            <a:r>
              <a:rPr lang="en-US" altLang="en-US" dirty="0" err="1"/>
              <a:t>int</a:t>
            </a:r>
            <a:r>
              <a:rPr lang="en-US" altLang="en-US" dirty="0"/>
              <a:t> Test(</a:t>
            </a:r>
            <a:r>
              <a:rPr lang="en-US" altLang="en-US" dirty="0" err="1"/>
              <a:t>int</a:t>
            </a:r>
            <a:r>
              <a:rPr lang="en-US" altLang="en-US" dirty="0"/>
              <a:t> a, </a:t>
            </a:r>
            <a:r>
              <a:rPr lang="en-US" altLang="en-US" dirty="0" err="1"/>
              <a:t>int</a:t>
            </a:r>
            <a:r>
              <a:rPr lang="en-US" altLang="en-US" dirty="0"/>
              <a:t> b) </a:t>
            </a:r>
          </a:p>
          <a:p>
            <a:r>
              <a:rPr lang="en-US" altLang="en-US" dirty="0"/>
              <a:t>{</a:t>
            </a:r>
          </a:p>
          <a:p>
            <a:r>
              <a:rPr lang="en-US" altLang="en-US" dirty="0"/>
              <a:t>  if (a &gt; b)</a:t>
            </a:r>
          </a:p>
          <a:p>
            <a:r>
              <a:rPr lang="en-US" altLang="en-US" dirty="0"/>
              <a:t>    return 1;</a:t>
            </a:r>
          </a:p>
          <a:p>
            <a:r>
              <a:rPr lang="en-US" altLang="en-US" dirty="0"/>
              <a:t>  else if (a &lt; b)</a:t>
            </a:r>
          </a:p>
          <a:p>
            <a:r>
              <a:rPr lang="en-US" altLang="en-US" dirty="0"/>
              <a:t>    return -1;</a:t>
            </a:r>
          </a:p>
          <a:p>
            <a:r>
              <a:rPr lang="en-US" altLang="en-US" dirty="0"/>
              <a:t>  else</a:t>
            </a:r>
          </a:p>
          <a:p>
            <a:r>
              <a:rPr lang="en-US" altLang="en-US" dirty="0"/>
              <a:t>    return 0;</a:t>
            </a:r>
          </a:p>
          <a:p>
            <a:r>
              <a:rPr lang="en-US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6784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DAA7-5CC0-4740-AD58-34B71E88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59" y="205735"/>
            <a:ext cx="5174825" cy="60768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Open Sans" panose="020B0606030504020204"/>
                <a:ea typeface="Open Sans" panose="020B0606030504020204" pitchFamily="34" charset="0"/>
                <a:cs typeface="Open Sans" panose="020B0606030504020204" pitchFamily="34" charset="0"/>
              </a:rPr>
              <a:t>Statements – switch Statement</a:t>
            </a:r>
          </a:p>
        </p:txBody>
      </p:sp>
      <p:pic>
        <p:nvPicPr>
          <p:cNvPr id="40" name="Content Placeholder 39">
            <a:extLst>
              <a:ext uri="{FF2B5EF4-FFF2-40B4-BE49-F238E27FC236}">
                <a16:creationId xmlns:a16="http://schemas.microsoft.com/office/drawing/2014/main" id="{49001459-CE1C-4928-A94A-304E1CBEF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6307534"/>
            <a:ext cx="12079516" cy="32466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014091-7DA5-4731-8D89-788E76A7B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-262910"/>
            <a:ext cx="7639050" cy="1076325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3E5A56-7B58-440C-9A5F-D9909233C42F}"/>
              </a:ext>
            </a:extLst>
          </p:cNvPr>
          <p:cNvCxnSpPr>
            <a:cxnSpLocks/>
          </p:cNvCxnSpPr>
          <p:nvPr/>
        </p:nvCxnSpPr>
        <p:spPr>
          <a:xfrm flipH="1">
            <a:off x="335559" y="813415"/>
            <a:ext cx="561223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8086F4-F1AD-44D2-81AB-9FA9651913F0}"/>
              </a:ext>
            </a:extLst>
          </p:cNvPr>
          <p:cNvGrpSpPr/>
          <p:nvPr/>
        </p:nvGrpSpPr>
        <p:grpSpPr>
          <a:xfrm>
            <a:off x="9806099" y="6275934"/>
            <a:ext cx="2273416" cy="405753"/>
            <a:chOff x="58724" y="6275934"/>
            <a:chExt cx="2273416" cy="40575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390A28-93D7-4A93-958F-6E932E917981}"/>
                </a:ext>
              </a:extLst>
            </p:cNvPr>
            <p:cNvSpPr/>
            <p:nvPr/>
          </p:nvSpPr>
          <p:spPr>
            <a:xfrm>
              <a:off x="58724" y="6294806"/>
              <a:ext cx="2273416" cy="38688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0AD50B1-382E-4E79-BC31-AFE6F791DD60}"/>
                </a:ext>
              </a:extLst>
            </p:cNvPr>
            <p:cNvSpPr txBox="1">
              <a:spLocks/>
            </p:cNvSpPr>
            <p:nvPr/>
          </p:nvSpPr>
          <p:spPr>
            <a:xfrm>
              <a:off x="504623" y="6275934"/>
              <a:ext cx="1381617" cy="28790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www.arobs.com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20CAACD4-7BB7-41FB-9195-7A380407D363}"/>
              </a:ext>
            </a:extLst>
          </p:cNvPr>
          <p:cNvSpPr/>
          <p:nvPr/>
        </p:nvSpPr>
        <p:spPr>
          <a:xfrm>
            <a:off x="862398" y="1421095"/>
            <a:ext cx="738110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Open Sans" panose="020B0606030504020204"/>
              </a:rPr>
              <a:t>Can branch on any predefined type  (including string) or </a:t>
            </a:r>
            <a:r>
              <a:rPr lang="en-US" altLang="en-US" sz="2000" dirty="0" err="1">
                <a:latin typeface="Open Sans" panose="020B0606030504020204"/>
              </a:rPr>
              <a:t>enum</a:t>
            </a:r>
            <a:endParaRPr lang="en-US" altLang="en-US" sz="2000" dirty="0">
              <a:latin typeface="Open Sans" panose="020B0606030504020204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Open Sans" panose="020B0606030504020204"/>
              </a:rPr>
              <a:t>User-defined types can provide implicit conversion </a:t>
            </a:r>
            <a:br>
              <a:rPr lang="en-US" altLang="en-US" sz="2000" dirty="0">
                <a:latin typeface="Open Sans" panose="020B0606030504020204"/>
              </a:rPr>
            </a:br>
            <a:r>
              <a:rPr lang="en-US" altLang="en-US" sz="2000" dirty="0">
                <a:latin typeface="Open Sans" panose="020B0606030504020204"/>
              </a:rPr>
              <a:t>to these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Open Sans" panose="020B0606030504020204"/>
              </a:rPr>
              <a:t>Must explicitly state how to end case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Open Sans" panose="020B0606030504020204"/>
              </a:rPr>
              <a:t>With </a:t>
            </a:r>
            <a:r>
              <a:rPr lang="en-US" altLang="en-US" sz="2000" i="1" dirty="0">
                <a:latin typeface="Open Sans" panose="020B0606030504020204"/>
              </a:rPr>
              <a:t>break, </a:t>
            </a:r>
            <a:r>
              <a:rPr lang="en-US" altLang="en-US" sz="2000" i="1" dirty="0" err="1">
                <a:latin typeface="Open Sans" panose="020B0606030504020204"/>
              </a:rPr>
              <a:t>goto</a:t>
            </a:r>
            <a:r>
              <a:rPr lang="en-US" altLang="en-US" sz="2000" i="1" dirty="0">
                <a:latin typeface="Open Sans" panose="020B0606030504020204"/>
              </a:rPr>
              <a:t> case, </a:t>
            </a:r>
            <a:r>
              <a:rPr lang="en-US" altLang="en-US" sz="2000" i="1" dirty="0" err="1">
                <a:latin typeface="Open Sans" panose="020B0606030504020204"/>
              </a:rPr>
              <a:t>goto</a:t>
            </a:r>
            <a:r>
              <a:rPr lang="en-US" altLang="en-US" sz="2000" i="1" dirty="0">
                <a:latin typeface="Open Sans" panose="020B0606030504020204"/>
              </a:rPr>
              <a:t> label, return, throw </a:t>
            </a:r>
            <a:r>
              <a:rPr lang="en-US" altLang="en-US" sz="2000" dirty="0">
                <a:latin typeface="Open Sans" panose="020B0606030504020204"/>
              </a:rPr>
              <a:t>or</a:t>
            </a:r>
            <a:r>
              <a:rPr lang="en-US" altLang="en-US" sz="2000" i="1" dirty="0">
                <a:latin typeface="Open Sans" panose="020B0606030504020204"/>
              </a:rPr>
              <a:t> continue</a:t>
            </a:r>
          </a:p>
        </p:txBody>
      </p:sp>
    </p:spTree>
    <p:extLst>
      <p:ext uri="{BB962C8B-B14F-4D97-AF65-F5344CB8AC3E}">
        <p14:creationId xmlns:p14="http://schemas.microsoft.com/office/powerpoint/2010/main" val="2877665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DAA7-5CC0-4740-AD58-34B71E88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59" y="205735"/>
            <a:ext cx="5174825" cy="60768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Open Sans" panose="020B0606030504020204"/>
                <a:ea typeface="Open Sans" panose="020B0606030504020204" pitchFamily="34" charset="0"/>
                <a:cs typeface="Open Sans" panose="020B0606030504020204" pitchFamily="34" charset="0"/>
              </a:rPr>
              <a:t>Statements – switch Statement</a:t>
            </a:r>
          </a:p>
        </p:txBody>
      </p:sp>
      <p:pic>
        <p:nvPicPr>
          <p:cNvPr id="40" name="Content Placeholder 39">
            <a:extLst>
              <a:ext uri="{FF2B5EF4-FFF2-40B4-BE49-F238E27FC236}">
                <a16:creationId xmlns:a16="http://schemas.microsoft.com/office/drawing/2014/main" id="{49001459-CE1C-4928-A94A-304E1CBEF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6307534"/>
            <a:ext cx="12079516" cy="32466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014091-7DA5-4731-8D89-788E76A7B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-262910"/>
            <a:ext cx="7639050" cy="1076325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3E5A56-7B58-440C-9A5F-D9909233C42F}"/>
              </a:ext>
            </a:extLst>
          </p:cNvPr>
          <p:cNvCxnSpPr>
            <a:cxnSpLocks/>
          </p:cNvCxnSpPr>
          <p:nvPr/>
        </p:nvCxnSpPr>
        <p:spPr>
          <a:xfrm flipH="1">
            <a:off x="335559" y="813415"/>
            <a:ext cx="561223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8086F4-F1AD-44D2-81AB-9FA9651913F0}"/>
              </a:ext>
            </a:extLst>
          </p:cNvPr>
          <p:cNvGrpSpPr/>
          <p:nvPr/>
        </p:nvGrpSpPr>
        <p:grpSpPr>
          <a:xfrm>
            <a:off x="9806099" y="6275934"/>
            <a:ext cx="2273416" cy="405753"/>
            <a:chOff x="58724" y="6275934"/>
            <a:chExt cx="2273416" cy="40575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390A28-93D7-4A93-958F-6E932E917981}"/>
                </a:ext>
              </a:extLst>
            </p:cNvPr>
            <p:cNvSpPr/>
            <p:nvPr/>
          </p:nvSpPr>
          <p:spPr>
            <a:xfrm>
              <a:off x="58724" y="6294806"/>
              <a:ext cx="2273416" cy="38688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0AD50B1-382E-4E79-BC31-AFE6F791DD60}"/>
                </a:ext>
              </a:extLst>
            </p:cNvPr>
            <p:cNvSpPr txBox="1">
              <a:spLocks/>
            </p:cNvSpPr>
            <p:nvPr/>
          </p:nvSpPr>
          <p:spPr>
            <a:xfrm>
              <a:off x="504623" y="6275934"/>
              <a:ext cx="1381617" cy="28790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www.arobs.com</a:t>
              </a:r>
            </a:p>
          </p:txBody>
        </p:sp>
      </p:grpSp>
      <p:sp>
        <p:nvSpPr>
          <p:cNvPr id="14" name="Text Box 4">
            <a:extLst>
              <a:ext uri="{FF2B5EF4-FFF2-40B4-BE49-F238E27FC236}">
                <a16:creationId xmlns:a16="http://schemas.microsoft.com/office/drawing/2014/main" id="{17453480-F27D-4F9A-A148-63ACD04A6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3833" y="1056624"/>
            <a:ext cx="6658233" cy="520142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0" tIns="137160" rIns="182880" bIns="13716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9pPr>
          </a:lstStyle>
          <a:p>
            <a:r>
              <a:rPr lang="en-US" altLang="en-US" dirty="0" err="1"/>
              <a:t>int</a:t>
            </a:r>
            <a:r>
              <a:rPr lang="en-US" altLang="en-US" dirty="0"/>
              <a:t> Test(string label) </a:t>
            </a:r>
          </a:p>
          <a:p>
            <a:r>
              <a:rPr lang="en-US" altLang="en-US" dirty="0"/>
              <a:t>{</a:t>
            </a:r>
          </a:p>
          <a:p>
            <a:r>
              <a:rPr lang="en-US" altLang="en-US" dirty="0"/>
              <a:t>  </a:t>
            </a:r>
            <a:r>
              <a:rPr lang="en-US" altLang="en-US" dirty="0" err="1"/>
              <a:t>int</a:t>
            </a:r>
            <a:r>
              <a:rPr lang="en-US" altLang="en-US" dirty="0"/>
              <a:t> result;</a:t>
            </a:r>
          </a:p>
          <a:p>
            <a:r>
              <a:rPr lang="en-US" altLang="en-US" dirty="0"/>
              <a:t>  switch(label) {</a:t>
            </a:r>
          </a:p>
          <a:p>
            <a:r>
              <a:rPr lang="en-US" altLang="en-US" dirty="0"/>
              <a:t>    case null:</a:t>
            </a:r>
          </a:p>
          <a:p>
            <a:r>
              <a:rPr lang="en-US" altLang="en-US" dirty="0"/>
              <a:t>      </a:t>
            </a:r>
            <a:r>
              <a:rPr lang="en-US" altLang="en-US" dirty="0" err="1"/>
              <a:t>goto</a:t>
            </a:r>
            <a:r>
              <a:rPr lang="en-US" altLang="en-US" dirty="0"/>
              <a:t> case “runner-up”;</a:t>
            </a:r>
          </a:p>
          <a:p>
            <a:r>
              <a:rPr lang="en-US" altLang="en-US" dirty="0"/>
              <a:t>    case “fastest”:</a:t>
            </a:r>
          </a:p>
          <a:p>
            <a:r>
              <a:rPr lang="en-US" altLang="en-US" dirty="0"/>
              <a:t>    case “winner”:</a:t>
            </a:r>
          </a:p>
          <a:p>
            <a:r>
              <a:rPr lang="en-US" altLang="en-US" dirty="0"/>
              <a:t>      result = 1; break;</a:t>
            </a:r>
          </a:p>
          <a:p>
            <a:r>
              <a:rPr lang="en-US" altLang="en-US" dirty="0"/>
              <a:t>    case “runner-up”:</a:t>
            </a:r>
          </a:p>
          <a:p>
            <a:r>
              <a:rPr lang="en-US" altLang="en-US" dirty="0"/>
              <a:t>      result = 2; break;</a:t>
            </a:r>
          </a:p>
          <a:p>
            <a:r>
              <a:rPr lang="en-US" altLang="en-US" dirty="0"/>
              <a:t>    default:</a:t>
            </a:r>
          </a:p>
          <a:p>
            <a:r>
              <a:rPr lang="en-US" altLang="en-US" dirty="0"/>
              <a:t>      result = 0;</a:t>
            </a:r>
          </a:p>
          <a:p>
            <a:r>
              <a:rPr lang="en-US" altLang="en-US" dirty="0"/>
              <a:t>  }</a:t>
            </a:r>
          </a:p>
          <a:p>
            <a:r>
              <a:rPr lang="en-US" altLang="en-US" dirty="0"/>
              <a:t>  return result;</a:t>
            </a:r>
          </a:p>
          <a:p>
            <a:r>
              <a:rPr lang="en-US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4908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DAA7-5CC0-4740-AD58-34B71E88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59" y="205735"/>
            <a:ext cx="5174825" cy="60768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Open Sans" panose="020B0606030504020204"/>
                <a:ea typeface="Open Sans" panose="020B0606030504020204" pitchFamily="34" charset="0"/>
                <a:cs typeface="Open Sans" panose="020B0606030504020204" pitchFamily="34" charset="0"/>
              </a:rPr>
              <a:t>Statements – while Statement</a:t>
            </a:r>
          </a:p>
        </p:txBody>
      </p:sp>
      <p:pic>
        <p:nvPicPr>
          <p:cNvPr id="40" name="Content Placeholder 39">
            <a:extLst>
              <a:ext uri="{FF2B5EF4-FFF2-40B4-BE49-F238E27FC236}">
                <a16:creationId xmlns:a16="http://schemas.microsoft.com/office/drawing/2014/main" id="{49001459-CE1C-4928-A94A-304E1CBEF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6307534"/>
            <a:ext cx="12079516" cy="32466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014091-7DA5-4731-8D89-788E76A7B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-262910"/>
            <a:ext cx="7639050" cy="1076325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3E5A56-7B58-440C-9A5F-D9909233C42F}"/>
              </a:ext>
            </a:extLst>
          </p:cNvPr>
          <p:cNvCxnSpPr>
            <a:cxnSpLocks/>
          </p:cNvCxnSpPr>
          <p:nvPr/>
        </p:nvCxnSpPr>
        <p:spPr>
          <a:xfrm flipH="1">
            <a:off x="335559" y="813415"/>
            <a:ext cx="561223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8086F4-F1AD-44D2-81AB-9FA9651913F0}"/>
              </a:ext>
            </a:extLst>
          </p:cNvPr>
          <p:cNvGrpSpPr/>
          <p:nvPr/>
        </p:nvGrpSpPr>
        <p:grpSpPr>
          <a:xfrm>
            <a:off x="9806099" y="6275934"/>
            <a:ext cx="2273416" cy="405753"/>
            <a:chOff x="58724" y="6275934"/>
            <a:chExt cx="2273416" cy="40575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390A28-93D7-4A93-958F-6E932E917981}"/>
                </a:ext>
              </a:extLst>
            </p:cNvPr>
            <p:cNvSpPr/>
            <p:nvPr/>
          </p:nvSpPr>
          <p:spPr>
            <a:xfrm>
              <a:off x="58724" y="6294806"/>
              <a:ext cx="2273416" cy="38688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0AD50B1-382E-4E79-BC31-AFE6F791DD60}"/>
                </a:ext>
              </a:extLst>
            </p:cNvPr>
            <p:cNvSpPr txBox="1">
              <a:spLocks/>
            </p:cNvSpPr>
            <p:nvPr/>
          </p:nvSpPr>
          <p:spPr>
            <a:xfrm>
              <a:off x="504623" y="6275934"/>
              <a:ext cx="1381617" cy="28790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www.arobs.com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6ECFA54-3927-476A-988C-03788572B92F}"/>
              </a:ext>
            </a:extLst>
          </p:cNvPr>
          <p:cNvSpPr/>
          <p:nvPr/>
        </p:nvSpPr>
        <p:spPr>
          <a:xfrm>
            <a:off x="743231" y="1261992"/>
            <a:ext cx="33575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Open Sans" panose="020B0606030504020204"/>
              </a:rPr>
              <a:t>Requires </a:t>
            </a:r>
            <a:r>
              <a:rPr lang="en-US" altLang="en-US" sz="2000" i="1" dirty="0">
                <a:latin typeface="Open Sans" panose="020B0606030504020204"/>
              </a:rPr>
              <a:t>bool</a:t>
            </a:r>
            <a:r>
              <a:rPr lang="en-US" altLang="en-US" sz="2000" dirty="0">
                <a:latin typeface="Open Sans" panose="020B0606030504020204"/>
              </a:rPr>
              <a:t> expression</a:t>
            </a:r>
          </a:p>
        </p:txBody>
      </p:sp>
      <p:sp>
        <p:nvSpPr>
          <p:cNvPr id="11" name="Text Box 1028">
            <a:extLst>
              <a:ext uri="{FF2B5EF4-FFF2-40B4-BE49-F238E27FC236}">
                <a16:creationId xmlns:a16="http://schemas.microsoft.com/office/drawing/2014/main" id="{A781281F-D54C-4340-8BD1-0A0165F24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231" y="1889740"/>
            <a:ext cx="3276600" cy="21145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tIns="137160" rIns="182880" bIns="13716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int i = 0;</a:t>
            </a:r>
          </a:p>
          <a:p>
            <a:r>
              <a:rPr lang="en-US" altLang="en-US"/>
              <a:t>while (i &lt; 5) {</a:t>
            </a:r>
          </a:p>
          <a:p>
            <a:r>
              <a:rPr lang="en-US" altLang="en-US"/>
              <a:t>   ...</a:t>
            </a:r>
          </a:p>
          <a:p>
            <a:r>
              <a:rPr lang="en-US" altLang="en-US"/>
              <a:t>   i++;</a:t>
            </a:r>
          </a:p>
          <a:p>
            <a:r>
              <a:rPr lang="en-US" altLang="en-US"/>
              <a:t>}</a:t>
            </a:r>
          </a:p>
          <a:p>
            <a:endParaRPr lang="en-US" altLang="en-US"/>
          </a:p>
        </p:txBody>
      </p:sp>
      <p:sp>
        <p:nvSpPr>
          <p:cNvPr id="14" name="Text Box 1029">
            <a:extLst>
              <a:ext uri="{FF2B5EF4-FFF2-40B4-BE49-F238E27FC236}">
                <a16:creationId xmlns:a16="http://schemas.microsoft.com/office/drawing/2014/main" id="{B74BEE23-FAE7-4B2B-98C8-614D544333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6040" y="3041362"/>
            <a:ext cx="3276600" cy="21145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tIns="137160" rIns="182880" bIns="13716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int i = 0;</a:t>
            </a:r>
          </a:p>
          <a:p>
            <a:r>
              <a:rPr lang="en-US" altLang="en-US"/>
              <a:t>do {</a:t>
            </a:r>
          </a:p>
          <a:p>
            <a:r>
              <a:rPr lang="en-US" altLang="en-US"/>
              <a:t>   ...</a:t>
            </a:r>
          </a:p>
          <a:p>
            <a:r>
              <a:rPr lang="en-US" altLang="en-US"/>
              <a:t>   i++;</a:t>
            </a:r>
          </a:p>
          <a:p>
            <a:r>
              <a:rPr lang="en-US" altLang="en-US"/>
              <a:t>}</a:t>
            </a:r>
          </a:p>
          <a:p>
            <a:r>
              <a:rPr lang="en-US" altLang="en-US"/>
              <a:t>while (i &lt; 5);</a:t>
            </a:r>
          </a:p>
        </p:txBody>
      </p:sp>
      <p:sp>
        <p:nvSpPr>
          <p:cNvPr id="15" name="Text Box 1030">
            <a:extLst>
              <a:ext uri="{FF2B5EF4-FFF2-40B4-BE49-F238E27FC236}">
                <a16:creationId xmlns:a16="http://schemas.microsoft.com/office/drawing/2014/main" id="{FD7C88BA-0A00-4D65-B238-8B1BAA823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3213" y="4665963"/>
            <a:ext cx="2971800" cy="12001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tIns="137160" rIns="182880" bIns="13716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while (true) {</a:t>
            </a:r>
          </a:p>
          <a:p>
            <a:r>
              <a:rPr lang="en-US" altLang="en-US"/>
              <a:t>   ...</a:t>
            </a:r>
          </a:p>
          <a:p>
            <a:r>
              <a:rPr lang="en-US" alt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27896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DAA7-5CC0-4740-AD58-34B71E88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59" y="205735"/>
            <a:ext cx="5174825" cy="60768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Open Sans" panose="020B0606030504020204"/>
                <a:ea typeface="Open Sans" panose="020B0606030504020204" pitchFamily="34" charset="0"/>
                <a:cs typeface="Open Sans" panose="020B0606030504020204" pitchFamily="34" charset="0"/>
              </a:rPr>
              <a:t>Statements – for Statement</a:t>
            </a:r>
          </a:p>
        </p:txBody>
      </p:sp>
      <p:pic>
        <p:nvPicPr>
          <p:cNvPr id="40" name="Content Placeholder 39">
            <a:extLst>
              <a:ext uri="{FF2B5EF4-FFF2-40B4-BE49-F238E27FC236}">
                <a16:creationId xmlns:a16="http://schemas.microsoft.com/office/drawing/2014/main" id="{49001459-CE1C-4928-A94A-304E1CBEF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6307534"/>
            <a:ext cx="12079516" cy="32466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014091-7DA5-4731-8D89-788E76A7B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-262910"/>
            <a:ext cx="7639050" cy="1076325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3E5A56-7B58-440C-9A5F-D9909233C42F}"/>
              </a:ext>
            </a:extLst>
          </p:cNvPr>
          <p:cNvCxnSpPr>
            <a:cxnSpLocks/>
          </p:cNvCxnSpPr>
          <p:nvPr/>
        </p:nvCxnSpPr>
        <p:spPr>
          <a:xfrm flipH="1">
            <a:off x="335559" y="813415"/>
            <a:ext cx="561223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8086F4-F1AD-44D2-81AB-9FA9651913F0}"/>
              </a:ext>
            </a:extLst>
          </p:cNvPr>
          <p:cNvGrpSpPr/>
          <p:nvPr/>
        </p:nvGrpSpPr>
        <p:grpSpPr>
          <a:xfrm>
            <a:off x="9806099" y="6275934"/>
            <a:ext cx="2273416" cy="405753"/>
            <a:chOff x="58724" y="6275934"/>
            <a:chExt cx="2273416" cy="40575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390A28-93D7-4A93-958F-6E932E917981}"/>
                </a:ext>
              </a:extLst>
            </p:cNvPr>
            <p:cNvSpPr/>
            <p:nvPr/>
          </p:nvSpPr>
          <p:spPr>
            <a:xfrm>
              <a:off x="58724" y="6294806"/>
              <a:ext cx="2273416" cy="38688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0AD50B1-382E-4E79-BC31-AFE6F791DD60}"/>
                </a:ext>
              </a:extLst>
            </p:cNvPr>
            <p:cNvSpPr txBox="1">
              <a:spLocks/>
            </p:cNvSpPr>
            <p:nvPr/>
          </p:nvSpPr>
          <p:spPr>
            <a:xfrm>
              <a:off x="504623" y="6275934"/>
              <a:ext cx="1381617" cy="28790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www.arobs.com</a:t>
              </a:r>
            </a:p>
          </p:txBody>
        </p:sp>
      </p:grpSp>
      <p:sp>
        <p:nvSpPr>
          <p:cNvPr id="16" name="Text Box 4">
            <a:extLst>
              <a:ext uri="{FF2B5EF4-FFF2-40B4-BE49-F238E27FC236}">
                <a16:creationId xmlns:a16="http://schemas.microsoft.com/office/drawing/2014/main" id="{E2940706-2933-4EE5-BA90-5D4A73E03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622" y="1744449"/>
            <a:ext cx="5638800" cy="12001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tIns="137160" rIns="182880" bIns="13716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9pPr>
          </a:lstStyle>
          <a:p>
            <a:r>
              <a:rPr lang="en-US" altLang="en-US" dirty="0"/>
              <a:t>for (</a:t>
            </a:r>
            <a:r>
              <a:rPr lang="en-US" altLang="en-US" dirty="0" err="1"/>
              <a:t>int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=0; </a:t>
            </a:r>
            <a:r>
              <a:rPr lang="en-US" altLang="en-US" dirty="0" err="1"/>
              <a:t>i</a:t>
            </a:r>
            <a:r>
              <a:rPr lang="en-US" altLang="en-US" dirty="0"/>
              <a:t> &lt; 5; </a:t>
            </a:r>
            <a:r>
              <a:rPr lang="en-US" altLang="en-US" dirty="0" err="1"/>
              <a:t>i</a:t>
            </a:r>
            <a:r>
              <a:rPr lang="en-US" altLang="en-US" dirty="0"/>
              <a:t>++) {</a:t>
            </a:r>
          </a:p>
          <a:p>
            <a:r>
              <a:rPr lang="en-US" altLang="en-US" dirty="0"/>
              <a:t>   ...</a:t>
            </a:r>
          </a:p>
          <a:p>
            <a:r>
              <a:rPr lang="en-US" altLang="en-US" dirty="0"/>
              <a:t>}</a:t>
            </a:r>
          </a:p>
        </p:txBody>
      </p:sp>
      <p:sp>
        <p:nvSpPr>
          <p:cNvPr id="18" name="Text Box 6">
            <a:extLst>
              <a:ext uri="{FF2B5EF4-FFF2-40B4-BE49-F238E27FC236}">
                <a16:creationId xmlns:a16="http://schemas.microsoft.com/office/drawing/2014/main" id="{46C04A41-B103-4517-8996-FACE15B7B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5122" y="3199627"/>
            <a:ext cx="2514600" cy="12001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tIns="137160" rIns="182880" bIns="13716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for (;;) {</a:t>
            </a:r>
          </a:p>
          <a:p>
            <a:r>
              <a:rPr lang="en-US" altLang="en-US"/>
              <a:t>   ...</a:t>
            </a:r>
          </a:p>
          <a:p>
            <a:r>
              <a:rPr lang="en-US" alt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43389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DAA7-5CC0-4740-AD58-34B71E88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59" y="205735"/>
            <a:ext cx="5174825" cy="60768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Open Sans" panose="020B0606030504020204"/>
                <a:ea typeface="Open Sans" panose="020B0606030504020204" pitchFamily="34" charset="0"/>
                <a:cs typeface="Open Sans" panose="020B0606030504020204" pitchFamily="34" charset="0"/>
              </a:rPr>
              <a:t>Statements – foreach Statement</a:t>
            </a:r>
          </a:p>
        </p:txBody>
      </p:sp>
      <p:pic>
        <p:nvPicPr>
          <p:cNvPr id="40" name="Content Placeholder 39">
            <a:extLst>
              <a:ext uri="{FF2B5EF4-FFF2-40B4-BE49-F238E27FC236}">
                <a16:creationId xmlns:a16="http://schemas.microsoft.com/office/drawing/2014/main" id="{49001459-CE1C-4928-A94A-304E1CBEF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6307534"/>
            <a:ext cx="12079516" cy="32466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014091-7DA5-4731-8D89-788E76A7B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-262910"/>
            <a:ext cx="7639050" cy="1076325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3E5A56-7B58-440C-9A5F-D9909233C42F}"/>
              </a:ext>
            </a:extLst>
          </p:cNvPr>
          <p:cNvCxnSpPr>
            <a:cxnSpLocks/>
          </p:cNvCxnSpPr>
          <p:nvPr/>
        </p:nvCxnSpPr>
        <p:spPr>
          <a:xfrm flipH="1">
            <a:off x="335559" y="813415"/>
            <a:ext cx="561223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8086F4-F1AD-44D2-81AB-9FA9651913F0}"/>
              </a:ext>
            </a:extLst>
          </p:cNvPr>
          <p:cNvGrpSpPr/>
          <p:nvPr/>
        </p:nvGrpSpPr>
        <p:grpSpPr>
          <a:xfrm>
            <a:off x="9806099" y="6275934"/>
            <a:ext cx="2273416" cy="405753"/>
            <a:chOff x="58724" y="6275934"/>
            <a:chExt cx="2273416" cy="40575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390A28-93D7-4A93-958F-6E932E917981}"/>
                </a:ext>
              </a:extLst>
            </p:cNvPr>
            <p:cNvSpPr/>
            <p:nvPr/>
          </p:nvSpPr>
          <p:spPr>
            <a:xfrm>
              <a:off x="58724" y="6294806"/>
              <a:ext cx="2273416" cy="38688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0AD50B1-382E-4E79-BC31-AFE6F791DD60}"/>
                </a:ext>
              </a:extLst>
            </p:cNvPr>
            <p:cNvSpPr txBox="1">
              <a:spLocks/>
            </p:cNvSpPr>
            <p:nvPr/>
          </p:nvSpPr>
          <p:spPr>
            <a:xfrm>
              <a:off x="504623" y="6275934"/>
              <a:ext cx="1381617" cy="28790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www.arobs.com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634B8E07-5420-492F-918C-1018A95DDF31}"/>
              </a:ext>
            </a:extLst>
          </p:cNvPr>
          <p:cNvSpPr/>
          <p:nvPr/>
        </p:nvSpPr>
        <p:spPr>
          <a:xfrm>
            <a:off x="721513" y="1421095"/>
            <a:ext cx="4888902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Open Sans" panose="020B0606030504020204"/>
              </a:rPr>
              <a:t>Iteration of arrays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Open Sans" panose="020B0606030504020204"/>
              </a:rPr>
              <a:t>Iteration of user-defined collections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Open Sans" panose="020B0606030504020204"/>
              </a:rPr>
              <a:t>Created by implementing </a:t>
            </a:r>
            <a:r>
              <a:rPr lang="en-US" altLang="en-US" sz="2000" dirty="0" err="1">
                <a:latin typeface="Open Sans" panose="020B0606030504020204"/>
              </a:rPr>
              <a:t>IEnumerable</a:t>
            </a:r>
            <a:endParaRPr lang="en-US" altLang="en-US" sz="2000" dirty="0">
              <a:latin typeface="Open Sans" panose="020B0606030504020204"/>
            </a:endParaRPr>
          </a:p>
          <a:p>
            <a:endParaRPr lang="en-GB" dirty="0"/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9A2BDA0B-28D2-4E10-BB95-CD6C313BA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667" y="2676525"/>
            <a:ext cx="8191500" cy="15049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tIns="137160" rIns="182880" bIns="13716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public static void Main(string[] args) {</a:t>
            </a:r>
          </a:p>
          <a:p>
            <a:r>
              <a:rPr lang="en-US" altLang="en-US"/>
              <a:t>   foreach (string s in args) </a:t>
            </a:r>
          </a:p>
          <a:p>
            <a:r>
              <a:rPr lang="en-US" altLang="en-US"/>
              <a:t>      Console.WriteLine(s);</a:t>
            </a:r>
          </a:p>
          <a:p>
            <a:r>
              <a:rPr lang="en-US" altLang="en-US"/>
              <a:t>}</a:t>
            </a: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E8A43149-BC55-487E-B697-2A19D3917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3642" y="4308030"/>
            <a:ext cx="8267700" cy="18097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tIns="137160" rIns="182880" bIns="13716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foreach (Customer c in customers.OrderBy("name")) {</a:t>
            </a:r>
          </a:p>
          <a:p>
            <a:r>
              <a:rPr lang="en-US" altLang="en-US"/>
              <a:t>   if (c.Orders.Count != 0) {</a:t>
            </a:r>
          </a:p>
          <a:p>
            <a:r>
              <a:rPr lang="en-US" altLang="en-US"/>
              <a:t>      ...</a:t>
            </a:r>
          </a:p>
          <a:p>
            <a:r>
              <a:rPr lang="en-US" altLang="en-US"/>
              <a:t>   }</a:t>
            </a:r>
          </a:p>
          <a:p>
            <a:r>
              <a:rPr lang="en-US" alt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52526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DAA7-5CC0-4740-AD58-34B71E88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59" y="205735"/>
            <a:ext cx="5174825" cy="60768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Open Sans" panose="020B0606030504020204"/>
                <a:ea typeface="Open Sans" panose="020B0606030504020204" pitchFamily="34" charset="0"/>
                <a:cs typeface="Open Sans" panose="020B0606030504020204" pitchFamily="34" charset="0"/>
              </a:rPr>
              <a:t>Statements – Jump Statements</a:t>
            </a:r>
          </a:p>
        </p:txBody>
      </p:sp>
      <p:pic>
        <p:nvPicPr>
          <p:cNvPr id="40" name="Content Placeholder 39">
            <a:extLst>
              <a:ext uri="{FF2B5EF4-FFF2-40B4-BE49-F238E27FC236}">
                <a16:creationId xmlns:a16="http://schemas.microsoft.com/office/drawing/2014/main" id="{49001459-CE1C-4928-A94A-304E1CBEF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6307534"/>
            <a:ext cx="12079516" cy="32466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014091-7DA5-4731-8D89-788E76A7B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-262910"/>
            <a:ext cx="7639050" cy="1076325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3E5A56-7B58-440C-9A5F-D9909233C42F}"/>
              </a:ext>
            </a:extLst>
          </p:cNvPr>
          <p:cNvCxnSpPr>
            <a:cxnSpLocks/>
          </p:cNvCxnSpPr>
          <p:nvPr/>
        </p:nvCxnSpPr>
        <p:spPr>
          <a:xfrm flipH="1">
            <a:off x="335559" y="813415"/>
            <a:ext cx="561223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8086F4-F1AD-44D2-81AB-9FA9651913F0}"/>
              </a:ext>
            </a:extLst>
          </p:cNvPr>
          <p:cNvGrpSpPr/>
          <p:nvPr/>
        </p:nvGrpSpPr>
        <p:grpSpPr>
          <a:xfrm>
            <a:off x="9806099" y="6275934"/>
            <a:ext cx="2273416" cy="405753"/>
            <a:chOff x="58724" y="6275934"/>
            <a:chExt cx="2273416" cy="40575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390A28-93D7-4A93-958F-6E932E917981}"/>
                </a:ext>
              </a:extLst>
            </p:cNvPr>
            <p:cNvSpPr/>
            <p:nvPr/>
          </p:nvSpPr>
          <p:spPr>
            <a:xfrm>
              <a:off x="58724" y="6294806"/>
              <a:ext cx="2273416" cy="38688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0AD50B1-382E-4E79-BC31-AFE6F791DD60}"/>
                </a:ext>
              </a:extLst>
            </p:cNvPr>
            <p:cNvSpPr txBox="1">
              <a:spLocks/>
            </p:cNvSpPr>
            <p:nvPr/>
          </p:nvSpPr>
          <p:spPr>
            <a:xfrm>
              <a:off x="504623" y="6275934"/>
              <a:ext cx="1381617" cy="28790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www.arobs.com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D806227D-4A19-4A12-AAE9-AE257055B359}"/>
              </a:ext>
            </a:extLst>
          </p:cNvPr>
          <p:cNvSpPr/>
          <p:nvPr/>
        </p:nvSpPr>
        <p:spPr>
          <a:xfrm>
            <a:off x="947351" y="1502025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i="1" dirty="0">
                <a:latin typeface="Open Sans" panose="020B0606030504020204"/>
              </a:rPr>
              <a:t>break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Open Sans" panose="020B0606030504020204"/>
              </a:rPr>
              <a:t>Exit inner-most loop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i="1" dirty="0">
                <a:latin typeface="Open Sans" panose="020B0606030504020204"/>
              </a:rPr>
              <a:t>continue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Open Sans" panose="020B0606030504020204"/>
              </a:rPr>
              <a:t>End iteration of inner-most loop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i="1" dirty="0" err="1">
                <a:latin typeface="Open Sans" panose="020B0606030504020204"/>
              </a:rPr>
              <a:t>goto</a:t>
            </a:r>
            <a:r>
              <a:rPr lang="en-US" altLang="en-US" sz="2000" dirty="0">
                <a:latin typeface="Open Sans" panose="020B0606030504020204"/>
              </a:rPr>
              <a:t> &lt;label&gt;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Open Sans" panose="020B0606030504020204"/>
              </a:rPr>
              <a:t>Transfer execution to label statement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i="1" dirty="0">
                <a:latin typeface="Open Sans" panose="020B0606030504020204"/>
              </a:rPr>
              <a:t>return</a:t>
            </a:r>
            <a:r>
              <a:rPr lang="en-US" altLang="en-US" sz="2000" dirty="0">
                <a:latin typeface="Open Sans" panose="020B0606030504020204"/>
              </a:rPr>
              <a:t> [&lt;expression&gt;]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Open Sans" panose="020B0606030504020204"/>
              </a:rPr>
              <a:t>Exit a method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i="1" dirty="0">
                <a:latin typeface="Open Sans" panose="020B0606030504020204"/>
              </a:rPr>
              <a:t>throw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Open Sans" panose="020B0606030504020204"/>
              </a:rPr>
              <a:t>See 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8961565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DAA7-5CC0-4740-AD58-34B71E88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59" y="205735"/>
            <a:ext cx="5174825" cy="60768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Open Sans" panose="020B0606030504020204"/>
                <a:ea typeface="Open Sans" panose="020B0606030504020204" pitchFamily="34" charset="0"/>
                <a:cs typeface="Open Sans" panose="020B0606030504020204" pitchFamily="34" charset="0"/>
              </a:rPr>
              <a:t>Statements – Exception Handling</a:t>
            </a:r>
          </a:p>
        </p:txBody>
      </p:sp>
      <p:pic>
        <p:nvPicPr>
          <p:cNvPr id="40" name="Content Placeholder 39">
            <a:extLst>
              <a:ext uri="{FF2B5EF4-FFF2-40B4-BE49-F238E27FC236}">
                <a16:creationId xmlns:a16="http://schemas.microsoft.com/office/drawing/2014/main" id="{49001459-CE1C-4928-A94A-304E1CBEF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6307534"/>
            <a:ext cx="12079516" cy="32466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014091-7DA5-4731-8D89-788E76A7B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-262910"/>
            <a:ext cx="7639050" cy="1076325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3E5A56-7B58-440C-9A5F-D9909233C42F}"/>
              </a:ext>
            </a:extLst>
          </p:cNvPr>
          <p:cNvCxnSpPr>
            <a:cxnSpLocks/>
          </p:cNvCxnSpPr>
          <p:nvPr/>
        </p:nvCxnSpPr>
        <p:spPr>
          <a:xfrm flipH="1">
            <a:off x="335559" y="813415"/>
            <a:ext cx="561223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8086F4-F1AD-44D2-81AB-9FA9651913F0}"/>
              </a:ext>
            </a:extLst>
          </p:cNvPr>
          <p:cNvGrpSpPr/>
          <p:nvPr/>
        </p:nvGrpSpPr>
        <p:grpSpPr>
          <a:xfrm>
            <a:off x="9806099" y="6275934"/>
            <a:ext cx="2273416" cy="405753"/>
            <a:chOff x="58724" y="6275934"/>
            <a:chExt cx="2273416" cy="40575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390A28-93D7-4A93-958F-6E932E917981}"/>
                </a:ext>
              </a:extLst>
            </p:cNvPr>
            <p:cNvSpPr/>
            <p:nvPr/>
          </p:nvSpPr>
          <p:spPr>
            <a:xfrm>
              <a:off x="58724" y="6294806"/>
              <a:ext cx="2273416" cy="38688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0AD50B1-382E-4E79-BC31-AFE6F791DD60}"/>
                </a:ext>
              </a:extLst>
            </p:cNvPr>
            <p:cNvSpPr txBox="1">
              <a:spLocks/>
            </p:cNvSpPr>
            <p:nvPr/>
          </p:nvSpPr>
          <p:spPr>
            <a:xfrm>
              <a:off x="504623" y="6275934"/>
              <a:ext cx="1381617" cy="28790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www.arobs.com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3FC5400-40B4-494E-946A-34EB6DCF60E6}"/>
              </a:ext>
            </a:extLst>
          </p:cNvPr>
          <p:cNvSpPr/>
          <p:nvPr/>
        </p:nvSpPr>
        <p:spPr>
          <a:xfrm>
            <a:off x="1054444" y="1706427"/>
            <a:ext cx="728224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Open Sans" panose="020B0606030504020204"/>
              </a:rPr>
              <a:t>Exceptions are the C# mechanism for handling unexpected error conditions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Open Sans" panose="020B0606030504020204"/>
              </a:rPr>
              <a:t>Superior to returning status values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Open Sans" panose="020B0606030504020204"/>
              </a:rPr>
              <a:t>Can’t be ignored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Open Sans" panose="020B0606030504020204"/>
              </a:rPr>
              <a:t>Don’t have to be handled at the point they occur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Open Sans" panose="020B0606030504020204"/>
              </a:rPr>
              <a:t>Can be used even where values are not returned (e.g. accessing a property)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Open Sans" panose="020B0606030504020204"/>
              </a:rPr>
              <a:t>Standard exceptions are provided</a:t>
            </a:r>
            <a:endParaRPr lang="en-GB" sz="2000" dirty="0">
              <a:latin typeface="Open Sans" panose="020B0606030504020204"/>
            </a:endParaRPr>
          </a:p>
        </p:txBody>
      </p:sp>
    </p:spTree>
    <p:extLst>
      <p:ext uri="{BB962C8B-B14F-4D97-AF65-F5344CB8AC3E}">
        <p14:creationId xmlns:p14="http://schemas.microsoft.com/office/powerpoint/2010/main" val="528662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DAA7-5CC0-4740-AD58-34B71E88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59" y="205735"/>
            <a:ext cx="5174825" cy="6076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Hello Word - basics</a:t>
            </a:r>
          </a:p>
        </p:txBody>
      </p:sp>
      <p:pic>
        <p:nvPicPr>
          <p:cNvPr id="40" name="Content Placeholder 39">
            <a:extLst>
              <a:ext uri="{FF2B5EF4-FFF2-40B4-BE49-F238E27FC236}">
                <a16:creationId xmlns:a16="http://schemas.microsoft.com/office/drawing/2014/main" id="{49001459-CE1C-4928-A94A-304E1CBEF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6307534"/>
            <a:ext cx="12079516" cy="32466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014091-7DA5-4731-8D89-788E76A7B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-262910"/>
            <a:ext cx="7639050" cy="1076325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3E5A56-7B58-440C-9A5F-D9909233C42F}"/>
              </a:ext>
            </a:extLst>
          </p:cNvPr>
          <p:cNvCxnSpPr>
            <a:cxnSpLocks/>
          </p:cNvCxnSpPr>
          <p:nvPr/>
        </p:nvCxnSpPr>
        <p:spPr>
          <a:xfrm flipH="1">
            <a:off x="335559" y="813415"/>
            <a:ext cx="561223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8086F4-F1AD-44D2-81AB-9FA9651913F0}"/>
              </a:ext>
            </a:extLst>
          </p:cNvPr>
          <p:cNvGrpSpPr/>
          <p:nvPr/>
        </p:nvGrpSpPr>
        <p:grpSpPr>
          <a:xfrm>
            <a:off x="9806099" y="6275934"/>
            <a:ext cx="2273416" cy="405753"/>
            <a:chOff x="58724" y="6275934"/>
            <a:chExt cx="2273416" cy="40575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390A28-93D7-4A93-958F-6E932E917981}"/>
                </a:ext>
              </a:extLst>
            </p:cNvPr>
            <p:cNvSpPr/>
            <p:nvPr/>
          </p:nvSpPr>
          <p:spPr>
            <a:xfrm>
              <a:off x="58724" y="6294806"/>
              <a:ext cx="2273416" cy="38688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0AD50B1-382E-4E79-BC31-AFE6F791DD60}"/>
                </a:ext>
              </a:extLst>
            </p:cNvPr>
            <p:cNvSpPr txBox="1">
              <a:spLocks/>
            </p:cNvSpPr>
            <p:nvPr/>
          </p:nvSpPr>
          <p:spPr>
            <a:xfrm>
              <a:off x="504623" y="6275934"/>
              <a:ext cx="1381617" cy="28790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www.arobs.com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348698B-0229-46DC-83D6-9A4656D68A5F}"/>
              </a:ext>
            </a:extLst>
          </p:cNvPr>
          <p:cNvSpPr txBox="1"/>
          <p:nvPr/>
        </p:nvSpPr>
        <p:spPr>
          <a:xfrm>
            <a:off x="6039758" y="3509021"/>
            <a:ext cx="4898859" cy="2086725"/>
          </a:xfrm>
          <a:prstGeom prst="rect">
            <a:avLst/>
          </a:prstGeom>
          <a:solidFill>
            <a:srgbClr val="BCCBF6"/>
          </a:solidFill>
        </p:spPr>
        <p:txBody>
          <a:bodyPr wrap="square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1600" dirty="0"/>
              <a:t>using System;</a:t>
            </a:r>
          </a:p>
          <a:p>
            <a:pPr>
              <a:lnSpc>
                <a:spcPct val="90000"/>
              </a:lnSpc>
            </a:pPr>
            <a:r>
              <a:rPr lang="en-US" altLang="en-US" sz="1600" dirty="0"/>
              <a:t>namespace Test{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public class Hello {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	public static void Main( ) 	{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      	          </a:t>
            </a:r>
            <a:r>
              <a:rPr lang="en-US" altLang="en-US" sz="1600" dirty="0" err="1"/>
              <a:t>Console.WriteLine</a:t>
            </a:r>
            <a:r>
              <a:rPr lang="en-US" altLang="en-US" sz="1600" dirty="0"/>
              <a:t>("Hello world");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		</a:t>
            </a:r>
            <a:r>
              <a:rPr lang="en-US" altLang="en-US" sz="1600" dirty="0" err="1"/>
              <a:t>System.Console.ReadLine</a:t>
            </a:r>
            <a:r>
              <a:rPr lang="en-US" altLang="en-US" sz="1600" dirty="0"/>
              <a:t>(); 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   	}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}</a:t>
            </a:r>
          </a:p>
          <a:p>
            <a:pPr>
              <a:lnSpc>
                <a:spcPct val="90000"/>
              </a:lnSpc>
            </a:pPr>
            <a:r>
              <a:rPr lang="en-US" altLang="en-US" sz="1600" dirty="0"/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D2F637-7770-4081-BA5A-0C31A1A0D061}"/>
              </a:ext>
            </a:extLst>
          </p:cNvPr>
          <p:cNvSpPr/>
          <p:nvPr/>
        </p:nvSpPr>
        <p:spPr>
          <a:xfrm>
            <a:off x="586811" y="1316453"/>
            <a:ext cx="1011252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252830"/>
                </a:solidFill>
                <a:latin typeface="Open Sans" panose="020B0606030504020204"/>
              </a:rPr>
              <a:t>Namespaces</a:t>
            </a:r>
            <a:r>
              <a:rPr lang="en-GB" sz="2000" dirty="0">
                <a:solidFill>
                  <a:srgbClr val="252830"/>
                </a:solidFill>
                <a:latin typeface="Open Sans" panose="020B0606030504020204"/>
              </a:rPr>
              <a:t> are used in C# to organize and provide a level of separation of codes. They can be considered as a container which consists of other namespaces, classes,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Open Sans" panose="020B0606030504020204"/>
              </a:rPr>
              <a:t>We can define a namespace in C# using the </a:t>
            </a:r>
            <a:r>
              <a:rPr lang="en-GB" sz="2000" i="1" dirty="0">
                <a:latin typeface="Open Sans" panose="020B0606030504020204"/>
              </a:rPr>
              <a:t>namespace </a:t>
            </a:r>
            <a:r>
              <a:rPr lang="en-GB" sz="2000" dirty="0">
                <a:latin typeface="Open Sans" panose="020B0606030504020204"/>
              </a:rPr>
              <a:t>keyword (</a:t>
            </a:r>
            <a:r>
              <a:rPr lang="en-GB" sz="2000" dirty="0" err="1">
                <a:latin typeface="Open Sans" panose="020B0606030504020204"/>
              </a:rPr>
              <a:t>eg.</a:t>
            </a:r>
            <a:r>
              <a:rPr lang="en-GB" sz="2000" dirty="0">
                <a:latin typeface="Open Sans" panose="020B0606030504020204"/>
              </a:rPr>
              <a:t> “Test”)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Open Sans" panose="020B0606030504020204"/>
              </a:rPr>
              <a:t>The members of a namespace can be accessed using the dot(.) operator.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Open Sans" panose="020B0606030504020204"/>
              </a:rPr>
              <a:t>A namespace can be included in a program using the using keyword.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F994DD-81BD-4BDC-B351-C5173FB1EE36}"/>
              </a:ext>
            </a:extLst>
          </p:cNvPr>
          <p:cNvSpPr/>
          <p:nvPr/>
        </p:nvSpPr>
        <p:spPr>
          <a:xfrm>
            <a:off x="586810" y="3255445"/>
            <a:ext cx="536098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Open Sans" panose="020B0606030504020204"/>
              </a:rPr>
              <a:t>The Main method is the entry point of a C# application.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Open Sans" panose="020B0606030504020204"/>
              </a:rPr>
              <a:t>When the application is started, the Main method is the first method that is invoked.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Open Sans" panose="020B0606030504020204"/>
              </a:rPr>
              <a:t>There can only be one entry point in a C# program. </a:t>
            </a:r>
          </a:p>
        </p:txBody>
      </p:sp>
    </p:spTree>
    <p:extLst>
      <p:ext uri="{BB962C8B-B14F-4D97-AF65-F5344CB8AC3E}">
        <p14:creationId xmlns:p14="http://schemas.microsoft.com/office/powerpoint/2010/main" val="12173544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DAA7-5CC0-4740-AD58-34B71E88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59" y="205735"/>
            <a:ext cx="5174825" cy="60768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Open Sans" panose="020B0606030504020204"/>
                <a:ea typeface="Open Sans" panose="020B0606030504020204" pitchFamily="34" charset="0"/>
                <a:cs typeface="Open Sans" panose="020B0606030504020204" pitchFamily="34" charset="0"/>
              </a:rPr>
              <a:t>Statements – Exception Handling</a:t>
            </a:r>
          </a:p>
        </p:txBody>
      </p:sp>
      <p:pic>
        <p:nvPicPr>
          <p:cNvPr id="40" name="Content Placeholder 39">
            <a:extLst>
              <a:ext uri="{FF2B5EF4-FFF2-40B4-BE49-F238E27FC236}">
                <a16:creationId xmlns:a16="http://schemas.microsoft.com/office/drawing/2014/main" id="{49001459-CE1C-4928-A94A-304E1CBEF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6307534"/>
            <a:ext cx="12079516" cy="32466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014091-7DA5-4731-8D89-788E76A7B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-262910"/>
            <a:ext cx="7639050" cy="1076325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3E5A56-7B58-440C-9A5F-D9909233C42F}"/>
              </a:ext>
            </a:extLst>
          </p:cNvPr>
          <p:cNvCxnSpPr>
            <a:cxnSpLocks/>
          </p:cNvCxnSpPr>
          <p:nvPr/>
        </p:nvCxnSpPr>
        <p:spPr>
          <a:xfrm flipH="1">
            <a:off x="335559" y="813415"/>
            <a:ext cx="561223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8086F4-F1AD-44D2-81AB-9FA9651913F0}"/>
              </a:ext>
            </a:extLst>
          </p:cNvPr>
          <p:cNvGrpSpPr/>
          <p:nvPr/>
        </p:nvGrpSpPr>
        <p:grpSpPr>
          <a:xfrm>
            <a:off x="9806099" y="6275934"/>
            <a:ext cx="2273416" cy="405753"/>
            <a:chOff x="58724" y="6275934"/>
            <a:chExt cx="2273416" cy="40575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390A28-93D7-4A93-958F-6E932E917981}"/>
                </a:ext>
              </a:extLst>
            </p:cNvPr>
            <p:cNvSpPr/>
            <p:nvPr/>
          </p:nvSpPr>
          <p:spPr>
            <a:xfrm>
              <a:off x="58724" y="6294806"/>
              <a:ext cx="2273416" cy="38688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0AD50B1-382E-4E79-BC31-AFE6F791DD60}"/>
                </a:ext>
              </a:extLst>
            </p:cNvPr>
            <p:cNvSpPr txBox="1">
              <a:spLocks/>
            </p:cNvSpPr>
            <p:nvPr/>
          </p:nvSpPr>
          <p:spPr>
            <a:xfrm>
              <a:off x="504623" y="6275934"/>
              <a:ext cx="1381617" cy="28790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www.arobs.com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DC255B1-4C8E-486C-B93B-28D4788CCBA0}"/>
              </a:ext>
            </a:extLst>
          </p:cNvPr>
          <p:cNvSpPr/>
          <p:nvPr/>
        </p:nvSpPr>
        <p:spPr>
          <a:xfrm>
            <a:off x="1079156" y="1693659"/>
            <a:ext cx="786713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i="1" dirty="0">
                <a:latin typeface="Open Sans" panose="020B0606030504020204"/>
              </a:rPr>
              <a:t>try</a:t>
            </a:r>
            <a:r>
              <a:rPr lang="en-US" altLang="en-US" sz="2000" dirty="0">
                <a:latin typeface="Open Sans" panose="020B0606030504020204"/>
              </a:rPr>
              <a:t>...</a:t>
            </a:r>
            <a:r>
              <a:rPr lang="en-US" altLang="en-US" sz="2000" i="1" dirty="0">
                <a:latin typeface="Open Sans" panose="020B0606030504020204"/>
              </a:rPr>
              <a:t>catch</a:t>
            </a:r>
            <a:r>
              <a:rPr lang="en-US" altLang="en-US" sz="2000" dirty="0">
                <a:latin typeface="Open Sans" panose="020B0606030504020204"/>
              </a:rPr>
              <a:t>...</a:t>
            </a:r>
            <a:r>
              <a:rPr lang="en-US" altLang="en-US" sz="2000" i="1" dirty="0">
                <a:latin typeface="Open Sans" panose="020B0606030504020204"/>
              </a:rPr>
              <a:t>finally</a:t>
            </a:r>
            <a:r>
              <a:rPr lang="en-US" altLang="en-US" sz="2000" dirty="0">
                <a:latin typeface="Open Sans" panose="020B0606030504020204"/>
              </a:rPr>
              <a:t> statement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i="1" dirty="0">
                <a:latin typeface="Open Sans" panose="020B0606030504020204"/>
              </a:rPr>
              <a:t>try</a:t>
            </a:r>
            <a:r>
              <a:rPr lang="en-US" altLang="en-US" sz="2000" dirty="0">
                <a:latin typeface="Open Sans" panose="020B0606030504020204"/>
              </a:rPr>
              <a:t> block contains code that could throw an exception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i="1" dirty="0">
                <a:latin typeface="Open Sans" panose="020B0606030504020204"/>
              </a:rPr>
              <a:t>catch</a:t>
            </a:r>
            <a:r>
              <a:rPr lang="en-US" altLang="en-US" sz="2000" dirty="0">
                <a:latin typeface="Open Sans" panose="020B0606030504020204"/>
              </a:rPr>
              <a:t> block handles exceptions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Open Sans" panose="020B0606030504020204"/>
              </a:rPr>
              <a:t>Can have multiple catch blocks to handle different kinds of exceptions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i="1" dirty="0">
                <a:latin typeface="Open Sans" panose="020B0606030504020204"/>
              </a:rPr>
              <a:t>finally</a:t>
            </a:r>
            <a:r>
              <a:rPr lang="en-US" altLang="en-US" sz="2000" dirty="0">
                <a:latin typeface="Open Sans" panose="020B0606030504020204"/>
              </a:rPr>
              <a:t> block contains code that will always be executed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Open Sans" panose="020B0606030504020204"/>
              </a:rPr>
              <a:t>Cannot use jump statements (e.g. </a:t>
            </a:r>
            <a:r>
              <a:rPr lang="en-US" altLang="en-US" sz="2000" dirty="0" err="1">
                <a:latin typeface="Open Sans" panose="020B0606030504020204"/>
              </a:rPr>
              <a:t>goto</a:t>
            </a:r>
            <a:r>
              <a:rPr lang="en-US" altLang="en-US" sz="2000" dirty="0">
                <a:latin typeface="Open Sans" panose="020B0606030504020204"/>
              </a:rPr>
              <a:t>) to exit a finally block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i="1" dirty="0">
                <a:latin typeface="Open Sans" panose="020B0606030504020204"/>
              </a:rPr>
              <a:t>throw</a:t>
            </a:r>
            <a:r>
              <a:rPr lang="en-US" altLang="en-US" sz="2000" dirty="0">
                <a:latin typeface="Open Sans" panose="020B0606030504020204"/>
              </a:rPr>
              <a:t> statement raises an exception</a:t>
            </a:r>
          </a:p>
          <a:p>
            <a:pPr lvl="1">
              <a:lnSpc>
                <a:spcPct val="90000"/>
              </a:lnSpc>
            </a:pPr>
            <a:endParaRPr lang="en-US" altLang="en-US" sz="2000" dirty="0">
              <a:latin typeface="Open Sans" panose="020B0606030504020204"/>
            </a:endParaRPr>
          </a:p>
        </p:txBody>
      </p:sp>
    </p:spTree>
    <p:extLst>
      <p:ext uri="{BB962C8B-B14F-4D97-AF65-F5344CB8AC3E}">
        <p14:creationId xmlns:p14="http://schemas.microsoft.com/office/powerpoint/2010/main" val="10638905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DAA7-5CC0-4740-AD58-34B71E88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59" y="205735"/>
            <a:ext cx="5174825" cy="60768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Open Sans" panose="020B0606030504020204"/>
                <a:ea typeface="Open Sans" panose="020B0606030504020204" pitchFamily="34" charset="0"/>
                <a:cs typeface="Open Sans" panose="020B0606030504020204" pitchFamily="34" charset="0"/>
              </a:rPr>
              <a:t>Statements – Exception Handling</a:t>
            </a:r>
          </a:p>
        </p:txBody>
      </p:sp>
      <p:pic>
        <p:nvPicPr>
          <p:cNvPr id="40" name="Content Placeholder 39">
            <a:extLst>
              <a:ext uri="{FF2B5EF4-FFF2-40B4-BE49-F238E27FC236}">
                <a16:creationId xmlns:a16="http://schemas.microsoft.com/office/drawing/2014/main" id="{49001459-CE1C-4928-A94A-304E1CBEF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6307534"/>
            <a:ext cx="12079516" cy="32466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014091-7DA5-4731-8D89-788E76A7B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-262910"/>
            <a:ext cx="7639050" cy="1076325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3E5A56-7B58-440C-9A5F-D9909233C42F}"/>
              </a:ext>
            </a:extLst>
          </p:cNvPr>
          <p:cNvCxnSpPr>
            <a:cxnSpLocks/>
          </p:cNvCxnSpPr>
          <p:nvPr/>
        </p:nvCxnSpPr>
        <p:spPr>
          <a:xfrm flipH="1">
            <a:off x="335559" y="813415"/>
            <a:ext cx="561223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8086F4-F1AD-44D2-81AB-9FA9651913F0}"/>
              </a:ext>
            </a:extLst>
          </p:cNvPr>
          <p:cNvGrpSpPr/>
          <p:nvPr/>
        </p:nvGrpSpPr>
        <p:grpSpPr>
          <a:xfrm>
            <a:off x="9806099" y="6275934"/>
            <a:ext cx="2273416" cy="405753"/>
            <a:chOff x="58724" y="6275934"/>
            <a:chExt cx="2273416" cy="40575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390A28-93D7-4A93-958F-6E932E917981}"/>
                </a:ext>
              </a:extLst>
            </p:cNvPr>
            <p:cNvSpPr/>
            <p:nvPr/>
          </p:nvSpPr>
          <p:spPr>
            <a:xfrm>
              <a:off x="58724" y="6294806"/>
              <a:ext cx="2273416" cy="38688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0AD50B1-382E-4E79-BC31-AFE6F791DD60}"/>
                </a:ext>
              </a:extLst>
            </p:cNvPr>
            <p:cNvSpPr txBox="1">
              <a:spLocks/>
            </p:cNvSpPr>
            <p:nvPr/>
          </p:nvSpPr>
          <p:spPr>
            <a:xfrm>
              <a:off x="504623" y="6275934"/>
              <a:ext cx="1381617" cy="28790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www.arobs.com</a:t>
              </a:r>
            </a:p>
          </p:txBody>
        </p:sp>
      </p:grpSp>
      <p:sp>
        <p:nvSpPr>
          <p:cNvPr id="10" name="Text Box 4">
            <a:extLst>
              <a:ext uri="{FF2B5EF4-FFF2-40B4-BE49-F238E27FC236}">
                <a16:creationId xmlns:a16="http://schemas.microsoft.com/office/drawing/2014/main" id="{1B482F6F-F98F-41AF-9FAC-AA7926570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0092" y="1304925"/>
            <a:ext cx="7467600" cy="42481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tIns="137160" rIns="182880" bIns="13716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try {</a:t>
            </a:r>
          </a:p>
          <a:p>
            <a:r>
              <a:rPr lang="en-US" altLang="en-US"/>
              <a:t>  Console.WriteLine("try");</a:t>
            </a:r>
          </a:p>
          <a:p>
            <a:r>
              <a:rPr lang="en-US" altLang="en-US"/>
              <a:t>  throw new Exception(“message”);</a:t>
            </a:r>
          </a:p>
          <a:p>
            <a:r>
              <a:rPr lang="en-US" altLang="en-US"/>
              <a:t>}</a:t>
            </a:r>
          </a:p>
          <a:p>
            <a:r>
              <a:rPr lang="en-US" altLang="en-US"/>
              <a:t>catch (ArgumentNullException e) {</a:t>
            </a:r>
          </a:p>
          <a:p>
            <a:r>
              <a:rPr lang="en-US" altLang="en-US"/>
              <a:t>  Console.WriteLine(“caught null argument");</a:t>
            </a:r>
          </a:p>
          <a:p>
            <a:r>
              <a:rPr lang="en-US" altLang="en-US"/>
              <a:t>}</a:t>
            </a:r>
          </a:p>
          <a:p>
            <a:r>
              <a:rPr lang="en-US" altLang="en-US"/>
              <a:t>catch {</a:t>
            </a:r>
          </a:p>
          <a:p>
            <a:r>
              <a:rPr lang="en-US" altLang="en-US"/>
              <a:t>  Console.WriteLine("catch");</a:t>
            </a:r>
          </a:p>
          <a:p>
            <a:r>
              <a:rPr lang="en-US" altLang="en-US"/>
              <a:t>}</a:t>
            </a:r>
          </a:p>
          <a:p>
            <a:r>
              <a:rPr lang="en-US" altLang="en-US"/>
              <a:t>finally {</a:t>
            </a:r>
          </a:p>
          <a:p>
            <a:r>
              <a:rPr lang="en-US" altLang="en-US"/>
              <a:t>  Console.WriteLine("finally");</a:t>
            </a:r>
          </a:p>
          <a:p>
            <a:r>
              <a:rPr lang="en-US" alt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56796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DAA7-5CC0-4740-AD58-34B71E88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59" y="205735"/>
            <a:ext cx="5174825" cy="60768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Open Sans" panose="020B0606030504020204"/>
                <a:ea typeface="Open Sans" panose="020B0606030504020204" pitchFamily="34" charset="0"/>
                <a:cs typeface="Open Sans" panose="020B0606030504020204" pitchFamily="34" charset="0"/>
              </a:rPr>
              <a:t>Operators Overview</a:t>
            </a:r>
          </a:p>
        </p:txBody>
      </p:sp>
      <p:pic>
        <p:nvPicPr>
          <p:cNvPr id="40" name="Content Placeholder 39">
            <a:extLst>
              <a:ext uri="{FF2B5EF4-FFF2-40B4-BE49-F238E27FC236}">
                <a16:creationId xmlns:a16="http://schemas.microsoft.com/office/drawing/2014/main" id="{49001459-CE1C-4928-A94A-304E1CBEF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6307534"/>
            <a:ext cx="12079516" cy="32466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014091-7DA5-4731-8D89-788E76A7B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-262910"/>
            <a:ext cx="7639050" cy="1076325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3E5A56-7B58-440C-9A5F-D9909233C42F}"/>
              </a:ext>
            </a:extLst>
          </p:cNvPr>
          <p:cNvCxnSpPr>
            <a:cxnSpLocks/>
          </p:cNvCxnSpPr>
          <p:nvPr/>
        </p:nvCxnSpPr>
        <p:spPr>
          <a:xfrm flipH="1">
            <a:off x="335559" y="813415"/>
            <a:ext cx="561223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8086F4-F1AD-44D2-81AB-9FA9651913F0}"/>
              </a:ext>
            </a:extLst>
          </p:cNvPr>
          <p:cNvGrpSpPr/>
          <p:nvPr/>
        </p:nvGrpSpPr>
        <p:grpSpPr>
          <a:xfrm>
            <a:off x="9806099" y="6275934"/>
            <a:ext cx="2273416" cy="405753"/>
            <a:chOff x="58724" y="6275934"/>
            <a:chExt cx="2273416" cy="40575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390A28-93D7-4A93-958F-6E932E917981}"/>
                </a:ext>
              </a:extLst>
            </p:cNvPr>
            <p:cNvSpPr/>
            <p:nvPr/>
          </p:nvSpPr>
          <p:spPr>
            <a:xfrm>
              <a:off x="58724" y="6294806"/>
              <a:ext cx="2273416" cy="38688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0AD50B1-382E-4E79-BC31-AFE6F791DD60}"/>
                </a:ext>
              </a:extLst>
            </p:cNvPr>
            <p:cNvSpPr txBox="1">
              <a:spLocks/>
            </p:cNvSpPr>
            <p:nvPr/>
          </p:nvSpPr>
          <p:spPr>
            <a:xfrm>
              <a:off x="504623" y="6275934"/>
              <a:ext cx="1381617" cy="28790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www.arobs.com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5751D9BF-745A-4AC7-B5C4-A96784035DC8}"/>
              </a:ext>
            </a:extLst>
          </p:cNvPr>
          <p:cNvSpPr/>
          <p:nvPr/>
        </p:nvSpPr>
        <p:spPr>
          <a:xfrm>
            <a:off x="947351" y="1674673"/>
            <a:ext cx="663969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Open Sans" panose="020B0606030504020204"/>
              </a:rPr>
              <a:t>C# provides a fixed set of operators, whose meaning is defined for the predefined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Open Sans" panose="020B0606030504020204"/>
              </a:rPr>
              <a:t>Some operators can be overloaded (e.g. +)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Open Sans" panose="020B0606030504020204"/>
              </a:rPr>
              <a:t>The following table summarizes the C# operators by category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Open Sans" panose="020B0606030504020204"/>
              </a:rPr>
              <a:t>Categories are in order of decreasing precedence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Open Sans" panose="020B0606030504020204"/>
              </a:rPr>
              <a:t>Operators in each category have the same precedence</a:t>
            </a:r>
          </a:p>
        </p:txBody>
      </p:sp>
    </p:spTree>
    <p:extLst>
      <p:ext uri="{BB962C8B-B14F-4D97-AF65-F5344CB8AC3E}">
        <p14:creationId xmlns:p14="http://schemas.microsoft.com/office/powerpoint/2010/main" val="9148020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DAA7-5CC0-4740-AD58-34B71E88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59" y="205735"/>
            <a:ext cx="5174825" cy="60768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Open Sans" panose="020B0606030504020204"/>
                <a:ea typeface="Open Sans" panose="020B0606030504020204" pitchFamily="34" charset="0"/>
                <a:cs typeface="Open Sans" panose="020B0606030504020204" pitchFamily="34" charset="0"/>
              </a:rPr>
              <a:t>Operators - Precedence</a:t>
            </a:r>
          </a:p>
        </p:txBody>
      </p:sp>
      <p:pic>
        <p:nvPicPr>
          <p:cNvPr id="40" name="Content Placeholder 39">
            <a:extLst>
              <a:ext uri="{FF2B5EF4-FFF2-40B4-BE49-F238E27FC236}">
                <a16:creationId xmlns:a16="http://schemas.microsoft.com/office/drawing/2014/main" id="{49001459-CE1C-4928-A94A-304E1CBEF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6307534"/>
            <a:ext cx="12079516" cy="32466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014091-7DA5-4731-8D89-788E76A7B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-262910"/>
            <a:ext cx="7639050" cy="1076325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3E5A56-7B58-440C-9A5F-D9909233C42F}"/>
              </a:ext>
            </a:extLst>
          </p:cNvPr>
          <p:cNvCxnSpPr>
            <a:cxnSpLocks/>
          </p:cNvCxnSpPr>
          <p:nvPr/>
        </p:nvCxnSpPr>
        <p:spPr>
          <a:xfrm flipH="1">
            <a:off x="335559" y="813415"/>
            <a:ext cx="561223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8086F4-F1AD-44D2-81AB-9FA9651913F0}"/>
              </a:ext>
            </a:extLst>
          </p:cNvPr>
          <p:cNvGrpSpPr/>
          <p:nvPr/>
        </p:nvGrpSpPr>
        <p:grpSpPr>
          <a:xfrm>
            <a:off x="9806099" y="6275934"/>
            <a:ext cx="2273416" cy="405753"/>
            <a:chOff x="58724" y="6275934"/>
            <a:chExt cx="2273416" cy="40575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390A28-93D7-4A93-958F-6E932E917981}"/>
                </a:ext>
              </a:extLst>
            </p:cNvPr>
            <p:cNvSpPr/>
            <p:nvPr/>
          </p:nvSpPr>
          <p:spPr>
            <a:xfrm>
              <a:off x="58724" y="6294806"/>
              <a:ext cx="2273416" cy="38688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0AD50B1-382E-4E79-BC31-AFE6F791DD60}"/>
                </a:ext>
              </a:extLst>
            </p:cNvPr>
            <p:cNvSpPr txBox="1">
              <a:spLocks/>
            </p:cNvSpPr>
            <p:nvPr/>
          </p:nvSpPr>
          <p:spPr>
            <a:xfrm>
              <a:off x="504623" y="6275934"/>
              <a:ext cx="1381617" cy="28790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www.arobs.com</a:t>
              </a:r>
            </a:p>
          </p:txBody>
        </p:sp>
      </p:grpSp>
      <p:pic>
        <p:nvPicPr>
          <p:cNvPr id="10" name="table">
            <a:extLst>
              <a:ext uri="{FF2B5EF4-FFF2-40B4-BE49-F238E27FC236}">
                <a16:creationId xmlns:a16="http://schemas.microsoft.com/office/drawing/2014/main" id="{055A59BF-6E25-4A6A-BBAA-447DBFAAB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984" y="1580098"/>
            <a:ext cx="7924800" cy="369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732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DAA7-5CC0-4740-AD58-34B71E88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59" y="205735"/>
            <a:ext cx="5174825" cy="60768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Open Sans" panose="020B0606030504020204"/>
                <a:ea typeface="Open Sans" panose="020B0606030504020204" pitchFamily="34" charset="0"/>
                <a:cs typeface="Open Sans" panose="020B0606030504020204" pitchFamily="34" charset="0"/>
              </a:rPr>
              <a:t>Operators - Precedence</a:t>
            </a:r>
          </a:p>
        </p:txBody>
      </p:sp>
      <p:pic>
        <p:nvPicPr>
          <p:cNvPr id="40" name="Content Placeholder 39">
            <a:extLst>
              <a:ext uri="{FF2B5EF4-FFF2-40B4-BE49-F238E27FC236}">
                <a16:creationId xmlns:a16="http://schemas.microsoft.com/office/drawing/2014/main" id="{49001459-CE1C-4928-A94A-304E1CBEF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6307534"/>
            <a:ext cx="12079516" cy="32466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014091-7DA5-4731-8D89-788E76A7B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-262910"/>
            <a:ext cx="7639050" cy="1076325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3E5A56-7B58-440C-9A5F-D9909233C42F}"/>
              </a:ext>
            </a:extLst>
          </p:cNvPr>
          <p:cNvCxnSpPr>
            <a:cxnSpLocks/>
          </p:cNvCxnSpPr>
          <p:nvPr/>
        </p:nvCxnSpPr>
        <p:spPr>
          <a:xfrm flipH="1">
            <a:off x="335559" y="813415"/>
            <a:ext cx="561223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8086F4-F1AD-44D2-81AB-9FA9651913F0}"/>
              </a:ext>
            </a:extLst>
          </p:cNvPr>
          <p:cNvGrpSpPr/>
          <p:nvPr/>
        </p:nvGrpSpPr>
        <p:grpSpPr>
          <a:xfrm>
            <a:off x="9806099" y="6275934"/>
            <a:ext cx="2273416" cy="405753"/>
            <a:chOff x="58724" y="6275934"/>
            <a:chExt cx="2273416" cy="40575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390A28-93D7-4A93-958F-6E932E917981}"/>
                </a:ext>
              </a:extLst>
            </p:cNvPr>
            <p:cNvSpPr/>
            <p:nvPr/>
          </p:nvSpPr>
          <p:spPr>
            <a:xfrm>
              <a:off x="58724" y="6294806"/>
              <a:ext cx="2273416" cy="38688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0AD50B1-382E-4E79-BC31-AFE6F791DD60}"/>
                </a:ext>
              </a:extLst>
            </p:cNvPr>
            <p:cNvSpPr txBox="1">
              <a:spLocks/>
            </p:cNvSpPr>
            <p:nvPr/>
          </p:nvSpPr>
          <p:spPr>
            <a:xfrm>
              <a:off x="504623" y="6275934"/>
              <a:ext cx="1381617" cy="28790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www.arobs.com</a:t>
              </a:r>
            </a:p>
          </p:txBody>
        </p:sp>
      </p:grpSp>
      <p:pic>
        <p:nvPicPr>
          <p:cNvPr id="11" name="table">
            <a:extLst>
              <a:ext uri="{FF2B5EF4-FFF2-40B4-BE49-F238E27FC236}">
                <a16:creationId xmlns:a16="http://schemas.microsoft.com/office/drawing/2014/main" id="{8AE71450-47CD-48BD-8B1C-E0631C36A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255" y="1421095"/>
            <a:ext cx="7924800" cy="403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0390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DAA7-5CC0-4740-AD58-34B71E88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59" y="205735"/>
            <a:ext cx="5174825" cy="60768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Open Sans" panose="020B0606030504020204"/>
                <a:ea typeface="Open Sans" panose="020B0606030504020204" pitchFamily="34" charset="0"/>
                <a:cs typeface="Open Sans" panose="020B0606030504020204" pitchFamily="34" charset="0"/>
              </a:rPr>
              <a:t>Operators - Precedence</a:t>
            </a:r>
          </a:p>
        </p:txBody>
      </p:sp>
      <p:pic>
        <p:nvPicPr>
          <p:cNvPr id="40" name="Content Placeholder 39">
            <a:extLst>
              <a:ext uri="{FF2B5EF4-FFF2-40B4-BE49-F238E27FC236}">
                <a16:creationId xmlns:a16="http://schemas.microsoft.com/office/drawing/2014/main" id="{49001459-CE1C-4928-A94A-304E1CBEF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6307534"/>
            <a:ext cx="12079516" cy="32466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014091-7DA5-4731-8D89-788E76A7B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-262910"/>
            <a:ext cx="7639050" cy="1076325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3E5A56-7B58-440C-9A5F-D9909233C42F}"/>
              </a:ext>
            </a:extLst>
          </p:cNvPr>
          <p:cNvCxnSpPr>
            <a:cxnSpLocks/>
          </p:cNvCxnSpPr>
          <p:nvPr/>
        </p:nvCxnSpPr>
        <p:spPr>
          <a:xfrm flipH="1">
            <a:off x="335559" y="813415"/>
            <a:ext cx="561223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8086F4-F1AD-44D2-81AB-9FA9651913F0}"/>
              </a:ext>
            </a:extLst>
          </p:cNvPr>
          <p:cNvGrpSpPr/>
          <p:nvPr/>
        </p:nvGrpSpPr>
        <p:grpSpPr>
          <a:xfrm>
            <a:off x="9806099" y="6275934"/>
            <a:ext cx="2273416" cy="405753"/>
            <a:chOff x="58724" y="6275934"/>
            <a:chExt cx="2273416" cy="40575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390A28-93D7-4A93-958F-6E932E917981}"/>
                </a:ext>
              </a:extLst>
            </p:cNvPr>
            <p:cNvSpPr/>
            <p:nvPr/>
          </p:nvSpPr>
          <p:spPr>
            <a:xfrm>
              <a:off x="58724" y="6294806"/>
              <a:ext cx="2273416" cy="38688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0AD50B1-382E-4E79-BC31-AFE6F791DD60}"/>
                </a:ext>
              </a:extLst>
            </p:cNvPr>
            <p:cNvSpPr txBox="1">
              <a:spLocks/>
            </p:cNvSpPr>
            <p:nvPr/>
          </p:nvSpPr>
          <p:spPr>
            <a:xfrm>
              <a:off x="504623" y="6275934"/>
              <a:ext cx="1381617" cy="28790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www.arobs.com</a:t>
              </a:r>
            </a:p>
          </p:txBody>
        </p:sp>
      </p:grpSp>
      <p:pic>
        <p:nvPicPr>
          <p:cNvPr id="11" name="table">
            <a:extLst>
              <a:ext uri="{FF2B5EF4-FFF2-40B4-BE49-F238E27FC236}">
                <a16:creationId xmlns:a16="http://schemas.microsoft.com/office/drawing/2014/main" id="{B5828DC5-4999-4344-8419-AC4583105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679" y="1421095"/>
            <a:ext cx="7924800" cy="411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221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DAA7-5CC0-4740-AD58-34B71E88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59" y="205735"/>
            <a:ext cx="5174825" cy="60768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Open Sans" panose="020B0606030504020204"/>
                <a:ea typeface="Open Sans" panose="020B0606030504020204" pitchFamily="34" charset="0"/>
                <a:cs typeface="Open Sans" panose="020B0606030504020204" pitchFamily="34" charset="0"/>
              </a:rPr>
              <a:t>Operators - Precedence</a:t>
            </a:r>
          </a:p>
        </p:txBody>
      </p:sp>
      <p:pic>
        <p:nvPicPr>
          <p:cNvPr id="40" name="Content Placeholder 39">
            <a:extLst>
              <a:ext uri="{FF2B5EF4-FFF2-40B4-BE49-F238E27FC236}">
                <a16:creationId xmlns:a16="http://schemas.microsoft.com/office/drawing/2014/main" id="{49001459-CE1C-4928-A94A-304E1CBEF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6307534"/>
            <a:ext cx="12079516" cy="32466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014091-7DA5-4731-8D89-788E76A7B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-262910"/>
            <a:ext cx="7639050" cy="1076325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3E5A56-7B58-440C-9A5F-D9909233C42F}"/>
              </a:ext>
            </a:extLst>
          </p:cNvPr>
          <p:cNvCxnSpPr>
            <a:cxnSpLocks/>
          </p:cNvCxnSpPr>
          <p:nvPr/>
        </p:nvCxnSpPr>
        <p:spPr>
          <a:xfrm flipH="1">
            <a:off x="335559" y="813415"/>
            <a:ext cx="561223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8086F4-F1AD-44D2-81AB-9FA9651913F0}"/>
              </a:ext>
            </a:extLst>
          </p:cNvPr>
          <p:cNvGrpSpPr/>
          <p:nvPr/>
        </p:nvGrpSpPr>
        <p:grpSpPr>
          <a:xfrm>
            <a:off x="9806099" y="6275934"/>
            <a:ext cx="2273416" cy="405753"/>
            <a:chOff x="58724" y="6275934"/>
            <a:chExt cx="2273416" cy="40575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390A28-93D7-4A93-958F-6E932E917981}"/>
                </a:ext>
              </a:extLst>
            </p:cNvPr>
            <p:cNvSpPr/>
            <p:nvPr/>
          </p:nvSpPr>
          <p:spPr>
            <a:xfrm>
              <a:off x="58724" y="6294806"/>
              <a:ext cx="2273416" cy="38688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0AD50B1-382E-4E79-BC31-AFE6F791DD60}"/>
                </a:ext>
              </a:extLst>
            </p:cNvPr>
            <p:cNvSpPr txBox="1">
              <a:spLocks/>
            </p:cNvSpPr>
            <p:nvPr/>
          </p:nvSpPr>
          <p:spPr>
            <a:xfrm>
              <a:off x="504623" y="6275934"/>
              <a:ext cx="1381617" cy="28790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www.arobs.com</a:t>
              </a:r>
            </a:p>
          </p:txBody>
        </p:sp>
      </p:grpSp>
      <p:pic>
        <p:nvPicPr>
          <p:cNvPr id="10" name="table">
            <a:extLst>
              <a:ext uri="{FF2B5EF4-FFF2-40B4-BE49-F238E27FC236}">
                <a16:creationId xmlns:a16="http://schemas.microsoft.com/office/drawing/2014/main" id="{16641900-8D5C-4BC6-BE99-92042F6139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771" y="1485269"/>
            <a:ext cx="8001000" cy="411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4028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DAA7-5CC0-4740-AD58-34B71E88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59" y="205735"/>
            <a:ext cx="5174825" cy="60768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Open Sans" panose="020B0606030504020204"/>
                <a:ea typeface="Open Sans" panose="020B0606030504020204" pitchFamily="34" charset="0"/>
                <a:cs typeface="Open Sans" panose="020B0606030504020204" pitchFamily="34" charset="0"/>
              </a:rPr>
              <a:t>Operators - Precedence</a:t>
            </a:r>
          </a:p>
        </p:txBody>
      </p:sp>
      <p:pic>
        <p:nvPicPr>
          <p:cNvPr id="40" name="Content Placeholder 39">
            <a:extLst>
              <a:ext uri="{FF2B5EF4-FFF2-40B4-BE49-F238E27FC236}">
                <a16:creationId xmlns:a16="http://schemas.microsoft.com/office/drawing/2014/main" id="{49001459-CE1C-4928-A94A-304E1CBEF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6307534"/>
            <a:ext cx="12079516" cy="32466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014091-7DA5-4731-8D89-788E76A7B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-262910"/>
            <a:ext cx="7639050" cy="1076325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3E5A56-7B58-440C-9A5F-D9909233C42F}"/>
              </a:ext>
            </a:extLst>
          </p:cNvPr>
          <p:cNvCxnSpPr>
            <a:cxnSpLocks/>
          </p:cNvCxnSpPr>
          <p:nvPr/>
        </p:nvCxnSpPr>
        <p:spPr>
          <a:xfrm flipH="1">
            <a:off x="335559" y="813415"/>
            <a:ext cx="561223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8086F4-F1AD-44D2-81AB-9FA9651913F0}"/>
              </a:ext>
            </a:extLst>
          </p:cNvPr>
          <p:cNvGrpSpPr/>
          <p:nvPr/>
        </p:nvGrpSpPr>
        <p:grpSpPr>
          <a:xfrm>
            <a:off x="9806099" y="6275934"/>
            <a:ext cx="2273416" cy="405753"/>
            <a:chOff x="58724" y="6275934"/>
            <a:chExt cx="2273416" cy="40575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390A28-93D7-4A93-958F-6E932E917981}"/>
                </a:ext>
              </a:extLst>
            </p:cNvPr>
            <p:cNvSpPr/>
            <p:nvPr/>
          </p:nvSpPr>
          <p:spPr>
            <a:xfrm>
              <a:off x="58724" y="6294806"/>
              <a:ext cx="2273416" cy="38688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0AD50B1-382E-4E79-BC31-AFE6F791DD60}"/>
                </a:ext>
              </a:extLst>
            </p:cNvPr>
            <p:cNvSpPr txBox="1">
              <a:spLocks/>
            </p:cNvSpPr>
            <p:nvPr/>
          </p:nvSpPr>
          <p:spPr>
            <a:xfrm>
              <a:off x="504623" y="6275934"/>
              <a:ext cx="1381617" cy="28790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www.arobs.com</a:t>
              </a:r>
            </a:p>
          </p:txBody>
        </p:sp>
      </p:grpSp>
      <p:pic>
        <p:nvPicPr>
          <p:cNvPr id="11" name="table">
            <a:extLst>
              <a:ext uri="{FF2B5EF4-FFF2-40B4-BE49-F238E27FC236}">
                <a16:creationId xmlns:a16="http://schemas.microsoft.com/office/drawing/2014/main" id="{BCE8B3BF-A40B-4757-94E4-DF246A7F91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889740"/>
            <a:ext cx="7924800" cy="18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315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DAA7-5CC0-4740-AD58-34B71E88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59" y="205735"/>
            <a:ext cx="5174825" cy="60768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Open Sans" panose="020B0606030504020204"/>
                <a:ea typeface="Open Sans" panose="020B0606030504020204" pitchFamily="34" charset="0"/>
                <a:cs typeface="Open Sans" panose="020B0606030504020204" pitchFamily="34" charset="0"/>
              </a:rPr>
              <a:t>Concepts Summary</a:t>
            </a:r>
          </a:p>
        </p:txBody>
      </p:sp>
      <p:pic>
        <p:nvPicPr>
          <p:cNvPr id="40" name="Content Placeholder 39">
            <a:extLst>
              <a:ext uri="{FF2B5EF4-FFF2-40B4-BE49-F238E27FC236}">
                <a16:creationId xmlns:a16="http://schemas.microsoft.com/office/drawing/2014/main" id="{49001459-CE1C-4928-A94A-304E1CBEF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6307534"/>
            <a:ext cx="12079516" cy="32466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014091-7DA5-4731-8D89-788E76A7B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-262910"/>
            <a:ext cx="7639050" cy="1076325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3E5A56-7B58-440C-9A5F-D9909233C42F}"/>
              </a:ext>
            </a:extLst>
          </p:cNvPr>
          <p:cNvCxnSpPr>
            <a:cxnSpLocks/>
          </p:cNvCxnSpPr>
          <p:nvPr/>
        </p:nvCxnSpPr>
        <p:spPr>
          <a:xfrm flipH="1">
            <a:off x="335559" y="813415"/>
            <a:ext cx="561223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8086F4-F1AD-44D2-81AB-9FA9651913F0}"/>
              </a:ext>
            </a:extLst>
          </p:cNvPr>
          <p:cNvGrpSpPr/>
          <p:nvPr/>
        </p:nvGrpSpPr>
        <p:grpSpPr>
          <a:xfrm>
            <a:off x="9806099" y="6275934"/>
            <a:ext cx="2273416" cy="405753"/>
            <a:chOff x="58724" y="6275934"/>
            <a:chExt cx="2273416" cy="40575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390A28-93D7-4A93-958F-6E932E917981}"/>
                </a:ext>
              </a:extLst>
            </p:cNvPr>
            <p:cNvSpPr/>
            <p:nvPr/>
          </p:nvSpPr>
          <p:spPr>
            <a:xfrm>
              <a:off x="58724" y="6294806"/>
              <a:ext cx="2273416" cy="38688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0AD50B1-382E-4E79-BC31-AFE6F791DD60}"/>
                </a:ext>
              </a:extLst>
            </p:cNvPr>
            <p:cNvSpPr txBox="1">
              <a:spLocks/>
            </p:cNvSpPr>
            <p:nvPr/>
          </p:nvSpPr>
          <p:spPr>
            <a:xfrm>
              <a:off x="504623" y="6275934"/>
              <a:ext cx="1381617" cy="28790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www.arobs.com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18044BB2-E064-4403-B79A-B3E436A10D70}"/>
              </a:ext>
            </a:extLst>
          </p:cNvPr>
          <p:cNvSpPr/>
          <p:nvPr/>
        </p:nvSpPr>
        <p:spPr>
          <a:xfrm>
            <a:off x="868821" y="1349838"/>
            <a:ext cx="938317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Open Sans" panose="020B0606030504020204"/>
              </a:rPr>
              <a:t>In order to output something in </a:t>
            </a:r>
            <a:r>
              <a:rPr lang="en-GB" sz="2000" dirty="0" err="1">
                <a:latin typeface="Open Sans" panose="020B0606030504020204"/>
              </a:rPr>
              <a:t>c#</a:t>
            </a:r>
            <a:r>
              <a:rPr lang="en-GB" sz="2000" dirty="0">
                <a:latin typeface="Open Sans" panose="020B0606030504020204"/>
              </a:rPr>
              <a:t> we use Write() and WriteLine(), to get input from the user we user </a:t>
            </a:r>
            <a:r>
              <a:rPr lang="en-GB" sz="2000" dirty="0" err="1">
                <a:latin typeface="Open Sans" panose="020B0606030504020204"/>
              </a:rPr>
              <a:t>ReadLine</a:t>
            </a:r>
            <a:r>
              <a:rPr lang="en-GB" sz="2000" dirty="0">
                <a:latin typeface="Open Sans" panose="020B0606030504020204"/>
              </a:rPr>
              <a:t>(), Read() and </a:t>
            </a:r>
            <a:r>
              <a:rPr lang="en-GB" sz="2000" dirty="0" err="1">
                <a:latin typeface="Open Sans" panose="020B0606030504020204"/>
              </a:rPr>
              <a:t>ReadKey</a:t>
            </a:r>
            <a:r>
              <a:rPr lang="en-GB" sz="2000" dirty="0">
                <a:latin typeface="Open Sans" panose="020B0606030504020204"/>
              </a:rPr>
              <a:t>().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Open Sans" panose="020B0606030504020204"/>
              </a:rPr>
              <a:t>In </a:t>
            </a:r>
            <a:r>
              <a:rPr lang="en-GB" sz="2000" dirty="0" err="1">
                <a:latin typeface="Open Sans" panose="020B0606030504020204"/>
              </a:rPr>
              <a:t>c#</a:t>
            </a:r>
            <a:r>
              <a:rPr lang="en-GB" sz="2000" dirty="0">
                <a:latin typeface="Open Sans" panose="020B0606030504020204"/>
              </a:rPr>
              <a:t> there are Value types (cannot be null)  and Reference types (may be null).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Open Sans" panose="020B0606030504020204"/>
              </a:rPr>
              <a:t>Boxing Copies a value type into a reference type, Unboxing is reverse operation of boxing.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Open Sans" panose="020B0606030504020204"/>
              </a:rPr>
              <a:t>Statements are terminated with a  semicolon (;).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Open Sans" panose="020B0606030504020204"/>
              </a:rPr>
              <a:t>Block statements { ... } don’t need a semicolon.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Open Sans" panose="020B0606030504020204"/>
              </a:rPr>
              <a:t>The scope of a variable or constant runs from the point of declaration to the end of  the enclosing block, and they must be assigned before they can be used.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Open Sans" panose="020B0606030504020204"/>
              </a:rPr>
              <a:t>Exceptions are the C# mechanism for handling unexpected error conditions.</a:t>
            </a:r>
          </a:p>
        </p:txBody>
      </p:sp>
    </p:spTree>
    <p:extLst>
      <p:ext uri="{BB962C8B-B14F-4D97-AF65-F5344CB8AC3E}">
        <p14:creationId xmlns:p14="http://schemas.microsoft.com/office/powerpoint/2010/main" val="4340836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DAA7-5CC0-4740-AD58-34B71E88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59" y="205735"/>
            <a:ext cx="5174825" cy="60768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Open Sans" panose="020B0606030504020204"/>
                <a:ea typeface="Open Sans" panose="020B0606030504020204" pitchFamily="34" charset="0"/>
                <a:cs typeface="Open Sans" panose="020B0606030504020204" pitchFamily="34" charset="0"/>
              </a:rPr>
              <a:t>Homework</a:t>
            </a:r>
          </a:p>
        </p:txBody>
      </p:sp>
      <p:pic>
        <p:nvPicPr>
          <p:cNvPr id="40" name="Content Placeholder 39">
            <a:extLst>
              <a:ext uri="{FF2B5EF4-FFF2-40B4-BE49-F238E27FC236}">
                <a16:creationId xmlns:a16="http://schemas.microsoft.com/office/drawing/2014/main" id="{49001459-CE1C-4928-A94A-304E1CBEF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6307534"/>
            <a:ext cx="12079516" cy="32466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014091-7DA5-4731-8D89-788E76A7B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-262910"/>
            <a:ext cx="7639050" cy="1076325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3E5A56-7B58-440C-9A5F-D9909233C42F}"/>
              </a:ext>
            </a:extLst>
          </p:cNvPr>
          <p:cNvCxnSpPr>
            <a:cxnSpLocks/>
          </p:cNvCxnSpPr>
          <p:nvPr/>
        </p:nvCxnSpPr>
        <p:spPr>
          <a:xfrm flipH="1">
            <a:off x="335559" y="813415"/>
            <a:ext cx="561223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8086F4-F1AD-44D2-81AB-9FA9651913F0}"/>
              </a:ext>
            </a:extLst>
          </p:cNvPr>
          <p:cNvGrpSpPr/>
          <p:nvPr/>
        </p:nvGrpSpPr>
        <p:grpSpPr>
          <a:xfrm>
            <a:off x="9806099" y="6275934"/>
            <a:ext cx="2273416" cy="405753"/>
            <a:chOff x="58724" y="6275934"/>
            <a:chExt cx="2273416" cy="40575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390A28-93D7-4A93-958F-6E932E917981}"/>
                </a:ext>
              </a:extLst>
            </p:cNvPr>
            <p:cNvSpPr/>
            <p:nvPr/>
          </p:nvSpPr>
          <p:spPr>
            <a:xfrm>
              <a:off x="58724" y="6294806"/>
              <a:ext cx="2273416" cy="38688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0AD50B1-382E-4E79-BC31-AFE6F791DD60}"/>
                </a:ext>
              </a:extLst>
            </p:cNvPr>
            <p:cNvSpPr txBox="1">
              <a:spLocks/>
            </p:cNvSpPr>
            <p:nvPr/>
          </p:nvSpPr>
          <p:spPr>
            <a:xfrm>
              <a:off x="504623" y="6275934"/>
              <a:ext cx="1381617" cy="28790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www.arobs.com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834BAAD-C1E5-499A-A50E-99839E9FAABD}"/>
              </a:ext>
            </a:extLst>
          </p:cNvPr>
          <p:cNvSpPr txBox="1"/>
          <p:nvPr/>
        </p:nvSpPr>
        <p:spPr>
          <a:xfrm>
            <a:off x="1196410" y="1828800"/>
            <a:ext cx="103660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Write a C# program to print the odd numbers from 1 to 99. Prints one number per line. </a:t>
            </a:r>
          </a:p>
          <a:p>
            <a:pPr marL="342900" indent="-342900">
              <a:buAutoNum type="arabicPeriod"/>
            </a:pPr>
            <a:r>
              <a:rPr lang="en-GB" dirty="0"/>
              <a:t>Write a shot program that reads a number n and than a list that contains n numbers. Find the minimum and maximum of this list and print it out on the console. Handle the cases when a different value than a number is added in the list, so the program doesn’t crash.</a:t>
            </a:r>
          </a:p>
          <a:p>
            <a:pPr marL="342900" indent="-342900">
              <a:buAutoNum type="arabicPeriod"/>
            </a:pPr>
            <a:r>
              <a:rPr lang="en-GB" dirty="0"/>
              <a:t>Write a C# Sharp program to find whether a given year is a leap year or not.</a:t>
            </a:r>
          </a:p>
        </p:txBody>
      </p:sp>
    </p:spTree>
    <p:extLst>
      <p:ext uri="{BB962C8B-B14F-4D97-AF65-F5344CB8AC3E}">
        <p14:creationId xmlns:p14="http://schemas.microsoft.com/office/powerpoint/2010/main" val="35019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DAA7-5CC0-4740-AD58-34B71E88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59" y="205735"/>
            <a:ext cx="5174825" cy="607680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Input/Output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0" name="Content Placeholder 39">
            <a:extLst>
              <a:ext uri="{FF2B5EF4-FFF2-40B4-BE49-F238E27FC236}">
                <a16:creationId xmlns:a16="http://schemas.microsoft.com/office/drawing/2014/main" id="{49001459-CE1C-4928-A94A-304E1CBEF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6307534"/>
            <a:ext cx="12079516" cy="32466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014091-7DA5-4731-8D89-788E76A7B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-262910"/>
            <a:ext cx="7639050" cy="1076325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3E5A56-7B58-440C-9A5F-D9909233C42F}"/>
              </a:ext>
            </a:extLst>
          </p:cNvPr>
          <p:cNvCxnSpPr>
            <a:cxnSpLocks/>
          </p:cNvCxnSpPr>
          <p:nvPr/>
        </p:nvCxnSpPr>
        <p:spPr>
          <a:xfrm flipH="1">
            <a:off x="335559" y="813415"/>
            <a:ext cx="561223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8086F4-F1AD-44D2-81AB-9FA9651913F0}"/>
              </a:ext>
            </a:extLst>
          </p:cNvPr>
          <p:cNvGrpSpPr/>
          <p:nvPr/>
        </p:nvGrpSpPr>
        <p:grpSpPr>
          <a:xfrm>
            <a:off x="9806099" y="6275934"/>
            <a:ext cx="2273416" cy="405753"/>
            <a:chOff x="58724" y="6275934"/>
            <a:chExt cx="2273416" cy="40575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390A28-93D7-4A93-958F-6E932E917981}"/>
                </a:ext>
              </a:extLst>
            </p:cNvPr>
            <p:cNvSpPr/>
            <p:nvPr/>
          </p:nvSpPr>
          <p:spPr>
            <a:xfrm>
              <a:off x="58724" y="6294806"/>
              <a:ext cx="2273416" cy="38688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0AD50B1-382E-4E79-BC31-AFE6F791DD60}"/>
                </a:ext>
              </a:extLst>
            </p:cNvPr>
            <p:cNvSpPr txBox="1">
              <a:spLocks/>
            </p:cNvSpPr>
            <p:nvPr/>
          </p:nvSpPr>
          <p:spPr>
            <a:xfrm>
              <a:off x="504623" y="6275934"/>
              <a:ext cx="1381617" cy="28790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www.arobs.com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470840D-8C3F-4AF9-97B7-939E6924777E}"/>
              </a:ext>
            </a:extLst>
          </p:cNvPr>
          <p:cNvSpPr/>
          <p:nvPr/>
        </p:nvSpPr>
        <p:spPr>
          <a:xfrm>
            <a:off x="656638" y="1421095"/>
            <a:ext cx="102477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52830"/>
                </a:solidFill>
                <a:latin typeface="Open Sans" panose="020B0606030504020204"/>
              </a:rPr>
              <a:t>In order to output something in C#, we can use Write() or WriteLine().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Open Sans" panose="020B0606030504020204"/>
              </a:rPr>
              <a:t>The simplest method to get input from the user is by using the </a:t>
            </a:r>
            <a:r>
              <a:rPr lang="en-GB" sz="2000" dirty="0" err="1">
                <a:latin typeface="Open Sans" panose="020B0606030504020204"/>
              </a:rPr>
              <a:t>ReadLine</a:t>
            </a:r>
            <a:r>
              <a:rPr lang="en-GB" sz="2000" dirty="0">
                <a:latin typeface="Open Sans" panose="020B0606030504020204"/>
              </a:rPr>
              <a:t>() method of the Console class. However, Read() and </a:t>
            </a:r>
            <a:r>
              <a:rPr lang="en-GB" sz="2000" dirty="0" err="1">
                <a:latin typeface="Open Sans" panose="020B0606030504020204"/>
              </a:rPr>
              <a:t>ReadKey</a:t>
            </a:r>
            <a:r>
              <a:rPr lang="en-GB" sz="2000" dirty="0">
                <a:latin typeface="Open Sans" panose="020B0606030504020204"/>
              </a:rPr>
              <a:t>() are also available for getting input from the user.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Open Sans" panose="020B0606030504020204"/>
              </a:rPr>
              <a:t>All of this are methods of Console class from System namespace.</a:t>
            </a:r>
          </a:p>
          <a:p>
            <a:endParaRPr lang="en-GB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B1CEFB-0A8A-4ADE-B149-E02D03443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084" y="3281966"/>
            <a:ext cx="8065668" cy="193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1018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DAA7-5CC0-4740-AD58-34B71E88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59" y="205735"/>
            <a:ext cx="5174825" cy="60768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Open Sans" panose="020B0606030504020204"/>
                <a:ea typeface="Open Sans" panose="020B0606030504020204" pitchFamily="34" charset="0"/>
                <a:cs typeface="Open Sans" panose="020B0606030504020204" pitchFamily="34" charset="0"/>
              </a:rPr>
              <a:t>Useful links</a:t>
            </a:r>
          </a:p>
        </p:txBody>
      </p:sp>
      <p:pic>
        <p:nvPicPr>
          <p:cNvPr id="40" name="Content Placeholder 39">
            <a:extLst>
              <a:ext uri="{FF2B5EF4-FFF2-40B4-BE49-F238E27FC236}">
                <a16:creationId xmlns:a16="http://schemas.microsoft.com/office/drawing/2014/main" id="{49001459-CE1C-4928-A94A-304E1CBEF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6307534"/>
            <a:ext cx="12079516" cy="32466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014091-7DA5-4731-8D89-788E76A7B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-262910"/>
            <a:ext cx="7639050" cy="1076325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3E5A56-7B58-440C-9A5F-D9909233C42F}"/>
              </a:ext>
            </a:extLst>
          </p:cNvPr>
          <p:cNvCxnSpPr>
            <a:cxnSpLocks/>
          </p:cNvCxnSpPr>
          <p:nvPr/>
        </p:nvCxnSpPr>
        <p:spPr>
          <a:xfrm flipH="1">
            <a:off x="335559" y="813415"/>
            <a:ext cx="561223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8086F4-F1AD-44D2-81AB-9FA9651913F0}"/>
              </a:ext>
            </a:extLst>
          </p:cNvPr>
          <p:cNvGrpSpPr/>
          <p:nvPr/>
        </p:nvGrpSpPr>
        <p:grpSpPr>
          <a:xfrm>
            <a:off x="9806099" y="6275934"/>
            <a:ext cx="2273416" cy="405753"/>
            <a:chOff x="58724" y="6275934"/>
            <a:chExt cx="2273416" cy="40575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390A28-93D7-4A93-958F-6E932E917981}"/>
                </a:ext>
              </a:extLst>
            </p:cNvPr>
            <p:cNvSpPr/>
            <p:nvPr/>
          </p:nvSpPr>
          <p:spPr>
            <a:xfrm>
              <a:off x="58724" y="6294806"/>
              <a:ext cx="2273416" cy="38688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0AD50B1-382E-4E79-BC31-AFE6F791DD60}"/>
                </a:ext>
              </a:extLst>
            </p:cNvPr>
            <p:cNvSpPr txBox="1">
              <a:spLocks/>
            </p:cNvSpPr>
            <p:nvPr/>
          </p:nvSpPr>
          <p:spPr>
            <a:xfrm>
              <a:off x="504623" y="6275934"/>
              <a:ext cx="1381617" cy="28790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www.arobs.com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834BAAD-C1E5-499A-A50E-99839E9FAABD}"/>
              </a:ext>
            </a:extLst>
          </p:cNvPr>
          <p:cNvSpPr txBox="1"/>
          <p:nvPr/>
        </p:nvSpPr>
        <p:spPr>
          <a:xfrm>
            <a:off x="1196410" y="1828800"/>
            <a:ext cx="103660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Flow control – C# - </a:t>
            </a:r>
            <a:r>
              <a:rPr lang="en-GB" dirty="0">
                <a:hlinkClick r:id="rId4"/>
              </a:rPr>
              <a:t>http://zetcode.com/lang/csharp/flowcontrol/</a:t>
            </a:r>
            <a:endParaRPr lang="en-GB" dirty="0"/>
          </a:p>
          <a:p>
            <a:r>
              <a:rPr lang="en-GB" dirty="0"/>
              <a:t>			      Java - </a:t>
            </a:r>
            <a:r>
              <a:rPr lang="en-GB" dirty="0">
                <a:hlinkClick r:id="rId5"/>
              </a:rPr>
              <a:t>http://zetcode.com/lang/java/flow/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Reference and value types - </a:t>
            </a:r>
            <a:r>
              <a:rPr lang="en-GB" dirty="0">
                <a:hlinkClick r:id="rId6"/>
              </a:rPr>
              <a:t>http://www.albahari.com/valuevsreftypes.aspx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Boxing and unboxing - </a:t>
            </a:r>
            <a:r>
              <a:rPr lang="en-GB" dirty="0">
                <a:hlinkClick r:id="rId7"/>
              </a:rPr>
              <a:t>https://www.geeksforgeeks.org/c-sharp-boxing-unboxing/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Exception hierarchy – Java - </a:t>
            </a:r>
            <a:r>
              <a:rPr lang="en-GB" dirty="0">
                <a:hlinkClick r:id="rId8"/>
              </a:rPr>
              <a:t>https://airbrake.io/blog/java-exception-handling/the-java-exception-class-hierarchy</a:t>
            </a:r>
            <a:endParaRPr lang="en-GB" dirty="0"/>
          </a:p>
          <a:p>
            <a:r>
              <a:rPr lang="en-GB" dirty="0"/>
              <a:t>					C# - https://airbrake.io/blog/dotnet-exception-handling/exception-class-hierarchy</a:t>
            </a:r>
          </a:p>
        </p:txBody>
      </p:sp>
    </p:spTree>
    <p:extLst>
      <p:ext uri="{BB962C8B-B14F-4D97-AF65-F5344CB8AC3E}">
        <p14:creationId xmlns:p14="http://schemas.microsoft.com/office/powerpoint/2010/main" val="36928763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Content Placeholder 39">
            <a:extLst>
              <a:ext uri="{FF2B5EF4-FFF2-40B4-BE49-F238E27FC236}">
                <a16:creationId xmlns:a16="http://schemas.microsoft.com/office/drawing/2014/main" id="{49001459-CE1C-4928-A94A-304E1CBEF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6307534"/>
            <a:ext cx="12079516" cy="32466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014091-7DA5-4731-8D89-788E76A7B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-262910"/>
            <a:ext cx="7639050" cy="1076325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3E5A56-7B58-440C-9A5F-D9909233C42F}"/>
              </a:ext>
            </a:extLst>
          </p:cNvPr>
          <p:cNvCxnSpPr>
            <a:cxnSpLocks/>
          </p:cNvCxnSpPr>
          <p:nvPr/>
        </p:nvCxnSpPr>
        <p:spPr>
          <a:xfrm flipH="1">
            <a:off x="335559" y="813415"/>
            <a:ext cx="561223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8086F4-F1AD-44D2-81AB-9FA9651913F0}"/>
              </a:ext>
            </a:extLst>
          </p:cNvPr>
          <p:cNvGrpSpPr/>
          <p:nvPr/>
        </p:nvGrpSpPr>
        <p:grpSpPr>
          <a:xfrm>
            <a:off x="9806099" y="6275934"/>
            <a:ext cx="2273416" cy="405753"/>
            <a:chOff x="58724" y="6275934"/>
            <a:chExt cx="2273416" cy="40575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390A28-93D7-4A93-958F-6E932E917981}"/>
                </a:ext>
              </a:extLst>
            </p:cNvPr>
            <p:cNvSpPr/>
            <p:nvPr/>
          </p:nvSpPr>
          <p:spPr>
            <a:xfrm>
              <a:off x="58724" y="6294806"/>
              <a:ext cx="2273416" cy="38688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0AD50B1-382E-4E79-BC31-AFE6F791DD60}"/>
                </a:ext>
              </a:extLst>
            </p:cNvPr>
            <p:cNvSpPr txBox="1">
              <a:spLocks/>
            </p:cNvSpPr>
            <p:nvPr/>
          </p:nvSpPr>
          <p:spPr>
            <a:xfrm>
              <a:off x="504623" y="6275934"/>
              <a:ext cx="1381617" cy="28790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www.arobs.com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1DC8D6B-E28C-46F3-B5EE-670256E702CD}"/>
              </a:ext>
            </a:extLst>
          </p:cNvPr>
          <p:cNvSpPr txBox="1"/>
          <p:nvPr/>
        </p:nvSpPr>
        <p:spPr>
          <a:xfrm>
            <a:off x="2619631" y="2921168"/>
            <a:ext cx="60053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/>
              <a:t>					</a:t>
            </a:r>
            <a:r>
              <a:rPr lang="en-US" altLang="en-US" sz="60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4280918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EE3A9-89D5-4D8C-AF27-5E0B5CA62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572" y="1074590"/>
            <a:ext cx="4725156" cy="767899"/>
          </a:xfrm>
        </p:spPr>
        <p:txBody>
          <a:bodyPr/>
          <a:lstStyle/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YOU!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5C88C92-D1D8-4E35-B5FB-D6D9A29C1068}"/>
              </a:ext>
            </a:extLst>
          </p:cNvPr>
          <p:cNvSpPr txBox="1">
            <a:spLocks/>
          </p:cNvSpPr>
          <p:nvPr/>
        </p:nvSpPr>
        <p:spPr>
          <a:xfrm>
            <a:off x="358572" y="3084764"/>
            <a:ext cx="3575865" cy="767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 IN TOUCH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F7E5754-E1AB-4936-800E-3C8E224289E3}"/>
              </a:ext>
            </a:extLst>
          </p:cNvPr>
          <p:cNvGrpSpPr/>
          <p:nvPr/>
        </p:nvGrpSpPr>
        <p:grpSpPr>
          <a:xfrm>
            <a:off x="427750" y="5278641"/>
            <a:ext cx="176169" cy="524711"/>
            <a:chOff x="427750" y="5663725"/>
            <a:chExt cx="176169" cy="524711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B19A32E3-E24B-49B2-B7D8-C068D2325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7750" y="5663725"/>
              <a:ext cx="176169" cy="176169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5F4262C-BF47-4E58-A7C5-88988A6CD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27750" y="6057953"/>
              <a:ext cx="159479" cy="130483"/>
            </a:xfrm>
            <a:prstGeom prst="rect">
              <a:avLst/>
            </a:prstGeom>
          </p:spPr>
        </p:pic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395B0292-C170-4606-B221-EA8325F6615A}"/>
              </a:ext>
            </a:extLst>
          </p:cNvPr>
          <p:cNvSpPr txBox="1">
            <a:spLocks/>
          </p:cNvSpPr>
          <p:nvPr/>
        </p:nvSpPr>
        <p:spPr>
          <a:xfrm>
            <a:off x="603919" y="5278641"/>
            <a:ext cx="3246628" cy="8125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20000"/>
              </a:lnSpc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+40 723 456 789</a:t>
            </a:r>
          </a:p>
          <a:p>
            <a:pPr>
              <a:lnSpc>
                <a:spcPct val="220000"/>
              </a:lnSpc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contact@arobs.com</a:t>
            </a:r>
          </a:p>
          <a:p>
            <a:pPr>
              <a:lnSpc>
                <a:spcPct val="220000"/>
              </a:lnSpc>
            </a:pPr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49138C-8AEE-43FD-A2C8-EBBAD02C8F3C}"/>
              </a:ext>
            </a:extLst>
          </p:cNvPr>
          <p:cNvSpPr txBox="1"/>
          <p:nvPr/>
        </p:nvSpPr>
        <p:spPr>
          <a:xfrm>
            <a:off x="587229" y="4103987"/>
            <a:ext cx="2701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Vasile Dit</a:t>
            </a:r>
          </a:p>
          <a:p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.NET Team Leader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E83C23BA-6888-4DE1-B1C2-7B4E442AA3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46826" y="3547278"/>
            <a:ext cx="3759424" cy="296007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FE4ACA7-692B-41BE-A63E-F142910865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931" y="2112802"/>
            <a:ext cx="2973161" cy="79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131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DAA7-5CC0-4740-AD58-34B71E88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59" y="205735"/>
            <a:ext cx="5174825" cy="6076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Types Overview</a:t>
            </a:r>
          </a:p>
        </p:txBody>
      </p:sp>
      <p:pic>
        <p:nvPicPr>
          <p:cNvPr id="40" name="Content Placeholder 39">
            <a:extLst>
              <a:ext uri="{FF2B5EF4-FFF2-40B4-BE49-F238E27FC236}">
                <a16:creationId xmlns:a16="http://schemas.microsoft.com/office/drawing/2014/main" id="{49001459-CE1C-4928-A94A-304E1CBEF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6307534"/>
            <a:ext cx="12079516" cy="32466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014091-7DA5-4731-8D89-788E76A7B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-262910"/>
            <a:ext cx="7639050" cy="1076325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3E5A56-7B58-440C-9A5F-D9909233C42F}"/>
              </a:ext>
            </a:extLst>
          </p:cNvPr>
          <p:cNvCxnSpPr>
            <a:cxnSpLocks/>
          </p:cNvCxnSpPr>
          <p:nvPr/>
        </p:nvCxnSpPr>
        <p:spPr>
          <a:xfrm flipH="1">
            <a:off x="335559" y="813415"/>
            <a:ext cx="561223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8086F4-F1AD-44D2-81AB-9FA9651913F0}"/>
              </a:ext>
            </a:extLst>
          </p:cNvPr>
          <p:cNvGrpSpPr/>
          <p:nvPr/>
        </p:nvGrpSpPr>
        <p:grpSpPr>
          <a:xfrm>
            <a:off x="9806099" y="6275934"/>
            <a:ext cx="2273416" cy="405753"/>
            <a:chOff x="58724" y="6275934"/>
            <a:chExt cx="2273416" cy="40575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390A28-93D7-4A93-958F-6E932E917981}"/>
                </a:ext>
              </a:extLst>
            </p:cNvPr>
            <p:cNvSpPr/>
            <p:nvPr/>
          </p:nvSpPr>
          <p:spPr>
            <a:xfrm>
              <a:off x="58724" y="6294806"/>
              <a:ext cx="2273416" cy="38688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0AD50B1-382E-4E79-BC31-AFE6F791DD60}"/>
                </a:ext>
              </a:extLst>
            </p:cNvPr>
            <p:cNvSpPr txBox="1">
              <a:spLocks/>
            </p:cNvSpPr>
            <p:nvPr/>
          </p:nvSpPr>
          <p:spPr>
            <a:xfrm>
              <a:off x="504623" y="6275934"/>
              <a:ext cx="1381617" cy="28790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www.arobs.com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86F02E7-4338-4704-B3B6-D7A6394637E2}"/>
              </a:ext>
            </a:extLst>
          </p:cNvPr>
          <p:cNvSpPr/>
          <p:nvPr/>
        </p:nvSpPr>
        <p:spPr>
          <a:xfrm>
            <a:off x="848497" y="1738185"/>
            <a:ext cx="983597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Open Sans" panose="020B0606030504020204"/>
              </a:rPr>
              <a:t>A C# program is a collection of types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Open Sans" panose="020B0606030504020204"/>
              </a:rPr>
              <a:t>Classes, structs, </a:t>
            </a:r>
            <a:r>
              <a:rPr lang="en-US" altLang="en-US" sz="2000" dirty="0" err="1">
                <a:latin typeface="Open Sans" panose="020B0606030504020204"/>
              </a:rPr>
              <a:t>enums</a:t>
            </a:r>
            <a:r>
              <a:rPr lang="en-US" altLang="en-US" sz="2000" dirty="0">
                <a:latin typeface="Open Sans" panose="020B0606030504020204"/>
              </a:rPr>
              <a:t>, interfaces, delegates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Open Sans" panose="020B0606030504020204"/>
              </a:rPr>
              <a:t>C# provides a set of predefined types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en-US" sz="2000" dirty="0" err="1">
                <a:latin typeface="Open Sans" panose="020B0606030504020204"/>
              </a:rPr>
              <a:t>int</a:t>
            </a:r>
            <a:r>
              <a:rPr lang="en-US" altLang="en-US" sz="2000" dirty="0">
                <a:latin typeface="Open Sans" panose="020B0606030504020204"/>
              </a:rPr>
              <a:t>, byte, char, string, object, 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Open Sans" panose="020B0606030504020204"/>
              </a:rPr>
              <a:t>You can create your own types. All data and code is defined within a type</a:t>
            </a:r>
          </a:p>
        </p:txBody>
      </p:sp>
    </p:spTree>
    <p:extLst>
      <p:ext uri="{BB962C8B-B14F-4D97-AF65-F5344CB8AC3E}">
        <p14:creationId xmlns:p14="http://schemas.microsoft.com/office/powerpoint/2010/main" val="2140697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DAA7-5CC0-4740-AD58-34B71E88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59" y="205735"/>
            <a:ext cx="5174825" cy="6076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Open Sans" panose="020B0606030504020204"/>
                <a:ea typeface="Open Sans" panose="020B0606030504020204" pitchFamily="34" charset="0"/>
                <a:cs typeface="Open Sans" panose="020B0606030504020204" pitchFamily="34" charset="0"/>
              </a:rPr>
              <a:t>Types - </a:t>
            </a:r>
            <a:r>
              <a:rPr lang="en-US" altLang="en-US" sz="2400" dirty="0">
                <a:latin typeface="Open Sans" panose="020B0606030504020204"/>
              </a:rPr>
              <a:t>Unified Type System</a:t>
            </a:r>
            <a:endParaRPr lang="en-US" sz="2400" dirty="0">
              <a:latin typeface="Open Sans" panose="020B060603050402020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0" name="Content Placeholder 39">
            <a:extLst>
              <a:ext uri="{FF2B5EF4-FFF2-40B4-BE49-F238E27FC236}">
                <a16:creationId xmlns:a16="http://schemas.microsoft.com/office/drawing/2014/main" id="{49001459-CE1C-4928-A94A-304E1CBEF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6307534"/>
            <a:ext cx="12079516" cy="32466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014091-7DA5-4731-8D89-788E76A7B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-262910"/>
            <a:ext cx="7639050" cy="1076325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3E5A56-7B58-440C-9A5F-D9909233C42F}"/>
              </a:ext>
            </a:extLst>
          </p:cNvPr>
          <p:cNvCxnSpPr>
            <a:cxnSpLocks/>
          </p:cNvCxnSpPr>
          <p:nvPr/>
        </p:nvCxnSpPr>
        <p:spPr>
          <a:xfrm flipH="1">
            <a:off x="335559" y="813415"/>
            <a:ext cx="561223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8086F4-F1AD-44D2-81AB-9FA9651913F0}"/>
              </a:ext>
            </a:extLst>
          </p:cNvPr>
          <p:cNvGrpSpPr/>
          <p:nvPr/>
        </p:nvGrpSpPr>
        <p:grpSpPr>
          <a:xfrm>
            <a:off x="9806099" y="6275934"/>
            <a:ext cx="2273416" cy="405753"/>
            <a:chOff x="58724" y="6275934"/>
            <a:chExt cx="2273416" cy="40575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390A28-93D7-4A93-958F-6E932E917981}"/>
                </a:ext>
              </a:extLst>
            </p:cNvPr>
            <p:cNvSpPr/>
            <p:nvPr/>
          </p:nvSpPr>
          <p:spPr>
            <a:xfrm>
              <a:off x="58724" y="6294806"/>
              <a:ext cx="2273416" cy="38688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0AD50B1-382E-4E79-BC31-AFE6F791DD60}"/>
                </a:ext>
              </a:extLst>
            </p:cNvPr>
            <p:cNvSpPr txBox="1">
              <a:spLocks/>
            </p:cNvSpPr>
            <p:nvPr/>
          </p:nvSpPr>
          <p:spPr>
            <a:xfrm>
              <a:off x="504623" y="6275934"/>
              <a:ext cx="1381617" cy="28790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www.arobs.com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86F02E7-4338-4704-B3B6-D7A6394637E2}"/>
              </a:ext>
            </a:extLst>
          </p:cNvPr>
          <p:cNvSpPr/>
          <p:nvPr/>
        </p:nvSpPr>
        <p:spPr>
          <a:xfrm>
            <a:off x="848497" y="1738185"/>
            <a:ext cx="983597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b="1" dirty="0">
                <a:latin typeface="Open Sans" panose="020B0606030504020204"/>
              </a:rPr>
              <a:t>Value 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Open Sans" panose="020B0606030504020204"/>
              </a:rPr>
              <a:t>Directly contain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Open Sans" panose="020B0606030504020204"/>
              </a:rPr>
              <a:t>Cannot be null</a:t>
            </a:r>
          </a:p>
          <a:p>
            <a:r>
              <a:rPr lang="en-US" altLang="en-US" sz="2000" b="1" dirty="0">
                <a:latin typeface="Open Sans" panose="020B0606030504020204"/>
              </a:rPr>
              <a:t>Reference 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Open Sans" panose="020B0606030504020204"/>
              </a:rPr>
              <a:t>Contain references to objects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Open Sans" panose="020B0606030504020204"/>
              </a:rPr>
              <a:t>May be null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1F79D9BA-F516-4361-88BC-1E697E160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539" y="4097005"/>
            <a:ext cx="4187825" cy="8953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0" tIns="137160" rIns="182880" bIns="13716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9pPr>
          </a:lstStyle>
          <a:p>
            <a:r>
              <a:rPr lang="en-US" altLang="en-US" dirty="0" err="1"/>
              <a:t>int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= 123;</a:t>
            </a:r>
          </a:p>
          <a:p>
            <a:r>
              <a:rPr lang="en-US" altLang="en-US" dirty="0"/>
              <a:t>string s = "Hello world";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797C6C3-32DE-4E52-9A9D-9099C6D56983}"/>
              </a:ext>
            </a:extLst>
          </p:cNvPr>
          <p:cNvGrpSpPr>
            <a:grpSpLocks/>
          </p:cNvGrpSpPr>
          <p:nvPr/>
        </p:nvGrpSpPr>
        <p:grpSpPr bwMode="auto">
          <a:xfrm>
            <a:off x="5766486" y="4538316"/>
            <a:ext cx="3581402" cy="895351"/>
            <a:chOff x="3216" y="3264"/>
            <a:chExt cx="2256" cy="62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6765139-AC63-4722-96E6-612086BE9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264"/>
              <a:ext cx="52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Lucida Console" panose="020B0609040504020204" pitchFamily="49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Lucida Console" panose="020B0609040504020204" pitchFamily="49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Lucida Console" panose="020B0609040504020204" pitchFamily="49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Lucida Console" panose="020B0609040504020204" pitchFamily="49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Lucida Console" panose="020B0609040504020204" pitchFamily="49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Lucida Console" panose="020B0609040504020204" pitchFamily="49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Lucida Console" panose="020B0609040504020204" pitchFamily="49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Lucida Console" panose="020B0609040504020204" pitchFamily="49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Lucida Console" panose="020B0609040504020204" pitchFamily="49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dirty="0">
                  <a:latin typeface="Arial" panose="020B0604020202020204" pitchFamily="34" charset="0"/>
                </a:rPr>
                <a:t>123</a:t>
              </a:r>
            </a:p>
          </p:txBody>
        </p:sp>
        <p:sp>
          <p:nvSpPr>
            <p:cNvPr id="14" name="Text Box 7">
              <a:extLst>
                <a:ext uri="{FF2B5EF4-FFF2-40B4-BE49-F238E27FC236}">
                  <a16:creationId xmlns:a16="http://schemas.microsoft.com/office/drawing/2014/main" id="{78992098-ED7F-43FF-8033-2D32E99204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3" y="3264"/>
              <a:ext cx="37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Lucida Console" panose="020B0609040504020204" pitchFamily="49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Lucida Console" panose="020B0609040504020204" pitchFamily="49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Lucida Console" panose="020B0609040504020204" pitchFamily="49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Lucida Console" panose="020B0609040504020204" pitchFamily="49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Lucida Console" panose="020B0609040504020204" pitchFamily="49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Lucida Console" panose="020B0609040504020204" pitchFamily="49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Lucida Console" panose="020B0609040504020204" pitchFamily="49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Lucida Console" panose="020B0609040504020204" pitchFamily="49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Lucida Console" panose="020B0609040504020204" pitchFamily="49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>
                  <a:latin typeface="Arial" panose="020B0604020202020204" pitchFamily="34" charset="0"/>
                </a:rPr>
                <a:t>i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145123-DE29-4B71-8DD2-844239058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600"/>
              <a:ext cx="52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Lucida Console" panose="020B0609040504020204" pitchFamily="49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Lucida Console" panose="020B0609040504020204" pitchFamily="49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Lucida Console" panose="020B0609040504020204" pitchFamily="49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Lucida Console" panose="020B0609040504020204" pitchFamily="49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Lucida Console" panose="020B0609040504020204" pitchFamily="49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Lucida Console" panose="020B0609040504020204" pitchFamily="49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Lucida Console" panose="020B0609040504020204" pitchFamily="49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Lucida Console" panose="020B0609040504020204" pitchFamily="49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Lucida Console" panose="020B0609040504020204" pitchFamily="49" charset="0"/>
                  <a:ea typeface="+mn-ea"/>
                  <a:cs typeface="+mn-cs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6" name="Text Box 9">
              <a:extLst>
                <a:ext uri="{FF2B5EF4-FFF2-40B4-BE49-F238E27FC236}">
                  <a16:creationId xmlns:a16="http://schemas.microsoft.com/office/drawing/2014/main" id="{127A3CD5-924F-41C5-86FE-BB91D8579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3600"/>
              <a:ext cx="37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Lucida Console" panose="020B0609040504020204" pitchFamily="49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Lucida Console" panose="020B0609040504020204" pitchFamily="49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Lucida Console" panose="020B0609040504020204" pitchFamily="49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Lucida Console" panose="020B0609040504020204" pitchFamily="49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Lucida Console" panose="020B0609040504020204" pitchFamily="49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Lucida Console" panose="020B0609040504020204" pitchFamily="49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Lucida Console" panose="020B0609040504020204" pitchFamily="49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Lucida Console" panose="020B0609040504020204" pitchFamily="49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Lucida Console" panose="020B0609040504020204" pitchFamily="49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>
                  <a:latin typeface="Arial" panose="020B0604020202020204" pitchFamily="34" charset="0"/>
                </a:rPr>
                <a:t>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2AEEF31-77AF-4749-8FB4-C0F08A6BE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600"/>
              <a:ext cx="1152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Lucida Console" panose="020B0609040504020204" pitchFamily="49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Lucida Console" panose="020B0609040504020204" pitchFamily="49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Lucida Console" panose="020B0609040504020204" pitchFamily="49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Lucida Console" panose="020B0609040504020204" pitchFamily="49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Lucida Console" panose="020B0609040504020204" pitchFamily="49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Lucida Console" panose="020B0609040504020204" pitchFamily="49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Lucida Console" panose="020B0609040504020204" pitchFamily="49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Lucida Console" panose="020B0609040504020204" pitchFamily="49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Lucida Console" panose="020B0609040504020204" pitchFamily="49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>
                  <a:latin typeface="Arial" panose="020B0604020202020204" pitchFamily="34" charset="0"/>
                </a:rPr>
                <a:t>"Hello world"</a:t>
              </a:r>
            </a:p>
          </p:txBody>
        </p:sp>
        <p:sp>
          <p:nvSpPr>
            <p:cNvPr id="18" name="Line 11">
              <a:extLst>
                <a:ext uri="{FF2B5EF4-FFF2-40B4-BE49-F238E27FC236}">
                  <a16:creationId xmlns:a16="http://schemas.microsoft.com/office/drawing/2014/main" id="{9259CFF5-CB39-4047-B41E-CA35F9FBBF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3744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Lucida Console" panose="020B0609040504020204" pitchFamily="49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Lucida Console" panose="020B0609040504020204" pitchFamily="49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Lucida Console" panose="020B0609040504020204" pitchFamily="49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Lucida Console" panose="020B0609040504020204" pitchFamily="49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Lucida Console" panose="020B0609040504020204" pitchFamily="49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Lucida Console" panose="020B0609040504020204" pitchFamily="49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Lucida Console" panose="020B0609040504020204" pitchFamily="49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Lucida Console" panose="020B0609040504020204" pitchFamily="49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Lucida Console" panose="020B0609040504020204" pitchFamily="49" charset="0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12563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DAA7-5CC0-4740-AD58-34B71E88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59" y="205735"/>
            <a:ext cx="5174825" cy="6076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Open Sans" panose="020B0606030504020204"/>
                <a:ea typeface="Open Sans" panose="020B0606030504020204" pitchFamily="34" charset="0"/>
                <a:cs typeface="Open Sans" panose="020B0606030504020204" pitchFamily="34" charset="0"/>
              </a:rPr>
              <a:t>Types - </a:t>
            </a:r>
            <a:r>
              <a:rPr lang="en-US" altLang="en-US" sz="2400" dirty="0">
                <a:latin typeface="Open Sans" panose="020B0606030504020204"/>
              </a:rPr>
              <a:t>Unified Type System</a:t>
            </a:r>
            <a:endParaRPr lang="en-US" sz="2400" dirty="0">
              <a:latin typeface="Open Sans" panose="020B060603050402020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0" name="Content Placeholder 39">
            <a:extLst>
              <a:ext uri="{FF2B5EF4-FFF2-40B4-BE49-F238E27FC236}">
                <a16:creationId xmlns:a16="http://schemas.microsoft.com/office/drawing/2014/main" id="{49001459-CE1C-4928-A94A-304E1CBEF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6307534"/>
            <a:ext cx="12079516" cy="32466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014091-7DA5-4731-8D89-788E76A7B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-262910"/>
            <a:ext cx="7639050" cy="1076325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3E5A56-7B58-440C-9A5F-D9909233C42F}"/>
              </a:ext>
            </a:extLst>
          </p:cNvPr>
          <p:cNvCxnSpPr>
            <a:cxnSpLocks/>
          </p:cNvCxnSpPr>
          <p:nvPr/>
        </p:nvCxnSpPr>
        <p:spPr>
          <a:xfrm flipH="1">
            <a:off x="335559" y="813415"/>
            <a:ext cx="561223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8086F4-F1AD-44D2-81AB-9FA9651913F0}"/>
              </a:ext>
            </a:extLst>
          </p:cNvPr>
          <p:cNvGrpSpPr/>
          <p:nvPr/>
        </p:nvGrpSpPr>
        <p:grpSpPr>
          <a:xfrm>
            <a:off x="9806099" y="6275934"/>
            <a:ext cx="2273416" cy="405753"/>
            <a:chOff x="58724" y="6275934"/>
            <a:chExt cx="2273416" cy="40575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390A28-93D7-4A93-958F-6E932E917981}"/>
                </a:ext>
              </a:extLst>
            </p:cNvPr>
            <p:cNvSpPr/>
            <p:nvPr/>
          </p:nvSpPr>
          <p:spPr>
            <a:xfrm>
              <a:off x="58724" y="6294806"/>
              <a:ext cx="2273416" cy="38688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0AD50B1-382E-4E79-BC31-AFE6F791DD60}"/>
                </a:ext>
              </a:extLst>
            </p:cNvPr>
            <p:cNvSpPr txBox="1">
              <a:spLocks/>
            </p:cNvSpPr>
            <p:nvPr/>
          </p:nvSpPr>
          <p:spPr>
            <a:xfrm>
              <a:off x="504623" y="6275934"/>
              <a:ext cx="1381617" cy="28790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www.arobs.com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86F02E7-4338-4704-B3B6-D7A6394637E2}"/>
              </a:ext>
            </a:extLst>
          </p:cNvPr>
          <p:cNvSpPr/>
          <p:nvPr/>
        </p:nvSpPr>
        <p:spPr>
          <a:xfrm>
            <a:off x="674773" y="1581950"/>
            <a:ext cx="983597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b="1" dirty="0">
                <a:latin typeface="Open Sans" panose="020B0606030504020204"/>
              </a:rPr>
              <a:t>Value types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Open Sans" panose="020B0606030504020204"/>
              </a:rPr>
              <a:t>Primitives	 	</a:t>
            </a:r>
            <a:r>
              <a:rPr lang="en-US" altLang="en-US" sz="2000" dirty="0" err="1">
                <a:latin typeface="Open Sans" panose="020B0606030504020204"/>
              </a:rPr>
              <a:t>int</a:t>
            </a:r>
            <a:r>
              <a:rPr lang="en-US" altLang="en-US" sz="2000" dirty="0">
                <a:latin typeface="Open Sans" panose="020B0606030504020204"/>
              </a:rPr>
              <a:t> </a:t>
            </a:r>
            <a:r>
              <a:rPr lang="en-US" altLang="en-US" sz="2000" dirty="0" err="1">
                <a:latin typeface="Open Sans" panose="020B0606030504020204"/>
              </a:rPr>
              <a:t>i</a:t>
            </a:r>
            <a:r>
              <a:rPr lang="en-US" altLang="en-US" sz="2000" dirty="0">
                <a:latin typeface="Open Sans" panose="020B0606030504020204"/>
              </a:rPr>
              <a:t>; float x;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 err="1">
                <a:latin typeface="Open Sans" panose="020B0606030504020204"/>
              </a:rPr>
              <a:t>Enums</a:t>
            </a:r>
            <a:r>
              <a:rPr lang="en-US" altLang="en-US" sz="2000" dirty="0">
                <a:latin typeface="Open Sans" panose="020B0606030504020204"/>
              </a:rPr>
              <a:t>		</a:t>
            </a:r>
            <a:r>
              <a:rPr lang="en-US" altLang="en-US" sz="2000" dirty="0" err="1">
                <a:latin typeface="Open Sans" panose="020B0606030504020204"/>
              </a:rPr>
              <a:t>enum</a:t>
            </a:r>
            <a:r>
              <a:rPr lang="en-US" altLang="en-US" sz="2000" dirty="0">
                <a:latin typeface="Open Sans" panose="020B0606030504020204"/>
              </a:rPr>
              <a:t> State { Off, On }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Open Sans" panose="020B0606030504020204"/>
              </a:rPr>
              <a:t>Structs		struct Point {</a:t>
            </a:r>
            <a:r>
              <a:rPr lang="en-US" altLang="en-US" sz="2000" dirty="0" err="1">
                <a:latin typeface="Open Sans" panose="020B0606030504020204"/>
              </a:rPr>
              <a:t>int</a:t>
            </a:r>
            <a:r>
              <a:rPr lang="en-US" altLang="en-US" sz="2000" dirty="0">
                <a:latin typeface="Open Sans" panose="020B0606030504020204"/>
              </a:rPr>
              <a:t> </a:t>
            </a:r>
            <a:r>
              <a:rPr lang="en-US" altLang="en-US" sz="2000" dirty="0" err="1">
                <a:latin typeface="Open Sans" panose="020B0606030504020204"/>
              </a:rPr>
              <a:t>x,y</a:t>
            </a:r>
            <a:r>
              <a:rPr lang="en-US" altLang="en-US" sz="2000" dirty="0">
                <a:latin typeface="Open Sans" panose="020B0606030504020204"/>
              </a:rPr>
              <a:t>;}</a:t>
            </a:r>
          </a:p>
          <a:p>
            <a:pPr lvl="1">
              <a:lnSpc>
                <a:spcPct val="90000"/>
              </a:lnSpc>
            </a:pPr>
            <a:endParaRPr lang="en-US" altLang="en-US" sz="2000" dirty="0">
              <a:latin typeface="Open Sans" panose="020B0606030504020204"/>
            </a:endParaRPr>
          </a:p>
          <a:p>
            <a:pPr>
              <a:lnSpc>
                <a:spcPct val="90000"/>
              </a:lnSpc>
            </a:pPr>
            <a:r>
              <a:rPr lang="en-US" altLang="en-US" sz="2000" b="1" dirty="0">
                <a:latin typeface="Open Sans" panose="020B0606030504020204"/>
              </a:rPr>
              <a:t>Reference types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Open Sans" panose="020B0606030504020204"/>
              </a:rPr>
              <a:t>Root			object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Open Sans" panose="020B0606030504020204"/>
              </a:rPr>
              <a:t>String		string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Open Sans" panose="020B0606030504020204"/>
              </a:rPr>
              <a:t>Classes		class Foo: Bar, </a:t>
            </a:r>
            <a:r>
              <a:rPr lang="en-US" altLang="en-US" sz="2000" dirty="0" err="1">
                <a:latin typeface="Open Sans" panose="020B0606030504020204"/>
              </a:rPr>
              <a:t>IFoo</a:t>
            </a:r>
            <a:r>
              <a:rPr lang="en-US" altLang="en-US" sz="2000" dirty="0">
                <a:latin typeface="Open Sans" panose="020B0606030504020204"/>
              </a:rPr>
              <a:t> {...}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Open Sans" panose="020B0606030504020204"/>
              </a:rPr>
              <a:t>Interfaces	interface </a:t>
            </a:r>
            <a:r>
              <a:rPr lang="en-US" altLang="en-US" sz="2000" dirty="0" err="1">
                <a:latin typeface="Open Sans" panose="020B0606030504020204"/>
              </a:rPr>
              <a:t>IFoo</a:t>
            </a:r>
            <a:r>
              <a:rPr lang="en-US" altLang="en-US" sz="2000" dirty="0">
                <a:latin typeface="Open Sans" panose="020B0606030504020204"/>
              </a:rPr>
              <a:t>: </a:t>
            </a:r>
            <a:r>
              <a:rPr lang="en-US" altLang="en-US" sz="2000" dirty="0" err="1">
                <a:latin typeface="Open Sans" panose="020B0606030504020204"/>
              </a:rPr>
              <a:t>IBar</a:t>
            </a:r>
            <a:r>
              <a:rPr lang="en-US" altLang="en-US" sz="2000" dirty="0">
                <a:latin typeface="Open Sans" panose="020B0606030504020204"/>
              </a:rPr>
              <a:t> {...}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Open Sans" panose="020B0606030504020204"/>
              </a:rPr>
              <a:t>Arrays		string[] a = new string[10];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Open Sans" panose="020B0606030504020204"/>
              </a:rPr>
              <a:t>Delegates	delegate void Empty();</a:t>
            </a:r>
          </a:p>
        </p:txBody>
      </p:sp>
    </p:spTree>
    <p:extLst>
      <p:ext uri="{BB962C8B-B14F-4D97-AF65-F5344CB8AC3E}">
        <p14:creationId xmlns:p14="http://schemas.microsoft.com/office/powerpoint/2010/main" val="1156399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DAA7-5CC0-4740-AD58-34B71E88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59" y="205735"/>
            <a:ext cx="5174825" cy="6076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Open Sans" panose="020B0606030504020204"/>
                <a:ea typeface="Open Sans" panose="020B0606030504020204" pitchFamily="34" charset="0"/>
                <a:cs typeface="Open Sans" panose="020B0606030504020204" pitchFamily="34" charset="0"/>
              </a:rPr>
              <a:t>Types - </a:t>
            </a:r>
            <a:r>
              <a:rPr lang="en-US" altLang="en-US" sz="2400" dirty="0">
                <a:latin typeface="Open Sans" panose="020B0606030504020204"/>
              </a:rPr>
              <a:t>Unified Type System</a:t>
            </a:r>
            <a:endParaRPr lang="en-US" sz="2400" dirty="0">
              <a:latin typeface="Open Sans" panose="020B060603050402020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0" name="Content Placeholder 39">
            <a:extLst>
              <a:ext uri="{FF2B5EF4-FFF2-40B4-BE49-F238E27FC236}">
                <a16:creationId xmlns:a16="http://schemas.microsoft.com/office/drawing/2014/main" id="{49001459-CE1C-4928-A94A-304E1CBEF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6307534"/>
            <a:ext cx="12079516" cy="32466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014091-7DA5-4731-8D89-788E76A7B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-262910"/>
            <a:ext cx="7639050" cy="1076325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3E5A56-7B58-440C-9A5F-D9909233C42F}"/>
              </a:ext>
            </a:extLst>
          </p:cNvPr>
          <p:cNvCxnSpPr>
            <a:cxnSpLocks/>
          </p:cNvCxnSpPr>
          <p:nvPr/>
        </p:nvCxnSpPr>
        <p:spPr>
          <a:xfrm flipH="1">
            <a:off x="335559" y="813415"/>
            <a:ext cx="561223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8086F4-F1AD-44D2-81AB-9FA9651913F0}"/>
              </a:ext>
            </a:extLst>
          </p:cNvPr>
          <p:cNvGrpSpPr/>
          <p:nvPr/>
        </p:nvGrpSpPr>
        <p:grpSpPr>
          <a:xfrm>
            <a:off x="9806099" y="6275934"/>
            <a:ext cx="2273416" cy="405753"/>
            <a:chOff x="58724" y="6275934"/>
            <a:chExt cx="2273416" cy="40575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390A28-93D7-4A93-958F-6E932E917981}"/>
                </a:ext>
              </a:extLst>
            </p:cNvPr>
            <p:cNvSpPr/>
            <p:nvPr/>
          </p:nvSpPr>
          <p:spPr>
            <a:xfrm>
              <a:off x="58724" y="6294806"/>
              <a:ext cx="2273416" cy="38688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0AD50B1-382E-4E79-BC31-AFE6F791DD60}"/>
                </a:ext>
              </a:extLst>
            </p:cNvPr>
            <p:cNvSpPr txBox="1">
              <a:spLocks/>
            </p:cNvSpPr>
            <p:nvPr/>
          </p:nvSpPr>
          <p:spPr>
            <a:xfrm>
              <a:off x="504623" y="6275934"/>
              <a:ext cx="1381617" cy="28790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www.arobs.com</a:t>
              </a:r>
            </a:p>
          </p:txBody>
        </p:sp>
      </p:grpSp>
      <p:pic>
        <p:nvPicPr>
          <p:cNvPr id="10" name="table">
            <a:extLst>
              <a:ext uri="{FF2B5EF4-FFF2-40B4-BE49-F238E27FC236}">
                <a16:creationId xmlns:a16="http://schemas.microsoft.com/office/drawing/2014/main" id="{F78ABD6A-67CA-4931-AF25-DB5759D07D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9384" y="1523999"/>
            <a:ext cx="8382000" cy="381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953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DAA7-5CC0-4740-AD58-34B71E88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59" y="205735"/>
            <a:ext cx="5174825" cy="6076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Open Sans" panose="020B0606030504020204"/>
                <a:ea typeface="Open Sans" panose="020B0606030504020204" pitchFamily="34" charset="0"/>
                <a:cs typeface="Open Sans" panose="020B0606030504020204" pitchFamily="34" charset="0"/>
              </a:rPr>
              <a:t>Types - </a:t>
            </a:r>
            <a:r>
              <a:rPr lang="en-US" altLang="en-US" sz="2400" dirty="0">
                <a:latin typeface="Open Sans" panose="020B0606030504020204"/>
              </a:rPr>
              <a:t>Unified Type System</a:t>
            </a:r>
            <a:endParaRPr lang="en-US" sz="2400" dirty="0">
              <a:latin typeface="Open Sans" panose="020B060603050402020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0" name="Content Placeholder 39">
            <a:extLst>
              <a:ext uri="{FF2B5EF4-FFF2-40B4-BE49-F238E27FC236}">
                <a16:creationId xmlns:a16="http://schemas.microsoft.com/office/drawing/2014/main" id="{49001459-CE1C-4928-A94A-304E1CBEF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6307534"/>
            <a:ext cx="12079516" cy="32466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014091-7DA5-4731-8D89-788E76A7B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-262910"/>
            <a:ext cx="7639050" cy="1076325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3E5A56-7B58-440C-9A5F-D9909233C42F}"/>
              </a:ext>
            </a:extLst>
          </p:cNvPr>
          <p:cNvCxnSpPr>
            <a:cxnSpLocks/>
          </p:cNvCxnSpPr>
          <p:nvPr/>
        </p:nvCxnSpPr>
        <p:spPr>
          <a:xfrm flipH="1">
            <a:off x="335559" y="813415"/>
            <a:ext cx="561223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8086F4-F1AD-44D2-81AB-9FA9651913F0}"/>
              </a:ext>
            </a:extLst>
          </p:cNvPr>
          <p:cNvGrpSpPr/>
          <p:nvPr/>
        </p:nvGrpSpPr>
        <p:grpSpPr>
          <a:xfrm>
            <a:off x="9806099" y="6275934"/>
            <a:ext cx="2273416" cy="405753"/>
            <a:chOff x="58724" y="6275934"/>
            <a:chExt cx="2273416" cy="40575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390A28-93D7-4A93-958F-6E932E917981}"/>
                </a:ext>
              </a:extLst>
            </p:cNvPr>
            <p:cNvSpPr/>
            <p:nvPr/>
          </p:nvSpPr>
          <p:spPr>
            <a:xfrm>
              <a:off x="58724" y="6294806"/>
              <a:ext cx="2273416" cy="38688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0AD50B1-382E-4E79-BC31-AFE6F791DD60}"/>
                </a:ext>
              </a:extLst>
            </p:cNvPr>
            <p:cNvSpPr txBox="1">
              <a:spLocks/>
            </p:cNvSpPr>
            <p:nvPr/>
          </p:nvSpPr>
          <p:spPr>
            <a:xfrm>
              <a:off x="504623" y="6275934"/>
              <a:ext cx="1381617" cy="28790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www.arobs.com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668332E0-E558-40C2-BD68-84B7BEBB91E0}"/>
              </a:ext>
            </a:extLst>
          </p:cNvPr>
          <p:cNvSpPr/>
          <p:nvPr/>
        </p:nvSpPr>
        <p:spPr>
          <a:xfrm>
            <a:off x="667265" y="1421095"/>
            <a:ext cx="794951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b="1" dirty="0">
                <a:latin typeface="Open Sans" panose="020B0606030504020204"/>
              </a:rPr>
              <a:t>Boxing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Open Sans" panose="020B0606030504020204"/>
              </a:rPr>
              <a:t>Copies a value type into a reference type (object)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Open Sans" panose="020B0606030504020204"/>
              </a:rPr>
              <a:t>Each value type has corresponding “hidden” reference type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Open Sans" panose="020B0606030504020204"/>
              </a:rPr>
              <a:t>Value type is converted implicitly to object, a reference type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Open Sans" panose="020B0606030504020204"/>
              </a:rPr>
              <a:t>Essentially an “up cast”</a:t>
            </a:r>
          </a:p>
          <a:p>
            <a:pPr lvl="2"/>
            <a:endParaRPr lang="en-US" altLang="en-US" sz="2000" dirty="0">
              <a:latin typeface="Open Sans" panose="020B060603050402020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06A970-262B-42EC-9386-979C8C37711F}"/>
              </a:ext>
            </a:extLst>
          </p:cNvPr>
          <p:cNvSpPr/>
          <p:nvPr/>
        </p:nvSpPr>
        <p:spPr>
          <a:xfrm>
            <a:off x="667265" y="3575394"/>
            <a:ext cx="869915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b="1" dirty="0">
                <a:latin typeface="Open Sans" panose="020B0606030504020204"/>
              </a:rPr>
              <a:t>Unboxing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Open Sans" panose="020B0606030504020204"/>
              </a:rPr>
              <a:t>Reverse operation of boxing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Open Sans" panose="020B0606030504020204"/>
              </a:rPr>
              <a:t>Copies the value out of the box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Open Sans" panose="020B0606030504020204"/>
              </a:rPr>
              <a:t>Copies from reference type to value type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Open Sans" panose="020B0606030504020204"/>
              </a:rPr>
              <a:t>Requires an explicit conversion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Open Sans" panose="020B0606030504020204"/>
              </a:rPr>
              <a:t>May not succeed (like all explicit conversions)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Open Sans" panose="020B0606030504020204"/>
              </a:rPr>
              <a:t>Essentially a “down cast”</a:t>
            </a:r>
          </a:p>
        </p:txBody>
      </p:sp>
    </p:spTree>
    <p:extLst>
      <p:ext uri="{BB962C8B-B14F-4D97-AF65-F5344CB8AC3E}">
        <p14:creationId xmlns:p14="http://schemas.microsoft.com/office/powerpoint/2010/main" val="1610857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860</TotalTime>
  <Words>1870</Words>
  <Application>Microsoft Office PowerPoint</Application>
  <PresentationFormat>Widescreen</PresentationFormat>
  <Paragraphs>384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Calibri Light</vt:lpstr>
      <vt:lpstr>Lucida Console</vt:lpstr>
      <vt:lpstr>Open Sans</vt:lpstr>
      <vt:lpstr>Wingdings</vt:lpstr>
      <vt:lpstr>Office Theme</vt:lpstr>
      <vt:lpstr>PROGRAMMING LANGUAGE</vt:lpstr>
      <vt:lpstr>Content</vt:lpstr>
      <vt:lpstr>Hello Word - basics</vt:lpstr>
      <vt:lpstr>Input/Output</vt:lpstr>
      <vt:lpstr>Types Overview</vt:lpstr>
      <vt:lpstr>Types - Unified Type System</vt:lpstr>
      <vt:lpstr>Types - Unified Type System</vt:lpstr>
      <vt:lpstr>Types - Unified Type System</vt:lpstr>
      <vt:lpstr>Types - Unified Type System</vt:lpstr>
      <vt:lpstr>Types Boxing - Unboxing</vt:lpstr>
      <vt:lpstr>Types – Predefined Types</vt:lpstr>
      <vt:lpstr>Types – User-defined Types</vt:lpstr>
      <vt:lpstr>Types – Enums</vt:lpstr>
      <vt:lpstr>Types – Enums</vt:lpstr>
      <vt:lpstr>Types – Arrays</vt:lpstr>
      <vt:lpstr>Types – Arrays</vt:lpstr>
      <vt:lpstr>Types – Interfaces</vt:lpstr>
      <vt:lpstr>Types – Classes</vt:lpstr>
      <vt:lpstr>Statements Syntax</vt:lpstr>
      <vt:lpstr>Statements – Statement Lists and Block Statements</vt:lpstr>
      <vt:lpstr>Statements – Variables and Constants</vt:lpstr>
      <vt:lpstr>Statements – If Statement</vt:lpstr>
      <vt:lpstr>Statements – switch Statement</vt:lpstr>
      <vt:lpstr>Statements – switch Statement</vt:lpstr>
      <vt:lpstr>Statements – while Statement</vt:lpstr>
      <vt:lpstr>Statements – for Statement</vt:lpstr>
      <vt:lpstr>Statements – foreach Statement</vt:lpstr>
      <vt:lpstr>Statements – Jump Statements</vt:lpstr>
      <vt:lpstr>Statements – Exception Handling</vt:lpstr>
      <vt:lpstr>Statements – Exception Handling</vt:lpstr>
      <vt:lpstr>Statements – Exception Handling</vt:lpstr>
      <vt:lpstr>Operators Overview</vt:lpstr>
      <vt:lpstr>Operators - Precedence</vt:lpstr>
      <vt:lpstr>Operators - Precedence</vt:lpstr>
      <vt:lpstr>Operators - Precedence</vt:lpstr>
      <vt:lpstr>Operators - Precedence</vt:lpstr>
      <vt:lpstr>Operators - Precedence</vt:lpstr>
      <vt:lpstr>Concepts Summary</vt:lpstr>
      <vt:lpstr>Homework</vt:lpstr>
      <vt:lpstr>Useful links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TITLU PREZENTARE</dc:title>
  <dc:creator>Adela Cirligeanu</dc:creator>
  <cp:lastModifiedBy>Vasile Dit</cp:lastModifiedBy>
  <cp:revision>78</cp:revision>
  <dcterms:created xsi:type="dcterms:W3CDTF">2018-02-16T14:02:08Z</dcterms:created>
  <dcterms:modified xsi:type="dcterms:W3CDTF">2018-09-24T13:45:40Z</dcterms:modified>
</cp:coreProperties>
</file>