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67" r:id="rId4"/>
    <p:sldId id="269" r:id="rId5"/>
    <p:sldId id="270" r:id="rId6"/>
    <p:sldId id="271" r:id="rId7"/>
    <p:sldId id="273" r:id="rId8"/>
    <p:sldId id="272" r:id="rId9"/>
    <p:sldId id="274" r:id="rId10"/>
    <p:sldId id="279" r:id="rId11"/>
    <p:sldId id="275" r:id="rId12"/>
    <p:sldId id="276" r:id="rId13"/>
    <p:sldId id="281" r:id="rId14"/>
    <p:sldId id="277" r:id="rId15"/>
    <p:sldId id="283" r:id="rId16"/>
    <p:sldId id="282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2DD"/>
    <a:srgbClr val="BCC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9BB9-73AC-492E-99CB-6F684FAE4493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DB00B-705C-47F3-80B1-F83BF2474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6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  <a:p>
            <a:r>
              <a:rPr lang="en-GB" dirty="0" err="1"/>
              <a:t>Prezentare</a:t>
            </a:r>
            <a:r>
              <a:rPr lang="en-GB" dirty="0"/>
              <a:t> </a:t>
            </a:r>
            <a:r>
              <a:rPr lang="en-GB" dirty="0" err="1"/>
              <a:t>individuale</a:t>
            </a:r>
            <a:endParaRPr lang="en-GB" dirty="0"/>
          </a:p>
          <a:p>
            <a:r>
              <a:rPr lang="en-GB" dirty="0" err="1"/>
              <a:t>Asteptari</a:t>
            </a:r>
            <a:r>
              <a:rPr lang="en-GB" dirty="0"/>
              <a:t> de la training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DB00B-705C-47F3-80B1-F83BF2474F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3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 ii </a:t>
            </a:r>
            <a:r>
              <a:rPr lang="en-GB" dirty="0" err="1"/>
              <a:t>atributul</a:t>
            </a:r>
            <a:r>
              <a:rPr lang="en-GB" dirty="0"/>
              <a:t> </a:t>
            </a:r>
          </a:p>
          <a:p>
            <a:r>
              <a:rPr lang="en-GB" dirty="0"/>
              <a:t>Ce ii </a:t>
            </a:r>
            <a:r>
              <a:rPr lang="en-GB" dirty="0" err="1"/>
              <a:t>behaviorul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DB00B-705C-47F3-80B1-F83BF2474F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1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815B-CEF3-45DF-AEED-71F6A8A86E3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csharp/programming-guide/inside-a-program/hello-world-your-first-program" TargetMode="External"/><Relationship Id="rId4" Type="http://schemas.openxmlformats.org/officeDocument/2006/relationships/hyperlink" Target="https://visualstudio.microsoft.com/download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-sharpcorner.com/UploadFile/mkagrahari/introduction-to-object-oriented-programming-concepts-in-C-Sharp/" TargetMode="External"/><Relationship Id="rId5" Type="http://schemas.openxmlformats.org/officeDocument/2006/relationships/hyperlink" Target="https://www.harding.edu/fmccown/java_csharp_comparison.html" TargetMode="External"/><Relationship Id="rId4" Type="http://schemas.openxmlformats.org/officeDocument/2006/relationships/hyperlink" Target="https://docs.microsoft.com/en-us/dotnet/csharp/programming-guide/concepts/object-oriented-programm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EB9D-1207-48CB-B445-6A827DA2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52" y="786781"/>
            <a:ext cx="9714190" cy="166671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65FA-B17E-4265-88DB-7ADF1D3E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546" y="3350043"/>
            <a:ext cx="4951756" cy="72185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AND BASIC CONCEPTS</a:t>
            </a:r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DB47C-4253-46D6-8E07-A46095BB9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95" y="5276413"/>
            <a:ext cx="2973161" cy="79480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76B3447-CF06-45E5-8964-2101D44E32B8}"/>
              </a:ext>
            </a:extLst>
          </p:cNvPr>
          <p:cNvSpPr txBox="1">
            <a:spLocks/>
          </p:cNvSpPr>
          <p:nvPr/>
        </p:nvSpPr>
        <p:spPr>
          <a:xfrm>
            <a:off x="705559" y="6164077"/>
            <a:ext cx="1356506" cy="28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www.arobs.com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50FA88-3443-452D-8AF9-4E61DA645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404501"/>
            <a:ext cx="7511239" cy="12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0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902238-4F08-4391-A9BB-3C079F373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2607"/>
              </p:ext>
            </p:extLst>
          </p:nvPr>
        </p:nvGraphicFramePr>
        <p:xfrm>
          <a:off x="3998216" y="1640426"/>
          <a:ext cx="3024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makeSound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2" descr="http://imgs.steps.dragoart.com/how-to-draw-the-grumpy-cat-tard-the-grumpy-cat-step-9_1_000000122943_5.gif">
            <a:extLst>
              <a:ext uri="{FF2B5EF4-FFF2-40B4-BE49-F238E27FC236}">
                <a16:creationId xmlns:a16="http://schemas.microsoft.com/office/drawing/2014/main" id="{9ED723AD-8985-49D2-86FD-5C4C9674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16" y="2951747"/>
            <a:ext cx="1512168" cy="17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imgs.steps.dragoart.com/how-to-draw-clifford-the-big-red-dog-step-5_1_000000007904_5.jpg">
            <a:extLst>
              <a:ext uri="{FF2B5EF4-FFF2-40B4-BE49-F238E27FC236}">
                <a16:creationId xmlns:a16="http://schemas.microsoft.com/office/drawing/2014/main" id="{BD7162CA-4B70-4AF6-9F10-64675917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80" y="2936570"/>
            <a:ext cx="1655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drawinghowtodraw.com/drawing-lessons/drawing-cartoons-lessons/images/finished-cow-drawinghowtodrawblog.png">
            <a:extLst>
              <a:ext uri="{FF2B5EF4-FFF2-40B4-BE49-F238E27FC236}">
                <a16:creationId xmlns:a16="http://schemas.microsoft.com/office/drawing/2014/main" id="{34DB842C-6B65-4B11-B5DF-4080ABF9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36" y="2936570"/>
            <a:ext cx="2188158" cy="1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5D43E3-BF72-45F6-B0D8-DF1770188FC2}"/>
              </a:ext>
            </a:extLst>
          </p:cNvPr>
          <p:cNvCxnSpPr/>
          <p:nvPr/>
        </p:nvCxnSpPr>
        <p:spPr>
          <a:xfrm flipV="1">
            <a:off x="3134120" y="2360506"/>
            <a:ext cx="180020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EDE7D-6682-4C27-832C-E00E6469D306}"/>
              </a:ext>
            </a:extLst>
          </p:cNvPr>
          <p:cNvCxnSpPr>
            <a:stCxn id="14" idx="0"/>
          </p:cNvCxnSpPr>
          <p:nvPr/>
        </p:nvCxnSpPr>
        <p:spPr>
          <a:xfrm flipV="1">
            <a:off x="5401916" y="236050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7734A-1996-401A-8F57-B10F2B39D34D}"/>
              </a:ext>
            </a:extLst>
          </p:cNvPr>
          <p:cNvCxnSpPr/>
          <p:nvPr/>
        </p:nvCxnSpPr>
        <p:spPr>
          <a:xfrm flipH="1" flipV="1">
            <a:off x="5942432" y="2360506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616BC4-17E1-4539-A1EE-38881748D5EE}"/>
              </a:ext>
            </a:extLst>
          </p:cNvPr>
          <p:cNvSpPr txBox="1"/>
          <p:nvPr/>
        </p:nvSpPr>
        <p:spPr>
          <a:xfrm>
            <a:off x="2414040" y="4713516"/>
            <a:ext cx="621227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2007A"/>
              </a:buClr>
              <a:buSzTx/>
              <a:tabLst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A9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Meow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4A9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                  Woof                      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rgbClr val="004A9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Muuu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A9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2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546347" y="2113513"/>
            <a:ext cx="5493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 algn="just"/>
            <a:r>
              <a:rPr lang="en-US" sz="2000" dirty="0">
                <a:latin typeface="Open Sans" panose="020B0606030504020204"/>
              </a:rPr>
              <a:t>At a higher level, </a:t>
            </a:r>
            <a:r>
              <a:rPr lang="en-US" sz="2000" b="1" dirty="0">
                <a:latin typeface="Open Sans" panose="020B0606030504020204"/>
              </a:rPr>
              <a:t>abstraction</a:t>
            </a:r>
            <a:r>
              <a:rPr lang="en-US" sz="2000" dirty="0">
                <a:latin typeface="Open Sans" panose="020B0606030504020204"/>
              </a:rPr>
              <a:t> is a process of hiding the implementation details and showing only functionality to the user. It only indicates important things to the user and hides the internal details, </a:t>
            </a:r>
          </a:p>
          <a:p>
            <a:pPr indent="341313" algn="just"/>
            <a:r>
              <a:rPr lang="en-US" sz="2000" dirty="0">
                <a:latin typeface="Open Sans" panose="020B0606030504020204"/>
              </a:rPr>
              <a:t>		</a:t>
            </a:r>
            <a:r>
              <a:rPr lang="en-US" sz="2000" dirty="0" err="1">
                <a:latin typeface="Open Sans" panose="020B0606030504020204"/>
              </a:rPr>
              <a:t>ie</a:t>
            </a:r>
            <a:r>
              <a:rPr lang="en-US" sz="2000" dirty="0">
                <a:latin typeface="Open Sans" panose="020B0606030504020204"/>
              </a:rPr>
              <a:t>. While sending SMS, you just type the text and send the message. Here, you do not care about the internal processing of the message delivery.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7B2C9-D166-47EB-9BA9-86C903211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22" y="1881239"/>
            <a:ext cx="5362405" cy="36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2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414755" y="1381818"/>
            <a:ext cx="815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Is the process of combining data and functions into a single unit called class.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Makes the data to be not accessed directly; it is accessed through the functions present inside the class. In simpler words, attributes of the class are kept private and public getter and setter methods are provided to manipulate these attributes.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Makes the concept of data hiding possible.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6880C602-2D53-426F-9B78-97F57AF5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426" y="1691146"/>
            <a:ext cx="2952227" cy="2648320"/>
          </a:xfrm>
          <a:prstGeom prst="ellipse">
            <a:avLst/>
          </a:prstGeom>
          <a:solidFill>
            <a:srgbClr val="FF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8C67EC3E-C8BB-4DA7-8F85-5122E20F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265" y="2184112"/>
            <a:ext cx="1639887" cy="160496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75A5814D-82ED-4955-9DCD-E42F5E281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87" y="2604335"/>
            <a:ext cx="11255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400" b="1" dirty="0"/>
              <a:t>Hidden State Variables and Methods</a:t>
            </a:r>
            <a:endParaRPr lang="en-US" altLang="en-US" sz="1400" dirty="0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66E930E9-1269-442B-BEB5-62603807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698" y="1841668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 dirty="0"/>
              <a:t>Visible Methods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9127580B-2588-497F-A8D0-573E0F430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466" y="3789074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800"/>
              <a:t>Visible Variables</a:t>
            </a:r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67375A20-73D2-4E62-B6BC-25E932417EC0}"/>
              </a:ext>
            </a:extLst>
          </p:cNvPr>
          <p:cNvSpPr>
            <a:spLocks/>
          </p:cNvSpPr>
          <p:nvPr/>
        </p:nvSpPr>
        <p:spPr bwMode="auto">
          <a:xfrm>
            <a:off x="9466978" y="4949077"/>
            <a:ext cx="1527175" cy="795337"/>
          </a:xfrm>
          <a:prstGeom prst="borderCallout1">
            <a:avLst>
              <a:gd name="adj1" fmla="val -626"/>
              <a:gd name="adj2" fmla="val 51191"/>
              <a:gd name="adj3" fmla="val -78737"/>
              <a:gd name="adj4" fmla="val 51978"/>
            </a:avLst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92075" tIns="46038" rIns="92075" bIns="46038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dirty="0"/>
              <a:t>Class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9332C-5BA2-4E9C-928D-C12A983A3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4" y="3096094"/>
            <a:ext cx="719237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0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</a:rPr>
              <a:t>Access Modifiers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F0875A-AF43-4729-BE36-91A6B6BE3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03" y="2364580"/>
            <a:ext cx="9421816" cy="2894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D97827-2E83-462C-ABE9-6DABB2421DD5}"/>
              </a:ext>
            </a:extLst>
          </p:cNvPr>
          <p:cNvSpPr/>
          <p:nvPr/>
        </p:nvSpPr>
        <p:spPr>
          <a:xfrm>
            <a:off x="1043243" y="1223597"/>
            <a:ext cx="7260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" panose="020B0606030504020204"/>
              </a:rPr>
              <a:t>Access modifiers – keywords that define the level of accessibility of a class, the methods and the fields inside a class with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254038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</a:rPr>
              <a:t>Concepts Summary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674596" y="1973015"/>
            <a:ext cx="107303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Object-oriented programming </a:t>
            </a:r>
            <a:r>
              <a:rPr lang="en-US" altLang="en-US" sz="2000" dirty="0"/>
              <a:t>is a way of conceptualizing a program as groups of </a:t>
            </a:r>
            <a:r>
              <a:rPr lang="en-US" altLang="en-US" sz="2000" b="1" dirty="0"/>
              <a:t>objects</a:t>
            </a:r>
            <a:r>
              <a:rPr lang="en-US" altLang="en-US" sz="2000" dirty="0"/>
              <a:t> that interact with one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 </a:t>
            </a:r>
            <a:r>
              <a:rPr lang="en-US" altLang="en-US" sz="2000" b="1" dirty="0"/>
              <a:t>class</a:t>
            </a:r>
            <a:r>
              <a:rPr lang="en-US" altLang="en-US" sz="2000" dirty="0"/>
              <a:t> is a general template used to create </a:t>
            </a:r>
            <a:r>
              <a:rPr lang="en-US" altLang="en-US" sz="2000" b="1" dirty="0"/>
              <a:t>objects</a:t>
            </a:r>
            <a:r>
              <a:rPr lang="en-US" alt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An object </a:t>
            </a:r>
            <a:r>
              <a:rPr lang="en-US" sz="2000" dirty="0"/>
              <a:t>is an </a:t>
            </a:r>
            <a:r>
              <a:rPr lang="en-US" sz="2000" b="1" dirty="0"/>
              <a:t>instance</a:t>
            </a:r>
            <a:r>
              <a:rPr lang="en-US" sz="2000" dirty="0"/>
              <a:t> of a class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combination of collecting all the </a:t>
            </a:r>
            <a:r>
              <a:rPr lang="en-US" altLang="en-US" sz="2000" b="1" dirty="0"/>
              <a:t>attributes</a:t>
            </a:r>
            <a:r>
              <a:rPr lang="en-US" altLang="en-US" sz="2000" dirty="0"/>
              <a:t> of an </a:t>
            </a:r>
            <a:r>
              <a:rPr lang="en-US" altLang="en-US" sz="2000" b="1" dirty="0"/>
              <a:t>object</a:t>
            </a:r>
            <a:r>
              <a:rPr lang="en-US" altLang="en-US" sz="2000" dirty="0"/>
              <a:t> into a single </a:t>
            </a:r>
            <a:r>
              <a:rPr lang="en-US" altLang="en-US" sz="2000" b="1" dirty="0"/>
              <a:t>class</a:t>
            </a:r>
            <a:r>
              <a:rPr lang="en-US" altLang="en-US" sz="2000" dirty="0"/>
              <a:t> definition, combined with the ability to hide some definitions within the class, is known as </a:t>
            </a:r>
            <a:r>
              <a:rPr lang="en-US" altLang="en-US" sz="2000" b="1" i="1" dirty="0"/>
              <a:t>encapsulation</a:t>
            </a:r>
            <a:r>
              <a:rPr lang="en-US" altLang="en-US" sz="2000" dirty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Inheritance allows classes to “inherit” attributes and methods from their base (parent) class.  This provides a clean mechanism for code re-use and extension.</a:t>
            </a:r>
          </a:p>
        </p:txBody>
      </p:sp>
    </p:spTree>
    <p:extLst>
      <p:ext uri="{BB962C8B-B14F-4D97-AF65-F5344CB8AC3E}">
        <p14:creationId xmlns:p14="http://schemas.microsoft.com/office/powerpoint/2010/main" val="11108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</a:rPr>
              <a:t>Homework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A9DC67-68E7-4A14-B955-FFA20A293F80}"/>
              </a:ext>
            </a:extLst>
          </p:cNvPr>
          <p:cNvSpPr txBox="1">
            <a:spLocks/>
          </p:cNvSpPr>
          <p:nvPr/>
        </p:nvSpPr>
        <p:spPr>
          <a:xfrm>
            <a:off x="467543" y="1124744"/>
            <a:ext cx="10126315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Open Sans" panose="020B0606030504020204"/>
              </a:rPr>
              <a:t>Try to get a good understanding about the concept presented in this session (more details can be found in the read materials from next slide)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Open Sans" panose="020B0606030504020204"/>
              </a:rPr>
              <a:t>Download and Install Visual Studio Community – </a:t>
            </a:r>
            <a:r>
              <a:rPr lang="en-US" sz="2000" dirty="0">
                <a:latin typeface="Open Sans" panose="020B0606030504020204"/>
                <a:hlinkClick r:id="rId4"/>
              </a:rPr>
              <a:t>link</a:t>
            </a:r>
            <a:endParaRPr lang="en-US" sz="2000" dirty="0">
              <a:latin typeface="Open Sans" panose="020B0606030504020204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Open Sans" panose="020B0606030504020204"/>
              </a:rPr>
              <a:t>Create a “Hello world” console application. - </a:t>
            </a:r>
            <a:r>
              <a:rPr lang="en-US" sz="2000" dirty="0">
                <a:latin typeface="Open Sans" panose="020B0606030504020204"/>
                <a:hlinkClick r:id="rId5"/>
              </a:rPr>
              <a:t>link</a:t>
            </a:r>
            <a:endParaRPr lang="en-US" sz="2000" i="1" dirty="0">
              <a:latin typeface="Open Sans" panose="020B0606030504020204"/>
            </a:endParaRPr>
          </a:p>
          <a:p>
            <a:pPr marL="19050" lvl="1" indent="0">
              <a:buFont typeface="Arial" panose="020B0604020202020204" pitchFamily="34" charset="0"/>
              <a:buNone/>
            </a:pPr>
            <a:endParaRPr lang="en-US" sz="2000" dirty="0">
              <a:latin typeface="Open Sans" panose="020B060603050402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Open Sans" panose="020B0606030504020204"/>
              </a:rPr>
              <a:t>If you have any questions or you need help, please contact me!!! </a:t>
            </a:r>
            <a:r>
              <a:rPr lang="en-US" sz="2000" dirty="0">
                <a:latin typeface="Open Sans" panose="020B0606030504020204"/>
                <a:sym typeface="Wingdings" panose="05000000000000000000" pitchFamily="2" charset="2"/>
              </a:rPr>
              <a:t> </a:t>
            </a:r>
            <a:endParaRPr lang="en-US" sz="2000" dirty="0">
              <a:latin typeface="Open Sans" panose="020B06060305040202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361950" lvl="2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6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</a:rPr>
              <a:t>Useful links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E981905-5892-4965-84BF-A1FC14AEE4E1}"/>
              </a:ext>
            </a:extLst>
          </p:cNvPr>
          <p:cNvSpPr/>
          <p:nvPr/>
        </p:nvSpPr>
        <p:spPr>
          <a:xfrm>
            <a:off x="922862" y="1549467"/>
            <a:ext cx="91750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Object-Oriented Programming (C#)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/>
                <a:hlinkClick r:id="rId4"/>
              </a:rPr>
              <a:t>https://docs.microsoft.com/en-us/dotnet/csharp/programming-guide/concepts/object-oriented-programming</a:t>
            </a:r>
            <a:endParaRPr lang="en-US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Java and C# comparison: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/>
                <a:hlinkClick r:id="rId5"/>
              </a:rPr>
              <a:t>https://www.harding.edu/fmccown/java_csharp_comparison.html</a:t>
            </a:r>
            <a:endParaRPr lang="en-US" dirty="0">
              <a:latin typeface="Open Sans" panose="020B060603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Introduction to Object Oriented Programming Concepts in C#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Open Sans" panose="020B0606030504020204"/>
                <a:hlinkClick r:id="rId6"/>
              </a:rPr>
              <a:t>https://www.c-sharpcorner.com/UploadFile/mkagrahari/introduction-to-object-oriented-programming-concepts-in-C-Sharp/</a:t>
            </a:r>
            <a:endParaRPr lang="en-US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176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2619632" y="2921168"/>
            <a:ext cx="585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					</a:t>
            </a:r>
            <a:r>
              <a:rPr lang="en-US" alt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3749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3A9-89D5-4D8C-AF27-5E0B5CA6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72" y="1074590"/>
            <a:ext cx="4725156" cy="767899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C88C92-D1D8-4E35-B5FB-D6D9A29C1068}"/>
              </a:ext>
            </a:extLst>
          </p:cNvPr>
          <p:cNvSpPr txBox="1">
            <a:spLocks/>
          </p:cNvSpPr>
          <p:nvPr/>
        </p:nvSpPr>
        <p:spPr>
          <a:xfrm>
            <a:off x="358572" y="3084764"/>
            <a:ext cx="3575865" cy="76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IN TOUCH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E5754-E1AB-4936-800E-3C8E224289E3}"/>
              </a:ext>
            </a:extLst>
          </p:cNvPr>
          <p:cNvGrpSpPr/>
          <p:nvPr/>
        </p:nvGrpSpPr>
        <p:grpSpPr>
          <a:xfrm>
            <a:off x="427750" y="5278641"/>
            <a:ext cx="176169" cy="524711"/>
            <a:chOff x="427750" y="5663725"/>
            <a:chExt cx="176169" cy="52471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19A32E3-E24B-49B2-B7D8-C068D2325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7750" y="5663725"/>
              <a:ext cx="176169" cy="17616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5F4262C-BF47-4E58-A7C5-88988A6CD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7750" y="6057953"/>
              <a:ext cx="159479" cy="130483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95B0292-C170-4606-B221-EA8325F6615A}"/>
              </a:ext>
            </a:extLst>
          </p:cNvPr>
          <p:cNvSpPr txBox="1">
            <a:spLocks/>
          </p:cNvSpPr>
          <p:nvPr/>
        </p:nvSpPr>
        <p:spPr>
          <a:xfrm>
            <a:off x="603919" y="5278641"/>
            <a:ext cx="3246628" cy="81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+40 723 456 789</a:t>
            </a:r>
          </a:p>
          <a:p>
            <a:pPr>
              <a:lnSpc>
                <a:spcPct val="22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contact@arobs.com</a:t>
            </a:r>
          </a:p>
          <a:p>
            <a:pPr>
              <a:lnSpc>
                <a:spcPct val="22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9138C-8AEE-43FD-A2C8-EBBAD02C8F3C}"/>
              </a:ext>
            </a:extLst>
          </p:cNvPr>
          <p:cNvSpPr txBox="1"/>
          <p:nvPr/>
        </p:nvSpPr>
        <p:spPr>
          <a:xfrm>
            <a:off x="587229" y="4103987"/>
            <a:ext cx="270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Vasile Dit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Team Leader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83C23BA-6888-4DE1-B1C2-7B4E442AA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6826" y="3547278"/>
            <a:ext cx="3759424" cy="2960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E4ACA7-692B-41BE-A63E-F14291086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31" y="2112802"/>
            <a:ext cx="2973161" cy="7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28724A7-E7B7-40C5-BEA7-D002B9C14C8C}"/>
              </a:ext>
            </a:extLst>
          </p:cNvPr>
          <p:cNvSpPr/>
          <p:nvPr/>
        </p:nvSpPr>
        <p:spPr>
          <a:xfrm>
            <a:off x="454855" y="261754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3004AC7-9E62-40EB-A2A7-C115274F65B8}"/>
              </a:ext>
            </a:extLst>
          </p:cNvPr>
          <p:cNvSpPr/>
          <p:nvPr/>
        </p:nvSpPr>
        <p:spPr>
          <a:xfrm>
            <a:off x="463887" y="212061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3E72EDB-787B-44BE-9D85-1FE7C4B4B997}"/>
              </a:ext>
            </a:extLst>
          </p:cNvPr>
          <p:cNvSpPr txBox="1"/>
          <p:nvPr/>
        </p:nvSpPr>
        <p:spPr>
          <a:xfrm>
            <a:off x="703299" y="1421095"/>
            <a:ext cx="41743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Definition and concepts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What is a class?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What is an object?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Inheritance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Polymorphism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Abstraction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Encapsulation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 Concepts Summary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 Homework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Useful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74B678D-769A-48C0-B5AE-A79929BACE36}"/>
              </a:ext>
            </a:extLst>
          </p:cNvPr>
          <p:cNvSpPr/>
          <p:nvPr/>
        </p:nvSpPr>
        <p:spPr>
          <a:xfrm>
            <a:off x="454721" y="3038646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01C542A-7C3D-4878-B5AC-033ADF19D23F}"/>
              </a:ext>
            </a:extLst>
          </p:cNvPr>
          <p:cNvSpPr/>
          <p:nvPr/>
        </p:nvSpPr>
        <p:spPr>
          <a:xfrm>
            <a:off x="454647" y="3503308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2612274-1B46-4EB2-AF52-ED347BF11F34}"/>
              </a:ext>
            </a:extLst>
          </p:cNvPr>
          <p:cNvSpPr/>
          <p:nvPr/>
        </p:nvSpPr>
        <p:spPr>
          <a:xfrm>
            <a:off x="454725" y="164945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CF811A47-7448-4294-90DE-79EFDF562AB1}"/>
              </a:ext>
            </a:extLst>
          </p:cNvPr>
          <p:cNvSpPr/>
          <p:nvPr/>
        </p:nvSpPr>
        <p:spPr>
          <a:xfrm>
            <a:off x="454647" y="3938625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147A56C-98BE-43E2-91C8-E29452D70350}"/>
              </a:ext>
            </a:extLst>
          </p:cNvPr>
          <p:cNvSpPr/>
          <p:nvPr/>
        </p:nvSpPr>
        <p:spPr>
          <a:xfrm>
            <a:off x="481284" y="4372856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BCDDD3A-FCE0-48F8-8953-FFF4F6F16B04}"/>
              </a:ext>
            </a:extLst>
          </p:cNvPr>
          <p:cNvSpPr/>
          <p:nvPr/>
        </p:nvSpPr>
        <p:spPr>
          <a:xfrm>
            <a:off x="481283" y="4817001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E68670E-3538-47D1-8C0E-672E77C3D9BC}"/>
              </a:ext>
            </a:extLst>
          </p:cNvPr>
          <p:cNvSpPr/>
          <p:nvPr/>
        </p:nvSpPr>
        <p:spPr>
          <a:xfrm>
            <a:off x="481282" y="5319423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7536775-D8AF-47D7-88D5-839A35EEBC9C}"/>
              </a:ext>
            </a:extLst>
          </p:cNvPr>
          <p:cNvSpPr/>
          <p:nvPr/>
        </p:nvSpPr>
        <p:spPr>
          <a:xfrm>
            <a:off x="481281" y="5746344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 and concepts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691588" y="1772365"/>
            <a:ext cx="942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0188">
              <a:buFont typeface="Wingdings" panose="05000000000000000000" pitchFamily="2" charset="2"/>
              <a:buNone/>
            </a:pPr>
            <a:r>
              <a:rPr lang="en-US" sz="2000" dirty="0">
                <a:latin typeface="Open Sans" panose="020B0606030504020204"/>
              </a:rPr>
              <a:t>Object-oriented programming (OOP) is a programming paradigm based upon </a:t>
            </a:r>
            <a:r>
              <a:rPr lang="en-US" sz="2000" b="1" dirty="0">
                <a:latin typeface="Open Sans" panose="020B0606030504020204"/>
              </a:rPr>
              <a:t>objects</a:t>
            </a:r>
            <a:r>
              <a:rPr lang="en-US" sz="2000" dirty="0">
                <a:latin typeface="Open Sans" panose="020B0606030504020204"/>
              </a:rPr>
              <a:t> that aims to incorporate the advantages of modularity and reusability. </a:t>
            </a:r>
          </a:p>
          <a:p>
            <a:pPr indent="230188" algn="just">
              <a:buFont typeface="Wingdings" panose="05000000000000000000" pitchFamily="2" charset="2"/>
              <a:buNone/>
            </a:pPr>
            <a:r>
              <a:rPr lang="en-US" sz="2000" dirty="0">
                <a:latin typeface="Open Sans" panose="020B0606030504020204"/>
              </a:rPr>
              <a:t>Is a </a:t>
            </a:r>
            <a:r>
              <a:rPr lang="en-US" altLang="en-US" sz="2000" dirty="0">
                <a:latin typeface="Open Sans" panose="020B0606030504020204"/>
              </a:rPr>
              <a:t>way to organize and conceptualize a program as a set of interacting </a:t>
            </a:r>
            <a:r>
              <a:rPr lang="en-US" altLang="en-US" sz="2000" b="1" dirty="0">
                <a:latin typeface="Open Sans" panose="020B0606030504020204"/>
              </a:rPr>
              <a:t>objects</a:t>
            </a:r>
            <a:r>
              <a:rPr lang="en-US" sz="2000" dirty="0">
                <a:latin typeface="Open Sans" panose="020B0606030504020204"/>
              </a:rPr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6017C-44F9-4D74-95D3-B4EE4D87B808}"/>
              </a:ext>
            </a:extLst>
          </p:cNvPr>
          <p:cNvSpPr txBox="1"/>
          <p:nvPr/>
        </p:nvSpPr>
        <p:spPr>
          <a:xfrm>
            <a:off x="691588" y="2923272"/>
            <a:ext cx="7722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/>
            <a:r>
              <a:rPr lang="en-US" sz="2000" dirty="0">
                <a:latin typeface="Open Sans" panose="020B0606030504020204"/>
              </a:rPr>
              <a:t>It simplifies the software development and maintenance by providing some concepts: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Class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Inheritance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Polymorphism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Abstraction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95742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class?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512427" y="1305876"/>
            <a:ext cx="11567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0188">
              <a:buFont typeface="Wingdings" panose="05000000000000000000" pitchFamily="2" charset="2"/>
              <a:buNone/>
            </a:pPr>
            <a:r>
              <a:rPr lang="en-US" sz="2000" dirty="0">
                <a:latin typeface="Open Sans" panose="020B0606030504020204"/>
              </a:rPr>
              <a:t>A </a:t>
            </a:r>
            <a:r>
              <a:rPr lang="en-US" sz="2000" b="1" dirty="0">
                <a:latin typeface="Open Sans" panose="020B0606030504020204"/>
              </a:rPr>
              <a:t>class</a:t>
            </a:r>
            <a:r>
              <a:rPr lang="en-US" sz="2000" dirty="0">
                <a:latin typeface="Open Sans" panose="020B0606030504020204"/>
              </a:rPr>
              <a:t> 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a blueprint from which you can create an individual </a:t>
            </a:r>
            <a:r>
              <a:rPr lang="en-US" sz="2000" b="1" dirty="0">
                <a:latin typeface="Open Sans" panose="020B0606030504020204"/>
              </a:rPr>
              <a:t>object</a:t>
            </a:r>
            <a:r>
              <a:rPr lang="en-US" sz="2000" dirty="0">
                <a:latin typeface="Open Sans" panose="020B0606030504020204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the generic definition for a set of similar objects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		i.e. </a:t>
            </a:r>
            <a:r>
              <a:rPr lang="en-US" altLang="en-US" sz="2000" i="1" dirty="0">
                <a:latin typeface="Open Sans" panose="020B0606030504020204"/>
              </a:rPr>
              <a:t>Person</a:t>
            </a:r>
            <a:r>
              <a:rPr lang="en-US" altLang="en-US" sz="2000" dirty="0">
                <a:latin typeface="Open Sans" panose="020B0606030504020204"/>
              </a:rPr>
              <a:t> as a generic definition for </a:t>
            </a:r>
            <a:r>
              <a:rPr lang="en-US" altLang="en-US" sz="2000" i="1" dirty="0">
                <a:latin typeface="Open Sans" panose="020B0606030504020204"/>
              </a:rPr>
              <a:t>Jane</a:t>
            </a:r>
            <a:r>
              <a:rPr lang="en-US" altLang="en-US" sz="2000" dirty="0">
                <a:latin typeface="Open Sans" panose="020B0606030504020204"/>
              </a:rPr>
              <a:t>, </a:t>
            </a:r>
            <a:r>
              <a:rPr lang="en-US" altLang="en-US" sz="2000" i="1" dirty="0">
                <a:latin typeface="Open Sans" panose="020B0606030504020204"/>
              </a:rPr>
              <a:t>Mitch</a:t>
            </a:r>
            <a:r>
              <a:rPr lang="en-US" altLang="en-US" sz="2000" dirty="0">
                <a:latin typeface="Open Sans" panose="020B0606030504020204"/>
              </a:rPr>
              <a:t> and </a:t>
            </a:r>
            <a:r>
              <a:rPr lang="en-US" altLang="en-US" sz="2000" i="1" dirty="0">
                <a:latin typeface="Open Sans" panose="020B0606030504020204"/>
              </a:rPr>
              <a:t>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 template used to create a set of </a:t>
            </a:r>
            <a:r>
              <a:rPr lang="en-US" altLang="en-US" sz="2000" b="1" dirty="0">
                <a:latin typeface="Open Sans" panose="020B0606030504020204"/>
              </a:rPr>
              <a:t>objects</a:t>
            </a:r>
            <a:r>
              <a:rPr lang="en-US" altLang="en-US" sz="2000" dirty="0">
                <a:latin typeface="Open Sans" panose="020B0606030504020204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 static definition; a piece of code written in a programming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382CB-B347-48F3-811C-F9ED778A37AA}"/>
              </a:ext>
            </a:extLst>
          </p:cNvPr>
          <p:cNvSpPr txBox="1"/>
          <p:nvPr/>
        </p:nvSpPr>
        <p:spPr>
          <a:xfrm>
            <a:off x="3817831" y="3899038"/>
            <a:ext cx="3385105" cy="1754326"/>
          </a:xfrm>
          <a:prstGeom prst="rect">
            <a:avLst/>
          </a:prstGeom>
          <a:solidFill>
            <a:srgbClr val="BCCBF6"/>
          </a:solidFill>
        </p:spPr>
        <p:txBody>
          <a:bodyPr wrap="square" rtlCol="0" anchor="t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endParaRPr lang="en-US" sz="2000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sz="2800" dirty="0">
                <a:latin typeface="Open Sans" panose="020B0606030504020204"/>
              </a:rPr>
              <a:t>Class-Object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000" dirty="0">
                <a:latin typeface="Open Sans" panose="020B0606030504020204"/>
              </a:rPr>
              <a:t>Class- the pan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000" dirty="0">
                <a:latin typeface="Open Sans" panose="020B0606030504020204"/>
              </a:rPr>
              <a:t>Object – the cake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18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object?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405837" y="1282060"/>
            <a:ext cx="6061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0188" algn="just">
              <a:buFont typeface="Wingdings" panose="05000000000000000000" pitchFamily="2" charset="2"/>
              <a:buNone/>
            </a:pPr>
            <a:r>
              <a:rPr lang="en-US" sz="2000" dirty="0">
                <a:latin typeface="Open Sans" panose="020B0606030504020204"/>
              </a:rPr>
              <a:t>An </a:t>
            </a:r>
            <a:r>
              <a:rPr lang="en-US" sz="2000" b="1" dirty="0">
                <a:latin typeface="Open Sans" panose="020B0606030504020204"/>
              </a:rPr>
              <a:t>object:</a:t>
            </a:r>
            <a:endParaRPr lang="en-US" sz="2000" dirty="0">
              <a:latin typeface="Open Sans" panose="020B0606030504020204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is an </a:t>
            </a:r>
            <a:r>
              <a:rPr lang="en-US" sz="2000" b="1" dirty="0">
                <a:latin typeface="Open Sans" panose="020B0606030504020204"/>
              </a:rPr>
              <a:t>instance</a:t>
            </a:r>
            <a:r>
              <a:rPr lang="en-US" sz="2000" dirty="0">
                <a:latin typeface="Open Sans" panose="020B0606030504020204"/>
              </a:rPr>
              <a:t> of a class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/>
              </a:rPr>
              <a:t>represents an entity in the real world that can be distinctly identified and that has </a:t>
            </a:r>
            <a:r>
              <a:rPr lang="en-US" sz="2000" b="1" dirty="0">
                <a:latin typeface="Open Sans" panose="020B0606030504020204"/>
              </a:rPr>
              <a:t>attributes</a:t>
            </a:r>
            <a:r>
              <a:rPr lang="en-US" sz="2000" dirty="0">
                <a:latin typeface="Open Sans" panose="020B0606030504020204"/>
              </a:rPr>
              <a:t> and </a:t>
            </a:r>
            <a:r>
              <a:rPr lang="en-US" sz="2000" b="1" dirty="0">
                <a:latin typeface="Open Sans" panose="020B0606030504020204"/>
              </a:rPr>
              <a:t>behaviors</a:t>
            </a:r>
            <a:endParaRPr lang="en-US" altLang="en-US" sz="2000" dirty="0">
              <a:latin typeface="Open Sans" panose="020B060603050402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6017C-44F9-4D74-95D3-B4EE4D87B808}"/>
              </a:ext>
            </a:extLst>
          </p:cNvPr>
          <p:cNvSpPr txBox="1"/>
          <p:nvPr/>
        </p:nvSpPr>
        <p:spPr>
          <a:xfrm>
            <a:off x="462987" y="3256188"/>
            <a:ext cx="600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Open Sans" panose="020B0606030504020204"/>
              </a:rPr>
              <a:t>Each </a:t>
            </a:r>
            <a:r>
              <a:rPr lang="en-US" altLang="en-US" sz="2000" b="1" dirty="0">
                <a:latin typeface="Open Sans" panose="020B0606030504020204"/>
              </a:rPr>
              <a:t>instance</a:t>
            </a:r>
            <a:r>
              <a:rPr lang="en-US" altLang="en-US" sz="2000" dirty="0">
                <a:latin typeface="Open Sans" panose="020B0606030504020204"/>
              </a:rPr>
              <a:t> will have its own distinct set of </a:t>
            </a:r>
            <a:r>
              <a:rPr lang="en-US" altLang="en-US" sz="2000" b="1" dirty="0">
                <a:latin typeface="Open Sans" panose="020B0606030504020204"/>
              </a:rPr>
              <a:t>attributes</a:t>
            </a:r>
            <a:r>
              <a:rPr lang="en-US" altLang="en-US" sz="2000" dirty="0">
                <a:latin typeface="Open Sans" panose="020B0606030504020204"/>
              </a:rPr>
              <a:t>.</a:t>
            </a:r>
          </a:p>
          <a:p>
            <a:r>
              <a:rPr lang="en-US" altLang="en-US" sz="2000" dirty="0">
                <a:latin typeface="Open Sans" panose="020B0606030504020204"/>
              </a:rPr>
              <a:t>Every </a:t>
            </a:r>
            <a:r>
              <a:rPr lang="en-US" altLang="en-US" sz="2000" b="1" dirty="0">
                <a:latin typeface="Open Sans" panose="020B0606030504020204"/>
              </a:rPr>
              <a:t>instance</a:t>
            </a:r>
            <a:r>
              <a:rPr lang="en-US" altLang="en-US" sz="2000" dirty="0">
                <a:latin typeface="Open Sans" panose="020B0606030504020204"/>
              </a:rPr>
              <a:t> of the same </a:t>
            </a:r>
            <a:r>
              <a:rPr lang="en-US" altLang="en-US" sz="2000" b="1" dirty="0">
                <a:latin typeface="Open Sans" panose="020B0606030504020204"/>
              </a:rPr>
              <a:t>class</a:t>
            </a:r>
            <a:r>
              <a:rPr lang="en-US" altLang="en-US" sz="2000" dirty="0">
                <a:latin typeface="Open Sans" panose="020B0606030504020204"/>
              </a:rPr>
              <a:t> will have the same set of </a:t>
            </a:r>
            <a:r>
              <a:rPr lang="en-US" altLang="en-US" sz="2000" b="1" dirty="0">
                <a:latin typeface="Open Sans" panose="020B0606030504020204"/>
              </a:rPr>
              <a:t>attributes</a:t>
            </a:r>
            <a:r>
              <a:rPr lang="en-US" altLang="en-US" sz="2000" dirty="0">
                <a:latin typeface="Open Sans" panose="020B0606030504020204"/>
              </a:rPr>
              <a:t>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every object has the same attributes but,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each instance will have its own distinct values for those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3136A-E33D-43DF-90F7-50CB73E59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051473"/>
            <a:ext cx="5280589" cy="28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2" name="Rectangle 1027">
            <a:extLst>
              <a:ext uri="{FF2B5EF4-FFF2-40B4-BE49-F238E27FC236}">
                <a16:creationId xmlns:a16="http://schemas.microsoft.com/office/drawing/2014/main" id="{394A5346-8D19-45EA-BE6A-51981F1BBB8B}"/>
              </a:ext>
            </a:extLst>
          </p:cNvPr>
          <p:cNvSpPr txBox="1">
            <a:spLocks noChangeArrowheads="1"/>
          </p:cNvSpPr>
          <p:nvPr/>
        </p:nvSpPr>
        <p:spPr>
          <a:xfrm>
            <a:off x="464134" y="1421094"/>
            <a:ext cx="7361426" cy="268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00000"/>
              </a:lnSpc>
              <a:buNone/>
            </a:pPr>
            <a:r>
              <a:rPr lang="en-US" altLang="en-US" sz="2000" dirty="0">
                <a:latin typeface="Open Sans" panose="020B0606030504020204"/>
              </a:rPr>
              <a:t>The "account" </a:t>
            </a:r>
            <a:r>
              <a:rPr lang="en-US" altLang="en-US" sz="2000" b="1" dirty="0">
                <a:latin typeface="Open Sans" panose="020B0606030504020204"/>
              </a:rPr>
              <a:t>class</a:t>
            </a:r>
            <a:r>
              <a:rPr lang="en-US" altLang="en-US" sz="2000" dirty="0">
                <a:latin typeface="Open Sans" panose="020B0606030504020204"/>
              </a:rPr>
              <a:t> describes the attributes and behaviors of bank accounts.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en-US" altLang="en-US" sz="2000" dirty="0">
                <a:latin typeface="Open Sans" panose="020B0606030504020204"/>
              </a:rPr>
              <a:t>The “account” </a:t>
            </a:r>
            <a:r>
              <a:rPr lang="en-US" altLang="en-US" sz="2000" b="1" dirty="0">
                <a:latin typeface="Open Sans" panose="020B0606030504020204"/>
              </a:rPr>
              <a:t>class</a:t>
            </a:r>
            <a:r>
              <a:rPr lang="en-US" altLang="en-US" sz="2000" dirty="0">
                <a:latin typeface="Open Sans" panose="020B0606030504020204"/>
              </a:rPr>
              <a:t> defines two state variables (account number and balance) and two methods (deposit and withdraw).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en-US" altLang="en-US" sz="2000" dirty="0">
                <a:latin typeface="Open Sans" panose="020B0606030504020204"/>
              </a:rPr>
              <a:t>Each </a:t>
            </a:r>
            <a:r>
              <a:rPr lang="en-US" altLang="en-US" sz="2000" b="1" dirty="0">
                <a:latin typeface="Open Sans" panose="020B0606030504020204"/>
              </a:rPr>
              <a:t>instance</a:t>
            </a:r>
            <a:r>
              <a:rPr lang="en-US" altLang="en-US" sz="2000" dirty="0">
                <a:latin typeface="Open Sans" panose="020B0606030504020204"/>
              </a:rPr>
              <a:t> will have its own account number and balance (</a:t>
            </a:r>
            <a:r>
              <a:rPr lang="en-US" altLang="en-US" sz="2000" i="1" dirty="0">
                <a:latin typeface="Open Sans" panose="020B0606030504020204"/>
              </a:rPr>
              <a:t>object state</a:t>
            </a:r>
            <a:r>
              <a:rPr lang="en-US" altLang="en-US" sz="2000" dirty="0">
                <a:latin typeface="Open Sans" panose="020B0606030504020204"/>
              </a:rPr>
              <a:t>)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en-US" altLang="en-US" sz="2000" b="1" dirty="0">
                <a:latin typeface="Open Sans" panose="020B0606030504020204"/>
              </a:rPr>
              <a:t>Methods</a:t>
            </a:r>
            <a:r>
              <a:rPr lang="en-US" altLang="en-US" sz="2000" dirty="0">
                <a:latin typeface="Open Sans" panose="020B0606030504020204"/>
              </a:rPr>
              <a:t> can only be invoked .</a:t>
            </a:r>
          </a:p>
        </p:txBody>
      </p:sp>
      <p:sp>
        <p:nvSpPr>
          <p:cNvPr id="14" name="Rectangle 1028">
            <a:extLst>
              <a:ext uri="{FF2B5EF4-FFF2-40B4-BE49-F238E27FC236}">
                <a16:creationId xmlns:a16="http://schemas.microsoft.com/office/drawing/2014/main" id="{D2937F52-F760-4844-9E15-1D9707FF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349" y="1545757"/>
            <a:ext cx="2822652" cy="3695700"/>
          </a:xfrm>
          <a:prstGeom prst="rect">
            <a:avLst/>
          </a:prstGeom>
          <a:solidFill>
            <a:srgbClr val="DAF2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 Box 1030">
            <a:extLst>
              <a:ext uri="{FF2B5EF4-FFF2-40B4-BE49-F238E27FC236}">
                <a16:creationId xmlns:a16="http://schemas.microsoft.com/office/drawing/2014/main" id="{1E342730-3D71-478D-9219-6A2A6E9B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201" y="1690232"/>
            <a:ext cx="233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class: Account</a:t>
            </a:r>
          </a:p>
        </p:txBody>
      </p:sp>
      <p:grpSp>
        <p:nvGrpSpPr>
          <p:cNvPr id="16" name="Group 1033">
            <a:extLst>
              <a:ext uri="{FF2B5EF4-FFF2-40B4-BE49-F238E27FC236}">
                <a16:creationId xmlns:a16="http://schemas.microsoft.com/office/drawing/2014/main" id="{E3D849BA-13C8-4C47-9B28-EC3435363435}"/>
              </a:ext>
            </a:extLst>
          </p:cNvPr>
          <p:cNvGrpSpPr>
            <a:grpSpLocks/>
          </p:cNvGrpSpPr>
          <p:nvPr/>
        </p:nvGrpSpPr>
        <p:grpSpPr bwMode="auto">
          <a:xfrm>
            <a:off x="8660001" y="3519032"/>
            <a:ext cx="1752600" cy="450850"/>
            <a:chOff x="3816" y="2088"/>
            <a:chExt cx="936" cy="264"/>
          </a:xfrm>
        </p:grpSpPr>
        <p:sp>
          <p:nvSpPr>
            <p:cNvPr id="17" name="Rectangle 1032">
              <a:extLst>
                <a:ext uri="{FF2B5EF4-FFF2-40B4-BE49-F238E27FC236}">
                  <a16:creationId xmlns:a16="http://schemas.microsoft.com/office/drawing/2014/main" id="{5A9AC696-CA05-4996-8C2B-1EB69512A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088"/>
              <a:ext cx="928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ro-RO" altLang="ro-RO"/>
            </a:p>
          </p:txBody>
        </p:sp>
        <p:sp>
          <p:nvSpPr>
            <p:cNvPr id="18" name="Text Box 1031">
              <a:extLst>
                <a:ext uri="{FF2B5EF4-FFF2-40B4-BE49-F238E27FC236}">
                  <a16:creationId xmlns:a16="http://schemas.microsoft.com/office/drawing/2014/main" id="{31603E39-3449-4713-A1A5-B3F4DC470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088"/>
              <a:ext cx="9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l"/>
              <a:r>
                <a:rPr lang="en-US" altLang="en-US"/>
                <a:t>deposit()</a:t>
              </a:r>
            </a:p>
          </p:txBody>
        </p:sp>
      </p:grpSp>
      <p:grpSp>
        <p:nvGrpSpPr>
          <p:cNvPr id="22" name="Group 1034">
            <a:extLst>
              <a:ext uri="{FF2B5EF4-FFF2-40B4-BE49-F238E27FC236}">
                <a16:creationId xmlns:a16="http://schemas.microsoft.com/office/drawing/2014/main" id="{21319E68-CF68-44AF-A11D-5DCAC4EFD268}"/>
              </a:ext>
            </a:extLst>
          </p:cNvPr>
          <p:cNvGrpSpPr>
            <a:grpSpLocks/>
          </p:cNvGrpSpPr>
          <p:nvPr/>
        </p:nvGrpSpPr>
        <p:grpSpPr bwMode="auto">
          <a:xfrm>
            <a:off x="8660001" y="4204832"/>
            <a:ext cx="1752600" cy="457200"/>
            <a:chOff x="3816" y="2088"/>
            <a:chExt cx="936" cy="264"/>
          </a:xfrm>
        </p:grpSpPr>
        <p:sp>
          <p:nvSpPr>
            <p:cNvPr id="23" name="Rectangle 1035">
              <a:extLst>
                <a:ext uri="{FF2B5EF4-FFF2-40B4-BE49-F238E27FC236}">
                  <a16:creationId xmlns:a16="http://schemas.microsoft.com/office/drawing/2014/main" id="{DD4C0062-7719-4F05-83EC-5D3852ABA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088"/>
              <a:ext cx="928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ro-RO" altLang="ro-RO"/>
            </a:p>
          </p:txBody>
        </p:sp>
        <p:sp>
          <p:nvSpPr>
            <p:cNvPr id="24" name="Text Box 1036">
              <a:extLst>
                <a:ext uri="{FF2B5EF4-FFF2-40B4-BE49-F238E27FC236}">
                  <a16:creationId xmlns:a16="http://schemas.microsoft.com/office/drawing/2014/main" id="{FE0CF3B6-74FB-499E-9DC4-D32385FD0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088"/>
              <a:ext cx="92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l"/>
              <a:r>
                <a:rPr lang="en-US" altLang="en-US"/>
                <a:t>withdraw()</a:t>
              </a:r>
            </a:p>
          </p:txBody>
        </p:sp>
      </p:grpSp>
      <p:grpSp>
        <p:nvGrpSpPr>
          <p:cNvPr id="26" name="Group 1039">
            <a:extLst>
              <a:ext uri="{FF2B5EF4-FFF2-40B4-BE49-F238E27FC236}">
                <a16:creationId xmlns:a16="http://schemas.microsoft.com/office/drawing/2014/main" id="{75D28C9E-CA61-491E-8279-F347CAE4C495}"/>
              </a:ext>
            </a:extLst>
          </p:cNvPr>
          <p:cNvGrpSpPr>
            <a:grpSpLocks/>
          </p:cNvGrpSpPr>
          <p:nvPr/>
        </p:nvGrpSpPr>
        <p:grpSpPr bwMode="auto">
          <a:xfrm>
            <a:off x="8660001" y="2909432"/>
            <a:ext cx="2057400" cy="409575"/>
            <a:chOff x="3792" y="3120"/>
            <a:chExt cx="1296" cy="258"/>
          </a:xfrm>
        </p:grpSpPr>
        <p:sp>
          <p:nvSpPr>
            <p:cNvPr id="28" name="Rectangle 1038">
              <a:extLst>
                <a:ext uri="{FF2B5EF4-FFF2-40B4-BE49-F238E27FC236}">
                  <a16:creationId xmlns:a16="http://schemas.microsoft.com/office/drawing/2014/main" id="{DCD5AB5E-B445-4E51-850E-EA4C00AF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20"/>
              <a:ext cx="1296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ro-RO" altLang="ro-RO"/>
            </a:p>
          </p:txBody>
        </p:sp>
        <p:sp>
          <p:nvSpPr>
            <p:cNvPr id="29" name="Text Box 1037">
              <a:extLst>
                <a:ext uri="{FF2B5EF4-FFF2-40B4-BE49-F238E27FC236}">
                  <a16:creationId xmlns:a16="http://schemas.microsoft.com/office/drawing/2014/main" id="{84060AAB-5B81-4578-ABA3-B17F08620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3120"/>
              <a:ext cx="79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l"/>
              <a:r>
                <a:rPr lang="en-US" altLang="en-US"/>
                <a:t>balance:</a:t>
              </a:r>
            </a:p>
          </p:txBody>
        </p:sp>
      </p:grpSp>
      <p:grpSp>
        <p:nvGrpSpPr>
          <p:cNvPr id="30" name="Group 1040">
            <a:extLst>
              <a:ext uri="{FF2B5EF4-FFF2-40B4-BE49-F238E27FC236}">
                <a16:creationId xmlns:a16="http://schemas.microsoft.com/office/drawing/2014/main" id="{E6758825-D603-48A4-BFCA-14250D473A02}"/>
              </a:ext>
            </a:extLst>
          </p:cNvPr>
          <p:cNvGrpSpPr>
            <a:grpSpLocks/>
          </p:cNvGrpSpPr>
          <p:nvPr/>
        </p:nvGrpSpPr>
        <p:grpSpPr bwMode="auto">
          <a:xfrm>
            <a:off x="8660001" y="2299832"/>
            <a:ext cx="2057400" cy="409575"/>
            <a:chOff x="3792" y="3120"/>
            <a:chExt cx="1296" cy="258"/>
          </a:xfrm>
        </p:grpSpPr>
        <p:sp>
          <p:nvSpPr>
            <p:cNvPr id="31" name="Rectangle 1041">
              <a:extLst>
                <a:ext uri="{FF2B5EF4-FFF2-40B4-BE49-F238E27FC236}">
                  <a16:creationId xmlns:a16="http://schemas.microsoft.com/office/drawing/2014/main" id="{BE9A117B-036F-4B34-9BE9-3221B06E4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20"/>
              <a:ext cx="1296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ro-RO" altLang="ro-RO"/>
            </a:p>
          </p:txBody>
        </p:sp>
        <p:sp>
          <p:nvSpPr>
            <p:cNvPr id="32" name="Text Box 1042">
              <a:extLst>
                <a:ext uri="{FF2B5EF4-FFF2-40B4-BE49-F238E27FC236}">
                  <a16:creationId xmlns:a16="http://schemas.microsoft.com/office/drawing/2014/main" id="{C51D08F5-47E6-40BD-9D2C-877CBD022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120"/>
              <a:ext cx="79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l"/>
              <a:r>
                <a:rPr lang="en-US" altLang="en-US"/>
                <a:t>number:</a:t>
              </a:r>
            </a:p>
          </p:txBody>
        </p:sp>
      </p:grpSp>
      <p:sp>
        <p:nvSpPr>
          <p:cNvPr id="33" name="Rectangle 1068">
            <a:extLst>
              <a:ext uri="{FF2B5EF4-FFF2-40B4-BE49-F238E27FC236}">
                <a16:creationId xmlns:a16="http://schemas.microsoft.com/office/drawing/2014/main" id="{CD116963-DA50-4808-871A-2FAE1570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99" y="4712952"/>
            <a:ext cx="2209800" cy="1295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 dirty="0"/>
          </a:p>
        </p:txBody>
      </p:sp>
      <p:sp>
        <p:nvSpPr>
          <p:cNvPr id="34" name="Rectangle 1069">
            <a:extLst>
              <a:ext uri="{FF2B5EF4-FFF2-40B4-BE49-F238E27FC236}">
                <a16:creationId xmlns:a16="http://schemas.microsoft.com/office/drawing/2014/main" id="{B6B1C161-4957-4A3E-B192-F9A720B2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9" y="5465427"/>
            <a:ext cx="2057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35" name="Text Box 1070">
            <a:extLst>
              <a:ext uri="{FF2B5EF4-FFF2-40B4-BE49-F238E27FC236}">
                <a16:creationId xmlns:a16="http://schemas.microsoft.com/office/drawing/2014/main" id="{85467550-F67B-4768-BA32-1DC32B32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37" y="5465427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dirty="0"/>
              <a:t>balance:  $19</a:t>
            </a:r>
          </a:p>
        </p:txBody>
      </p:sp>
      <p:sp>
        <p:nvSpPr>
          <p:cNvPr id="36" name="Rectangle 1071">
            <a:extLst>
              <a:ext uri="{FF2B5EF4-FFF2-40B4-BE49-F238E27FC236}">
                <a16:creationId xmlns:a16="http://schemas.microsoft.com/office/drawing/2014/main" id="{CEBEAA04-F16A-4D85-9D8E-E7991F3A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9" y="4855827"/>
            <a:ext cx="2057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37" name="Text Box 1072">
            <a:extLst>
              <a:ext uri="{FF2B5EF4-FFF2-40B4-BE49-F238E27FC236}">
                <a16:creationId xmlns:a16="http://schemas.microsoft.com/office/drawing/2014/main" id="{16E157B6-B0AB-4AA4-B713-305044094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62" y="4855827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dirty="0"/>
              <a:t>number:  054</a:t>
            </a:r>
          </a:p>
        </p:txBody>
      </p:sp>
      <p:sp>
        <p:nvSpPr>
          <p:cNvPr id="38" name="Rectangle 1075">
            <a:extLst>
              <a:ext uri="{FF2B5EF4-FFF2-40B4-BE49-F238E27FC236}">
                <a16:creationId xmlns:a16="http://schemas.microsoft.com/office/drawing/2014/main" id="{C0D54289-C529-4130-AA85-0927D90B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9" y="4322427"/>
            <a:ext cx="1524000" cy="304800"/>
          </a:xfrm>
          <a:prstGeom prst="rect">
            <a:avLst/>
          </a:prstGeom>
          <a:solidFill>
            <a:srgbClr val="8FF9A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ro-RO"/>
              <a:t>Instance #1</a:t>
            </a:r>
          </a:p>
        </p:txBody>
      </p:sp>
      <p:sp>
        <p:nvSpPr>
          <p:cNvPr id="39" name="Rectangle 1053">
            <a:extLst>
              <a:ext uri="{FF2B5EF4-FFF2-40B4-BE49-F238E27FC236}">
                <a16:creationId xmlns:a16="http://schemas.microsoft.com/office/drawing/2014/main" id="{38413ABF-A14D-48A9-A940-FEED3EE2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201" y="4703427"/>
            <a:ext cx="2209800" cy="1295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41" name="Rectangle 1055">
            <a:extLst>
              <a:ext uri="{FF2B5EF4-FFF2-40B4-BE49-F238E27FC236}">
                <a16:creationId xmlns:a16="http://schemas.microsoft.com/office/drawing/2014/main" id="{8A50FCBF-BF82-4008-B795-B048501D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176" y="5465427"/>
            <a:ext cx="2057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42" name="Text Box 1056">
            <a:extLst>
              <a:ext uri="{FF2B5EF4-FFF2-40B4-BE49-F238E27FC236}">
                <a16:creationId xmlns:a16="http://schemas.microsoft.com/office/drawing/2014/main" id="{1AB06912-C930-46DC-A2D9-6F075809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951" y="5465427"/>
            <a:ext cx="149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balance: $240</a:t>
            </a:r>
          </a:p>
        </p:txBody>
      </p:sp>
      <p:sp>
        <p:nvSpPr>
          <p:cNvPr id="43" name="Rectangle 1058">
            <a:extLst>
              <a:ext uri="{FF2B5EF4-FFF2-40B4-BE49-F238E27FC236}">
                <a16:creationId xmlns:a16="http://schemas.microsoft.com/office/drawing/2014/main" id="{A885B769-52BB-4B49-9675-8A22DBB2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176" y="4855827"/>
            <a:ext cx="2057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45" name="Text Box 1059">
            <a:extLst>
              <a:ext uri="{FF2B5EF4-FFF2-40B4-BE49-F238E27FC236}">
                <a16:creationId xmlns:a16="http://schemas.microsoft.com/office/drawing/2014/main" id="{CA7280DB-0F28-4B45-B9DF-77A4C931F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951" y="4855827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number:  712</a:t>
            </a:r>
          </a:p>
        </p:txBody>
      </p:sp>
      <p:sp>
        <p:nvSpPr>
          <p:cNvPr id="46" name="Rectangle 1079">
            <a:extLst>
              <a:ext uri="{FF2B5EF4-FFF2-40B4-BE49-F238E27FC236}">
                <a16:creationId xmlns:a16="http://schemas.microsoft.com/office/drawing/2014/main" id="{936090C3-8DB1-490B-A991-04112643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401" y="4322427"/>
            <a:ext cx="1524000" cy="304800"/>
          </a:xfrm>
          <a:prstGeom prst="rect">
            <a:avLst/>
          </a:prstGeom>
          <a:solidFill>
            <a:srgbClr val="8FF9A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ro-RO"/>
              <a:t>Instance #2</a:t>
            </a:r>
          </a:p>
        </p:txBody>
      </p:sp>
      <p:sp>
        <p:nvSpPr>
          <p:cNvPr id="47" name="Rectangle 1062">
            <a:extLst>
              <a:ext uri="{FF2B5EF4-FFF2-40B4-BE49-F238E27FC236}">
                <a16:creationId xmlns:a16="http://schemas.microsoft.com/office/drawing/2014/main" id="{7A77F8E0-18D8-45E6-9916-964F614F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519" y="4682454"/>
            <a:ext cx="2209800" cy="12954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48" name="Rectangle 1063">
            <a:extLst>
              <a:ext uri="{FF2B5EF4-FFF2-40B4-BE49-F238E27FC236}">
                <a16:creationId xmlns:a16="http://schemas.microsoft.com/office/drawing/2014/main" id="{9CBDF17C-2EAC-4948-9A0D-3EF5CA8E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719" y="5444454"/>
            <a:ext cx="2057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49" name="Text Box 1064">
            <a:extLst>
              <a:ext uri="{FF2B5EF4-FFF2-40B4-BE49-F238E27FC236}">
                <a16:creationId xmlns:a16="http://schemas.microsoft.com/office/drawing/2014/main" id="{BE35E275-0407-46EE-81CB-537E8F2B3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082" y="5444454"/>
            <a:ext cx="149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balance: $941</a:t>
            </a:r>
          </a:p>
        </p:txBody>
      </p:sp>
      <p:sp>
        <p:nvSpPr>
          <p:cNvPr id="50" name="Rectangle 1065">
            <a:extLst>
              <a:ext uri="{FF2B5EF4-FFF2-40B4-BE49-F238E27FC236}">
                <a16:creationId xmlns:a16="http://schemas.microsoft.com/office/drawing/2014/main" id="{46E6ED82-4FF5-4C11-97A5-2E954A2B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719" y="4834854"/>
            <a:ext cx="20574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51" name="Text Box 1066">
            <a:extLst>
              <a:ext uri="{FF2B5EF4-FFF2-40B4-BE49-F238E27FC236}">
                <a16:creationId xmlns:a16="http://schemas.microsoft.com/office/drawing/2014/main" id="{847645AB-4F93-4059-B0A3-2B4A723B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082" y="4834854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/>
              <a:t>number:  036</a:t>
            </a:r>
          </a:p>
        </p:txBody>
      </p:sp>
      <p:sp>
        <p:nvSpPr>
          <p:cNvPr id="52" name="Rectangle 1080">
            <a:extLst>
              <a:ext uri="{FF2B5EF4-FFF2-40B4-BE49-F238E27FC236}">
                <a16:creationId xmlns:a16="http://schemas.microsoft.com/office/drawing/2014/main" id="{C2E2FD2A-4179-4F89-8268-3586C7BA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719" y="4301454"/>
            <a:ext cx="1524000" cy="304800"/>
          </a:xfrm>
          <a:prstGeom prst="rect">
            <a:avLst/>
          </a:prstGeom>
          <a:solidFill>
            <a:srgbClr val="8FF9A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ro-RO" dirty="0"/>
              <a:t>Instance #3</a:t>
            </a:r>
          </a:p>
        </p:txBody>
      </p:sp>
    </p:spTree>
    <p:extLst>
      <p:ext uri="{BB962C8B-B14F-4D97-AF65-F5344CB8AC3E}">
        <p14:creationId xmlns:p14="http://schemas.microsoft.com/office/powerpoint/2010/main" val="349857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405839" y="1421095"/>
            <a:ext cx="775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 algn="just"/>
            <a:r>
              <a:rPr lang="en-US" sz="2000" dirty="0">
                <a:latin typeface="Open Sans" panose="020B0606030504020204"/>
              </a:rPr>
              <a:t>Allows new classes to be derived from pre-existing classes thereby reducing the need to what might be otherwise repeated code of one class in another.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8EEC-A7F7-466A-A384-B28A305EEAF5}"/>
              </a:ext>
            </a:extLst>
          </p:cNvPr>
          <p:cNvSpPr txBox="1"/>
          <p:nvPr/>
        </p:nvSpPr>
        <p:spPr>
          <a:xfrm>
            <a:off x="644594" y="2746350"/>
            <a:ext cx="5008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latin typeface="Open Sans" panose="020B0606030504020204"/>
              </a:rPr>
              <a:t>Subclasses extend existing classes in three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By defining new (additional) attributes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By overriding (changing the behavior) existing attributes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By hiding existing attributes and methods.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AB726-CB87-49CC-95A9-DFBBDEEA6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66" y="2066228"/>
            <a:ext cx="5459998" cy="30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638086" y="1538840"/>
            <a:ext cx="5531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1638" algn="just">
              <a:buFont typeface="Wingdings" panose="05000000000000000000" pitchFamily="2" charset="2"/>
              <a:buNone/>
            </a:pPr>
            <a:r>
              <a:rPr lang="en-US" altLang="en-US" sz="2000" dirty="0">
                <a:latin typeface="Open Sans" panose="020B0606030504020204"/>
              </a:rPr>
              <a:t>Suppose we define </a:t>
            </a:r>
            <a:r>
              <a:rPr lang="en-US" altLang="en-US" sz="2000" b="1" i="1" dirty="0" err="1">
                <a:latin typeface="Open Sans" panose="020B0606030504020204"/>
              </a:rPr>
              <a:t>SavingsAccount</a:t>
            </a:r>
            <a:r>
              <a:rPr lang="en-US" altLang="en-US" sz="2000" dirty="0">
                <a:latin typeface="Open Sans" panose="020B0606030504020204"/>
              </a:rPr>
              <a:t> and </a:t>
            </a:r>
            <a:r>
              <a:rPr lang="en-US" altLang="en-US" sz="2000" b="1" i="1" dirty="0" err="1">
                <a:latin typeface="Open Sans" panose="020B0606030504020204"/>
              </a:rPr>
              <a:t>CheckingAccount</a:t>
            </a:r>
            <a:r>
              <a:rPr lang="en-US" altLang="en-US" sz="2000" b="1" i="1" dirty="0">
                <a:latin typeface="Open Sans" panose="020B0606030504020204"/>
              </a:rPr>
              <a:t> </a:t>
            </a:r>
            <a:r>
              <a:rPr lang="en-US" altLang="en-US" sz="2000" dirty="0">
                <a:latin typeface="Open Sans" panose="020B0606030504020204"/>
              </a:rPr>
              <a:t>as two new subclasses of the </a:t>
            </a:r>
            <a:r>
              <a:rPr lang="en-US" altLang="en-US" sz="2000" i="1" dirty="0">
                <a:latin typeface="Open Sans" panose="020B0606030504020204"/>
              </a:rPr>
              <a:t>Account</a:t>
            </a:r>
            <a:r>
              <a:rPr lang="en-US" altLang="en-US" sz="2000" dirty="0">
                <a:latin typeface="Open Sans" panose="020B0606030504020204"/>
              </a:rPr>
              <a:t> class.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200DACC0-5280-46FE-83D2-98146DEE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686" y="3262567"/>
            <a:ext cx="274177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r>
              <a:rPr lang="en-US" altLang="en-US" sz="1800" b="1" dirty="0"/>
              <a:t>class </a:t>
            </a:r>
            <a:r>
              <a:rPr lang="en-US" altLang="en-US" sz="1800" b="1" dirty="0">
                <a:solidFill>
                  <a:schemeClr val="accent1"/>
                </a:solidFill>
              </a:rPr>
              <a:t>Account</a:t>
            </a:r>
            <a:r>
              <a:rPr lang="en-US" altLang="en-US" sz="1800" b="1" dirty="0"/>
              <a:t> {</a:t>
            </a:r>
            <a:br>
              <a:rPr lang="en-US" altLang="en-US" sz="1800" b="1" dirty="0"/>
            </a:br>
            <a:r>
              <a:rPr lang="en-US" altLang="en-US" sz="1800" b="1" dirty="0"/>
              <a:t>  method </a:t>
            </a:r>
            <a:r>
              <a:rPr lang="en-US" altLang="en-US" sz="1800" b="1" dirty="0" err="1"/>
              <a:t>acctNum</a:t>
            </a:r>
            <a:r>
              <a:rPr lang="en-US" altLang="en-US" sz="1800" b="1" dirty="0"/>
              <a:t>() {…} </a:t>
            </a:r>
            <a:br>
              <a:rPr lang="en-US" altLang="en-US" sz="1800" b="1" dirty="0"/>
            </a:br>
            <a:r>
              <a:rPr lang="en-US" altLang="en-US" sz="1800" b="1" dirty="0"/>
              <a:t>  method balance() {…}</a:t>
            </a:r>
            <a:br>
              <a:rPr lang="en-US" altLang="en-US" sz="1800" b="1" dirty="0"/>
            </a:br>
            <a:r>
              <a:rPr lang="en-US" altLang="en-US" sz="1800" b="1" dirty="0"/>
              <a:t>  method deposit() {…}</a:t>
            </a:r>
            <a:br>
              <a:rPr lang="en-US" altLang="en-US" sz="1800" b="1" dirty="0"/>
            </a:br>
            <a:r>
              <a:rPr lang="en-US" altLang="en-US" sz="1800" b="1" dirty="0"/>
              <a:t>  method withdraw() {…}</a:t>
            </a:r>
            <a:br>
              <a:rPr lang="en-US" altLang="en-US" sz="1800" b="1" dirty="0"/>
            </a:br>
            <a:r>
              <a:rPr lang="en-US" altLang="en-US" sz="1800" b="1" dirty="0"/>
              <a:t>}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5E5EAC6-4339-4450-BE8A-4E5B918A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955" y="2457537"/>
            <a:ext cx="27688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r>
              <a:rPr lang="en-US" altLang="en-US" sz="1800" b="1" dirty="0"/>
              <a:t>class </a:t>
            </a:r>
            <a:r>
              <a:rPr lang="en-US" altLang="en-US" sz="1800" b="1" dirty="0" err="1">
                <a:solidFill>
                  <a:schemeClr val="accent1"/>
                </a:solidFill>
              </a:rPr>
              <a:t>SavingsAccount</a:t>
            </a:r>
            <a:r>
              <a:rPr lang="en-US" altLang="en-US" sz="1800" b="1" dirty="0"/>
              <a:t> </a:t>
            </a:r>
            <a:br>
              <a:rPr lang="en-US" altLang="en-US" sz="1800" b="1" dirty="0"/>
            </a:br>
            <a:r>
              <a:rPr lang="en-US" altLang="en-US" sz="1800" b="1" dirty="0"/>
              <a:t>  extends Account {</a:t>
            </a:r>
            <a:br>
              <a:rPr lang="en-US" altLang="en-US" sz="1800" b="1" dirty="0"/>
            </a:br>
            <a:r>
              <a:rPr lang="en-US" altLang="en-US" sz="1800" b="1" dirty="0"/>
              <a:t>    method rate() {…} </a:t>
            </a:r>
            <a:br>
              <a:rPr lang="en-US" altLang="en-US" sz="1800" b="1" dirty="0"/>
            </a:br>
            <a:r>
              <a:rPr lang="en-US" altLang="en-US" sz="1800" b="1" dirty="0"/>
              <a:t>}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243711D1-F75B-462D-9D4D-4018B69A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385" y="4275108"/>
            <a:ext cx="2512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/>
            <a:r>
              <a:rPr lang="en-US" altLang="en-US" sz="1800" b="1" dirty="0"/>
              <a:t>class </a:t>
            </a:r>
            <a:r>
              <a:rPr lang="en-US" altLang="en-US" sz="1800" b="1" dirty="0" err="1">
                <a:solidFill>
                  <a:schemeClr val="accent1"/>
                </a:solidFill>
              </a:rPr>
              <a:t>CheckingAccount</a:t>
            </a:r>
            <a:r>
              <a:rPr lang="en-US" altLang="en-US" sz="1800" b="1" dirty="0"/>
              <a:t> </a:t>
            </a:r>
            <a:br>
              <a:rPr lang="en-US" altLang="en-US" sz="1800" b="1" dirty="0"/>
            </a:br>
            <a:r>
              <a:rPr lang="en-US" altLang="en-US" sz="1800" b="1" dirty="0"/>
              <a:t>  extends Account {</a:t>
            </a:r>
            <a:br>
              <a:rPr lang="en-US" altLang="en-US" sz="1800" b="1" dirty="0"/>
            </a:br>
            <a:r>
              <a:rPr lang="en-US" altLang="en-US" sz="1800" b="1" dirty="0"/>
              <a:t>    method withdraw() {…} </a:t>
            </a:r>
            <a:br>
              <a:rPr lang="en-US" altLang="en-US" sz="1800" b="1" dirty="0"/>
            </a:br>
            <a:r>
              <a:rPr lang="en-US" altLang="en-US" sz="1800" b="1" dirty="0"/>
              <a:t>}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4092F74-BB55-40A7-B631-7106C660A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453" y="3170056"/>
            <a:ext cx="3421879" cy="1906726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41589C7-10B9-47EF-8128-EEA351C3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835" y="2249699"/>
            <a:ext cx="3117079" cy="1552754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2D1BE7C-8016-4631-A8FD-C7942E52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835" y="4123419"/>
            <a:ext cx="3117079" cy="1535688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o-RO" altLang="ro-R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B9E14-3737-4ABF-9A18-0238A7D0C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9" y="2885940"/>
            <a:ext cx="2505164" cy="26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0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1A4983-3394-4BA6-841A-F1664876479D}"/>
              </a:ext>
            </a:extLst>
          </p:cNvPr>
          <p:cNvSpPr txBox="1"/>
          <p:nvPr/>
        </p:nvSpPr>
        <p:spPr>
          <a:xfrm>
            <a:off x="425869" y="1459101"/>
            <a:ext cx="1122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 algn="just"/>
            <a:r>
              <a:rPr lang="en-US" sz="2000" dirty="0">
                <a:latin typeface="Open Sans" panose="020B0606030504020204"/>
              </a:rPr>
              <a:t>Polymorphism is one of the essential features of an object-oriented language; </a:t>
            </a:r>
            <a:r>
              <a:rPr lang="en-GB" sz="2000" dirty="0">
                <a:latin typeface="Open Sans" panose="020B0606030504020204"/>
              </a:rPr>
              <a:t>Polymorphism is a Greek word that means "many-shaped"</a:t>
            </a:r>
            <a:endParaRPr lang="en-US" sz="2000" dirty="0">
              <a:latin typeface="Open Sans" panose="020B0606030504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8EEC-A7F7-466A-A384-B28A305EEAF5}"/>
              </a:ext>
            </a:extLst>
          </p:cNvPr>
          <p:cNvSpPr txBox="1"/>
          <p:nvPr/>
        </p:nvSpPr>
        <p:spPr>
          <a:xfrm>
            <a:off x="425869" y="2275660"/>
            <a:ext cx="112277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Open Sans" panose="020B0606030504020204"/>
              </a:rPr>
              <a:t>Forms of polymorphism:</a:t>
            </a:r>
          </a:p>
          <a:p>
            <a:pPr algn="just">
              <a:lnSpc>
                <a:spcPct val="90000"/>
              </a:lnSpc>
            </a:pPr>
            <a:r>
              <a:rPr lang="en-US" altLang="ro-RO" sz="2000" u="sng" dirty="0">
                <a:latin typeface="Open Sans" panose="020B0606030504020204"/>
              </a:rPr>
              <a:t>True Polymorphism</a:t>
            </a:r>
            <a:r>
              <a:rPr lang="en-US" altLang="ro-RO" sz="2000" dirty="0">
                <a:latin typeface="Open Sans" panose="020B0606030504020204"/>
              </a:rPr>
              <a:t>: </a:t>
            </a:r>
          </a:p>
          <a:p>
            <a:pPr indent="512763" algn="just">
              <a:lnSpc>
                <a:spcPct val="90000"/>
              </a:lnSpc>
            </a:pPr>
            <a:r>
              <a:rPr lang="en-US" altLang="ro-RO" sz="2000" dirty="0">
                <a:latin typeface="Open Sans" panose="020B0606030504020204"/>
              </a:rPr>
              <a:t>Same method signature defined for different classes with different behaviors (i.e. draw() for the Classes </a:t>
            </a:r>
            <a:r>
              <a:rPr lang="en-US" altLang="ro-RO" sz="2000" i="1" dirty="0">
                <a:latin typeface="Open Sans" panose="020B0606030504020204"/>
              </a:rPr>
              <a:t>Circle</a:t>
            </a:r>
            <a:r>
              <a:rPr lang="en-US" altLang="ro-RO" sz="2000" dirty="0">
                <a:latin typeface="Open Sans" panose="020B0606030504020204"/>
              </a:rPr>
              <a:t> and </a:t>
            </a:r>
            <a:r>
              <a:rPr lang="en-US" altLang="ro-RO" sz="2000" i="1" dirty="0">
                <a:latin typeface="Open Sans" panose="020B0606030504020204"/>
              </a:rPr>
              <a:t>Square</a:t>
            </a:r>
            <a:r>
              <a:rPr lang="en-US" altLang="ro-RO" sz="2000" dirty="0">
                <a:latin typeface="Open Sans" panose="020B0606030504020204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altLang="ro-RO" sz="2000" u="sng" dirty="0">
                <a:latin typeface="Open Sans" panose="020B0606030504020204"/>
              </a:rPr>
              <a:t>Parametric Polymorphism</a:t>
            </a:r>
            <a:r>
              <a:rPr lang="en-US" altLang="ro-RO" sz="2000" dirty="0">
                <a:latin typeface="Open Sans" panose="020B0606030504020204"/>
              </a:rPr>
              <a:t>: </a:t>
            </a:r>
          </a:p>
          <a:p>
            <a:pPr indent="512763" algn="just">
              <a:lnSpc>
                <a:spcPct val="90000"/>
              </a:lnSpc>
            </a:pPr>
            <a:r>
              <a:rPr lang="en-US" altLang="ro-RO" sz="2000" dirty="0">
                <a:latin typeface="Open Sans" panose="020B0606030504020204"/>
              </a:rPr>
              <a:t>This is the use of the same method name within a class, but with a different signature (different parameters).</a:t>
            </a:r>
          </a:p>
          <a:p>
            <a:pPr algn="just">
              <a:lnSpc>
                <a:spcPct val="90000"/>
              </a:lnSpc>
            </a:pPr>
            <a:r>
              <a:rPr lang="en-US" altLang="ro-RO" sz="2000" u="sng" dirty="0">
                <a:latin typeface="Open Sans" panose="020B0606030504020204"/>
              </a:rPr>
              <a:t>Overloading</a:t>
            </a:r>
            <a:r>
              <a:rPr lang="en-US" altLang="ro-RO" sz="2000" dirty="0">
                <a:latin typeface="Open Sans" panose="020B0606030504020204"/>
              </a:rPr>
              <a:t>: </a:t>
            </a:r>
          </a:p>
          <a:p>
            <a:pPr indent="512763" algn="just">
              <a:lnSpc>
                <a:spcPct val="90000"/>
              </a:lnSpc>
            </a:pPr>
            <a:r>
              <a:rPr lang="en-US" sz="2000" dirty="0">
                <a:latin typeface="Open Sans" panose="020B0606030504020204"/>
              </a:rPr>
              <a:t>Refers to the ability to use a single identifier to define multiple methods of a class that differ in their input and output parameters. </a:t>
            </a:r>
          </a:p>
          <a:p>
            <a:pPr algn="just">
              <a:lnSpc>
                <a:spcPct val="90000"/>
              </a:lnSpc>
            </a:pPr>
            <a:r>
              <a:rPr lang="en-US" altLang="ro-RO" sz="2000" u="sng" dirty="0">
                <a:latin typeface="Open Sans" panose="020B0606030504020204"/>
              </a:rPr>
              <a:t>Overriding</a:t>
            </a:r>
            <a:r>
              <a:rPr lang="en-US" altLang="ro-RO" sz="2000" dirty="0">
                <a:latin typeface="Open Sans" panose="020B0606030504020204"/>
              </a:rPr>
              <a:t>: </a:t>
            </a:r>
          </a:p>
          <a:p>
            <a:pPr indent="512763" algn="just">
              <a:lnSpc>
                <a:spcPct val="90000"/>
              </a:lnSpc>
            </a:pPr>
            <a:r>
              <a:rPr lang="en-US" altLang="ro-RO" sz="2000" dirty="0">
                <a:latin typeface="Open Sans" panose="020B0606030504020204"/>
              </a:rPr>
              <a:t>This refers to the feature of subclasses that replace the behavior of a parent class with new or modified behavior.</a:t>
            </a:r>
          </a:p>
          <a:p>
            <a:pPr algn="just"/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70393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985</Words>
  <Application>Microsoft Office PowerPoint</Application>
  <PresentationFormat>Widescreen</PresentationFormat>
  <Paragraphs>150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Open Sans</vt:lpstr>
      <vt:lpstr>Tahoma</vt:lpstr>
      <vt:lpstr>Wingdings</vt:lpstr>
      <vt:lpstr>Office Theme</vt:lpstr>
      <vt:lpstr>OBJECT-ORIENTED PROGRAMMING</vt:lpstr>
      <vt:lpstr>Content</vt:lpstr>
      <vt:lpstr>Definition and concepts</vt:lpstr>
      <vt:lpstr>What is a class?</vt:lpstr>
      <vt:lpstr>What is an object?</vt:lpstr>
      <vt:lpstr>Example</vt:lpstr>
      <vt:lpstr>Inheritance</vt:lpstr>
      <vt:lpstr>Example</vt:lpstr>
      <vt:lpstr>Polymorphism</vt:lpstr>
      <vt:lpstr>Example</vt:lpstr>
      <vt:lpstr>Abstraction</vt:lpstr>
      <vt:lpstr>Encapsulation</vt:lpstr>
      <vt:lpstr>Access Modifiers</vt:lpstr>
      <vt:lpstr>Concepts Summary</vt:lpstr>
      <vt:lpstr>Homework</vt:lpstr>
      <vt:lpstr>Useful links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PREZENTARE</dc:title>
  <dc:creator>Adela Cirligeanu</dc:creator>
  <cp:lastModifiedBy>Vasile Dit</cp:lastModifiedBy>
  <cp:revision>85</cp:revision>
  <dcterms:created xsi:type="dcterms:W3CDTF">2018-02-16T14:02:08Z</dcterms:created>
  <dcterms:modified xsi:type="dcterms:W3CDTF">2018-09-10T13:20:38Z</dcterms:modified>
</cp:coreProperties>
</file>