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8ab27389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8ab27389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8ab27389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8ab27389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8ab27389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8ab27389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8ab27389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8ab27389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8ab27389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78ab27389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8ab27389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8ab27389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8ab27389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8ab27389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8ab27389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8ab27389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8ab27389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8ab27389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8ab27389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8ab27389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8ab27389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8ab2738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8ab27389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8ab27389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8ab27389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78ab27389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8aa94644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8aa94644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ab27389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ab27389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8ab27389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8ab27389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8ab27389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8ab27389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ab27389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ab27389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ab27389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8ab27389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ab27389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ab27389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8ab27389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8ab27389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facebook.github.io/prophet/"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slide" Target="/ppt/slides/slide17.xml"/><Relationship Id="rId10" Type="http://schemas.openxmlformats.org/officeDocument/2006/relationships/slide" Target="/ppt/slides/slide13.xml"/><Relationship Id="rId12" Type="http://schemas.openxmlformats.org/officeDocument/2006/relationships/slide" Target="/ppt/slides/slide19.xml"/><Relationship Id="rId9" Type="http://schemas.openxmlformats.org/officeDocument/2006/relationships/slide" Target="/ppt/slides/slide12.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9.xml"/><Relationship Id="rId8" Type="http://schemas.openxmlformats.org/officeDocument/2006/relationships/slide" Target="/ppt/slides/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sole.cloud.google.com/marketplace/product/greater-london-authority/london-bicycles" TargetMode="External"/><Relationship Id="rId4" Type="http://schemas.openxmlformats.org/officeDocument/2006/relationships/hyperlink" Target="https://www.kaggle.com/datasets/hmavrodiev/london-bike-sharing-dataset?resource=download" TargetMode="External"/><Relationship Id="rId5" Type="http://schemas.openxmlformats.org/officeDocument/2006/relationships/hyperlink" Target="https://www.kaggle.com/datasets/markjemitola/london-shape-files?select=london_wards_2011_wgs84.s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PageRank"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Zoe - Take Home Task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hu"/>
              <a:t>Zsolt Nyiri</a:t>
            </a:r>
            <a:endParaRPr/>
          </a:p>
          <a:p>
            <a:pPr indent="0" lvl="0" marL="0" rtl="0" algn="l">
              <a:spcBef>
                <a:spcPts val="0"/>
              </a:spcBef>
              <a:spcAft>
                <a:spcPts val="0"/>
              </a:spcAft>
              <a:buNone/>
            </a:pPr>
            <a:r>
              <a:rPr lang="hu"/>
              <a:t>2023-08-27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6. </a:t>
            </a:r>
            <a:r>
              <a:rPr lang="hu"/>
              <a:t>Are there any stations that should be expanded based on high usage?</a:t>
            </a:r>
            <a:endParaRPr/>
          </a:p>
        </p:txBody>
      </p:sp>
      <p:sp>
        <p:nvSpPr>
          <p:cNvPr id="195" name="Google Shape;195;p22"/>
          <p:cNvSpPr txBox="1"/>
          <p:nvPr>
            <p:ph idx="1" type="body"/>
          </p:nvPr>
        </p:nvSpPr>
        <p:spPr>
          <a:xfrm>
            <a:off x="1297500" y="1354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000"/>
              <a:t>A station's need for docks increases proportionally with the aforementioned delta value.</a:t>
            </a:r>
            <a:endParaRPr sz="1000"/>
          </a:p>
          <a:p>
            <a:pPr indent="0" lvl="0" marL="0" rtl="0" algn="l">
              <a:spcBef>
                <a:spcPts val="1200"/>
              </a:spcBef>
              <a:spcAft>
                <a:spcPts val="0"/>
              </a:spcAft>
              <a:buNone/>
            </a:pPr>
            <a:r>
              <a:rPr lang="hu" sz="1000"/>
              <a:t>A significantly negative delta indicates that more bikes are leaving the station than arriving. These stations require restocking to prevent running out of bikes too rapidly and causing user frustration. Here are a few examples to illustrate:</a:t>
            </a:r>
            <a:endParaRPr sz="600"/>
          </a:p>
          <a:p>
            <a:pPr indent="-285750" lvl="0" marL="457200" rtl="0" algn="l">
              <a:spcBef>
                <a:spcPts val="1200"/>
              </a:spcBef>
              <a:spcAft>
                <a:spcPts val="0"/>
              </a:spcAft>
              <a:buSzPts val="900"/>
              <a:buChar char="-"/>
            </a:pPr>
            <a:r>
              <a:rPr lang="hu" sz="900"/>
              <a:t>Certain stations on this list, such as William IV Street in Strand, have a mere 26 docks, despite their high popularity (evidenced by high total flows) and substantial negative delta.</a:t>
            </a:r>
            <a:endParaRPr sz="900"/>
          </a:p>
          <a:p>
            <a:pPr indent="-285750" lvl="0" marL="457200" rtl="0" algn="l">
              <a:spcBef>
                <a:spcPts val="0"/>
              </a:spcBef>
              <a:spcAft>
                <a:spcPts val="0"/>
              </a:spcAft>
              <a:buSzPts val="900"/>
              <a:buChar char="-"/>
            </a:pPr>
            <a:r>
              <a:rPr lang="hu" sz="900"/>
              <a:t>In the case of Holborn Circus, although the number of docks is relatively substantial (though it could be improved), the presence of 0 bikes_count raises concerns. This situation suggests that all available bikes might have been taken, which is especially troubling given that this station primarily serves as an outflow point.</a:t>
            </a:r>
            <a:endParaRPr sz="900"/>
          </a:p>
          <a:p>
            <a:pPr indent="0" lvl="0" marL="0" rtl="0" algn="l">
              <a:spcBef>
                <a:spcPts val="1200"/>
              </a:spcBef>
              <a:spcAft>
                <a:spcPts val="1200"/>
              </a:spcAft>
              <a:buNone/>
            </a:pPr>
            <a:r>
              <a:t/>
            </a:r>
            <a:endParaRPr sz="900"/>
          </a:p>
        </p:txBody>
      </p:sp>
      <p:pic>
        <p:nvPicPr>
          <p:cNvPr id="196" name="Google Shape;196;p22"/>
          <p:cNvPicPr preferRelativeResize="0"/>
          <p:nvPr/>
        </p:nvPicPr>
        <p:blipFill>
          <a:blip r:embed="rId3">
            <a:alphaModFix/>
          </a:blip>
          <a:stretch>
            <a:fillRect/>
          </a:stretch>
        </p:blipFill>
        <p:spPr>
          <a:xfrm>
            <a:off x="863225" y="3135374"/>
            <a:ext cx="8034500" cy="173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6. Are there any stations that should be expanded based on high usage?</a:t>
            </a:r>
            <a:endParaRPr/>
          </a:p>
        </p:txBody>
      </p:sp>
      <p:sp>
        <p:nvSpPr>
          <p:cNvPr id="202" name="Google Shape;202;p23"/>
          <p:cNvSpPr txBox="1"/>
          <p:nvPr>
            <p:ph idx="1" type="body"/>
          </p:nvPr>
        </p:nvSpPr>
        <p:spPr>
          <a:xfrm>
            <a:off x="1297500" y="1454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000"/>
              <a:t>Examining the situation from the opposite perspective (high positive delta), there's evident room for improvement, characterized by a need for a substantial docks count and a low count of available bikes:</a:t>
            </a:r>
            <a:endParaRPr sz="1000"/>
          </a:p>
          <a:p>
            <a:pPr indent="-292100" lvl="0" marL="457200" rtl="0" algn="l">
              <a:spcBef>
                <a:spcPts val="1200"/>
              </a:spcBef>
              <a:spcAft>
                <a:spcPts val="0"/>
              </a:spcAft>
              <a:buSzPts val="1000"/>
              <a:buChar char="-"/>
            </a:pPr>
            <a:r>
              <a:rPr lang="hu" sz="1000"/>
              <a:t>Waterloo Station, despite boasting a considerable number of docks, currently only offers 1 empty dock. This scarcity implies that individuals might struggle to find available spaces to park their bikes, which is concerning given that it ranks as the station with the highest positive delta.</a:t>
            </a:r>
            <a:endParaRPr sz="1000"/>
          </a:p>
          <a:p>
            <a:pPr indent="-292100" lvl="0" marL="457200" rtl="0" algn="l">
              <a:spcBef>
                <a:spcPts val="0"/>
              </a:spcBef>
              <a:spcAft>
                <a:spcPts val="0"/>
              </a:spcAft>
              <a:buSzPts val="1000"/>
              <a:buChar char="-"/>
            </a:pPr>
            <a:r>
              <a:rPr lang="hu" sz="1000"/>
              <a:t>A similar pattern can be observed with other stations, such as Graham Street and Wenlock Road. These stations not only share the aforementioned scenario of low bike availability and high positive delta but are further disadvantaged by their limited dock counts.</a:t>
            </a:r>
            <a:endParaRPr sz="1000"/>
          </a:p>
        </p:txBody>
      </p:sp>
      <p:pic>
        <p:nvPicPr>
          <p:cNvPr id="203" name="Google Shape;203;p23"/>
          <p:cNvPicPr preferRelativeResize="0"/>
          <p:nvPr/>
        </p:nvPicPr>
        <p:blipFill>
          <a:blip r:embed="rId3">
            <a:alphaModFix/>
          </a:blip>
          <a:stretch>
            <a:fillRect/>
          </a:stretch>
        </p:blipFill>
        <p:spPr>
          <a:xfrm>
            <a:off x="736775" y="3185850"/>
            <a:ext cx="7909551" cy="186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7. Commuting Patterns</a:t>
            </a:r>
            <a:endParaRPr/>
          </a:p>
        </p:txBody>
      </p:sp>
      <p:sp>
        <p:nvSpPr>
          <p:cNvPr id="209" name="Google Shape;209;p24"/>
          <p:cNvSpPr txBox="1"/>
          <p:nvPr>
            <p:ph idx="1" type="body"/>
          </p:nvPr>
        </p:nvSpPr>
        <p:spPr>
          <a:xfrm>
            <a:off x="1297500" y="1220800"/>
            <a:ext cx="7038900" cy="2911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hu" sz="1100"/>
              <a:t>By segmenting the dataset into two timeframes rides occurring between 7 and 10 in the morning and rides between 17 and 20 in the evening on weekdays an insightful approach emerges. Each station can be categorized using flags derived from the calculated delta values (negative indicating outflow and positive indicating inflow).</a:t>
            </a:r>
            <a:endParaRPr sz="1100"/>
          </a:p>
          <a:p>
            <a:pPr indent="0" lvl="0" marL="0" rtl="0" algn="l">
              <a:lnSpc>
                <a:spcPct val="95000"/>
              </a:lnSpc>
              <a:spcBef>
                <a:spcPts val="1200"/>
              </a:spcBef>
              <a:spcAft>
                <a:spcPts val="0"/>
              </a:spcAft>
              <a:buNone/>
            </a:pPr>
            <a:r>
              <a:rPr lang="hu" sz="1100"/>
              <a:t>This analysis effectively exposes the commuting patterns of Londoners. Leveraging this perspective could provide an avenue to refine bike counts at various stations, specifically tailored to the corresponding time periods, thus enhancing overall system optimization.</a:t>
            </a:r>
            <a:endParaRPr sz="1100"/>
          </a:p>
          <a:p>
            <a:pPr indent="0" lvl="0" marL="0" rtl="0" algn="l">
              <a:lnSpc>
                <a:spcPct val="95000"/>
              </a:lnSpc>
              <a:spcBef>
                <a:spcPts val="1200"/>
              </a:spcBef>
              <a:spcAft>
                <a:spcPts val="0"/>
              </a:spcAft>
              <a:buNone/>
            </a:pPr>
            <a:r>
              <a:t/>
            </a:r>
            <a:endParaRPr sz="1100"/>
          </a:p>
          <a:p>
            <a:pPr indent="0" lvl="0" marL="0" rtl="0" algn="l">
              <a:lnSpc>
                <a:spcPct val="95000"/>
              </a:lnSpc>
              <a:spcBef>
                <a:spcPts val="1200"/>
              </a:spcBef>
              <a:spcAft>
                <a:spcPts val="1200"/>
              </a:spcAft>
              <a:buNone/>
            </a:pPr>
            <a:r>
              <a:t/>
            </a:r>
            <a:endParaRPr sz="1100"/>
          </a:p>
        </p:txBody>
      </p:sp>
      <p:pic>
        <p:nvPicPr>
          <p:cNvPr id="210" name="Google Shape;210;p24"/>
          <p:cNvPicPr preferRelativeResize="0"/>
          <p:nvPr/>
        </p:nvPicPr>
        <p:blipFill>
          <a:blip r:embed="rId3">
            <a:alphaModFix/>
          </a:blip>
          <a:stretch>
            <a:fillRect/>
          </a:stretch>
        </p:blipFill>
        <p:spPr>
          <a:xfrm>
            <a:off x="1361624" y="2629263"/>
            <a:ext cx="2973475" cy="2260324"/>
          </a:xfrm>
          <a:prstGeom prst="rect">
            <a:avLst/>
          </a:prstGeom>
          <a:noFill/>
          <a:ln>
            <a:noFill/>
          </a:ln>
        </p:spPr>
      </p:pic>
      <p:sp>
        <p:nvSpPr>
          <p:cNvPr id="211" name="Google Shape;211;p24"/>
          <p:cNvSpPr txBox="1"/>
          <p:nvPr/>
        </p:nvSpPr>
        <p:spPr>
          <a:xfrm>
            <a:off x="582575" y="3605525"/>
            <a:ext cx="6492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800">
                <a:solidFill>
                  <a:schemeClr val="lt1"/>
                </a:solidFill>
                <a:latin typeface="Lato"/>
                <a:ea typeface="Lato"/>
                <a:cs typeface="Lato"/>
                <a:sym typeface="Lato"/>
              </a:rPr>
              <a:t>Mornings</a:t>
            </a:r>
            <a:endParaRPr sz="500">
              <a:solidFill>
                <a:schemeClr val="lt1"/>
              </a:solidFill>
              <a:latin typeface="Lato"/>
              <a:ea typeface="Lato"/>
              <a:cs typeface="Lato"/>
              <a:sym typeface="Lato"/>
            </a:endParaRPr>
          </a:p>
        </p:txBody>
      </p:sp>
      <p:sp>
        <p:nvSpPr>
          <p:cNvPr id="212" name="Google Shape;212;p24"/>
          <p:cNvSpPr txBox="1"/>
          <p:nvPr/>
        </p:nvSpPr>
        <p:spPr>
          <a:xfrm>
            <a:off x="8336400" y="3605525"/>
            <a:ext cx="60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 sz="800">
                <a:solidFill>
                  <a:schemeClr val="lt1"/>
                </a:solidFill>
                <a:latin typeface="Lato"/>
                <a:ea typeface="Lato"/>
                <a:cs typeface="Lato"/>
                <a:sym typeface="Lato"/>
              </a:rPr>
              <a:t>Evenings</a:t>
            </a:r>
            <a:endParaRPr sz="500">
              <a:solidFill>
                <a:schemeClr val="lt1"/>
              </a:solidFill>
              <a:latin typeface="Lato"/>
              <a:ea typeface="Lato"/>
              <a:cs typeface="Lato"/>
              <a:sym typeface="Lato"/>
            </a:endParaRPr>
          </a:p>
        </p:txBody>
      </p:sp>
      <p:pic>
        <p:nvPicPr>
          <p:cNvPr id="213" name="Google Shape;213;p24"/>
          <p:cNvPicPr preferRelativeResize="0"/>
          <p:nvPr/>
        </p:nvPicPr>
        <p:blipFill>
          <a:blip r:embed="rId4">
            <a:alphaModFix/>
          </a:blip>
          <a:stretch>
            <a:fillRect/>
          </a:stretch>
        </p:blipFill>
        <p:spPr>
          <a:xfrm>
            <a:off x="5188975" y="2629275"/>
            <a:ext cx="3003801" cy="22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19" name="Google Shape;21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hu"/>
              <a:t>During the inspection of the base cycle_hire_source table it became apparent that there are some anomalies there which worth looking into.</a:t>
            </a:r>
            <a:endParaRPr/>
          </a:p>
          <a:p>
            <a:pPr indent="-311150" lvl="0" marL="457200" rtl="0" algn="l">
              <a:spcBef>
                <a:spcPts val="1200"/>
              </a:spcBef>
              <a:spcAft>
                <a:spcPts val="0"/>
              </a:spcAft>
              <a:buSzPts val="1300"/>
              <a:buChar char="-"/>
            </a:pPr>
            <a:r>
              <a:rPr lang="hu"/>
              <a:t>There are 27546 rides that exceed the legal maximum of 24 hours in duration, the highest being </a:t>
            </a:r>
            <a:r>
              <a:rPr lang="hu"/>
              <a:t>94025 minutes (!)</a:t>
            </a:r>
            <a:endParaRPr/>
          </a:p>
          <a:p>
            <a:pPr indent="-298450" lvl="1" marL="914400" rtl="0" algn="l">
              <a:spcBef>
                <a:spcPts val="0"/>
              </a:spcBef>
              <a:spcAft>
                <a:spcPts val="0"/>
              </a:spcAft>
              <a:buSzPts val="1100"/>
              <a:buChar char="-"/>
            </a:pPr>
            <a:r>
              <a:rPr lang="hu"/>
              <a:t>Even though this is only 0.03% of all the rides, there is indication that people are doing it so there might be a potential market for long term bike renting</a:t>
            </a:r>
            <a:endParaRPr/>
          </a:p>
          <a:p>
            <a:pPr indent="-298450" lvl="2" marL="1371600" rtl="0" algn="l">
              <a:spcBef>
                <a:spcPts val="0"/>
              </a:spcBef>
              <a:spcAft>
                <a:spcPts val="0"/>
              </a:spcAft>
              <a:buSzPts val="1100"/>
              <a:buChar char="-"/>
            </a:pPr>
            <a:r>
              <a:rPr lang="hu"/>
              <a:t>This would be worth investigating either as a </a:t>
            </a:r>
            <a:r>
              <a:rPr lang="hu"/>
              <a:t>separate</a:t>
            </a:r>
            <a:r>
              <a:rPr lang="hu"/>
              <a:t> product, or just somehow incorporate into the current business model</a:t>
            </a:r>
            <a:endParaRPr/>
          </a:p>
          <a:p>
            <a:pPr indent="-311150" lvl="0" marL="457200" rtl="0" algn="l">
              <a:spcBef>
                <a:spcPts val="0"/>
              </a:spcBef>
              <a:spcAft>
                <a:spcPts val="0"/>
              </a:spcAft>
              <a:buSzPts val="1300"/>
              <a:buChar char="-"/>
            </a:pPr>
            <a:r>
              <a:rPr lang="hu"/>
              <a:t>The negative durations anomaly was already covered earlier</a:t>
            </a:r>
            <a:endParaRPr/>
          </a:p>
          <a:p>
            <a:pPr indent="-311150" lvl="0" marL="457200" rtl="0" algn="l">
              <a:spcBef>
                <a:spcPts val="0"/>
              </a:spcBef>
              <a:spcAft>
                <a:spcPts val="0"/>
              </a:spcAft>
              <a:buSzPts val="1300"/>
              <a:buChar char="-"/>
            </a:pPr>
            <a:r>
              <a:rPr lang="hu"/>
              <a:t>There are also 19518 cases where the end station id is completely missing, hence these rides don’t have durations nor end times</a:t>
            </a:r>
            <a:endParaRPr/>
          </a:p>
          <a:p>
            <a:pPr indent="-298450" lvl="1" marL="914400" rtl="0" algn="l">
              <a:spcBef>
                <a:spcPts val="0"/>
              </a:spcBef>
              <a:spcAft>
                <a:spcPts val="0"/>
              </a:spcAft>
              <a:buSzPts val="1100"/>
              <a:buChar char="-"/>
            </a:pPr>
            <a:r>
              <a:rPr lang="hu"/>
              <a:t>This indicates that either there are bugs in the tracking system - if so this should be investigated</a:t>
            </a:r>
            <a:endParaRPr/>
          </a:p>
          <a:p>
            <a:pPr indent="-298450" lvl="1" marL="914400" rtl="0" algn="l">
              <a:spcBef>
                <a:spcPts val="0"/>
              </a:spcBef>
              <a:spcAft>
                <a:spcPts val="0"/>
              </a:spcAft>
              <a:buSzPts val="1100"/>
              <a:buChar char="-"/>
            </a:pPr>
            <a:r>
              <a:rPr lang="hu"/>
              <a:t>Or these bikes were never returned (stolen?) - if so this should be tracked and the security measures should be revised in order to minimise these numbers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25" name="Google Shape;225;p26"/>
          <p:cNvSpPr txBox="1"/>
          <p:nvPr>
            <p:ph idx="1" type="body"/>
          </p:nvPr>
        </p:nvSpPr>
        <p:spPr>
          <a:xfrm>
            <a:off x="1297500" y="1567550"/>
            <a:ext cx="33540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hu"/>
              <a:t>Average ride duration is approximately 1308 seconds, while the mode is only 840 seconds. </a:t>
            </a:r>
            <a:endParaRPr/>
          </a:p>
          <a:p>
            <a:pPr indent="-292576" lvl="0" marL="457200" rtl="0" algn="l">
              <a:spcBef>
                <a:spcPts val="1200"/>
              </a:spcBef>
              <a:spcAft>
                <a:spcPts val="0"/>
              </a:spcAft>
              <a:buSzPct val="100000"/>
              <a:buChar char="●"/>
            </a:pPr>
            <a:r>
              <a:rPr lang="hu"/>
              <a:t>This suggests a significantly skewed distribution, likely due to the presence of considerable outliers.</a:t>
            </a:r>
            <a:endParaRPr/>
          </a:p>
          <a:p>
            <a:pPr indent="0" lvl="0" marL="0" rtl="0" algn="l">
              <a:spcBef>
                <a:spcPts val="1200"/>
              </a:spcBef>
              <a:spcAft>
                <a:spcPts val="0"/>
              </a:spcAft>
              <a:buNone/>
            </a:pPr>
            <a:r>
              <a:rPr lang="hu"/>
              <a:t>Examining the distribution of durations allows us to attain a clearer understanding of the actual ride patterns.</a:t>
            </a:r>
            <a:endParaRPr/>
          </a:p>
          <a:p>
            <a:pPr indent="-292576" lvl="0" marL="457200" rtl="0" algn="l">
              <a:spcBef>
                <a:spcPts val="1200"/>
              </a:spcBef>
              <a:spcAft>
                <a:spcPts val="0"/>
              </a:spcAft>
              <a:buSzPct val="100000"/>
              <a:buChar char="●"/>
            </a:pPr>
            <a:r>
              <a:rPr lang="hu"/>
              <a:t>As anticipated, the distribution exhibits a pronounced leftward tilt. </a:t>
            </a:r>
            <a:endParaRPr/>
          </a:p>
          <a:p>
            <a:pPr indent="-292576" lvl="0" marL="457200" rtl="0" algn="l">
              <a:spcBef>
                <a:spcPts val="0"/>
              </a:spcBef>
              <a:spcAft>
                <a:spcPts val="0"/>
              </a:spcAft>
              <a:buSzPct val="100000"/>
              <a:buChar char="●"/>
            </a:pPr>
            <a:r>
              <a:rPr lang="hu"/>
              <a:t>Short rides (lasting less than 5 minutes) are equally frequent as rides lasting 25-30 minutes. </a:t>
            </a:r>
            <a:endParaRPr/>
          </a:p>
          <a:p>
            <a:pPr indent="-292576" lvl="0" marL="457200" rtl="0" algn="l">
              <a:spcBef>
                <a:spcPts val="0"/>
              </a:spcBef>
              <a:spcAft>
                <a:spcPts val="0"/>
              </a:spcAft>
              <a:buSzPct val="100000"/>
              <a:buChar char="●"/>
            </a:pPr>
            <a:r>
              <a:rPr lang="hu"/>
              <a:t>The majority of rides fall within the 0-40 minute range, with longer rides exceeding 90 minutes being highly improbable.</a:t>
            </a:r>
            <a:endParaRPr/>
          </a:p>
        </p:txBody>
      </p:sp>
      <p:pic>
        <p:nvPicPr>
          <p:cNvPr id="226" name="Google Shape;226;p26"/>
          <p:cNvPicPr preferRelativeResize="0"/>
          <p:nvPr/>
        </p:nvPicPr>
        <p:blipFill>
          <a:blip r:embed="rId3">
            <a:alphaModFix/>
          </a:blip>
          <a:stretch>
            <a:fillRect/>
          </a:stretch>
        </p:blipFill>
        <p:spPr>
          <a:xfrm>
            <a:off x="4774933" y="1670600"/>
            <a:ext cx="4269616"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32" name="Google Shape;232;p27"/>
          <p:cNvSpPr txBox="1"/>
          <p:nvPr>
            <p:ph idx="1" type="body"/>
          </p:nvPr>
        </p:nvSpPr>
        <p:spPr>
          <a:xfrm>
            <a:off x="1297500" y="1567550"/>
            <a:ext cx="34491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hu"/>
              <a:t>Analyzing the same distribution, but divided by weekday and weekend usage, reveals notable insights. Despite the reduced number of rides on weekends, these tend to be somewhat longer. The distribution exhibits a gentler decline and a higher tail, indicating extended ride durations.</a:t>
            </a:r>
            <a:endParaRPr/>
          </a:p>
          <a:p>
            <a:pPr indent="0" lvl="0" marL="0" rtl="0" algn="l">
              <a:spcBef>
                <a:spcPts val="1200"/>
              </a:spcBef>
              <a:spcAft>
                <a:spcPts val="1200"/>
              </a:spcAft>
              <a:buNone/>
            </a:pPr>
            <a:r>
              <a:rPr lang="hu"/>
              <a:t>For instance, the likelihood of 40-minute leisure rides is nearly double on weekends compared to weekdays. This observation underscores how user behavior shifts during weekends, with a preference for more extended rides, possibly driven by recreational activities.</a:t>
            </a:r>
            <a:endParaRPr/>
          </a:p>
        </p:txBody>
      </p:sp>
      <p:pic>
        <p:nvPicPr>
          <p:cNvPr id="233" name="Google Shape;233;p27"/>
          <p:cNvPicPr preferRelativeResize="0"/>
          <p:nvPr/>
        </p:nvPicPr>
        <p:blipFill>
          <a:blip r:embed="rId3">
            <a:alphaModFix/>
          </a:blip>
          <a:stretch>
            <a:fillRect/>
          </a:stretch>
        </p:blipFill>
        <p:spPr>
          <a:xfrm>
            <a:off x="4793847" y="1663425"/>
            <a:ext cx="3989076" cy="2506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8. Rental duration analysis</a:t>
            </a:r>
            <a:endParaRPr/>
          </a:p>
        </p:txBody>
      </p:sp>
      <p:sp>
        <p:nvSpPr>
          <p:cNvPr id="239" name="Google Shape;239;p28"/>
          <p:cNvSpPr txBox="1"/>
          <p:nvPr>
            <p:ph idx="1" type="body"/>
          </p:nvPr>
        </p:nvSpPr>
        <p:spPr>
          <a:xfrm>
            <a:off x="5267150" y="1483575"/>
            <a:ext cx="3405300" cy="1018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1200"/>
              </a:spcAft>
              <a:buNone/>
            </a:pPr>
            <a:r>
              <a:rPr lang="hu"/>
              <a:t>Electric bikes exhibit a comparatively smaller impact on the distribution tail; the overall shape of the distribution remains largely unchanged. However, there is a discernible shift of approximately 4 minutes towards longer ride durations. This suggests that while electric bikes influence ride lengths, the fundamental distribution pattern remains consistent, albeit slightly skewed towards extended durations.</a:t>
            </a:r>
            <a:endParaRPr/>
          </a:p>
        </p:txBody>
      </p:sp>
      <p:pic>
        <p:nvPicPr>
          <p:cNvPr id="240" name="Google Shape;240;p28"/>
          <p:cNvPicPr preferRelativeResize="0"/>
          <p:nvPr/>
        </p:nvPicPr>
        <p:blipFill>
          <a:blip r:embed="rId3">
            <a:alphaModFix/>
          </a:blip>
          <a:stretch>
            <a:fillRect/>
          </a:stretch>
        </p:blipFill>
        <p:spPr>
          <a:xfrm>
            <a:off x="5267150" y="2598874"/>
            <a:ext cx="3405449" cy="2148001"/>
          </a:xfrm>
          <a:prstGeom prst="rect">
            <a:avLst/>
          </a:prstGeom>
          <a:noFill/>
          <a:ln>
            <a:noFill/>
          </a:ln>
        </p:spPr>
      </p:pic>
      <p:pic>
        <p:nvPicPr>
          <p:cNvPr id="241" name="Google Shape;241;p28"/>
          <p:cNvPicPr preferRelativeResize="0"/>
          <p:nvPr/>
        </p:nvPicPr>
        <p:blipFill>
          <a:blip r:embed="rId4">
            <a:alphaModFix/>
          </a:blip>
          <a:stretch>
            <a:fillRect/>
          </a:stretch>
        </p:blipFill>
        <p:spPr>
          <a:xfrm>
            <a:off x="1297500" y="2598875"/>
            <a:ext cx="3405449" cy="2149872"/>
          </a:xfrm>
          <a:prstGeom prst="rect">
            <a:avLst/>
          </a:prstGeom>
          <a:noFill/>
          <a:ln>
            <a:noFill/>
          </a:ln>
        </p:spPr>
      </p:pic>
      <p:sp>
        <p:nvSpPr>
          <p:cNvPr id="242" name="Google Shape;242;p28"/>
          <p:cNvSpPr txBox="1"/>
          <p:nvPr>
            <p:ph idx="1" type="body"/>
          </p:nvPr>
        </p:nvSpPr>
        <p:spPr>
          <a:xfrm>
            <a:off x="1297575" y="1483576"/>
            <a:ext cx="3405300" cy="91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hu" sz="912"/>
              <a:t>The seasonal effect mirrors that of the electric bike usage: people tend to ride for 2-4 minutes longer in the spring and during the summer. This suggests a consistent trend of extended ride durations during these seasons, potentially influenced by more favorable weather conditions and increased outdoor activities.</a:t>
            </a:r>
            <a:endParaRPr sz="91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9-10. Most common times of day and days of week for bicycle hire (+ monthly trends)</a:t>
            </a:r>
            <a:endParaRPr/>
          </a:p>
        </p:txBody>
      </p:sp>
      <p:sp>
        <p:nvSpPr>
          <p:cNvPr id="248" name="Google Shape;248;p29"/>
          <p:cNvSpPr txBox="1"/>
          <p:nvPr>
            <p:ph idx="1" type="body"/>
          </p:nvPr>
        </p:nvSpPr>
        <p:spPr>
          <a:xfrm>
            <a:off x="1297500" y="1567550"/>
            <a:ext cx="4826100" cy="3279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hu"/>
              <a:t>Utilizing </a:t>
            </a:r>
            <a:r>
              <a:rPr lang="hu" u="sng">
                <a:solidFill>
                  <a:schemeClr val="hlink"/>
                </a:solidFill>
                <a:hlinkClick r:id="rId3"/>
              </a:rPr>
              <a:t>Facebook's Prophet algorithm</a:t>
            </a:r>
            <a:r>
              <a:rPr lang="hu"/>
              <a:t>, I crafted two distinct models: one operating on a </a:t>
            </a:r>
            <a:r>
              <a:rPr i="1" lang="hu"/>
              <a:t>daily level</a:t>
            </a:r>
            <a:r>
              <a:rPr lang="hu"/>
              <a:t> and another on an </a:t>
            </a:r>
            <a:r>
              <a:rPr i="1" lang="hu"/>
              <a:t>hourly level</a:t>
            </a:r>
            <a:r>
              <a:rPr lang="hu"/>
              <a:t>. Analyzing the Daily model offers several key insights:</a:t>
            </a:r>
            <a:endParaRPr/>
          </a:p>
          <a:p>
            <a:pPr indent="-286385" lvl="0" marL="457200" rtl="0" algn="l">
              <a:spcBef>
                <a:spcPts val="1200"/>
              </a:spcBef>
              <a:spcAft>
                <a:spcPts val="0"/>
              </a:spcAft>
              <a:buSzPct val="100000"/>
              <a:buChar char="●"/>
            </a:pPr>
            <a:r>
              <a:rPr lang="hu"/>
              <a:t>A discernible trend was observed from 2015 to 2017, exhibiting growth that then plateaued, and even slightly decreased until the onset of Covid. However, post-Covid, a remarkable surge was noted, showcasing substantial upward momentum.</a:t>
            </a:r>
            <a:endParaRPr/>
          </a:p>
          <a:p>
            <a:pPr indent="-286385" lvl="0" marL="457200" rtl="0" algn="l">
              <a:spcBef>
                <a:spcPts val="0"/>
              </a:spcBef>
              <a:spcAft>
                <a:spcPts val="0"/>
              </a:spcAft>
              <a:buSzPct val="100000"/>
              <a:buChar char="●"/>
            </a:pPr>
            <a:r>
              <a:rPr lang="hu"/>
              <a:t>Projections indicate the continuation of this upward trend throughout 2023-2024.</a:t>
            </a:r>
            <a:endParaRPr/>
          </a:p>
          <a:p>
            <a:pPr indent="-286385" lvl="0" marL="457200" rtl="0" algn="l">
              <a:spcBef>
                <a:spcPts val="0"/>
              </a:spcBef>
              <a:spcAft>
                <a:spcPts val="0"/>
              </a:spcAft>
              <a:buSzPct val="100000"/>
              <a:buChar char="●"/>
            </a:pPr>
            <a:r>
              <a:rPr lang="hu"/>
              <a:t>Bank and national holidays wield varied impacts on usage, with some occasions witnessing an increase and others yielding a decrease.</a:t>
            </a:r>
            <a:endParaRPr/>
          </a:p>
          <a:p>
            <a:pPr indent="-286385" lvl="0" marL="457200" rtl="0" algn="l">
              <a:spcBef>
                <a:spcPts val="0"/>
              </a:spcBef>
              <a:spcAft>
                <a:spcPts val="0"/>
              </a:spcAft>
              <a:buSzPct val="100000"/>
              <a:buChar char="●"/>
            </a:pPr>
            <a:r>
              <a:rPr lang="hu"/>
              <a:t>A noticeable outlier in late 2022, attributed to the Queen's funeral, witnessed a significant reduction in usage due to the bank holiday.</a:t>
            </a:r>
            <a:endParaRPr/>
          </a:p>
          <a:p>
            <a:pPr indent="-286385" lvl="0" marL="457200" rtl="0" algn="l">
              <a:spcBef>
                <a:spcPts val="0"/>
              </a:spcBef>
              <a:spcAft>
                <a:spcPts val="0"/>
              </a:spcAft>
              <a:buSzPct val="100000"/>
              <a:buChar char="●"/>
            </a:pPr>
            <a:r>
              <a:rPr lang="hu"/>
              <a:t>Bike utilization tends to be lowest during the weekend, gradually increasing until Tuesday when it peaks. Thereafter, a gradual decline is observed until Thursday.</a:t>
            </a:r>
            <a:endParaRPr/>
          </a:p>
          <a:p>
            <a:pPr indent="-286385" lvl="0" marL="457200" rtl="0" algn="l">
              <a:spcBef>
                <a:spcPts val="0"/>
              </a:spcBef>
              <a:spcAft>
                <a:spcPts val="0"/>
              </a:spcAft>
              <a:buSzPct val="100000"/>
              <a:buChar char="●"/>
            </a:pPr>
            <a:r>
              <a:rPr lang="hu"/>
              <a:t>Monthly seasonality is evident, with January recording the lowest usage. Subsequent months experience an ascent, albeit with some fluctuations, until reaching a peak around July. Subsequently, a decline ensues.</a:t>
            </a:r>
            <a:endParaRPr/>
          </a:p>
          <a:p>
            <a:pPr indent="0" lvl="0" marL="0" rtl="0" algn="l">
              <a:spcBef>
                <a:spcPts val="1200"/>
              </a:spcBef>
              <a:spcAft>
                <a:spcPts val="1200"/>
              </a:spcAft>
              <a:buNone/>
            </a:pPr>
            <a:r>
              <a:rPr lang="hu"/>
              <a:t>These observations can inform strategies for system optimization and resource allocation, helping anticipate future trends and variations in bike usage patterns.</a:t>
            </a:r>
            <a:endParaRPr/>
          </a:p>
        </p:txBody>
      </p:sp>
      <p:pic>
        <p:nvPicPr>
          <p:cNvPr id="249" name="Google Shape;249;p29"/>
          <p:cNvPicPr preferRelativeResize="0"/>
          <p:nvPr/>
        </p:nvPicPr>
        <p:blipFill>
          <a:blip r:embed="rId4">
            <a:alphaModFix/>
          </a:blip>
          <a:stretch>
            <a:fillRect/>
          </a:stretch>
        </p:blipFill>
        <p:spPr>
          <a:xfrm>
            <a:off x="6206472" y="1501125"/>
            <a:ext cx="2491051" cy="334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9-10. Most common times of day and days of week for bicycle hire (+ monthly trends)</a:t>
            </a:r>
            <a:endParaRPr/>
          </a:p>
          <a:p>
            <a:pPr indent="0" lvl="0" marL="0" rtl="0" algn="l">
              <a:spcBef>
                <a:spcPts val="0"/>
              </a:spcBef>
              <a:spcAft>
                <a:spcPts val="0"/>
              </a:spcAft>
              <a:buNone/>
            </a:pPr>
            <a:r>
              <a:t/>
            </a:r>
            <a:endParaRPr/>
          </a:p>
        </p:txBody>
      </p:sp>
      <p:sp>
        <p:nvSpPr>
          <p:cNvPr id="255" name="Google Shape;255;p30"/>
          <p:cNvSpPr txBox="1"/>
          <p:nvPr>
            <p:ph idx="1" type="body"/>
          </p:nvPr>
        </p:nvSpPr>
        <p:spPr>
          <a:xfrm>
            <a:off x="1297500" y="1567550"/>
            <a:ext cx="4826100" cy="324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Examining the hourly model reveals consistent trends, albeit with greater detail due to the granularity of the data. Additionally, this model incorporates daily seasonality, offering further insights:</a:t>
            </a:r>
            <a:endParaRPr/>
          </a:p>
          <a:p>
            <a:pPr indent="-298767" lvl="0" marL="457200" rtl="0" algn="l">
              <a:spcBef>
                <a:spcPts val="1200"/>
              </a:spcBef>
              <a:spcAft>
                <a:spcPts val="0"/>
              </a:spcAft>
              <a:buSzPct val="100000"/>
              <a:buChar char="●"/>
            </a:pPr>
            <a:r>
              <a:rPr lang="hu"/>
              <a:t>Usage commences a gradual increase at around 4 am, reaching a peak between 9 to 9:30 am, which corresponds with the morning commute.</a:t>
            </a:r>
            <a:endParaRPr/>
          </a:p>
          <a:p>
            <a:pPr indent="-298767" lvl="0" marL="457200" rtl="0" algn="l">
              <a:spcBef>
                <a:spcPts val="0"/>
              </a:spcBef>
              <a:spcAft>
                <a:spcPts val="0"/>
              </a:spcAft>
              <a:buSzPct val="100000"/>
              <a:buChar char="●"/>
            </a:pPr>
            <a:r>
              <a:rPr lang="hu"/>
              <a:t>Subsequently, there is a slight dip during the day.</a:t>
            </a:r>
            <a:endParaRPr/>
          </a:p>
          <a:p>
            <a:pPr indent="-298767" lvl="0" marL="457200" rtl="0" algn="l">
              <a:spcBef>
                <a:spcPts val="0"/>
              </a:spcBef>
              <a:spcAft>
                <a:spcPts val="0"/>
              </a:spcAft>
              <a:buSzPct val="100000"/>
              <a:buChar char="●"/>
            </a:pPr>
            <a:r>
              <a:rPr lang="hu"/>
              <a:t>Another rise occurs in the late afternoon, with a notable peak around 5 pm, aligning with the after-work commute.</a:t>
            </a:r>
            <a:endParaRPr/>
          </a:p>
          <a:p>
            <a:pPr indent="-298767" lvl="0" marL="457200" rtl="0" algn="l">
              <a:spcBef>
                <a:spcPts val="0"/>
              </a:spcBef>
              <a:spcAft>
                <a:spcPts val="0"/>
              </a:spcAft>
              <a:buSzPct val="100000"/>
              <a:buChar char="●"/>
            </a:pPr>
            <a:r>
              <a:rPr lang="hu"/>
              <a:t>A gradual decrease ensues until the early hours of the following day, with a minor uptick around midnight, which could potentially be attributed to the "pub commute."</a:t>
            </a:r>
            <a:endParaRPr/>
          </a:p>
          <a:p>
            <a:pPr indent="0" lvl="0" marL="0" rtl="0" algn="l">
              <a:spcBef>
                <a:spcPts val="1200"/>
              </a:spcBef>
              <a:spcAft>
                <a:spcPts val="1200"/>
              </a:spcAft>
              <a:buNone/>
            </a:pPr>
            <a:r>
              <a:rPr lang="hu"/>
              <a:t>These findings reinforce the commuting patterns observed in the daily model, adding an hourly perspective and highlighting distinct peaks in bike usage during morning and evening commuting hours. This nuanced understanding can inform strategies for optimizing bike availability and operations during specific times of the day.</a:t>
            </a:r>
            <a:endParaRPr/>
          </a:p>
        </p:txBody>
      </p:sp>
      <p:pic>
        <p:nvPicPr>
          <p:cNvPr id="256" name="Google Shape;256;p30"/>
          <p:cNvPicPr preferRelativeResize="0"/>
          <p:nvPr/>
        </p:nvPicPr>
        <p:blipFill>
          <a:blip r:embed="rId3">
            <a:alphaModFix/>
          </a:blip>
          <a:stretch>
            <a:fillRect/>
          </a:stretch>
        </p:blipFill>
        <p:spPr>
          <a:xfrm>
            <a:off x="6323125" y="1567550"/>
            <a:ext cx="2419650" cy="324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62" name="Google Shape;26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200"/>
              <a:t>To conduct the weather analysis, I utilized the drv_fact_cycle_hire_weather_combined table, which combines third-party hourly weather data with the provided usage data. This integration also includes supplementary date-related features that I generated. This approach allows for an exploration of how weather conditions impact bike usage patterns, providing a comprehensive understanding of the interplay between weather and bike rentals.</a:t>
            </a:r>
            <a:endParaRPr sz="1200"/>
          </a:p>
          <a:p>
            <a:pPr indent="0" lvl="0" marL="0" rtl="0" algn="l">
              <a:spcBef>
                <a:spcPts val="1200"/>
              </a:spcBef>
              <a:spcAft>
                <a:spcPts val="1200"/>
              </a:spcAft>
              <a:buNone/>
            </a:pPr>
            <a:r>
              <a:t/>
            </a:r>
            <a:endParaRPr sz="1200"/>
          </a:p>
        </p:txBody>
      </p:sp>
      <p:pic>
        <p:nvPicPr>
          <p:cNvPr id="263" name="Google Shape;263;p31"/>
          <p:cNvPicPr preferRelativeResize="0"/>
          <p:nvPr/>
        </p:nvPicPr>
        <p:blipFill>
          <a:blip r:embed="rId3">
            <a:alphaModFix/>
          </a:blip>
          <a:stretch>
            <a:fillRect/>
          </a:stretch>
        </p:blipFill>
        <p:spPr>
          <a:xfrm>
            <a:off x="844075" y="2911101"/>
            <a:ext cx="7945773" cy="12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hu" u="sng">
                <a:solidFill>
                  <a:schemeClr val="hlink"/>
                </a:solidFill>
                <a:hlinkClick action="ppaction://hlinksldjump" r:id="rId3"/>
              </a:rPr>
              <a:t>Data sources &amp; tools used</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4"/>
              </a:rPr>
              <a:t>Data inspection, quality check and added features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5"/>
              </a:rPr>
              <a:t>Creating the staging-, dimension and derived fact tables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6"/>
              </a:rPr>
              <a:t>Most popular start and end stations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7"/>
              </a:rPr>
              <a:t>Relationship between the number of docks and the number of bicycles hired</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8"/>
              </a:rPr>
              <a:t>Station expansion based on high usage</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9"/>
              </a:rPr>
              <a:t>Commuting Patterns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10"/>
              </a:rPr>
              <a:t>Rental duration analysis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11"/>
              </a:rPr>
              <a:t>Most common times of day and days of week for bicycle hire (+ monthly trends)</a:t>
            </a:r>
            <a:endParaRPr/>
          </a:p>
          <a:p>
            <a:pPr indent="-311150" lvl="0" marL="457200" rtl="0" algn="l">
              <a:spcBef>
                <a:spcPts val="0"/>
              </a:spcBef>
              <a:spcAft>
                <a:spcPts val="0"/>
              </a:spcAft>
              <a:buSzPts val="1300"/>
              <a:buAutoNum type="arabicPeriod"/>
            </a:pPr>
            <a:r>
              <a:rPr lang="hu" u="sng">
                <a:solidFill>
                  <a:schemeClr val="hlink"/>
                </a:solidFill>
                <a:hlinkClick action="ppaction://hlinksldjump" r:id="rId12"/>
              </a:rPr>
              <a:t>London weather data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69" name="Google Shape;269;p32"/>
          <p:cNvSpPr txBox="1"/>
          <p:nvPr>
            <p:ph idx="1" type="body"/>
          </p:nvPr>
        </p:nvSpPr>
        <p:spPr>
          <a:xfrm>
            <a:off x="1297500" y="1789750"/>
            <a:ext cx="51282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Following an assessment for multicollinearity, which indicated the absence of any multicollinearity issues, intriguing correlations have emerged. Notably:</a:t>
            </a:r>
            <a:endParaRPr/>
          </a:p>
          <a:p>
            <a:pPr indent="-298767" lvl="0" marL="457200" rtl="0" algn="l">
              <a:spcBef>
                <a:spcPts val="1200"/>
              </a:spcBef>
              <a:spcAft>
                <a:spcPts val="0"/>
              </a:spcAft>
              <a:buSzPct val="100000"/>
              <a:buChar char="●"/>
            </a:pPr>
            <a:r>
              <a:rPr lang="hu"/>
              <a:t>The number of rentals displays a positive correlation with temperature and the hour of the day.</a:t>
            </a:r>
            <a:endParaRPr/>
          </a:p>
          <a:p>
            <a:pPr indent="-298767" lvl="0" marL="457200" rtl="0" algn="l">
              <a:spcBef>
                <a:spcPts val="0"/>
              </a:spcBef>
              <a:spcAft>
                <a:spcPts val="0"/>
              </a:spcAft>
              <a:buSzPct val="100000"/>
              <a:buChar char="●"/>
            </a:pPr>
            <a:r>
              <a:rPr lang="hu"/>
              <a:t>Conversely, there is a negative correlation between the number of rentals and humidity.</a:t>
            </a:r>
            <a:endParaRPr/>
          </a:p>
          <a:p>
            <a:pPr indent="0" lvl="0" marL="0" rtl="0" algn="l">
              <a:spcBef>
                <a:spcPts val="1200"/>
              </a:spcBef>
              <a:spcAft>
                <a:spcPts val="0"/>
              </a:spcAft>
              <a:buNone/>
            </a:pPr>
            <a:r>
              <a:rPr lang="hu"/>
              <a:t>These correlations underscore the influence of weather factors, particularly temperature and humidity, on bike rental patterns. The positive correlation with temperature suggests increased usage during warmer conditions, while the negative correlation with humidity implies a decrease in rentals during more humid weather. Additionally, the positive correlation with the hour of the day aligns with the commuting patterns observed in the previous analyses.</a:t>
            </a:r>
            <a:endParaRPr/>
          </a:p>
          <a:p>
            <a:pPr indent="0" lvl="0" marL="0" rtl="0" algn="l">
              <a:spcBef>
                <a:spcPts val="1200"/>
              </a:spcBef>
              <a:spcAft>
                <a:spcPts val="1200"/>
              </a:spcAft>
              <a:buNone/>
            </a:pPr>
            <a:r>
              <a:t/>
            </a:r>
            <a:endParaRPr/>
          </a:p>
        </p:txBody>
      </p:sp>
      <p:pic>
        <p:nvPicPr>
          <p:cNvPr id="270" name="Google Shape;270;p32"/>
          <p:cNvPicPr preferRelativeResize="0"/>
          <p:nvPr/>
        </p:nvPicPr>
        <p:blipFill>
          <a:blip r:embed="rId3">
            <a:alphaModFix/>
          </a:blip>
          <a:stretch>
            <a:fillRect/>
          </a:stretch>
        </p:blipFill>
        <p:spPr>
          <a:xfrm>
            <a:off x="6560501" y="1596550"/>
            <a:ext cx="1515375" cy="2853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11. London weather data analysis</a:t>
            </a:r>
            <a:endParaRPr/>
          </a:p>
        </p:txBody>
      </p:sp>
      <p:sp>
        <p:nvSpPr>
          <p:cNvPr id="276" name="Google Shape;276;p33"/>
          <p:cNvSpPr txBox="1"/>
          <p:nvPr>
            <p:ph idx="1" type="body"/>
          </p:nvPr>
        </p:nvSpPr>
        <p:spPr>
          <a:xfrm>
            <a:off x="1297500" y="1567550"/>
            <a:ext cx="30237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hu"/>
              <a:t>Analyzing rentals in relation to the hours of the day reveals several trends:</a:t>
            </a:r>
            <a:endParaRPr/>
          </a:p>
          <a:p>
            <a:pPr indent="-280193" lvl="0" marL="457200" rtl="0" algn="l">
              <a:spcBef>
                <a:spcPts val="1200"/>
              </a:spcBef>
              <a:spcAft>
                <a:spcPts val="0"/>
              </a:spcAft>
              <a:buSzPct val="100000"/>
              <a:buChar char="-"/>
            </a:pPr>
            <a:r>
              <a:rPr lang="hu"/>
              <a:t>Consistent with previous findings, the number of rentals follows a bimodal distribution throughout the day, with peaks around 8 am and 5-6 pm, reflecting morning and evening commuting patterns.</a:t>
            </a:r>
            <a:endParaRPr/>
          </a:p>
          <a:p>
            <a:pPr indent="-280193" lvl="0" marL="457200" rtl="0" algn="l">
              <a:spcBef>
                <a:spcPts val="0"/>
              </a:spcBef>
              <a:spcAft>
                <a:spcPts val="0"/>
              </a:spcAft>
              <a:buSzPct val="100000"/>
              <a:buChar char="-"/>
            </a:pPr>
            <a:r>
              <a:rPr lang="hu"/>
              <a:t>When isolating data for holidays, this trend transforms into a single modal distribution with a flatter shape.</a:t>
            </a:r>
            <a:endParaRPr/>
          </a:p>
          <a:p>
            <a:pPr indent="-280193" lvl="0" marL="457200" rtl="0" algn="l">
              <a:spcBef>
                <a:spcPts val="0"/>
              </a:spcBef>
              <a:spcAft>
                <a:spcPts val="0"/>
              </a:spcAft>
              <a:buSzPct val="100000"/>
              <a:buChar char="-"/>
            </a:pPr>
            <a:r>
              <a:rPr lang="hu"/>
              <a:t>Weekends exhibit a similar pattern to holidays, further reinforcing the flattening effect on the distribution.</a:t>
            </a:r>
            <a:endParaRPr/>
          </a:p>
          <a:p>
            <a:pPr indent="-280193" lvl="0" marL="457200" rtl="0" algn="l">
              <a:spcBef>
                <a:spcPts val="0"/>
              </a:spcBef>
              <a:spcAft>
                <a:spcPts val="0"/>
              </a:spcAft>
              <a:buSzPct val="100000"/>
              <a:buChar char="-"/>
            </a:pPr>
            <a:r>
              <a:rPr lang="hu"/>
              <a:t>Considering seasons, Summer registers the highest overall usage, particularly in the late afternoon. Spring and Fall fall in between, while Winter significantly lags behind in terms of bike usage.</a:t>
            </a:r>
            <a:endParaRPr/>
          </a:p>
          <a:p>
            <a:pPr indent="0" lvl="0" marL="0" rtl="0" algn="l">
              <a:spcBef>
                <a:spcPts val="1200"/>
              </a:spcBef>
              <a:spcAft>
                <a:spcPts val="1200"/>
              </a:spcAft>
              <a:buNone/>
            </a:pPr>
            <a:r>
              <a:rPr lang="hu"/>
              <a:t>These trends provide valuable insights into how usage patterns fluctuate throughout the day, across holidays, weekends, and seasons, aiding in optimizing bike availability and operational strategies.</a:t>
            </a:r>
            <a:endParaRPr/>
          </a:p>
        </p:txBody>
      </p:sp>
      <p:pic>
        <p:nvPicPr>
          <p:cNvPr id="277" name="Google Shape;277;p33"/>
          <p:cNvPicPr preferRelativeResize="0"/>
          <p:nvPr/>
        </p:nvPicPr>
        <p:blipFill>
          <a:blip r:embed="rId3">
            <a:alphaModFix/>
          </a:blip>
          <a:stretch>
            <a:fillRect/>
          </a:stretch>
        </p:blipFill>
        <p:spPr>
          <a:xfrm>
            <a:off x="4390220" y="1491488"/>
            <a:ext cx="4585780" cy="30633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12. Conclusions</a:t>
            </a:r>
            <a:endParaRPr/>
          </a:p>
        </p:txBody>
      </p:sp>
      <p:sp>
        <p:nvSpPr>
          <p:cNvPr id="283" name="Google Shape;283;p3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hu"/>
              <a:t>User Patterns and Trends</a:t>
            </a:r>
            <a:endParaRPr/>
          </a:p>
          <a:p>
            <a:pPr indent="-274002" lvl="0" marL="457200" rtl="0" algn="l">
              <a:spcBef>
                <a:spcPts val="1200"/>
              </a:spcBef>
              <a:spcAft>
                <a:spcPts val="0"/>
              </a:spcAft>
              <a:buSzPct val="100000"/>
              <a:buChar char="●"/>
            </a:pPr>
            <a:r>
              <a:rPr lang="hu"/>
              <a:t>Ride usage follows bimodal peaks around 8 am and 5-6 pm.</a:t>
            </a:r>
            <a:endParaRPr/>
          </a:p>
          <a:p>
            <a:pPr indent="-274002" lvl="0" marL="457200" rtl="0" algn="l">
              <a:spcBef>
                <a:spcPts val="0"/>
              </a:spcBef>
              <a:spcAft>
                <a:spcPts val="0"/>
              </a:spcAft>
              <a:buSzPct val="100000"/>
              <a:buChar char="●"/>
            </a:pPr>
            <a:r>
              <a:rPr lang="hu"/>
              <a:t>Holidays and weekends reshape the pattern to a flatter distribution.</a:t>
            </a:r>
            <a:endParaRPr/>
          </a:p>
          <a:p>
            <a:pPr indent="-274002" lvl="0" marL="457200" rtl="0" algn="l">
              <a:spcBef>
                <a:spcPts val="0"/>
              </a:spcBef>
              <a:spcAft>
                <a:spcPts val="0"/>
              </a:spcAft>
              <a:buSzPct val="100000"/>
              <a:buChar char="●"/>
            </a:pPr>
            <a:r>
              <a:rPr lang="hu"/>
              <a:t>Ride count positively correlates with temperature and hour of the day.</a:t>
            </a:r>
            <a:endParaRPr/>
          </a:p>
          <a:p>
            <a:pPr indent="-274002" lvl="0" marL="457200" rtl="0" algn="l">
              <a:spcBef>
                <a:spcPts val="0"/>
              </a:spcBef>
              <a:spcAft>
                <a:spcPts val="0"/>
              </a:spcAft>
              <a:buSzPct val="100000"/>
              <a:buChar char="●"/>
            </a:pPr>
            <a:r>
              <a:rPr lang="hu"/>
              <a:t>Negative correlation observed with humidity.</a:t>
            </a:r>
            <a:endParaRPr/>
          </a:p>
          <a:p>
            <a:pPr indent="0" lvl="0" marL="0" rtl="0" algn="l">
              <a:spcBef>
                <a:spcPts val="1200"/>
              </a:spcBef>
              <a:spcAft>
                <a:spcPts val="0"/>
              </a:spcAft>
              <a:buNone/>
            </a:pPr>
            <a:r>
              <a:rPr lang="hu"/>
              <a:t>Seasonal Insights</a:t>
            </a:r>
            <a:endParaRPr/>
          </a:p>
          <a:p>
            <a:pPr indent="-274002" lvl="0" marL="457200" rtl="0" algn="l">
              <a:spcBef>
                <a:spcPts val="1200"/>
              </a:spcBef>
              <a:spcAft>
                <a:spcPts val="0"/>
              </a:spcAft>
              <a:buSzPct val="100000"/>
              <a:buChar char="●"/>
            </a:pPr>
            <a:r>
              <a:rPr lang="hu"/>
              <a:t>Usage peaks during Summer, tapers in Spring and Fall, and dips in Winter.</a:t>
            </a:r>
            <a:endParaRPr/>
          </a:p>
          <a:p>
            <a:pPr indent="-274002" lvl="0" marL="457200" rtl="0" algn="l">
              <a:spcBef>
                <a:spcPts val="0"/>
              </a:spcBef>
              <a:spcAft>
                <a:spcPts val="0"/>
              </a:spcAft>
              <a:buSzPct val="100000"/>
              <a:buChar char="●"/>
            </a:pPr>
            <a:r>
              <a:rPr lang="hu"/>
              <a:t>Spring and Summer rides extend by 2-4 mins compared to other seasons.</a:t>
            </a:r>
            <a:endParaRPr/>
          </a:p>
          <a:p>
            <a:pPr indent="-274002" lvl="0" marL="457200" rtl="0" algn="l">
              <a:spcBef>
                <a:spcPts val="0"/>
              </a:spcBef>
              <a:spcAft>
                <a:spcPts val="0"/>
              </a:spcAft>
              <a:buSzPct val="100000"/>
              <a:buChar char="●"/>
            </a:pPr>
            <a:r>
              <a:rPr lang="hu"/>
              <a:t>Electric bikes have a modest impact, shifting distribution by ~4 mins.</a:t>
            </a:r>
            <a:endParaRPr/>
          </a:p>
          <a:p>
            <a:pPr indent="0" lvl="0" marL="0" rtl="0" algn="l">
              <a:spcBef>
                <a:spcPts val="1200"/>
              </a:spcBef>
              <a:spcAft>
                <a:spcPts val="0"/>
              </a:spcAft>
              <a:buNone/>
            </a:pPr>
            <a:r>
              <a:rPr lang="hu"/>
              <a:t>Ride Durations and Weather</a:t>
            </a:r>
            <a:endParaRPr/>
          </a:p>
          <a:p>
            <a:pPr indent="-274002" lvl="0" marL="457200" rtl="0" algn="l">
              <a:spcBef>
                <a:spcPts val="1200"/>
              </a:spcBef>
              <a:spcAft>
                <a:spcPts val="0"/>
              </a:spcAft>
              <a:buSzPct val="100000"/>
              <a:buChar char="●"/>
            </a:pPr>
            <a:r>
              <a:rPr lang="hu"/>
              <a:t>Ride durations exhibit a skewed distribution with heavy leftward tilt.</a:t>
            </a:r>
            <a:endParaRPr/>
          </a:p>
          <a:p>
            <a:pPr indent="-274002" lvl="0" marL="457200" rtl="0" algn="l">
              <a:spcBef>
                <a:spcPts val="0"/>
              </a:spcBef>
              <a:spcAft>
                <a:spcPts val="0"/>
              </a:spcAft>
              <a:buSzPct val="100000"/>
              <a:buChar char="●"/>
            </a:pPr>
            <a:r>
              <a:rPr lang="hu"/>
              <a:t>Short rides (&lt;5 mins) as common as 25-30 min rides.</a:t>
            </a:r>
            <a:endParaRPr/>
          </a:p>
          <a:p>
            <a:pPr indent="-274002" lvl="0" marL="457200" rtl="0" algn="l">
              <a:spcBef>
                <a:spcPts val="0"/>
              </a:spcBef>
              <a:spcAft>
                <a:spcPts val="0"/>
              </a:spcAft>
              <a:buSzPct val="100000"/>
              <a:buChar char="●"/>
            </a:pPr>
            <a:r>
              <a:rPr lang="hu"/>
              <a:t>Majority of rides fall within 0-40 min range.</a:t>
            </a:r>
            <a:endParaRPr/>
          </a:p>
        </p:txBody>
      </p:sp>
      <p:sp>
        <p:nvSpPr>
          <p:cNvPr id="284" name="Google Shape;284;p3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hu"/>
              <a:t>Weekend and Weekday Behavior</a:t>
            </a:r>
            <a:endParaRPr/>
          </a:p>
          <a:p>
            <a:pPr indent="-280193" lvl="0" marL="457200" rtl="0" algn="l">
              <a:spcBef>
                <a:spcPts val="1200"/>
              </a:spcBef>
              <a:spcAft>
                <a:spcPts val="0"/>
              </a:spcAft>
              <a:buSzPct val="100000"/>
              <a:buChar char="●"/>
            </a:pPr>
            <a:r>
              <a:rPr lang="hu"/>
              <a:t>Weekends see fewer rides, but longer durations.</a:t>
            </a:r>
            <a:endParaRPr/>
          </a:p>
          <a:p>
            <a:pPr indent="-280193" lvl="0" marL="457200" rtl="0" algn="l">
              <a:spcBef>
                <a:spcPts val="0"/>
              </a:spcBef>
              <a:spcAft>
                <a:spcPts val="0"/>
              </a:spcAft>
              <a:buSzPct val="100000"/>
              <a:buChar char="●"/>
            </a:pPr>
            <a:r>
              <a:rPr lang="hu"/>
              <a:t>Distribution declines gently with a higher tail on weekends.</a:t>
            </a:r>
            <a:endParaRPr/>
          </a:p>
          <a:p>
            <a:pPr indent="-280193" lvl="0" marL="457200" rtl="0" algn="l">
              <a:spcBef>
                <a:spcPts val="0"/>
              </a:spcBef>
              <a:spcAft>
                <a:spcPts val="0"/>
              </a:spcAft>
              <a:buSzPct val="100000"/>
              <a:buChar char="●"/>
            </a:pPr>
            <a:r>
              <a:rPr lang="hu"/>
              <a:t>40-min leisure rides almost double on weekends.</a:t>
            </a:r>
            <a:endParaRPr/>
          </a:p>
          <a:p>
            <a:pPr indent="0" lvl="0" marL="0" rtl="0" algn="l">
              <a:spcBef>
                <a:spcPts val="1200"/>
              </a:spcBef>
              <a:spcAft>
                <a:spcPts val="0"/>
              </a:spcAft>
              <a:buNone/>
            </a:pPr>
            <a:r>
              <a:rPr lang="hu"/>
              <a:t>Strategic Implications</a:t>
            </a:r>
            <a:endParaRPr/>
          </a:p>
          <a:p>
            <a:pPr indent="-280193" lvl="0" marL="457200" rtl="0" algn="l">
              <a:spcBef>
                <a:spcPts val="1200"/>
              </a:spcBef>
              <a:spcAft>
                <a:spcPts val="0"/>
              </a:spcAft>
              <a:buSzPct val="100000"/>
              <a:buChar char="●"/>
            </a:pPr>
            <a:r>
              <a:rPr lang="hu"/>
              <a:t>Expand stations with highest deltas for optimized docks.</a:t>
            </a:r>
            <a:endParaRPr/>
          </a:p>
          <a:p>
            <a:pPr indent="-280193" lvl="0" marL="457200" rtl="0" algn="l">
              <a:spcBef>
                <a:spcPts val="0"/>
              </a:spcBef>
              <a:spcAft>
                <a:spcPts val="0"/>
              </a:spcAft>
              <a:buSzPct val="100000"/>
              <a:buChar char="●"/>
            </a:pPr>
            <a:r>
              <a:rPr lang="hu"/>
              <a:t>Organize access bike transfers considering delta variations.</a:t>
            </a:r>
            <a:endParaRPr/>
          </a:p>
          <a:p>
            <a:pPr indent="-280193" lvl="0" marL="457200" rtl="0" algn="l">
              <a:spcBef>
                <a:spcPts val="0"/>
              </a:spcBef>
              <a:spcAft>
                <a:spcPts val="0"/>
              </a:spcAft>
              <a:buSzPct val="100000"/>
              <a:buChar char="●"/>
            </a:pPr>
            <a:r>
              <a:rPr lang="hu"/>
              <a:t>Optimize bike availability during peak commuting hours.</a:t>
            </a:r>
            <a:endParaRPr/>
          </a:p>
          <a:p>
            <a:pPr indent="-280193" lvl="0" marL="457200" rtl="0" algn="l">
              <a:spcBef>
                <a:spcPts val="0"/>
              </a:spcBef>
              <a:spcAft>
                <a:spcPts val="0"/>
              </a:spcAft>
              <a:buSzPct val="100000"/>
              <a:buChar char="●"/>
            </a:pPr>
            <a:r>
              <a:rPr lang="hu"/>
              <a:t>Optimize resources for commuting peaks (8 am, 5-6 pm).</a:t>
            </a:r>
            <a:endParaRPr/>
          </a:p>
          <a:p>
            <a:pPr indent="-280193" lvl="0" marL="457200" rtl="0" algn="l">
              <a:spcBef>
                <a:spcPts val="0"/>
              </a:spcBef>
              <a:spcAft>
                <a:spcPts val="0"/>
              </a:spcAft>
              <a:buSzPct val="100000"/>
              <a:buChar char="●"/>
            </a:pPr>
            <a:r>
              <a:rPr lang="hu"/>
              <a:t>Cater to varied seasonal patterns for efficient operations.</a:t>
            </a:r>
            <a:endParaRPr/>
          </a:p>
          <a:p>
            <a:pPr indent="-280193" lvl="0" marL="457200" rtl="0" algn="l">
              <a:spcBef>
                <a:spcPts val="0"/>
              </a:spcBef>
              <a:spcAft>
                <a:spcPts val="0"/>
              </a:spcAft>
              <a:buSzPct val="100000"/>
              <a:buChar char="●"/>
            </a:pPr>
            <a:r>
              <a:rPr lang="hu"/>
              <a:t>Prioritize bike availability during favorable weather conditions.</a:t>
            </a:r>
            <a:endParaRPr/>
          </a:p>
          <a:p>
            <a:pPr indent="-280193" lvl="0" marL="457200" rtl="0" algn="l">
              <a:spcBef>
                <a:spcPts val="0"/>
              </a:spcBef>
              <a:spcAft>
                <a:spcPts val="0"/>
              </a:spcAft>
              <a:buSzPct val="100000"/>
              <a:buChar char="●"/>
            </a:pPr>
            <a:r>
              <a:rPr lang="hu"/>
              <a:t>Account for extended weekend ride preferences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hu"/>
              <a:t>Data sources &amp; tools used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hu"/>
              <a:t>Data sources</a:t>
            </a:r>
            <a:endParaRPr/>
          </a:p>
          <a:p>
            <a:pPr indent="-298767" lvl="0" marL="457200" rtl="0" algn="l">
              <a:spcBef>
                <a:spcPts val="1200"/>
              </a:spcBef>
              <a:spcAft>
                <a:spcPts val="0"/>
              </a:spcAft>
              <a:buSzPct val="118181"/>
              <a:buChar char="●"/>
            </a:pPr>
            <a:r>
              <a:rPr lang="hu" sz="1100" u="sng">
                <a:solidFill>
                  <a:schemeClr val="hlink"/>
                </a:solidFill>
                <a:latin typeface="Arial"/>
                <a:ea typeface="Arial"/>
                <a:cs typeface="Arial"/>
                <a:sym typeface="Arial"/>
                <a:hlinkClick r:id="rId3"/>
              </a:rPr>
              <a:t>London Bicycles Dataset</a:t>
            </a:r>
            <a:endParaRPr/>
          </a:p>
          <a:p>
            <a:pPr indent="-287972" lvl="1" marL="914400" rtl="0" algn="l">
              <a:spcBef>
                <a:spcPts val="0"/>
              </a:spcBef>
              <a:spcAft>
                <a:spcPts val="0"/>
              </a:spcAft>
              <a:buSzPct val="100000"/>
              <a:buChar char="○"/>
            </a:pPr>
            <a:r>
              <a:rPr lang="hu"/>
              <a:t>Contains 2 tables:</a:t>
            </a:r>
            <a:endParaRPr/>
          </a:p>
          <a:p>
            <a:pPr indent="-287972" lvl="2" marL="1371600" rtl="0" algn="l">
              <a:spcBef>
                <a:spcPts val="0"/>
              </a:spcBef>
              <a:spcAft>
                <a:spcPts val="0"/>
              </a:spcAft>
              <a:buSzPct val="100000"/>
              <a:buChar char="■"/>
            </a:pPr>
            <a:r>
              <a:rPr i="1" lang="hu"/>
              <a:t>bigquery-public-data.london_bicycles.cycle_stations</a:t>
            </a:r>
            <a:endParaRPr i="1"/>
          </a:p>
          <a:p>
            <a:pPr indent="-287972" lvl="3" marL="1828800" rtl="0" algn="l">
              <a:spcBef>
                <a:spcPts val="0"/>
              </a:spcBef>
              <a:spcAft>
                <a:spcPts val="0"/>
              </a:spcAft>
              <a:buSzPct val="100000"/>
              <a:buChar char="●"/>
            </a:pPr>
            <a:r>
              <a:rPr lang="hu"/>
              <a:t>A station lookup table with 795 unique stations installed between 2010-06-19 and 2022-10-17</a:t>
            </a:r>
            <a:endParaRPr/>
          </a:p>
          <a:p>
            <a:pPr indent="-287972" lvl="2" marL="1371600" rtl="0" algn="l">
              <a:spcBef>
                <a:spcPts val="0"/>
              </a:spcBef>
              <a:spcAft>
                <a:spcPts val="0"/>
              </a:spcAft>
              <a:buSzPct val="100000"/>
              <a:buChar char="■"/>
            </a:pPr>
            <a:r>
              <a:rPr i="1" lang="hu"/>
              <a:t>bigquery-public-data.london_bicycles.cycle_hire</a:t>
            </a:r>
            <a:endParaRPr i="1"/>
          </a:p>
          <a:p>
            <a:pPr indent="-287972" lvl="3" marL="1828800" rtl="0" algn="l">
              <a:spcBef>
                <a:spcPts val="0"/>
              </a:spcBef>
              <a:spcAft>
                <a:spcPts val="0"/>
              </a:spcAft>
              <a:buSzPct val="122222"/>
              <a:buChar char="●"/>
            </a:pPr>
            <a:r>
              <a:rPr lang="hu"/>
              <a:t>A ride </a:t>
            </a:r>
            <a:r>
              <a:rPr lang="hu"/>
              <a:t>level</a:t>
            </a:r>
            <a:r>
              <a:rPr lang="hu"/>
              <a:t> table with data between 2015-01-04 and 2023-01-15 </a:t>
            </a:r>
            <a:endParaRPr sz="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hu"/>
              <a:t>Additional 3rd party </a:t>
            </a:r>
            <a:r>
              <a:rPr lang="hu"/>
              <a:t>data sources utilized</a:t>
            </a:r>
            <a:r>
              <a:rPr lang="hu"/>
              <a:t>:</a:t>
            </a:r>
            <a:endParaRPr/>
          </a:p>
          <a:p>
            <a:pPr indent="-298767" lvl="0" marL="457200" rtl="0" algn="l">
              <a:spcBef>
                <a:spcPts val="1200"/>
              </a:spcBef>
              <a:spcAft>
                <a:spcPts val="0"/>
              </a:spcAft>
              <a:buSzPct val="100000"/>
              <a:buChar char="●"/>
            </a:pPr>
            <a:r>
              <a:rPr lang="hu" u="sng">
                <a:solidFill>
                  <a:schemeClr val="hlink"/>
                </a:solidFill>
                <a:hlinkClick r:id="rId4"/>
              </a:rPr>
              <a:t>London weather data</a:t>
            </a:r>
            <a:endParaRPr/>
          </a:p>
          <a:p>
            <a:pPr indent="-298767" lvl="0" marL="457200" rtl="0" algn="l">
              <a:spcBef>
                <a:spcPts val="0"/>
              </a:spcBef>
              <a:spcAft>
                <a:spcPts val="0"/>
              </a:spcAft>
              <a:buSzPct val="100000"/>
              <a:buChar char="●"/>
            </a:pPr>
            <a:r>
              <a:rPr lang="hu" u="sng">
                <a:solidFill>
                  <a:schemeClr val="hlink"/>
                </a:solidFill>
                <a:hlinkClick r:id="rId5"/>
              </a:rPr>
              <a:t>London Geo map</a:t>
            </a:r>
            <a:endParaRPr/>
          </a:p>
          <a:p>
            <a:pPr indent="0" lvl="0" marL="0" rtl="0" algn="l">
              <a:spcBef>
                <a:spcPts val="1200"/>
              </a:spcBef>
              <a:spcAft>
                <a:spcPts val="0"/>
              </a:spcAft>
              <a:buNone/>
            </a:pPr>
            <a:r>
              <a:rPr lang="hu"/>
              <a:t>Tools and tech used:</a:t>
            </a:r>
            <a:endParaRPr/>
          </a:p>
          <a:p>
            <a:pPr indent="-298767" lvl="0" marL="457200" rtl="0" algn="l">
              <a:spcBef>
                <a:spcPts val="1200"/>
              </a:spcBef>
              <a:spcAft>
                <a:spcPts val="0"/>
              </a:spcAft>
              <a:buSzPct val="100000"/>
              <a:buChar char="●"/>
            </a:pPr>
            <a:r>
              <a:rPr lang="hu"/>
              <a:t>BigQuery (SQL)</a:t>
            </a:r>
            <a:endParaRPr/>
          </a:p>
          <a:p>
            <a:pPr indent="-298767" lvl="0" marL="457200" rtl="0" algn="l">
              <a:spcBef>
                <a:spcPts val="0"/>
              </a:spcBef>
              <a:spcAft>
                <a:spcPts val="0"/>
              </a:spcAft>
              <a:buSzPct val="100000"/>
              <a:buChar char="●"/>
            </a:pPr>
            <a:r>
              <a:rPr lang="hu"/>
              <a:t>Google Collab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2. Data inspection, quality checks and added features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hu"/>
              <a:t>Numerous corrections and improvements were implemented to enhance the quality of the datasets. Here are a few examples:</a:t>
            </a:r>
            <a:endParaRPr/>
          </a:p>
          <a:p>
            <a:pPr indent="-292576" lvl="0" marL="457200" rtl="0" algn="l">
              <a:spcBef>
                <a:spcPts val="1200"/>
              </a:spcBef>
              <a:spcAft>
                <a:spcPts val="0"/>
              </a:spcAft>
              <a:buSzPct val="100000"/>
              <a:buChar char="●"/>
            </a:pPr>
            <a:r>
              <a:rPr lang="hu"/>
              <a:t>The ride durations had negative values</a:t>
            </a:r>
            <a:endParaRPr/>
          </a:p>
          <a:p>
            <a:pPr indent="-282733" lvl="1" marL="914400" rtl="0" algn="l">
              <a:spcBef>
                <a:spcPts val="0"/>
              </a:spcBef>
              <a:spcAft>
                <a:spcPts val="0"/>
              </a:spcAft>
              <a:buSzPct val="100000"/>
              <a:buChar char="○"/>
            </a:pPr>
            <a:r>
              <a:rPr lang="hu"/>
              <a:t>Upon thorough inspection, I found that these negative values occurred exclusively on the last Sunday of October (across multiple years) for rides that commenced between 1 and 2 am and concluded after 2 am</a:t>
            </a:r>
            <a:endParaRPr/>
          </a:p>
          <a:p>
            <a:pPr indent="-282733" lvl="1" marL="914400" rtl="0" algn="l">
              <a:spcBef>
                <a:spcPts val="0"/>
              </a:spcBef>
              <a:spcAft>
                <a:spcPts val="0"/>
              </a:spcAft>
              <a:buSzPct val="100000"/>
              <a:buChar char="○"/>
            </a:pPr>
            <a:r>
              <a:rPr lang="hu"/>
              <a:t>This coincided with the clock shift and were properly adjusted</a:t>
            </a:r>
            <a:endParaRPr/>
          </a:p>
          <a:p>
            <a:pPr indent="-292576" lvl="0" marL="457200" rtl="0" algn="l">
              <a:spcBef>
                <a:spcPts val="0"/>
              </a:spcBef>
              <a:spcAft>
                <a:spcPts val="0"/>
              </a:spcAft>
              <a:buSzPct val="100000"/>
              <a:buChar char="●"/>
            </a:pPr>
            <a:r>
              <a:rPr lang="hu"/>
              <a:t>Many stations had a missing station_id between August 31, 2016, and September 6, 2016. This information was instead stored in a different field within this timeframe. I backfilled into the original column.</a:t>
            </a:r>
            <a:endParaRPr/>
          </a:p>
          <a:p>
            <a:pPr indent="-292576" lvl="0" marL="457200" rtl="0" algn="l">
              <a:spcBef>
                <a:spcPts val="0"/>
              </a:spcBef>
              <a:spcAft>
                <a:spcPts val="0"/>
              </a:spcAft>
              <a:buSzPct val="100000"/>
              <a:buChar char="●"/>
            </a:pPr>
            <a:r>
              <a:rPr lang="hu"/>
              <a:t>Numerous stations experienced changes in their names or station_ids. To address this, I consolidated these changes to establish a consistent and unique name and id that aligned with the stations dataset.</a:t>
            </a:r>
            <a:endParaRPr/>
          </a:p>
          <a:p>
            <a:pPr indent="0" lvl="0" marL="0" rtl="0" algn="l">
              <a:spcBef>
                <a:spcPts val="1200"/>
              </a:spcBef>
              <a:spcAft>
                <a:spcPts val="0"/>
              </a:spcAft>
              <a:buNone/>
            </a:pPr>
            <a:r>
              <a:rPr lang="hu"/>
              <a:t>Additionally, a variety of new features were developed to facilitate future analyses. Here are a few examples:</a:t>
            </a:r>
            <a:endParaRPr/>
          </a:p>
          <a:p>
            <a:pPr indent="-292576" lvl="0" marL="457200" rtl="0" algn="l">
              <a:spcBef>
                <a:spcPts val="1200"/>
              </a:spcBef>
              <a:spcAft>
                <a:spcPts val="0"/>
              </a:spcAft>
              <a:buSzPct val="100000"/>
              <a:buChar char="●"/>
            </a:pPr>
            <a:r>
              <a:rPr lang="hu"/>
              <a:t>Is the bike electric?</a:t>
            </a:r>
            <a:endParaRPr/>
          </a:p>
          <a:p>
            <a:pPr indent="-292576" lvl="0" marL="457200" rtl="0" algn="l">
              <a:spcBef>
                <a:spcPts val="0"/>
              </a:spcBef>
              <a:spcAft>
                <a:spcPts val="0"/>
              </a:spcAft>
              <a:buSzPct val="100000"/>
              <a:buChar char="●"/>
            </a:pPr>
            <a:r>
              <a:rPr lang="hu"/>
              <a:t>Did the ride occur during a weekend?</a:t>
            </a:r>
            <a:endParaRPr/>
          </a:p>
          <a:p>
            <a:pPr indent="-292576" lvl="0" marL="457200" rtl="0" algn="l">
              <a:spcBef>
                <a:spcPts val="0"/>
              </a:spcBef>
              <a:spcAft>
                <a:spcPts val="0"/>
              </a:spcAft>
              <a:buSzPct val="100000"/>
              <a:buChar char="●"/>
            </a:pPr>
            <a:r>
              <a:rPr lang="hu"/>
              <a:t>In which season did the ride take place?</a:t>
            </a:r>
            <a:endParaRPr/>
          </a:p>
          <a:p>
            <a:pPr indent="-292576" lvl="0" marL="457200" rtl="0" algn="l">
              <a:spcBef>
                <a:spcPts val="0"/>
              </a:spcBef>
              <a:spcAft>
                <a:spcPts val="0"/>
              </a:spcAft>
              <a:buSzPct val="100000"/>
              <a:buChar char="●"/>
            </a:pPr>
            <a:r>
              <a:rPr lang="hu"/>
              <a:t>And so forth.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3. Creating the staging, dimension and derived fact (marts) tables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hu"/>
              <a:t>All the fixes and improvements (along with those previously mentioned) </a:t>
            </a:r>
            <a:r>
              <a:rPr lang="hu"/>
              <a:t>were stored in two staging tables:</a:t>
            </a:r>
            <a:endParaRPr/>
          </a:p>
          <a:p>
            <a:pPr indent="-292576" lvl="0" marL="457200" rtl="0" algn="l">
              <a:spcBef>
                <a:spcPts val="1200"/>
              </a:spcBef>
              <a:spcAft>
                <a:spcPts val="0"/>
              </a:spcAft>
              <a:buSzPct val="100000"/>
              <a:buChar char="●"/>
            </a:pPr>
            <a:r>
              <a:rPr i="1" lang="hu"/>
              <a:t>stg_cycle_stations</a:t>
            </a:r>
            <a:endParaRPr i="1"/>
          </a:p>
          <a:p>
            <a:pPr indent="-292576" lvl="0" marL="457200" rtl="0" algn="l">
              <a:spcBef>
                <a:spcPts val="0"/>
              </a:spcBef>
              <a:spcAft>
                <a:spcPts val="0"/>
              </a:spcAft>
              <a:buSzPct val="100000"/>
              <a:buChar char="●"/>
            </a:pPr>
            <a:r>
              <a:rPr i="1" lang="hu"/>
              <a:t>stg_cycle_hire</a:t>
            </a:r>
            <a:endParaRPr i="1"/>
          </a:p>
          <a:p>
            <a:pPr indent="0" lvl="0" marL="0" rtl="0" algn="l">
              <a:spcBef>
                <a:spcPts val="1200"/>
              </a:spcBef>
              <a:spcAft>
                <a:spcPts val="0"/>
              </a:spcAft>
              <a:buNone/>
            </a:pPr>
            <a:r>
              <a:rPr lang="hu"/>
              <a:t>These staging tables were then used to create a combined source of truth table:</a:t>
            </a:r>
            <a:endParaRPr/>
          </a:p>
          <a:p>
            <a:pPr indent="-292576" lvl="0" marL="457200" rtl="0" algn="l">
              <a:spcBef>
                <a:spcPts val="1200"/>
              </a:spcBef>
              <a:spcAft>
                <a:spcPts val="0"/>
              </a:spcAft>
              <a:buSzPct val="100000"/>
              <a:buChar char="●"/>
            </a:pPr>
            <a:r>
              <a:rPr i="1" lang="hu"/>
              <a:t>dim_cycle_data</a:t>
            </a:r>
            <a:endParaRPr i="1"/>
          </a:p>
          <a:p>
            <a:pPr indent="0" lvl="0" marL="0" rtl="0" algn="l">
              <a:spcBef>
                <a:spcPts val="1200"/>
              </a:spcBef>
              <a:spcAft>
                <a:spcPts val="0"/>
              </a:spcAft>
              <a:buNone/>
            </a:pPr>
            <a:r>
              <a:rPr lang="hu"/>
              <a:t>A lookup table for later use (storing all the station properties with the cleaned up ids and names) was also created:</a:t>
            </a:r>
            <a:endParaRPr/>
          </a:p>
          <a:p>
            <a:pPr indent="-292576" lvl="0" marL="457200" rtl="0" algn="l">
              <a:spcBef>
                <a:spcPts val="1200"/>
              </a:spcBef>
              <a:spcAft>
                <a:spcPts val="0"/>
              </a:spcAft>
              <a:buSzPct val="100000"/>
              <a:buChar char="●"/>
            </a:pPr>
            <a:r>
              <a:rPr i="1" lang="hu"/>
              <a:t>dim_cycle_stations</a:t>
            </a:r>
            <a:endParaRPr i="1"/>
          </a:p>
          <a:p>
            <a:pPr indent="0" lvl="0" marL="0" rtl="0" algn="l">
              <a:spcBef>
                <a:spcPts val="1200"/>
              </a:spcBef>
              <a:spcAft>
                <a:spcPts val="0"/>
              </a:spcAft>
              <a:buNone/>
            </a:pPr>
            <a:r>
              <a:rPr lang="hu"/>
              <a:t>Lastly, a derived fact tables was created that stored all the previous data, but was rolled up to an hourly level for the analysis, and another one combining the London weather data with the hire dataset.</a:t>
            </a:r>
            <a:endParaRPr/>
          </a:p>
          <a:p>
            <a:pPr indent="-292576" lvl="0" marL="457200" rtl="0" algn="l">
              <a:spcBef>
                <a:spcPts val="1200"/>
              </a:spcBef>
              <a:spcAft>
                <a:spcPts val="0"/>
              </a:spcAft>
              <a:buSzPct val="100000"/>
              <a:buChar char="●"/>
            </a:pPr>
            <a:r>
              <a:rPr i="1" lang="hu"/>
              <a:t>drv_fact_cycle_data</a:t>
            </a:r>
            <a:endParaRPr i="1"/>
          </a:p>
          <a:p>
            <a:pPr indent="-292576" lvl="0" marL="457200" rtl="0" algn="l">
              <a:spcBef>
                <a:spcPts val="0"/>
              </a:spcBef>
              <a:spcAft>
                <a:spcPts val="0"/>
              </a:spcAft>
              <a:buSzPct val="100000"/>
              <a:buChar char="●"/>
            </a:pPr>
            <a:r>
              <a:rPr i="1" lang="hu"/>
              <a:t>drv_fact_cycle_hire_weather_combined</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a:t>
            </a:r>
            <a:r>
              <a:rPr lang="hu"/>
              <a:t>What are the most popular start and end stations?</a:t>
            </a:r>
            <a:endParaRPr/>
          </a:p>
        </p:txBody>
      </p:sp>
      <p:sp>
        <p:nvSpPr>
          <p:cNvPr id="165" name="Google Shape;165;p18"/>
          <p:cNvSpPr txBox="1"/>
          <p:nvPr>
            <p:ph idx="1" type="body"/>
          </p:nvPr>
        </p:nvSpPr>
        <p:spPr>
          <a:xfrm>
            <a:off x="1258325" y="1377250"/>
            <a:ext cx="7078200" cy="2911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hu" sz="1100"/>
              <a:t>Out of the 10 most popular starting stations, 9 are also featured among the most frequently used ending stations</a:t>
            </a:r>
            <a:endParaRPr sz="1100"/>
          </a:p>
          <a:p>
            <a:pPr indent="-298450" lvl="0" marL="457200" rtl="0" algn="l">
              <a:spcBef>
                <a:spcPts val="0"/>
              </a:spcBef>
              <a:spcAft>
                <a:spcPts val="0"/>
              </a:spcAft>
              <a:buSzPts val="1100"/>
              <a:buChar char="●"/>
            </a:pPr>
            <a:r>
              <a:rPr lang="hu" sz="1100"/>
              <a:t>The top 10 starting stations account for 5.5% of the total traffic. Notably, these stations are concentrated downtown, encompassing areas such as London City and Westminster. This concentration suggests that the daily commute to work exerted the most significant influence on these patterns.</a:t>
            </a:r>
            <a:endParaRPr sz="1100"/>
          </a:p>
        </p:txBody>
      </p:sp>
      <p:pic>
        <p:nvPicPr>
          <p:cNvPr id="166" name="Google Shape;166;p18"/>
          <p:cNvPicPr preferRelativeResize="0"/>
          <p:nvPr/>
        </p:nvPicPr>
        <p:blipFill>
          <a:blip r:embed="rId3">
            <a:alphaModFix/>
          </a:blip>
          <a:stretch>
            <a:fillRect/>
          </a:stretch>
        </p:blipFill>
        <p:spPr>
          <a:xfrm>
            <a:off x="5179174" y="2501150"/>
            <a:ext cx="3110487" cy="2468376"/>
          </a:xfrm>
          <a:prstGeom prst="rect">
            <a:avLst/>
          </a:prstGeom>
          <a:noFill/>
          <a:ln>
            <a:noFill/>
          </a:ln>
        </p:spPr>
      </p:pic>
      <p:pic>
        <p:nvPicPr>
          <p:cNvPr id="167" name="Google Shape;167;p18"/>
          <p:cNvPicPr preferRelativeResize="0"/>
          <p:nvPr/>
        </p:nvPicPr>
        <p:blipFill>
          <a:blip r:embed="rId4">
            <a:alphaModFix/>
          </a:blip>
          <a:stretch>
            <a:fillRect/>
          </a:stretch>
        </p:blipFill>
        <p:spPr>
          <a:xfrm>
            <a:off x="1500675" y="2501150"/>
            <a:ext cx="3201400" cy="246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What are the most popular start and end stations?</a:t>
            </a:r>
            <a:endParaRPr/>
          </a:p>
        </p:txBody>
      </p:sp>
      <p:sp>
        <p:nvSpPr>
          <p:cNvPr id="173" name="Google Shape;173;p19"/>
          <p:cNvSpPr txBox="1"/>
          <p:nvPr>
            <p:ph idx="1" type="body"/>
          </p:nvPr>
        </p:nvSpPr>
        <p:spPr>
          <a:xfrm>
            <a:off x="1297500" y="1992600"/>
            <a:ext cx="3748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Nevertheless, when we narrow our focus to weekend rides, a distinct pattern emerges. The majority of the most popular stations are clustered around Hyde Park, indicating a strong inclination towards recreational purposes.</a:t>
            </a:r>
            <a:endParaRPr/>
          </a:p>
          <a:p>
            <a:pPr indent="0" lvl="0" marL="0" rtl="0" algn="l">
              <a:spcBef>
                <a:spcPts val="1200"/>
              </a:spcBef>
              <a:spcAft>
                <a:spcPts val="1200"/>
              </a:spcAft>
              <a:buNone/>
            </a:pPr>
            <a:r>
              <a:t/>
            </a:r>
            <a:endParaRPr/>
          </a:p>
        </p:txBody>
      </p:sp>
      <p:pic>
        <p:nvPicPr>
          <p:cNvPr id="174" name="Google Shape;174;p19"/>
          <p:cNvPicPr preferRelativeResize="0"/>
          <p:nvPr/>
        </p:nvPicPr>
        <p:blipFill>
          <a:blip r:embed="rId3">
            <a:alphaModFix/>
          </a:blip>
          <a:stretch>
            <a:fillRect/>
          </a:stretch>
        </p:blipFill>
        <p:spPr>
          <a:xfrm>
            <a:off x="5046050" y="1450750"/>
            <a:ext cx="3824375" cy="2998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4. What are the most popular start and end stations?</a:t>
            </a:r>
            <a:endParaRPr/>
          </a:p>
        </p:txBody>
      </p:sp>
      <p:sp>
        <p:nvSpPr>
          <p:cNvPr id="180" name="Google Shape;180;p20"/>
          <p:cNvSpPr txBox="1"/>
          <p:nvPr>
            <p:ph idx="1" type="body"/>
          </p:nvPr>
        </p:nvSpPr>
        <p:spPr>
          <a:xfrm>
            <a:off x="1297500" y="1427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200"/>
              <a:t>An alternative approach to gauging popularity</a:t>
            </a:r>
            <a:r>
              <a:rPr lang="hu" sz="1200"/>
              <a:t> is by computing station </a:t>
            </a:r>
            <a:r>
              <a:rPr lang="hu" sz="1200" u="sng">
                <a:solidFill>
                  <a:schemeClr val="hlink"/>
                </a:solidFill>
                <a:hlinkClick r:id="rId3"/>
              </a:rPr>
              <a:t>PageRank</a:t>
            </a:r>
            <a:r>
              <a:rPr lang="hu" sz="1200"/>
              <a:t>, a network ranking technique famously used by Google for search result rankings.</a:t>
            </a:r>
            <a:endParaRPr sz="1100"/>
          </a:p>
          <a:p>
            <a:pPr indent="-304800" lvl="0" marL="457200" rtl="0" algn="l">
              <a:spcBef>
                <a:spcPts val="1200"/>
              </a:spcBef>
              <a:spcAft>
                <a:spcPts val="0"/>
              </a:spcAft>
              <a:buSzPts val="1200"/>
              <a:buChar char="-"/>
            </a:pPr>
            <a:r>
              <a:rPr lang="hu" sz="1200"/>
              <a:t>PageRank takes into account a variety of factors beyond mere traffic volume (or in this context, the number of journeys)</a:t>
            </a:r>
            <a:endParaRPr sz="1200"/>
          </a:p>
          <a:p>
            <a:pPr indent="-292100" lvl="1" marL="914400" rtl="0" algn="l">
              <a:spcBef>
                <a:spcPts val="0"/>
              </a:spcBef>
              <a:spcAft>
                <a:spcPts val="0"/>
              </a:spcAft>
              <a:buSzPts val="1000"/>
              <a:buChar char="-"/>
            </a:pPr>
            <a:r>
              <a:rPr lang="hu" sz="1000"/>
              <a:t>For instance, it considers the number of connections each station possesses and evaluates the significance of these connections within the broader network graph</a:t>
            </a:r>
            <a:endParaRPr sz="1000"/>
          </a:p>
          <a:p>
            <a:pPr indent="-304800" lvl="0" marL="457200" rtl="0" algn="l">
              <a:spcBef>
                <a:spcPts val="0"/>
              </a:spcBef>
              <a:spcAft>
                <a:spcPts val="0"/>
              </a:spcAft>
              <a:buSzPts val="1200"/>
              <a:buChar char="-"/>
            </a:pPr>
            <a:r>
              <a:rPr lang="hu" sz="1200"/>
              <a:t>The outcomes diverge somewhat from rankings based solely on frequency, although there is a degree of overlap. Exploring these variations could serve as a compelling next step, offering insights into the disparities and the implications they might hold</a:t>
            </a:r>
            <a:endParaRPr sz="1100"/>
          </a:p>
        </p:txBody>
      </p:sp>
      <p:pic>
        <p:nvPicPr>
          <p:cNvPr id="181" name="Google Shape;181;p20"/>
          <p:cNvPicPr preferRelativeResize="0"/>
          <p:nvPr/>
        </p:nvPicPr>
        <p:blipFill>
          <a:blip r:embed="rId4">
            <a:alphaModFix/>
          </a:blip>
          <a:stretch>
            <a:fillRect/>
          </a:stretch>
        </p:blipFill>
        <p:spPr>
          <a:xfrm>
            <a:off x="939300" y="3699716"/>
            <a:ext cx="7896875" cy="12690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5. Is there a relationship between the number of docks and the number of bicycles hired?</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sz="1200"/>
              <a:t>An alternative approach to assessing station utilization involves analyzing inflow and outflow numbers, as well as their difference (referred to as delta, i.e., inflow - outflow)</a:t>
            </a:r>
            <a:endParaRPr sz="1100">
              <a:solidFill>
                <a:srgbClr val="D1D5DB"/>
              </a:solidFill>
              <a:highlight>
                <a:srgbClr val="444654"/>
              </a:highlight>
              <a:latin typeface="Roboto"/>
              <a:ea typeface="Roboto"/>
              <a:cs typeface="Roboto"/>
              <a:sym typeface="Roboto"/>
            </a:endParaRPr>
          </a:p>
          <a:p>
            <a:pPr indent="0" lvl="0" marL="0" rtl="0" algn="l">
              <a:spcBef>
                <a:spcPts val="1200"/>
              </a:spcBef>
              <a:spcAft>
                <a:spcPts val="0"/>
              </a:spcAft>
              <a:buNone/>
            </a:pPr>
            <a:br>
              <a:rPr lang="hu" sz="1200"/>
            </a:br>
            <a:r>
              <a:rPr lang="hu" sz="1200"/>
              <a:t>For example: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hu" sz="1200"/>
              <a:t>When examining the correlation between station deltas and the number of docks, the relationship is not entirely definitive; however, a noticeable trend emerges. Stations with larger delta differences tend to be associated with higher numbers of docks, although the correlation is not absolute.</a:t>
            </a:r>
            <a:endParaRPr sz="1100"/>
          </a:p>
        </p:txBody>
      </p:sp>
      <p:pic>
        <p:nvPicPr>
          <p:cNvPr id="188" name="Google Shape;188;p21"/>
          <p:cNvPicPr preferRelativeResize="0"/>
          <p:nvPr/>
        </p:nvPicPr>
        <p:blipFill>
          <a:blip r:embed="rId3">
            <a:alphaModFix/>
          </a:blip>
          <a:stretch>
            <a:fillRect/>
          </a:stretch>
        </p:blipFill>
        <p:spPr>
          <a:xfrm>
            <a:off x="2686975" y="2176900"/>
            <a:ext cx="2680576" cy="839775"/>
          </a:xfrm>
          <a:prstGeom prst="rect">
            <a:avLst/>
          </a:prstGeom>
          <a:noFill/>
          <a:ln>
            <a:noFill/>
          </a:ln>
        </p:spPr>
      </p:pic>
      <p:pic>
        <p:nvPicPr>
          <p:cNvPr id="189" name="Google Shape;189;p21"/>
          <p:cNvPicPr preferRelativeResize="0"/>
          <p:nvPr/>
        </p:nvPicPr>
        <p:blipFill>
          <a:blip r:embed="rId4">
            <a:alphaModFix/>
          </a:blip>
          <a:stretch>
            <a:fillRect/>
          </a:stretch>
        </p:blipFill>
        <p:spPr>
          <a:xfrm>
            <a:off x="2005525" y="3885725"/>
            <a:ext cx="5622843" cy="91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