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Montserrat"/>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Montserrat-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78ab273896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78ab273896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78ab273896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78ab273896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78ab273896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78ab273896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78ab273896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78ab273896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78ab273896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78ab273896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78ab273896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78ab273896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78ab273896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78ab273896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78ab273896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78ab273896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78ab273896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78ab273896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78ab273896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78ab273896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78ab273896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78ab273896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78ab273896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78ab273896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78ab273896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78ab273896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78ab273896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78ab273896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78ab273896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78ab273896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78ab273896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78ab273896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78ab273896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78ab273896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78ab273896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78ab273896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78ab273896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78ab273896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78ab273896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78ab273896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h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facebook.github.io/prophet/" TargetMode="Externa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en.wikipedia.org/wiki/Multicollinearity" TargetMode="Externa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console.cloud.google.com/marketplace/product/greater-london-authority/london-bicycles" TargetMode="External"/><Relationship Id="rId4" Type="http://schemas.openxmlformats.org/officeDocument/2006/relationships/hyperlink" Target="https://www.kaggle.com/datasets/hmavrodiev/london-bike-sharing-dataset?resource=download" TargetMode="External"/><Relationship Id="rId5" Type="http://schemas.openxmlformats.org/officeDocument/2006/relationships/hyperlink" Target="https://www.kaggle.com/datasets/markjemitola/london-shape-files?select=london_wards_2011_wgs84.sh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en.wikipedia.org/wiki/PageRank" TargetMode="Externa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u"/>
              <a:t>Zoe - Take Home Task</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hu"/>
              <a:t>Zsolt Nyiri</a:t>
            </a:r>
            <a:endParaRPr/>
          </a:p>
          <a:p>
            <a:pPr indent="0" lvl="0" marL="0" rtl="0" algn="l">
              <a:spcBef>
                <a:spcPts val="0"/>
              </a:spcBef>
              <a:spcAft>
                <a:spcPts val="0"/>
              </a:spcAft>
              <a:buNone/>
            </a:pPr>
            <a:r>
              <a:rPr lang="hu"/>
              <a:t>2023-08-27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6. </a:t>
            </a:r>
            <a:r>
              <a:rPr lang="hu"/>
              <a:t>Are there any stations that should be expanded based on high usage?</a:t>
            </a:r>
            <a:endParaRPr/>
          </a:p>
        </p:txBody>
      </p:sp>
      <p:sp>
        <p:nvSpPr>
          <p:cNvPr id="195" name="Google Shape;195;p22"/>
          <p:cNvSpPr txBox="1"/>
          <p:nvPr>
            <p:ph idx="1" type="body"/>
          </p:nvPr>
        </p:nvSpPr>
        <p:spPr>
          <a:xfrm>
            <a:off x="1297500" y="14780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u" sz="900"/>
              <a:t>The higher the previously mentioned delta for a station is, the more dock a station needs.</a:t>
            </a:r>
            <a:endParaRPr sz="900"/>
          </a:p>
          <a:p>
            <a:pPr indent="0" lvl="0" marL="0" rtl="0" algn="l">
              <a:spcBef>
                <a:spcPts val="1200"/>
              </a:spcBef>
              <a:spcAft>
                <a:spcPts val="0"/>
              </a:spcAft>
              <a:buNone/>
            </a:pPr>
            <a:r>
              <a:rPr lang="hu" sz="900"/>
              <a:t>If the delta is a high negative, it means that way more bike is leaving the station that what comes in. These stations need to be stocked up at the start of the day so they don’t run out of bikes too quick and cause frustration to the user. Just to mention a few examples:</a:t>
            </a:r>
            <a:endParaRPr sz="900"/>
          </a:p>
          <a:p>
            <a:pPr indent="-285750" lvl="0" marL="457200" rtl="0" algn="l">
              <a:spcBef>
                <a:spcPts val="1200"/>
              </a:spcBef>
              <a:spcAft>
                <a:spcPts val="0"/>
              </a:spcAft>
              <a:buSzPts val="900"/>
              <a:buChar char="-"/>
            </a:pPr>
            <a:r>
              <a:rPr lang="hu" sz="900"/>
              <a:t>Some of the stations on this list (like William IV Street, Strand) has only 26 docks, while it’s a very popular station (high total flows) and a massive negative delta.</a:t>
            </a:r>
            <a:endParaRPr sz="900"/>
          </a:p>
          <a:p>
            <a:pPr indent="-285750" lvl="0" marL="457200" rtl="0" algn="l">
              <a:spcBef>
                <a:spcPts val="0"/>
              </a:spcBef>
              <a:spcAft>
                <a:spcPts val="0"/>
              </a:spcAft>
              <a:buSzPts val="900"/>
              <a:buChar char="-"/>
            </a:pPr>
            <a:r>
              <a:rPr lang="hu" sz="900"/>
              <a:t>For Holborn Circus the number of docks is fairly high (although should still be higher), and the 0 bikes_count is also worrying if it </a:t>
            </a:r>
            <a:r>
              <a:rPr lang="hu" sz="900"/>
              <a:t>implies</a:t>
            </a:r>
            <a:r>
              <a:rPr lang="hu" sz="900"/>
              <a:t> that they are all taken, as it’s an outflow station. </a:t>
            </a:r>
            <a:endParaRPr sz="900"/>
          </a:p>
          <a:p>
            <a:pPr indent="0" lvl="0" marL="0" rtl="0" algn="l">
              <a:spcBef>
                <a:spcPts val="1200"/>
              </a:spcBef>
              <a:spcAft>
                <a:spcPts val="1200"/>
              </a:spcAft>
              <a:buNone/>
            </a:pPr>
            <a:r>
              <a:t/>
            </a:r>
            <a:endParaRPr sz="900"/>
          </a:p>
        </p:txBody>
      </p:sp>
      <p:pic>
        <p:nvPicPr>
          <p:cNvPr id="196" name="Google Shape;196;p22"/>
          <p:cNvPicPr preferRelativeResize="0"/>
          <p:nvPr/>
        </p:nvPicPr>
        <p:blipFill>
          <a:blip r:embed="rId3">
            <a:alphaModFix/>
          </a:blip>
          <a:stretch>
            <a:fillRect/>
          </a:stretch>
        </p:blipFill>
        <p:spPr>
          <a:xfrm>
            <a:off x="863225" y="3135374"/>
            <a:ext cx="8034500" cy="1731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6. Are there any stations that should be expanded based on high usage?</a:t>
            </a:r>
            <a:endParaRPr/>
          </a:p>
        </p:txBody>
      </p:sp>
      <p:sp>
        <p:nvSpPr>
          <p:cNvPr id="202" name="Google Shape;202;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u" sz="1100"/>
              <a:t>Looking at the other way around (high positive delta), we can also see room for improvement (docks count should be very high, bikes count should be low):</a:t>
            </a:r>
            <a:endParaRPr sz="1100"/>
          </a:p>
          <a:p>
            <a:pPr indent="-298450" lvl="0" marL="457200" rtl="0" algn="l">
              <a:spcBef>
                <a:spcPts val="1200"/>
              </a:spcBef>
              <a:spcAft>
                <a:spcPts val="0"/>
              </a:spcAft>
              <a:buSzPts val="1100"/>
              <a:buChar char="-"/>
            </a:pPr>
            <a:r>
              <a:rPr lang="hu" sz="1100"/>
              <a:t>Waterloo station, even though has a high docks count, has only 1 empty dock - which suggest that people won’t be able to park their bikes there as it’s often full, being the highest positive delta station</a:t>
            </a:r>
            <a:endParaRPr sz="1100"/>
          </a:p>
          <a:p>
            <a:pPr indent="-298450" lvl="0" marL="457200" rtl="0" algn="l">
              <a:spcBef>
                <a:spcPts val="0"/>
              </a:spcBef>
              <a:spcAft>
                <a:spcPts val="0"/>
              </a:spcAft>
              <a:buSzPts val="1100"/>
              <a:buChar char="-"/>
            </a:pPr>
            <a:r>
              <a:rPr lang="hu" sz="1100"/>
              <a:t>Other stations (like Graham Street or Wenlock Road) also follows this pattern, with the additional vulnerability that they also have a low dock count</a:t>
            </a:r>
            <a:endParaRPr sz="1100"/>
          </a:p>
        </p:txBody>
      </p:sp>
      <p:pic>
        <p:nvPicPr>
          <p:cNvPr id="203" name="Google Shape;203;p23"/>
          <p:cNvPicPr preferRelativeResize="0"/>
          <p:nvPr/>
        </p:nvPicPr>
        <p:blipFill>
          <a:blip r:embed="rId3">
            <a:alphaModFix/>
          </a:blip>
          <a:stretch>
            <a:fillRect/>
          </a:stretch>
        </p:blipFill>
        <p:spPr>
          <a:xfrm>
            <a:off x="747500" y="3079425"/>
            <a:ext cx="7909551" cy="1860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u"/>
              <a:t>7. Commuting Patterns</a:t>
            </a:r>
            <a:endParaRPr/>
          </a:p>
        </p:txBody>
      </p:sp>
      <p:sp>
        <p:nvSpPr>
          <p:cNvPr id="209" name="Google Shape;209;p24"/>
          <p:cNvSpPr txBox="1"/>
          <p:nvPr>
            <p:ph idx="1" type="body"/>
          </p:nvPr>
        </p:nvSpPr>
        <p:spPr>
          <a:xfrm>
            <a:off x="1297500" y="13660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u" sz="900"/>
              <a:t>If we divide the dataset into 2 parts:</a:t>
            </a:r>
            <a:endParaRPr sz="900"/>
          </a:p>
          <a:p>
            <a:pPr indent="-285750" lvl="0" marL="457200" rtl="0" algn="l">
              <a:spcBef>
                <a:spcPts val="1200"/>
              </a:spcBef>
              <a:spcAft>
                <a:spcPts val="0"/>
              </a:spcAft>
              <a:buSzPts val="900"/>
              <a:buChar char="-"/>
            </a:pPr>
            <a:r>
              <a:rPr lang="hu" sz="900"/>
              <a:t>Rides between 7 and 10 in morning on weekdays</a:t>
            </a:r>
            <a:endParaRPr sz="900"/>
          </a:p>
          <a:p>
            <a:pPr indent="-285750" lvl="0" marL="457200" rtl="0" algn="l">
              <a:spcBef>
                <a:spcPts val="0"/>
              </a:spcBef>
              <a:spcAft>
                <a:spcPts val="0"/>
              </a:spcAft>
              <a:buSzPts val="900"/>
              <a:buChar char="-"/>
            </a:pPr>
            <a:r>
              <a:rPr lang="hu" sz="900"/>
              <a:t>Rides between 17 and 20 in the evening on weekdays</a:t>
            </a:r>
            <a:endParaRPr sz="900"/>
          </a:p>
          <a:p>
            <a:pPr indent="0" lvl="0" marL="0" rtl="0" algn="l">
              <a:spcBef>
                <a:spcPts val="1200"/>
              </a:spcBef>
              <a:spcAft>
                <a:spcPts val="1200"/>
              </a:spcAft>
              <a:buNone/>
            </a:pPr>
            <a:r>
              <a:rPr lang="hu" sz="900"/>
              <a:t>We can assign every station a flag based on the previously calculated delta values (negative = </a:t>
            </a:r>
            <a:r>
              <a:rPr lang="hu" sz="900"/>
              <a:t>outflow</a:t>
            </a:r>
            <a:r>
              <a:rPr lang="hu" sz="900"/>
              <a:t>, positive = inflow)</a:t>
            </a:r>
            <a:br>
              <a:rPr lang="hu" sz="900"/>
            </a:br>
            <a:r>
              <a:rPr lang="hu" sz="900"/>
              <a:t>The commuting pattern of Londoners is clearly visible on this view, and this could be used to </a:t>
            </a:r>
            <a:r>
              <a:rPr lang="hu" sz="900"/>
              <a:t>further</a:t>
            </a:r>
            <a:r>
              <a:rPr lang="hu" sz="900"/>
              <a:t> optimise bike counts at different stations based on the hours.</a:t>
            </a:r>
            <a:endParaRPr sz="900"/>
          </a:p>
        </p:txBody>
      </p:sp>
      <p:pic>
        <p:nvPicPr>
          <p:cNvPr id="210" name="Google Shape;210;p24"/>
          <p:cNvPicPr preferRelativeResize="0"/>
          <p:nvPr/>
        </p:nvPicPr>
        <p:blipFill>
          <a:blip r:embed="rId3">
            <a:alphaModFix/>
          </a:blip>
          <a:stretch>
            <a:fillRect/>
          </a:stretch>
        </p:blipFill>
        <p:spPr>
          <a:xfrm>
            <a:off x="1388524" y="2715250"/>
            <a:ext cx="2973475" cy="2260324"/>
          </a:xfrm>
          <a:prstGeom prst="rect">
            <a:avLst/>
          </a:prstGeom>
          <a:noFill/>
          <a:ln>
            <a:noFill/>
          </a:ln>
        </p:spPr>
      </p:pic>
      <p:sp>
        <p:nvSpPr>
          <p:cNvPr id="211" name="Google Shape;211;p24"/>
          <p:cNvSpPr txBox="1"/>
          <p:nvPr/>
        </p:nvSpPr>
        <p:spPr>
          <a:xfrm>
            <a:off x="582575" y="3605525"/>
            <a:ext cx="649200" cy="1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hu" sz="800">
                <a:solidFill>
                  <a:schemeClr val="lt1"/>
                </a:solidFill>
                <a:latin typeface="Lato"/>
                <a:ea typeface="Lato"/>
                <a:cs typeface="Lato"/>
                <a:sym typeface="Lato"/>
              </a:rPr>
              <a:t>Mornings</a:t>
            </a:r>
            <a:endParaRPr sz="500">
              <a:solidFill>
                <a:schemeClr val="lt1"/>
              </a:solidFill>
              <a:latin typeface="Lato"/>
              <a:ea typeface="Lato"/>
              <a:cs typeface="Lato"/>
              <a:sym typeface="Lato"/>
            </a:endParaRPr>
          </a:p>
        </p:txBody>
      </p:sp>
      <p:sp>
        <p:nvSpPr>
          <p:cNvPr id="212" name="Google Shape;212;p24"/>
          <p:cNvSpPr txBox="1"/>
          <p:nvPr/>
        </p:nvSpPr>
        <p:spPr>
          <a:xfrm>
            <a:off x="8336400" y="3605525"/>
            <a:ext cx="609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hu" sz="800">
                <a:solidFill>
                  <a:schemeClr val="lt1"/>
                </a:solidFill>
                <a:latin typeface="Lato"/>
                <a:ea typeface="Lato"/>
                <a:cs typeface="Lato"/>
                <a:sym typeface="Lato"/>
              </a:rPr>
              <a:t>Evenings</a:t>
            </a:r>
            <a:endParaRPr sz="500">
              <a:solidFill>
                <a:schemeClr val="lt1"/>
              </a:solidFill>
              <a:latin typeface="Lato"/>
              <a:ea typeface="Lato"/>
              <a:cs typeface="Lato"/>
              <a:sym typeface="Lato"/>
            </a:endParaRPr>
          </a:p>
        </p:txBody>
      </p:sp>
      <p:pic>
        <p:nvPicPr>
          <p:cNvPr id="213" name="Google Shape;213;p24"/>
          <p:cNvPicPr preferRelativeResize="0"/>
          <p:nvPr/>
        </p:nvPicPr>
        <p:blipFill>
          <a:blip r:embed="rId4">
            <a:alphaModFix/>
          </a:blip>
          <a:stretch>
            <a:fillRect/>
          </a:stretch>
        </p:blipFill>
        <p:spPr>
          <a:xfrm>
            <a:off x="5194375" y="2688300"/>
            <a:ext cx="3003801" cy="2291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u"/>
              <a:t>8. Rental duration analysis</a:t>
            </a:r>
            <a:endParaRPr/>
          </a:p>
        </p:txBody>
      </p:sp>
      <p:sp>
        <p:nvSpPr>
          <p:cNvPr id="219" name="Google Shape;219;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hu"/>
              <a:t>During the inspection of the base cycle_hire_source table it became apparent that there are some anomalies there which worth looking into.</a:t>
            </a:r>
            <a:endParaRPr/>
          </a:p>
          <a:p>
            <a:pPr indent="-311150" lvl="0" marL="457200" rtl="0" algn="l">
              <a:spcBef>
                <a:spcPts val="1200"/>
              </a:spcBef>
              <a:spcAft>
                <a:spcPts val="0"/>
              </a:spcAft>
              <a:buSzPts val="1300"/>
              <a:buChar char="-"/>
            </a:pPr>
            <a:r>
              <a:rPr lang="hu"/>
              <a:t>There are 27546 rides that exceed the legal maximum of 24 hours in duration, the highest being </a:t>
            </a:r>
            <a:r>
              <a:rPr lang="hu"/>
              <a:t>94025 minutes (!)</a:t>
            </a:r>
            <a:endParaRPr/>
          </a:p>
          <a:p>
            <a:pPr indent="-298450" lvl="1" marL="914400" rtl="0" algn="l">
              <a:spcBef>
                <a:spcPts val="0"/>
              </a:spcBef>
              <a:spcAft>
                <a:spcPts val="0"/>
              </a:spcAft>
              <a:buSzPts val="1100"/>
              <a:buChar char="-"/>
            </a:pPr>
            <a:r>
              <a:rPr lang="hu"/>
              <a:t>Even though this is only 0.03% of all the rides, there is indication that people are doing it so there might be a potential market for long term bike renting</a:t>
            </a:r>
            <a:endParaRPr/>
          </a:p>
          <a:p>
            <a:pPr indent="-298450" lvl="2" marL="1371600" rtl="0" algn="l">
              <a:spcBef>
                <a:spcPts val="0"/>
              </a:spcBef>
              <a:spcAft>
                <a:spcPts val="0"/>
              </a:spcAft>
              <a:buSzPts val="1100"/>
              <a:buChar char="-"/>
            </a:pPr>
            <a:r>
              <a:rPr lang="hu"/>
              <a:t>This would be worth investigating either as a </a:t>
            </a:r>
            <a:r>
              <a:rPr lang="hu"/>
              <a:t>separate</a:t>
            </a:r>
            <a:r>
              <a:rPr lang="hu"/>
              <a:t> product, or just somehow incorporate into the current business model</a:t>
            </a:r>
            <a:endParaRPr/>
          </a:p>
          <a:p>
            <a:pPr indent="-311150" lvl="0" marL="457200" rtl="0" algn="l">
              <a:spcBef>
                <a:spcPts val="0"/>
              </a:spcBef>
              <a:spcAft>
                <a:spcPts val="0"/>
              </a:spcAft>
              <a:buSzPts val="1300"/>
              <a:buChar char="-"/>
            </a:pPr>
            <a:r>
              <a:rPr lang="hu"/>
              <a:t>The negative durations anomaly was already covered earlier</a:t>
            </a:r>
            <a:endParaRPr/>
          </a:p>
          <a:p>
            <a:pPr indent="-311150" lvl="0" marL="457200" rtl="0" algn="l">
              <a:spcBef>
                <a:spcPts val="0"/>
              </a:spcBef>
              <a:spcAft>
                <a:spcPts val="0"/>
              </a:spcAft>
              <a:buSzPts val="1300"/>
              <a:buChar char="-"/>
            </a:pPr>
            <a:r>
              <a:rPr lang="hu"/>
              <a:t>There are also 19518 cases where the end station id is completely missing, hence these rides don’t have durations nor end times</a:t>
            </a:r>
            <a:endParaRPr/>
          </a:p>
          <a:p>
            <a:pPr indent="-298450" lvl="1" marL="914400" rtl="0" algn="l">
              <a:spcBef>
                <a:spcPts val="0"/>
              </a:spcBef>
              <a:spcAft>
                <a:spcPts val="0"/>
              </a:spcAft>
              <a:buSzPts val="1100"/>
              <a:buChar char="-"/>
            </a:pPr>
            <a:r>
              <a:rPr lang="hu"/>
              <a:t>This indicates that either there are bugs in the tracking system - if so this should be investigated</a:t>
            </a:r>
            <a:endParaRPr/>
          </a:p>
          <a:p>
            <a:pPr indent="-298450" lvl="1" marL="914400" rtl="0" algn="l">
              <a:spcBef>
                <a:spcPts val="0"/>
              </a:spcBef>
              <a:spcAft>
                <a:spcPts val="0"/>
              </a:spcAft>
              <a:buSzPts val="1100"/>
              <a:buChar char="-"/>
            </a:pPr>
            <a:r>
              <a:rPr lang="hu"/>
              <a:t>Or these bikes were never returned (stolen?) - if so this should be tracked and the security measures should be revised in order to minimise these numbers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u"/>
              <a:t>8. Rental duration analysis</a:t>
            </a:r>
            <a:endParaRPr/>
          </a:p>
        </p:txBody>
      </p:sp>
      <p:sp>
        <p:nvSpPr>
          <p:cNvPr id="225" name="Google Shape;225;p26"/>
          <p:cNvSpPr txBox="1"/>
          <p:nvPr>
            <p:ph idx="1" type="body"/>
          </p:nvPr>
        </p:nvSpPr>
        <p:spPr>
          <a:xfrm>
            <a:off x="1297500" y="1567550"/>
            <a:ext cx="3354000" cy="291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hu"/>
              <a:t>The </a:t>
            </a:r>
            <a:r>
              <a:rPr lang="hu"/>
              <a:t>avg. duration of a ride is ~1308 seconds, meanwhile the mode is only 840</a:t>
            </a:r>
            <a:endParaRPr/>
          </a:p>
          <a:p>
            <a:pPr indent="-298767" lvl="0" marL="457200" rtl="0" algn="l">
              <a:spcBef>
                <a:spcPts val="1200"/>
              </a:spcBef>
              <a:spcAft>
                <a:spcPts val="0"/>
              </a:spcAft>
              <a:buSzPct val="100000"/>
              <a:buChar char="-"/>
            </a:pPr>
            <a:r>
              <a:rPr lang="hu"/>
              <a:t>This indicates a very tilted distribution (probably due to the </a:t>
            </a:r>
            <a:r>
              <a:rPr lang="hu"/>
              <a:t>enormous</a:t>
            </a:r>
            <a:r>
              <a:rPr lang="hu"/>
              <a:t> outliers)</a:t>
            </a:r>
            <a:endParaRPr/>
          </a:p>
          <a:p>
            <a:pPr indent="-298767" lvl="0" marL="457200" rtl="0" algn="l">
              <a:spcBef>
                <a:spcPts val="0"/>
              </a:spcBef>
              <a:spcAft>
                <a:spcPts val="0"/>
              </a:spcAft>
              <a:buSzPct val="100000"/>
              <a:buChar char="-"/>
            </a:pPr>
            <a:r>
              <a:rPr lang="hu"/>
              <a:t>Looking at the distribution of the durations we can get a clearer picture of the </a:t>
            </a:r>
            <a:r>
              <a:rPr lang="hu"/>
              <a:t>actual rides</a:t>
            </a:r>
            <a:endParaRPr/>
          </a:p>
          <a:p>
            <a:pPr indent="0" lvl="0" marL="0" rtl="0" algn="l">
              <a:spcBef>
                <a:spcPts val="1200"/>
              </a:spcBef>
              <a:spcAft>
                <a:spcPts val="0"/>
              </a:spcAft>
              <a:buNone/>
            </a:pPr>
            <a:r>
              <a:rPr lang="hu"/>
              <a:t>As expected the distribution tilts heavily to the left. </a:t>
            </a:r>
            <a:endParaRPr/>
          </a:p>
          <a:p>
            <a:pPr indent="-298767" lvl="0" marL="457200" rtl="0" algn="l">
              <a:spcBef>
                <a:spcPts val="1200"/>
              </a:spcBef>
              <a:spcAft>
                <a:spcPts val="0"/>
              </a:spcAft>
              <a:buSzPct val="100000"/>
              <a:buChar char="-"/>
            </a:pPr>
            <a:r>
              <a:rPr lang="hu"/>
              <a:t>Short (less than 5 mins) rides are as common as 25-30 min rides.</a:t>
            </a:r>
            <a:endParaRPr/>
          </a:p>
          <a:p>
            <a:pPr indent="-298767" lvl="0" marL="457200" rtl="0" algn="l">
              <a:spcBef>
                <a:spcPts val="0"/>
              </a:spcBef>
              <a:spcAft>
                <a:spcPts val="0"/>
              </a:spcAft>
              <a:buSzPct val="100000"/>
              <a:buChar char="-"/>
            </a:pPr>
            <a:r>
              <a:rPr lang="hu"/>
              <a:t>The majority of the rides being between 0-40 mins.</a:t>
            </a:r>
            <a:endParaRPr/>
          </a:p>
          <a:p>
            <a:pPr indent="-298767" lvl="0" marL="457200" rtl="0" algn="l">
              <a:spcBef>
                <a:spcPts val="0"/>
              </a:spcBef>
              <a:spcAft>
                <a:spcPts val="0"/>
              </a:spcAft>
              <a:buSzPct val="100000"/>
              <a:buChar char="-"/>
            </a:pPr>
            <a:r>
              <a:rPr lang="hu"/>
              <a:t>Longer rides than 90 mins are very unlikely</a:t>
            </a:r>
            <a:endParaRPr/>
          </a:p>
        </p:txBody>
      </p:sp>
      <p:pic>
        <p:nvPicPr>
          <p:cNvPr id="226" name="Google Shape;226;p26"/>
          <p:cNvPicPr preferRelativeResize="0"/>
          <p:nvPr/>
        </p:nvPicPr>
        <p:blipFill>
          <a:blip r:embed="rId3">
            <a:alphaModFix/>
          </a:blip>
          <a:stretch>
            <a:fillRect/>
          </a:stretch>
        </p:blipFill>
        <p:spPr>
          <a:xfrm>
            <a:off x="4774933" y="1670600"/>
            <a:ext cx="4269616" cy="2705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u"/>
              <a:t>8. Rental duration analysis</a:t>
            </a:r>
            <a:endParaRPr/>
          </a:p>
        </p:txBody>
      </p:sp>
      <p:sp>
        <p:nvSpPr>
          <p:cNvPr id="232" name="Google Shape;232;p27"/>
          <p:cNvSpPr txBox="1"/>
          <p:nvPr>
            <p:ph idx="1" type="body"/>
          </p:nvPr>
        </p:nvSpPr>
        <p:spPr>
          <a:xfrm>
            <a:off x="1297500" y="1567550"/>
            <a:ext cx="34491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u"/>
              <a:t>Looking at the same distribution split by weekday and weekend usage, we can establish that even though there are less rides on </a:t>
            </a:r>
            <a:r>
              <a:rPr lang="hu"/>
              <a:t>weekends</a:t>
            </a:r>
            <a:r>
              <a:rPr lang="hu"/>
              <a:t>, these tend to be somewhat longer.</a:t>
            </a:r>
            <a:endParaRPr/>
          </a:p>
          <a:p>
            <a:pPr indent="-311150" lvl="0" marL="457200" rtl="0" algn="l">
              <a:spcBef>
                <a:spcPts val="1200"/>
              </a:spcBef>
              <a:spcAft>
                <a:spcPts val="0"/>
              </a:spcAft>
              <a:buSzPts val="1300"/>
              <a:buChar char="-"/>
            </a:pPr>
            <a:r>
              <a:rPr lang="hu"/>
              <a:t>The distribution decreases less sharply and the tail is higher longer</a:t>
            </a:r>
            <a:endParaRPr/>
          </a:p>
          <a:p>
            <a:pPr indent="-298450" lvl="1" marL="914400" rtl="0" algn="l">
              <a:spcBef>
                <a:spcPts val="0"/>
              </a:spcBef>
              <a:spcAft>
                <a:spcPts val="0"/>
              </a:spcAft>
              <a:buSzPts val="1100"/>
              <a:buChar char="-"/>
            </a:pPr>
            <a:r>
              <a:rPr lang="hu"/>
              <a:t>For example 40 minutes leisure rides are almost twice as likely on a weekend</a:t>
            </a:r>
            <a:endParaRPr/>
          </a:p>
        </p:txBody>
      </p:sp>
      <p:pic>
        <p:nvPicPr>
          <p:cNvPr id="233" name="Google Shape;233;p27"/>
          <p:cNvPicPr preferRelativeResize="0"/>
          <p:nvPr/>
        </p:nvPicPr>
        <p:blipFill>
          <a:blip r:embed="rId3">
            <a:alphaModFix/>
          </a:blip>
          <a:stretch>
            <a:fillRect/>
          </a:stretch>
        </p:blipFill>
        <p:spPr>
          <a:xfrm>
            <a:off x="4793847" y="1663425"/>
            <a:ext cx="3989076" cy="25062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u"/>
              <a:t>8. Rental duration analysis</a:t>
            </a:r>
            <a:endParaRPr/>
          </a:p>
        </p:txBody>
      </p:sp>
      <p:sp>
        <p:nvSpPr>
          <p:cNvPr id="239" name="Google Shape;239;p28"/>
          <p:cNvSpPr txBox="1"/>
          <p:nvPr>
            <p:ph idx="1" type="body"/>
          </p:nvPr>
        </p:nvSpPr>
        <p:spPr>
          <a:xfrm>
            <a:off x="5267150" y="1483575"/>
            <a:ext cx="3405300" cy="806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hu" sz="1300"/>
              <a:t>Electric bikes have less of an effect on the tail, </a:t>
            </a:r>
            <a:r>
              <a:rPr lang="hu"/>
              <a:t>the distribution is very much the same, but shifted ~4 minutes to the longer side</a:t>
            </a:r>
            <a:endParaRPr/>
          </a:p>
        </p:txBody>
      </p:sp>
      <p:pic>
        <p:nvPicPr>
          <p:cNvPr id="240" name="Google Shape;240;p28"/>
          <p:cNvPicPr preferRelativeResize="0"/>
          <p:nvPr/>
        </p:nvPicPr>
        <p:blipFill>
          <a:blip r:embed="rId3">
            <a:alphaModFix/>
          </a:blip>
          <a:stretch>
            <a:fillRect/>
          </a:stretch>
        </p:blipFill>
        <p:spPr>
          <a:xfrm>
            <a:off x="5267150" y="2598874"/>
            <a:ext cx="3405449" cy="2148001"/>
          </a:xfrm>
          <a:prstGeom prst="rect">
            <a:avLst/>
          </a:prstGeom>
          <a:noFill/>
          <a:ln>
            <a:noFill/>
          </a:ln>
        </p:spPr>
      </p:pic>
      <p:pic>
        <p:nvPicPr>
          <p:cNvPr id="241" name="Google Shape;241;p28"/>
          <p:cNvPicPr preferRelativeResize="0"/>
          <p:nvPr/>
        </p:nvPicPr>
        <p:blipFill>
          <a:blip r:embed="rId4">
            <a:alphaModFix/>
          </a:blip>
          <a:stretch>
            <a:fillRect/>
          </a:stretch>
        </p:blipFill>
        <p:spPr>
          <a:xfrm>
            <a:off x="1297500" y="2598875"/>
            <a:ext cx="3405449" cy="2149872"/>
          </a:xfrm>
          <a:prstGeom prst="rect">
            <a:avLst/>
          </a:prstGeom>
          <a:noFill/>
          <a:ln>
            <a:noFill/>
          </a:ln>
        </p:spPr>
      </p:pic>
      <p:sp>
        <p:nvSpPr>
          <p:cNvPr id="242" name="Google Shape;242;p28"/>
          <p:cNvSpPr txBox="1"/>
          <p:nvPr>
            <p:ph idx="1" type="body"/>
          </p:nvPr>
        </p:nvSpPr>
        <p:spPr>
          <a:xfrm>
            <a:off x="1297575" y="1483563"/>
            <a:ext cx="3405300" cy="806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hu"/>
              <a:t>The seasonal effect is </a:t>
            </a:r>
            <a:r>
              <a:rPr lang="hu"/>
              <a:t>similar</a:t>
            </a:r>
            <a:r>
              <a:rPr lang="hu"/>
              <a:t> to the electric bike one: </a:t>
            </a:r>
            <a:endParaRPr/>
          </a:p>
          <a:p>
            <a:pPr indent="-292576" lvl="0" marL="457200" rtl="0" algn="l">
              <a:spcBef>
                <a:spcPts val="1200"/>
              </a:spcBef>
              <a:spcAft>
                <a:spcPts val="0"/>
              </a:spcAft>
              <a:buSzPct val="100000"/>
              <a:buChar char="-"/>
            </a:pPr>
            <a:r>
              <a:rPr lang="hu"/>
              <a:t>People tend ride 2-4 mins longer in the sprint and during the summer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9-10. Most common times of day and days of week for bicycle hire (+ monthly trends)</a:t>
            </a:r>
            <a:endParaRPr/>
          </a:p>
        </p:txBody>
      </p:sp>
      <p:sp>
        <p:nvSpPr>
          <p:cNvPr id="248" name="Google Shape;248;p29"/>
          <p:cNvSpPr txBox="1"/>
          <p:nvPr>
            <p:ph idx="1" type="body"/>
          </p:nvPr>
        </p:nvSpPr>
        <p:spPr>
          <a:xfrm>
            <a:off x="1297500" y="1567550"/>
            <a:ext cx="4826100" cy="32793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hu"/>
              <a:t>For the trend and seasonality analysis I used </a:t>
            </a:r>
            <a:r>
              <a:rPr lang="hu" u="sng">
                <a:solidFill>
                  <a:schemeClr val="hlink"/>
                </a:solidFill>
                <a:hlinkClick r:id="rId3"/>
              </a:rPr>
              <a:t>Facebook’s Prophet algorithm</a:t>
            </a:r>
            <a:r>
              <a:rPr lang="hu"/>
              <a:t>. I created two different models:</a:t>
            </a:r>
            <a:endParaRPr/>
          </a:p>
          <a:p>
            <a:pPr indent="-286385" lvl="0" marL="457200" rtl="0" algn="l">
              <a:spcBef>
                <a:spcPts val="1200"/>
              </a:spcBef>
              <a:spcAft>
                <a:spcPts val="0"/>
              </a:spcAft>
              <a:buSzPct val="100000"/>
              <a:buChar char="-"/>
            </a:pPr>
            <a:r>
              <a:rPr lang="hu"/>
              <a:t>Daily model (aggregated on a daily level)</a:t>
            </a:r>
            <a:endParaRPr/>
          </a:p>
          <a:p>
            <a:pPr indent="-286385" lvl="0" marL="457200" rtl="0" algn="l">
              <a:spcBef>
                <a:spcPts val="0"/>
              </a:spcBef>
              <a:spcAft>
                <a:spcPts val="0"/>
              </a:spcAft>
              <a:buSzPct val="100000"/>
              <a:buChar char="-"/>
            </a:pPr>
            <a:r>
              <a:rPr lang="hu"/>
              <a:t>Hourly model (aggregated on an hourly level)</a:t>
            </a:r>
            <a:endParaRPr/>
          </a:p>
          <a:p>
            <a:pPr indent="0" lvl="0" marL="0" rtl="0" algn="l">
              <a:spcBef>
                <a:spcPts val="1200"/>
              </a:spcBef>
              <a:spcAft>
                <a:spcPts val="0"/>
              </a:spcAft>
              <a:buNone/>
            </a:pPr>
            <a:r>
              <a:rPr lang="hu"/>
              <a:t>Looking at the Daily model first, there are multiple learnings:</a:t>
            </a:r>
            <a:endParaRPr/>
          </a:p>
          <a:p>
            <a:pPr indent="-286385" lvl="0" marL="457200" rtl="0" algn="l">
              <a:spcBef>
                <a:spcPts val="1200"/>
              </a:spcBef>
              <a:spcAft>
                <a:spcPts val="0"/>
              </a:spcAft>
              <a:buSzPct val="100000"/>
              <a:buChar char="-"/>
            </a:pPr>
            <a:r>
              <a:rPr lang="hu"/>
              <a:t>There was an upwards going trend from 2015 to 2017, which then stagnated (and even slightly decreased) </a:t>
            </a:r>
            <a:r>
              <a:rPr lang="hu"/>
              <a:t>until</a:t>
            </a:r>
            <a:r>
              <a:rPr lang="hu"/>
              <a:t> Covid hit in the number of rentals. However, since Covid it picked up an </a:t>
            </a:r>
            <a:r>
              <a:rPr lang="hu"/>
              <a:t>enormous</a:t>
            </a:r>
            <a:r>
              <a:rPr lang="hu"/>
              <a:t> steam and trending massive upwards since</a:t>
            </a:r>
            <a:endParaRPr/>
          </a:p>
          <a:p>
            <a:pPr indent="-277494" lvl="1" marL="914400" rtl="0" algn="l">
              <a:spcBef>
                <a:spcPts val="0"/>
              </a:spcBef>
              <a:spcAft>
                <a:spcPts val="0"/>
              </a:spcAft>
              <a:buSzPct val="100000"/>
              <a:buChar char="-"/>
            </a:pPr>
            <a:r>
              <a:rPr lang="hu"/>
              <a:t>Based on the predication this trend is bound to continue in 2023-2024 as well.</a:t>
            </a:r>
            <a:endParaRPr/>
          </a:p>
          <a:p>
            <a:pPr indent="-286385" lvl="0" marL="457200" rtl="0" algn="l">
              <a:spcBef>
                <a:spcPts val="0"/>
              </a:spcBef>
              <a:spcAft>
                <a:spcPts val="0"/>
              </a:spcAft>
              <a:buSzPct val="100000"/>
              <a:buChar char="-"/>
            </a:pPr>
            <a:r>
              <a:rPr lang="hu"/>
              <a:t>The bank and national holidays have varying effect. On some usage increases, while on others it decreases.</a:t>
            </a:r>
            <a:endParaRPr/>
          </a:p>
          <a:p>
            <a:pPr indent="-277494" lvl="1" marL="914400" rtl="0" algn="l">
              <a:spcBef>
                <a:spcPts val="0"/>
              </a:spcBef>
              <a:spcAft>
                <a:spcPts val="0"/>
              </a:spcAft>
              <a:buSzPct val="100000"/>
              <a:buChar char="-"/>
            </a:pPr>
            <a:r>
              <a:rPr lang="hu"/>
              <a:t>On one very visible outlier in late 2022 the bank holiday caused a massive decrease. Looking into the data it was the Queen’s funeral.</a:t>
            </a:r>
            <a:endParaRPr/>
          </a:p>
          <a:p>
            <a:pPr indent="-286385" lvl="0" marL="457200" rtl="0" algn="l">
              <a:spcBef>
                <a:spcPts val="0"/>
              </a:spcBef>
              <a:spcAft>
                <a:spcPts val="0"/>
              </a:spcAft>
              <a:buSzPct val="100000"/>
              <a:buChar char="-"/>
            </a:pPr>
            <a:r>
              <a:rPr lang="hu"/>
              <a:t>Bike usage is the lowest during </a:t>
            </a:r>
            <a:r>
              <a:rPr lang="hu"/>
              <a:t>the</a:t>
            </a:r>
            <a:r>
              <a:rPr lang="hu"/>
              <a:t> weekend, gradually </a:t>
            </a:r>
            <a:r>
              <a:rPr lang="hu"/>
              <a:t>increasing</a:t>
            </a:r>
            <a:r>
              <a:rPr lang="hu"/>
              <a:t> until Tuesday where it peaks until Thursday after which it decreases again</a:t>
            </a:r>
            <a:endParaRPr/>
          </a:p>
          <a:p>
            <a:pPr indent="-286385" lvl="0" marL="457200" rtl="0" algn="l">
              <a:spcBef>
                <a:spcPts val="0"/>
              </a:spcBef>
              <a:spcAft>
                <a:spcPts val="0"/>
              </a:spcAft>
              <a:buSzPct val="100000"/>
              <a:buChar char="-"/>
            </a:pPr>
            <a:r>
              <a:rPr lang="hu"/>
              <a:t>The monthly seasonality is crystal clear also</a:t>
            </a:r>
            <a:endParaRPr/>
          </a:p>
          <a:p>
            <a:pPr indent="-277494" lvl="1" marL="914400" rtl="0" algn="l">
              <a:spcBef>
                <a:spcPts val="0"/>
              </a:spcBef>
              <a:spcAft>
                <a:spcPts val="0"/>
              </a:spcAft>
              <a:buSzPct val="100000"/>
              <a:buChar char="-"/>
            </a:pPr>
            <a:r>
              <a:rPr lang="hu"/>
              <a:t>January being the lowest month, then (although with some bumps) </a:t>
            </a:r>
            <a:r>
              <a:rPr lang="hu"/>
              <a:t>usage</a:t>
            </a:r>
            <a:r>
              <a:rPr lang="hu"/>
              <a:t> increases until July, after which it starts dropping again</a:t>
            </a:r>
            <a:endParaRPr/>
          </a:p>
        </p:txBody>
      </p:sp>
      <p:pic>
        <p:nvPicPr>
          <p:cNvPr id="249" name="Google Shape;249;p29"/>
          <p:cNvPicPr preferRelativeResize="0"/>
          <p:nvPr/>
        </p:nvPicPr>
        <p:blipFill>
          <a:blip r:embed="rId4">
            <a:alphaModFix/>
          </a:blip>
          <a:stretch>
            <a:fillRect/>
          </a:stretch>
        </p:blipFill>
        <p:spPr>
          <a:xfrm>
            <a:off x="6206472" y="1501125"/>
            <a:ext cx="2491051" cy="3345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9-10. Most common times of day and days of week for bicycle hire (+ monthly trends)</a:t>
            </a:r>
            <a:endParaRPr/>
          </a:p>
          <a:p>
            <a:pPr indent="0" lvl="0" marL="0" rtl="0" algn="l">
              <a:spcBef>
                <a:spcPts val="0"/>
              </a:spcBef>
              <a:spcAft>
                <a:spcPts val="0"/>
              </a:spcAft>
              <a:buNone/>
            </a:pPr>
            <a:r>
              <a:t/>
            </a:r>
            <a:endParaRPr/>
          </a:p>
        </p:txBody>
      </p:sp>
      <p:sp>
        <p:nvSpPr>
          <p:cNvPr id="255" name="Google Shape;255;p30"/>
          <p:cNvSpPr txBox="1"/>
          <p:nvPr>
            <p:ph idx="1" type="body"/>
          </p:nvPr>
        </p:nvSpPr>
        <p:spPr>
          <a:xfrm>
            <a:off x="1297500" y="1567550"/>
            <a:ext cx="4826100" cy="324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u"/>
              <a:t>Looking at the hourly model, it’s much of the same (although the curves are more detailed), except for added information of the daily seasonality.</a:t>
            </a:r>
            <a:endParaRPr/>
          </a:p>
          <a:p>
            <a:pPr indent="-311150" lvl="0" marL="457200" rtl="0" algn="l">
              <a:spcBef>
                <a:spcPts val="1200"/>
              </a:spcBef>
              <a:spcAft>
                <a:spcPts val="0"/>
              </a:spcAft>
              <a:buSzPts val="1300"/>
              <a:buChar char="-"/>
            </a:pPr>
            <a:r>
              <a:rPr lang="hu"/>
              <a:t>Generally usage starts picking up around 4am until 9-9:30 in the morning (most likely due to the morning commute)</a:t>
            </a:r>
            <a:endParaRPr/>
          </a:p>
          <a:p>
            <a:pPr indent="-311150" lvl="0" marL="457200" rtl="0" algn="l">
              <a:spcBef>
                <a:spcPts val="0"/>
              </a:spcBef>
              <a:spcAft>
                <a:spcPts val="0"/>
              </a:spcAft>
              <a:buSzPts val="1300"/>
              <a:buChar char="-"/>
            </a:pPr>
            <a:r>
              <a:rPr lang="hu"/>
              <a:t>Then slightly decreases during the day</a:t>
            </a:r>
            <a:endParaRPr/>
          </a:p>
          <a:p>
            <a:pPr indent="-311150" lvl="0" marL="457200" rtl="0" algn="l">
              <a:spcBef>
                <a:spcPts val="0"/>
              </a:spcBef>
              <a:spcAft>
                <a:spcPts val="0"/>
              </a:spcAft>
              <a:buSzPts val="1300"/>
              <a:buChar char="-"/>
            </a:pPr>
            <a:r>
              <a:rPr lang="hu"/>
              <a:t>Just to pick up again and reaching a second mode around 5pm (after work commute)</a:t>
            </a:r>
            <a:endParaRPr/>
          </a:p>
          <a:p>
            <a:pPr indent="-311150" lvl="0" marL="457200" rtl="0" algn="l">
              <a:spcBef>
                <a:spcPts val="0"/>
              </a:spcBef>
              <a:spcAft>
                <a:spcPts val="0"/>
              </a:spcAft>
              <a:buSzPts val="1300"/>
              <a:buChar char="-"/>
            </a:pPr>
            <a:r>
              <a:rPr lang="hu"/>
              <a:t>Then gradually decreases until the next morning, only having a very small bump around midnight (pub commute?)</a:t>
            </a:r>
            <a:endParaRPr/>
          </a:p>
        </p:txBody>
      </p:sp>
      <p:pic>
        <p:nvPicPr>
          <p:cNvPr id="256" name="Google Shape;256;p30"/>
          <p:cNvPicPr preferRelativeResize="0"/>
          <p:nvPr/>
        </p:nvPicPr>
        <p:blipFill>
          <a:blip r:embed="rId3">
            <a:alphaModFix/>
          </a:blip>
          <a:stretch>
            <a:fillRect/>
          </a:stretch>
        </p:blipFill>
        <p:spPr>
          <a:xfrm>
            <a:off x="6323125" y="1567550"/>
            <a:ext cx="2419650" cy="3247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u"/>
              <a:t>11. London weather data analysis</a:t>
            </a:r>
            <a:endParaRPr/>
          </a:p>
        </p:txBody>
      </p:sp>
      <p:sp>
        <p:nvSpPr>
          <p:cNvPr id="262" name="Google Shape;262;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u"/>
              <a:t>For the weather analysis I use the previously mentioned </a:t>
            </a:r>
            <a:r>
              <a:rPr i="1" lang="hu"/>
              <a:t>drv_fact_cycle_hire_weather_combined</a:t>
            </a:r>
            <a:r>
              <a:rPr lang="hu"/>
              <a:t> table which is a 3rd party hourly weather data combined with the given usage data, plus additional date features that I created.</a:t>
            </a:r>
            <a:endParaRPr/>
          </a:p>
          <a:p>
            <a:pPr indent="0" lvl="0" marL="0" rtl="0" algn="l">
              <a:spcBef>
                <a:spcPts val="1200"/>
              </a:spcBef>
              <a:spcAft>
                <a:spcPts val="1200"/>
              </a:spcAft>
              <a:buNone/>
            </a:pPr>
            <a:r>
              <a:t/>
            </a:r>
            <a:endParaRPr/>
          </a:p>
        </p:txBody>
      </p:sp>
      <p:pic>
        <p:nvPicPr>
          <p:cNvPr id="263" name="Google Shape;263;p31"/>
          <p:cNvPicPr preferRelativeResize="0"/>
          <p:nvPr/>
        </p:nvPicPr>
        <p:blipFill>
          <a:blip r:embed="rId3">
            <a:alphaModFix/>
          </a:blip>
          <a:stretch>
            <a:fillRect/>
          </a:stretch>
        </p:blipFill>
        <p:spPr>
          <a:xfrm>
            <a:off x="844062" y="2695901"/>
            <a:ext cx="7945773" cy="1263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u"/>
              <a:t>Table of Contents</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0000" lnSpcReduction="20000"/>
          </a:bodyPr>
          <a:lstStyle/>
          <a:p>
            <a:pPr indent="-335280" lvl="0" marL="457200" rtl="0" algn="l">
              <a:lnSpc>
                <a:spcPct val="100000"/>
              </a:lnSpc>
              <a:spcBef>
                <a:spcPts val="0"/>
              </a:spcBef>
              <a:spcAft>
                <a:spcPts val="0"/>
              </a:spcAft>
              <a:buSzPct val="100000"/>
              <a:buFont typeface="Montserrat"/>
              <a:buAutoNum type="arabicPeriod"/>
            </a:pPr>
            <a:r>
              <a:rPr lang="hu" sz="2400">
                <a:latin typeface="Montserrat"/>
                <a:ea typeface="Montserrat"/>
                <a:cs typeface="Montserrat"/>
                <a:sym typeface="Montserrat"/>
              </a:rPr>
              <a:t>Data sources &amp; tools used</a:t>
            </a:r>
            <a:endParaRPr sz="2400">
              <a:latin typeface="Montserrat"/>
              <a:ea typeface="Montserrat"/>
              <a:cs typeface="Montserrat"/>
              <a:sym typeface="Montserrat"/>
            </a:endParaRPr>
          </a:p>
          <a:p>
            <a:pPr indent="-335280" lvl="0" marL="457200" rtl="0" algn="l">
              <a:lnSpc>
                <a:spcPct val="100000"/>
              </a:lnSpc>
              <a:spcBef>
                <a:spcPts val="0"/>
              </a:spcBef>
              <a:spcAft>
                <a:spcPts val="0"/>
              </a:spcAft>
              <a:buSzPct val="100000"/>
              <a:buFont typeface="Montserrat"/>
              <a:buAutoNum type="arabicPeriod"/>
            </a:pPr>
            <a:r>
              <a:rPr lang="hu" sz="2400">
                <a:latin typeface="Montserrat"/>
                <a:ea typeface="Montserrat"/>
                <a:cs typeface="Montserrat"/>
                <a:sym typeface="Montserrat"/>
              </a:rPr>
              <a:t>Data inspection, quality check and added features</a:t>
            </a:r>
            <a:endParaRPr sz="2400">
              <a:latin typeface="Montserrat"/>
              <a:ea typeface="Montserrat"/>
              <a:cs typeface="Montserrat"/>
              <a:sym typeface="Montserrat"/>
            </a:endParaRPr>
          </a:p>
          <a:p>
            <a:pPr indent="-335280" lvl="0" marL="457200" rtl="0" algn="l">
              <a:lnSpc>
                <a:spcPct val="100000"/>
              </a:lnSpc>
              <a:spcBef>
                <a:spcPts val="0"/>
              </a:spcBef>
              <a:spcAft>
                <a:spcPts val="0"/>
              </a:spcAft>
              <a:buSzPct val="100000"/>
              <a:buFont typeface="Montserrat"/>
              <a:buAutoNum type="arabicPeriod"/>
            </a:pPr>
            <a:r>
              <a:rPr lang="hu" sz="2400">
                <a:latin typeface="Montserrat"/>
                <a:ea typeface="Montserrat"/>
                <a:cs typeface="Montserrat"/>
                <a:sym typeface="Montserrat"/>
              </a:rPr>
              <a:t>Creating the staging-, dimension and derived fact tables</a:t>
            </a:r>
            <a:endParaRPr sz="2400">
              <a:latin typeface="Montserrat"/>
              <a:ea typeface="Montserrat"/>
              <a:cs typeface="Montserrat"/>
              <a:sym typeface="Montserrat"/>
            </a:endParaRPr>
          </a:p>
          <a:p>
            <a:pPr indent="-335280" lvl="0" marL="457200" rtl="0" algn="l">
              <a:lnSpc>
                <a:spcPct val="100000"/>
              </a:lnSpc>
              <a:spcBef>
                <a:spcPts val="0"/>
              </a:spcBef>
              <a:spcAft>
                <a:spcPts val="0"/>
              </a:spcAft>
              <a:buSzPct val="100000"/>
              <a:buFont typeface="Montserrat"/>
              <a:buAutoNum type="arabicPeriod"/>
            </a:pPr>
            <a:r>
              <a:rPr lang="hu" sz="2400">
                <a:latin typeface="Montserrat"/>
                <a:ea typeface="Montserrat"/>
                <a:cs typeface="Montserrat"/>
                <a:sym typeface="Montserrat"/>
              </a:rPr>
              <a:t>What are the most popular start and end stations?</a:t>
            </a:r>
            <a:endParaRPr sz="2400">
              <a:latin typeface="Montserrat"/>
              <a:ea typeface="Montserrat"/>
              <a:cs typeface="Montserrat"/>
              <a:sym typeface="Montserrat"/>
            </a:endParaRPr>
          </a:p>
          <a:p>
            <a:pPr indent="-335280" lvl="0" marL="457200" rtl="0" algn="l">
              <a:lnSpc>
                <a:spcPct val="100000"/>
              </a:lnSpc>
              <a:spcBef>
                <a:spcPts val="0"/>
              </a:spcBef>
              <a:spcAft>
                <a:spcPts val="0"/>
              </a:spcAft>
              <a:buSzPct val="100000"/>
              <a:buFont typeface="Montserrat"/>
              <a:buAutoNum type="arabicPeriod"/>
            </a:pPr>
            <a:r>
              <a:rPr lang="hu" sz="2400">
                <a:latin typeface="Montserrat"/>
                <a:ea typeface="Montserrat"/>
                <a:cs typeface="Montserrat"/>
                <a:sym typeface="Montserrat"/>
              </a:rPr>
              <a:t>Is there a relationship between the number of docks and the number of bicycles hired?</a:t>
            </a:r>
            <a:endParaRPr sz="2400">
              <a:latin typeface="Montserrat"/>
              <a:ea typeface="Montserrat"/>
              <a:cs typeface="Montserrat"/>
              <a:sym typeface="Montserrat"/>
            </a:endParaRPr>
          </a:p>
          <a:p>
            <a:pPr indent="-335280" lvl="0" marL="457200" rtl="0" algn="l">
              <a:lnSpc>
                <a:spcPct val="100000"/>
              </a:lnSpc>
              <a:spcBef>
                <a:spcPts val="0"/>
              </a:spcBef>
              <a:spcAft>
                <a:spcPts val="0"/>
              </a:spcAft>
              <a:buSzPct val="100000"/>
              <a:buFont typeface="Montserrat"/>
              <a:buAutoNum type="arabicPeriod"/>
            </a:pPr>
            <a:r>
              <a:rPr lang="hu" sz="2400">
                <a:latin typeface="Montserrat"/>
                <a:ea typeface="Montserrat"/>
                <a:cs typeface="Montserrat"/>
                <a:sym typeface="Montserrat"/>
              </a:rPr>
              <a:t>Are there any stations that should be expanded based on high usage?</a:t>
            </a:r>
            <a:endParaRPr sz="2400">
              <a:latin typeface="Montserrat"/>
              <a:ea typeface="Montserrat"/>
              <a:cs typeface="Montserrat"/>
              <a:sym typeface="Montserrat"/>
            </a:endParaRPr>
          </a:p>
          <a:p>
            <a:pPr indent="-335280" lvl="0" marL="457200" rtl="0" algn="l">
              <a:lnSpc>
                <a:spcPct val="100000"/>
              </a:lnSpc>
              <a:spcBef>
                <a:spcPts val="0"/>
              </a:spcBef>
              <a:spcAft>
                <a:spcPts val="0"/>
              </a:spcAft>
              <a:buSzPct val="100000"/>
              <a:buFont typeface="Montserrat"/>
              <a:buAutoNum type="arabicPeriod"/>
            </a:pPr>
            <a:r>
              <a:rPr lang="hu" sz="2400">
                <a:latin typeface="Montserrat"/>
                <a:ea typeface="Montserrat"/>
                <a:cs typeface="Montserrat"/>
                <a:sym typeface="Montserrat"/>
              </a:rPr>
              <a:t>Commuting Patterns</a:t>
            </a:r>
            <a:endParaRPr sz="2400">
              <a:latin typeface="Montserrat"/>
              <a:ea typeface="Montserrat"/>
              <a:cs typeface="Montserrat"/>
              <a:sym typeface="Montserrat"/>
            </a:endParaRPr>
          </a:p>
          <a:p>
            <a:pPr indent="-335280" lvl="0" marL="457200" rtl="0" algn="l">
              <a:lnSpc>
                <a:spcPct val="100000"/>
              </a:lnSpc>
              <a:spcBef>
                <a:spcPts val="0"/>
              </a:spcBef>
              <a:spcAft>
                <a:spcPts val="0"/>
              </a:spcAft>
              <a:buSzPct val="100000"/>
              <a:buFont typeface="Montserrat"/>
              <a:buAutoNum type="arabicPeriod"/>
            </a:pPr>
            <a:r>
              <a:rPr lang="hu" sz="2400">
                <a:latin typeface="Montserrat"/>
                <a:ea typeface="Montserrat"/>
                <a:cs typeface="Montserrat"/>
                <a:sym typeface="Montserrat"/>
              </a:rPr>
              <a:t>Rental duration analysis</a:t>
            </a:r>
            <a:endParaRPr sz="2400">
              <a:latin typeface="Montserrat"/>
              <a:ea typeface="Montserrat"/>
              <a:cs typeface="Montserrat"/>
              <a:sym typeface="Montserrat"/>
            </a:endParaRPr>
          </a:p>
          <a:p>
            <a:pPr indent="-335280" lvl="0" marL="457200" rtl="0" algn="l">
              <a:lnSpc>
                <a:spcPct val="100000"/>
              </a:lnSpc>
              <a:spcBef>
                <a:spcPts val="0"/>
              </a:spcBef>
              <a:spcAft>
                <a:spcPts val="0"/>
              </a:spcAft>
              <a:buSzPct val="100000"/>
              <a:buFont typeface="Montserrat"/>
              <a:buAutoNum type="arabicPeriod"/>
            </a:pPr>
            <a:r>
              <a:rPr lang="hu" sz="2400">
                <a:latin typeface="Montserrat"/>
                <a:ea typeface="Montserrat"/>
                <a:cs typeface="Montserrat"/>
                <a:sym typeface="Montserrat"/>
              </a:rPr>
              <a:t>Most common times of day and days of week for bicycle hire (+ monthly trends)</a:t>
            </a:r>
            <a:endParaRPr sz="2400">
              <a:latin typeface="Montserrat"/>
              <a:ea typeface="Montserrat"/>
              <a:cs typeface="Montserrat"/>
              <a:sym typeface="Montserrat"/>
            </a:endParaRPr>
          </a:p>
          <a:p>
            <a:pPr indent="-335280" lvl="0" marL="457200" rtl="0" algn="l">
              <a:lnSpc>
                <a:spcPct val="100000"/>
              </a:lnSpc>
              <a:spcBef>
                <a:spcPts val="0"/>
              </a:spcBef>
              <a:spcAft>
                <a:spcPts val="0"/>
              </a:spcAft>
              <a:buSzPct val="100000"/>
              <a:buFont typeface="Montserrat"/>
              <a:buAutoNum type="arabicPeriod"/>
            </a:pPr>
            <a:r>
              <a:rPr lang="hu" sz="2400">
                <a:latin typeface="Montserrat"/>
                <a:ea typeface="Montserrat"/>
                <a:cs typeface="Montserrat"/>
                <a:sym typeface="Montserrat"/>
              </a:rPr>
              <a:t>London weather data analysis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u"/>
              <a:t>11. London weather data analysis</a:t>
            </a:r>
            <a:endParaRPr/>
          </a:p>
        </p:txBody>
      </p:sp>
      <p:sp>
        <p:nvSpPr>
          <p:cNvPr id="269" name="Google Shape;269;p32"/>
          <p:cNvSpPr txBox="1"/>
          <p:nvPr>
            <p:ph idx="1" type="body"/>
          </p:nvPr>
        </p:nvSpPr>
        <p:spPr>
          <a:xfrm>
            <a:off x="1297500" y="2026475"/>
            <a:ext cx="5128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u"/>
              <a:t>After checking for </a:t>
            </a:r>
            <a:r>
              <a:rPr lang="hu" u="sng">
                <a:solidFill>
                  <a:schemeClr val="hlink"/>
                </a:solidFill>
                <a:hlinkClick r:id="rId3"/>
              </a:rPr>
              <a:t>multicollinearity </a:t>
            </a:r>
            <a:r>
              <a:rPr lang="hu"/>
              <a:t>which signals no multicollinearity problem, we can see a few interesting correlations.</a:t>
            </a:r>
            <a:endParaRPr/>
          </a:p>
          <a:p>
            <a:pPr indent="0" lvl="0" marL="0" rtl="0" algn="l">
              <a:spcBef>
                <a:spcPts val="1200"/>
              </a:spcBef>
              <a:spcAft>
                <a:spcPts val="1200"/>
              </a:spcAft>
              <a:buNone/>
            </a:pPr>
            <a:r>
              <a:rPr lang="hu"/>
              <a:t>The number of rentals seem to correlate positively with the temperature and the hour and correlate negatively with humidity.</a:t>
            </a:r>
            <a:endParaRPr/>
          </a:p>
        </p:txBody>
      </p:sp>
      <p:pic>
        <p:nvPicPr>
          <p:cNvPr id="270" name="Google Shape;270;p32"/>
          <p:cNvPicPr preferRelativeResize="0"/>
          <p:nvPr/>
        </p:nvPicPr>
        <p:blipFill>
          <a:blip r:embed="rId4">
            <a:alphaModFix/>
          </a:blip>
          <a:stretch>
            <a:fillRect/>
          </a:stretch>
        </p:blipFill>
        <p:spPr>
          <a:xfrm>
            <a:off x="6560501" y="1596550"/>
            <a:ext cx="1515375" cy="2853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u"/>
              <a:t>11. London weather data analysis</a:t>
            </a:r>
            <a:endParaRPr/>
          </a:p>
        </p:txBody>
      </p:sp>
      <p:sp>
        <p:nvSpPr>
          <p:cNvPr id="276" name="Google Shape;276;p33"/>
          <p:cNvSpPr txBox="1"/>
          <p:nvPr>
            <p:ph idx="1" type="body"/>
          </p:nvPr>
        </p:nvSpPr>
        <p:spPr>
          <a:xfrm>
            <a:off x="1297500" y="1567550"/>
            <a:ext cx="3023700" cy="291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hu"/>
              <a:t>Looking at rentals with the hours on the X axis we can deduct several trend:</a:t>
            </a:r>
            <a:endParaRPr/>
          </a:p>
          <a:p>
            <a:pPr indent="-298767" lvl="0" marL="457200" rtl="0" algn="l">
              <a:spcBef>
                <a:spcPts val="1200"/>
              </a:spcBef>
              <a:spcAft>
                <a:spcPts val="0"/>
              </a:spcAft>
              <a:buSzPct val="100000"/>
              <a:buChar char="-"/>
            </a:pPr>
            <a:r>
              <a:rPr lang="hu"/>
              <a:t>As previously seen, the number of rentals has a bimodal distribution during the day (peak around 8am and 5-6pm</a:t>
            </a:r>
            <a:endParaRPr/>
          </a:p>
          <a:p>
            <a:pPr indent="-298767" lvl="0" marL="457200" rtl="0" algn="l">
              <a:spcBef>
                <a:spcPts val="0"/>
              </a:spcBef>
              <a:spcAft>
                <a:spcPts val="0"/>
              </a:spcAft>
              <a:buSzPct val="100000"/>
              <a:buChar char="-"/>
            </a:pPr>
            <a:r>
              <a:rPr lang="hu"/>
              <a:t>If we split this by holidays, the trend changes, turning into a single modal and flatter distribution</a:t>
            </a:r>
            <a:endParaRPr/>
          </a:p>
          <a:p>
            <a:pPr indent="-298767" lvl="0" marL="457200" rtl="0" algn="l">
              <a:spcBef>
                <a:spcPts val="0"/>
              </a:spcBef>
              <a:spcAft>
                <a:spcPts val="0"/>
              </a:spcAft>
              <a:buSzPct val="100000"/>
              <a:buChar char="-"/>
            </a:pPr>
            <a:r>
              <a:rPr lang="hu"/>
              <a:t>The weekends are very similar to the holidays.</a:t>
            </a:r>
            <a:endParaRPr/>
          </a:p>
          <a:p>
            <a:pPr indent="-298767" lvl="0" marL="457200" rtl="0" algn="l">
              <a:spcBef>
                <a:spcPts val="0"/>
              </a:spcBef>
              <a:spcAft>
                <a:spcPts val="0"/>
              </a:spcAft>
              <a:buSzPct val="100000"/>
              <a:buChar char="-"/>
            </a:pPr>
            <a:r>
              <a:rPr lang="hu"/>
              <a:t>Regarding the seasons, Summer has the highest usage in general, specially late afternoon, Sprint and Fall being the in the middle, with Winter lagging way behind</a:t>
            </a:r>
            <a:endParaRPr/>
          </a:p>
        </p:txBody>
      </p:sp>
      <p:pic>
        <p:nvPicPr>
          <p:cNvPr id="277" name="Google Shape;277;p33"/>
          <p:cNvPicPr preferRelativeResize="0"/>
          <p:nvPr/>
        </p:nvPicPr>
        <p:blipFill>
          <a:blip r:embed="rId3">
            <a:alphaModFix/>
          </a:blip>
          <a:stretch>
            <a:fillRect/>
          </a:stretch>
        </p:blipFill>
        <p:spPr>
          <a:xfrm>
            <a:off x="4390220" y="1491488"/>
            <a:ext cx="4585780" cy="30633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AutoNum type="arabicPeriod"/>
            </a:pPr>
            <a:r>
              <a:rPr lang="hu"/>
              <a:t>Data sources &amp; tools used</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hu"/>
              <a:t>Datasource:</a:t>
            </a:r>
            <a:endParaRPr/>
          </a:p>
          <a:p>
            <a:pPr indent="-298767" lvl="0" marL="457200" rtl="0" algn="l">
              <a:spcBef>
                <a:spcPts val="1200"/>
              </a:spcBef>
              <a:spcAft>
                <a:spcPts val="0"/>
              </a:spcAft>
              <a:buSzPct val="118181"/>
              <a:buChar char="●"/>
            </a:pPr>
            <a:r>
              <a:rPr lang="hu" sz="1100" u="sng">
                <a:solidFill>
                  <a:schemeClr val="hlink"/>
                </a:solidFill>
                <a:latin typeface="Arial"/>
                <a:ea typeface="Arial"/>
                <a:cs typeface="Arial"/>
                <a:sym typeface="Arial"/>
                <a:hlinkClick r:id="rId3"/>
              </a:rPr>
              <a:t>London Bicycles Dataset</a:t>
            </a:r>
            <a:endParaRPr/>
          </a:p>
          <a:p>
            <a:pPr indent="-287972" lvl="1" marL="914400" rtl="0" algn="l">
              <a:spcBef>
                <a:spcPts val="0"/>
              </a:spcBef>
              <a:spcAft>
                <a:spcPts val="0"/>
              </a:spcAft>
              <a:buSzPct val="100000"/>
              <a:buChar char="○"/>
            </a:pPr>
            <a:r>
              <a:rPr lang="hu"/>
              <a:t>Contains 2 table:</a:t>
            </a:r>
            <a:endParaRPr/>
          </a:p>
          <a:p>
            <a:pPr indent="-287972" lvl="2" marL="1371600" rtl="0" algn="l">
              <a:spcBef>
                <a:spcPts val="0"/>
              </a:spcBef>
              <a:spcAft>
                <a:spcPts val="0"/>
              </a:spcAft>
              <a:buSzPct val="100000"/>
              <a:buChar char="■"/>
            </a:pPr>
            <a:r>
              <a:rPr i="1" lang="hu"/>
              <a:t>bigquery-public-data.london_bicycles.cycle_stations</a:t>
            </a:r>
            <a:endParaRPr i="1"/>
          </a:p>
          <a:p>
            <a:pPr indent="-287972" lvl="3" marL="1828800" rtl="0" algn="l">
              <a:spcBef>
                <a:spcPts val="0"/>
              </a:spcBef>
              <a:spcAft>
                <a:spcPts val="0"/>
              </a:spcAft>
              <a:buSzPct val="100000"/>
              <a:buChar char="●"/>
            </a:pPr>
            <a:r>
              <a:rPr lang="hu"/>
              <a:t>station lookup table with 795 unique stations installed between 2010-06-19 and 2022-10-17</a:t>
            </a:r>
            <a:endParaRPr/>
          </a:p>
          <a:p>
            <a:pPr indent="-287972" lvl="2" marL="1371600" rtl="0" algn="l">
              <a:spcBef>
                <a:spcPts val="0"/>
              </a:spcBef>
              <a:spcAft>
                <a:spcPts val="0"/>
              </a:spcAft>
              <a:buSzPct val="100000"/>
              <a:buChar char="■"/>
            </a:pPr>
            <a:r>
              <a:rPr i="1" lang="hu"/>
              <a:t>bigquery-public-data.london_bicycles.cycle_hire</a:t>
            </a:r>
            <a:endParaRPr i="1"/>
          </a:p>
          <a:p>
            <a:pPr indent="-287972" lvl="3" marL="1828800" rtl="0" algn="l">
              <a:spcBef>
                <a:spcPts val="0"/>
              </a:spcBef>
              <a:spcAft>
                <a:spcPts val="0"/>
              </a:spcAft>
              <a:buSzPct val="122222"/>
              <a:buChar char="●"/>
            </a:pPr>
            <a:r>
              <a:rPr lang="hu"/>
              <a:t>ride </a:t>
            </a:r>
            <a:r>
              <a:rPr lang="hu"/>
              <a:t>level</a:t>
            </a:r>
            <a:r>
              <a:rPr lang="hu"/>
              <a:t> data between 2015-01-04 and 2023-01-15 </a:t>
            </a:r>
            <a:endParaRPr sz="9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hu"/>
              <a:t>Additional 3rd party </a:t>
            </a:r>
            <a:r>
              <a:rPr lang="hu"/>
              <a:t>data sources</a:t>
            </a:r>
            <a:r>
              <a:rPr lang="hu"/>
              <a:t>:</a:t>
            </a:r>
            <a:endParaRPr/>
          </a:p>
          <a:p>
            <a:pPr indent="-298767" lvl="0" marL="457200" rtl="0" algn="l">
              <a:spcBef>
                <a:spcPts val="1200"/>
              </a:spcBef>
              <a:spcAft>
                <a:spcPts val="0"/>
              </a:spcAft>
              <a:buSzPct val="100000"/>
              <a:buChar char="●"/>
            </a:pPr>
            <a:r>
              <a:rPr lang="hu" u="sng">
                <a:solidFill>
                  <a:schemeClr val="hlink"/>
                </a:solidFill>
                <a:hlinkClick r:id="rId4"/>
              </a:rPr>
              <a:t>London weather data</a:t>
            </a:r>
            <a:endParaRPr/>
          </a:p>
          <a:p>
            <a:pPr indent="-298767" lvl="0" marL="457200" rtl="0" algn="l">
              <a:spcBef>
                <a:spcPts val="0"/>
              </a:spcBef>
              <a:spcAft>
                <a:spcPts val="0"/>
              </a:spcAft>
              <a:buSzPct val="100000"/>
              <a:buChar char="●"/>
            </a:pPr>
            <a:r>
              <a:rPr lang="hu" u="sng">
                <a:solidFill>
                  <a:schemeClr val="hlink"/>
                </a:solidFill>
                <a:hlinkClick r:id="rId5"/>
              </a:rPr>
              <a:t>London Geo map</a:t>
            </a:r>
            <a:endParaRPr/>
          </a:p>
          <a:p>
            <a:pPr indent="0" lvl="0" marL="0" rtl="0" algn="l">
              <a:spcBef>
                <a:spcPts val="1200"/>
              </a:spcBef>
              <a:spcAft>
                <a:spcPts val="0"/>
              </a:spcAft>
              <a:buNone/>
            </a:pPr>
            <a:r>
              <a:rPr lang="hu"/>
              <a:t>Tools and tech used:</a:t>
            </a:r>
            <a:endParaRPr/>
          </a:p>
          <a:p>
            <a:pPr indent="-298767" lvl="0" marL="457200" rtl="0" algn="l">
              <a:spcBef>
                <a:spcPts val="1200"/>
              </a:spcBef>
              <a:spcAft>
                <a:spcPts val="0"/>
              </a:spcAft>
              <a:buSzPct val="100000"/>
              <a:buChar char="●"/>
            </a:pPr>
            <a:r>
              <a:rPr lang="hu"/>
              <a:t>BigQuery</a:t>
            </a:r>
            <a:endParaRPr/>
          </a:p>
          <a:p>
            <a:pPr indent="-298767" lvl="0" marL="457200" rtl="0" algn="l">
              <a:spcBef>
                <a:spcPts val="0"/>
              </a:spcBef>
              <a:spcAft>
                <a:spcPts val="0"/>
              </a:spcAft>
              <a:buSzPct val="100000"/>
              <a:buChar char="●"/>
            </a:pPr>
            <a:r>
              <a:rPr lang="hu"/>
              <a:t>Google Collab (python)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2. Data inspection, quality check and added features</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hu"/>
              <a:t>Multiple </a:t>
            </a:r>
            <a:r>
              <a:rPr lang="hu"/>
              <a:t>corrections</a:t>
            </a:r>
            <a:r>
              <a:rPr lang="hu"/>
              <a:t> and improvements were made in order to improve the quality of the datasets. A few examples:</a:t>
            </a:r>
            <a:endParaRPr/>
          </a:p>
          <a:p>
            <a:pPr indent="-292576" lvl="0" marL="457200" rtl="0" algn="l">
              <a:spcBef>
                <a:spcPts val="1200"/>
              </a:spcBef>
              <a:spcAft>
                <a:spcPts val="0"/>
              </a:spcAft>
              <a:buSzPct val="100000"/>
              <a:buChar char="●"/>
            </a:pPr>
            <a:r>
              <a:rPr lang="hu"/>
              <a:t>The ride durations had negative values</a:t>
            </a:r>
            <a:endParaRPr/>
          </a:p>
          <a:p>
            <a:pPr indent="-282733" lvl="1" marL="914400" rtl="0" algn="l">
              <a:spcBef>
                <a:spcPts val="0"/>
              </a:spcBef>
              <a:spcAft>
                <a:spcPts val="0"/>
              </a:spcAft>
              <a:buSzPct val="100000"/>
              <a:buChar char="○"/>
            </a:pPr>
            <a:r>
              <a:rPr lang="hu"/>
              <a:t>after a through inspection they were all found to be only present on the last Sunday of October (in multiple years) for ride that started between 1 and 2 am and ended after 2 am</a:t>
            </a:r>
            <a:endParaRPr/>
          </a:p>
          <a:p>
            <a:pPr indent="-282733" lvl="1" marL="914400" rtl="0" algn="l">
              <a:spcBef>
                <a:spcPts val="0"/>
              </a:spcBef>
              <a:spcAft>
                <a:spcPts val="0"/>
              </a:spcAft>
              <a:buSzPct val="100000"/>
              <a:buChar char="○"/>
            </a:pPr>
            <a:r>
              <a:rPr lang="hu"/>
              <a:t>This happens to coincide with the clock shift, so I fixed these</a:t>
            </a:r>
            <a:endParaRPr/>
          </a:p>
          <a:p>
            <a:pPr indent="-292576" lvl="0" marL="457200" rtl="0" algn="l">
              <a:spcBef>
                <a:spcPts val="0"/>
              </a:spcBef>
              <a:spcAft>
                <a:spcPts val="0"/>
              </a:spcAft>
              <a:buSzPct val="100000"/>
              <a:buChar char="●"/>
            </a:pPr>
            <a:r>
              <a:rPr lang="hu"/>
              <a:t>Many stations had a missing station_id between 2016-08-31 and 2016-09-06 that was stored in a different field in this interval, which I backfilled into the original column</a:t>
            </a:r>
            <a:endParaRPr/>
          </a:p>
          <a:p>
            <a:pPr indent="-292576" lvl="0" marL="457200" rtl="0" algn="l">
              <a:spcBef>
                <a:spcPts val="0"/>
              </a:spcBef>
              <a:spcAft>
                <a:spcPts val="0"/>
              </a:spcAft>
              <a:buSzPct val="100000"/>
              <a:buChar char="●"/>
            </a:pPr>
            <a:r>
              <a:rPr lang="hu"/>
              <a:t>Many station had a change of </a:t>
            </a:r>
            <a:r>
              <a:rPr lang="hu"/>
              <a:t>its</a:t>
            </a:r>
            <a:r>
              <a:rPr lang="hu"/>
              <a:t> name or station_id, which I rolled up to have a unique name and id that matched the stations dataset</a:t>
            </a:r>
            <a:endParaRPr/>
          </a:p>
          <a:p>
            <a:pPr indent="0" lvl="0" marL="0" rtl="0" algn="l">
              <a:spcBef>
                <a:spcPts val="1200"/>
              </a:spcBef>
              <a:spcAft>
                <a:spcPts val="0"/>
              </a:spcAft>
              <a:buNone/>
            </a:pPr>
            <a:r>
              <a:rPr lang="hu"/>
              <a:t>Many new features were also created for to future analysis. A few examples:</a:t>
            </a:r>
            <a:endParaRPr/>
          </a:p>
          <a:p>
            <a:pPr indent="-292576" lvl="0" marL="457200" rtl="0" algn="l">
              <a:spcBef>
                <a:spcPts val="1200"/>
              </a:spcBef>
              <a:spcAft>
                <a:spcPts val="0"/>
              </a:spcAft>
              <a:buSzPct val="100000"/>
              <a:buChar char="●"/>
            </a:pPr>
            <a:r>
              <a:rPr lang="hu"/>
              <a:t>Is the bike electric?</a:t>
            </a:r>
            <a:endParaRPr/>
          </a:p>
          <a:p>
            <a:pPr indent="-292576" lvl="0" marL="457200" rtl="0" algn="l">
              <a:spcBef>
                <a:spcPts val="0"/>
              </a:spcBef>
              <a:spcAft>
                <a:spcPts val="0"/>
              </a:spcAft>
              <a:buSzPct val="100000"/>
              <a:buChar char="●"/>
            </a:pPr>
            <a:r>
              <a:rPr lang="hu"/>
              <a:t>Did the ride happen on a weekend?</a:t>
            </a:r>
            <a:endParaRPr/>
          </a:p>
          <a:p>
            <a:pPr indent="-292576" lvl="0" marL="457200" rtl="0" algn="l">
              <a:spcBef>
                <a:spcPts val="0"/>
              </a:spcBef>
              <a:spcAft>
                <a:spcPts val="0"/>
              </a:spcAft>
              <a:buSzPct val="100000"/>
              <a:buChar char="●"/>
            </a:pPr>
            <a:r>
              <a:rPr lang="hu"/>
              <a:t>In what season? </a:t>
            </a:r>
            <a:endParaRPr/>
          </a:p>
          <a:p>
            <a:pPr indent="-292576" lvl="0" marL="457200" rtl="0" algn="l">
              <a:spcBef>
                <a:spcPts val="0"/>
              </a:spcBef>
              <a:spcAft>
                <a:spcPts val="0"/>
              </a:spcAft>
              <a:buSzPct val="100000"/>
              <a:buChar char="●"/>
            </a:pPr>
            <a:r>
              <a:rPr lang="hu"/>
              <a:t>Etc.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3. Creating the staging-, dimension and derived fact tables</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hu"/>
              <a:t>These along with all the fixes were stored in staging tables:</a:t>
            </a:r>
            <a:endParaRPr/>
          </a:p>
          <a:p>
            <a:pPr indent="-292576" lvl="0" marL="457200" rtl="0" algn="l">
              <a:spcBef>
                <a:spcPts val="1200"/>
              </a:spcBef>
              <a:spcAft>
                <a:spcPts val="0"/>
              </a:spcAft>
              <a:buSzPct val="100000"/>
              <a:buChar char="-"/>
            </a:pPr>
            <a:r>
              <a:rPr lang="hu"/>
              <a:t>stg_cycle_stations</a:t>
            </a:r>
            <a:endParaRPr/>
          </a:p>
          <a:p>
            <a:pPr indent="-292576" lvl="0" marL="457200" rtl="0" algn="l">
              <a:spcBef>
                <a:spcPts val="0"/>
              </a:spcBef>
              <a:spcAft>
                <a:spcPts val="0"/>
              </a:spcAft>
              <a:buSzPct val="100000"/>
              <a:buChar char="-"/>
            </a:pPr>
            <a:r>
              <a:rPr lang="hu"/>
              <a:t>stg_cycle_hire</a:t>
            </a:r>
            <a:endParaRPr/>
          </a:p>
          <a:p>
            <a:pPr indent="0" lvl="0" marL="0" rtl="0" algn="l">
              <a:spcBef>
                <a:spcPts val="1200"/>
              </a:spcBef>
              <a:spcAft>
                <a:spcPts val="0"/>
              </a:spcAft>
              <a:buNone/>
            </a:pPr>
            <a:r>
              <a:rPr lang="hu"/>
              <a:t>These staging tables were then used to create a combined source of truth table:</a:t>
            </a:r>
            <a:endParaRPr/>
          </a:p>
          <a:p>
            <a:pPr indent="-292576" lvl="0" marL="457200" rtl="0" algn="l">
              <a:spcBef>
                <a:spcPts val="1200"/>
              </a:spcBef>
              <a:spcAft>
                <a:spcPts val="0"/>
              </a:spcAft>
              <a:buSzPct val="100000"/>
              <a:buChar char="-"/>
            </a:pPr>
            <a:r>
              <a:rPr lang="hu"/>
              <a:t>dim_cycle_data</a:t>
            </a:r>
            <a:endParaRPr/>
          </a:p>
          <a:p>
            <a:pPr indent="0" lvl="0" marL="0" rtl="0" algn="l">
              <a:spcBef>
                <a:spcPts val="1200"/>
              </a:spcBef>
              <a:spcAft>
                <a:spcPts val="0"/>
              </a:spcAft>
              <a:buNone/>
            </a:pPr>
            <a:r>
              <a:rPr lang="hu"/>
              <a:t>Also created a lookup table for later use storing all the station properties with the cleaned up ids and named:</a:t>
            </a:r>
            <a:endParaRPr/>
          </a:p>
          <a:p>
            <a:pPr indent="-292576" lvl="0" marL="457200" rtl="0" algn="l">
              <a:spcBef>
                <a:spcPts val="1200"/>
              </a:spcBef>
              <a:spcAft>
                <a:spcPts val="0"/>
              </a:spcAft>
              <a:buSzPct val="100000"/>
              <a:buChar char="-"/>
            </a:pPr>
            <a:r>
              <a:rPr lang="hu"/>
              <a:t>dim_cycle_stations</a:t>
            </a:r>
            <a:endParaRPr/>
          </a:p>
          <a:p>
            <a:pPr indent="0" lvl="0" marL="0" rtl="0" algn="l">
              <a:spcBef>
                <a:spcPts val="1200"/>
              </a:spcBef>
              <a:spcAft>
                <a:spcPts val="0"/>
              </a:spcAft>
              <a:buNone/>
            </a:pPr>
            <a:r>
              <a:rPr lang="hu"/>
              <a:t>Lastly, 2 derived fact tables were created that stored all the previous data but was rolled up to an hourly level for the analysis:</a:t>
            </a:r>
            <a:endParaRPr/>
          </a:p>
          <a:p>
            <a:pPr indent="-292576" lvl="0" marL="457200" rtl="0" algn="l">
              <a:spcBef>
                <a:spcPts val="1200"/>
              </a:spcBef>
              <a:spcAft>
                <a:spcPts val="0"/>
              </a:spcAft>
              <a:buSzPct val="100000"/>
              <a:buChar char="-"/>
            </a:pPr>
            <a:r>
              <a:rPr lang="hu"/>
              <a:t>drv_fact_cycle_data</a:t>
            </a:r>
            <a:endParaRPr/>
          </a:p>
          <a:p>
            <a:pPr indent="-292576" lvl="0" marL="457200" rtl="0" algn="l">
              <a:spcBef>
                <a:spcPts val="0"/>
              </a:spcBef>
              <a:spcAft>
                <a:spcPts val="0"/>
              </a:spcAft>
              <a:buSzPct val="100000"/>
              <a:buChar char="-"/>
            </a:pPr>
            <a:r>
              <a:rPr lang="hu"/>
              <a:t>drv_fact_cycle_hire_weather_combined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4. </a:t>
            </a:r>
            <a:r>
              <a:rPr lang="hu"/>
              <a:t>What are the most popular start and end stations?</a:t>
            </a:r>
            <a:endParaRPr/>
          </a:p>
        </p:txBody>
      </p:sp>
      <p:sp>
        <p:nvSpPr>
          <p:cNvPr id="165" name="Google Shape;165;p18"/>
          <p:cNvSpPr txBox="1"/>
          <p:nvPr>
            <p:ph idx="1" type="body"/>
          </p:nvPr>
        </p:nvSpPr>
        <p:spPr>
          <a:xfrm>
            <a:off x="1258325" y="1377250"/>
            <a:ext cx="7078200" cy="29112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hu" sz="1100"/>
              <a:t>9 out of the 10 most popular start stations are also in the most popular end stations</a:t>
            </a:r>
            <a:endParaRPr sz="1100"/>
          </a:p>
          <a:p>
            <a:pPr indent="-298450" lvl="0" marL="457200" rtl="0" algn="l">
              <a:spcBef>
                <a:spcPts val="0"/>
              </a:spcBef>
              <a:spcAft>
                <a:spcPts val="0"/>
              </a:spcAft>
              <a:buSzPts val="1100"/>
              <a:buChar char="-"/>
            </a:pPr>
            <a:r>
              <a:rPr lang="hu" sz="1100"/>
              <a:t>The 10 most popular start stations make up for the 5.5% of the total traffic</a:t>
            </a:r>
            <a:endParaRPr sz="1100"/>
          </a:p>
          <a:p>
            <a:pPr indent="-298450" lvl="0" marL="457200" rtl="0" algn="l">
              <a:spcBef>
                <a:spcPts val="0"/>
              </a:spcBef>
              <a:spcAft>
                <a:spcPts val="0"/>
              </a:spcAft>
              <a:buSzPts val="1100"/>
              <a:buChar char="-"/>
            </a:pPr>
            <a:r>
              <a:rPr lang="hu" sz="1100"/>
              <a:t>They are centered downtown (London City, Westminster etc. - which suggest the daily commute to work was the most influential factor </a:t>
            </a:r>
            <a:endParaRPr sz="1100"/>
          </a:p>
        </p:txBody>
      </p:sp>
      <p:pic>
        <p:nvPicPr>
          <p:cNvPr id="166" name="Google Shape;166;p18"/>
          <p:cNvPicPr preferRelativeResize="0"/>
          <p:nvPr/>
        </p:nvPicPr>
        <p:blipFill>
          <a:blip r:embed="rId3">
            <a:alphaModFix/>
          </a:blip>
          <a:stretch>
            <a:fillRect/>
          </a:stretch>
        </p:blipFill>
        <p:spPr>
          <a:xfrm>
            <a:off x="5179174" y="2468875"/>
            <a:ext cx="3110487" cy="2468376"/>
          </a:xfrm>
          <a:prstGeom prst="rect">
            <a:avLst/>
          </a:prstGeom>
          <a:noFill/>
          <a:ln>
            <a:noFill/>
          </a:ln>
        </p:spPr>
      </p:pic>
      <p:pic>
        <p:nvPicPr>
          <p:cNvPr id="167" name="Google Shape;167;p18"/>
          <p:cNvPicPr preferRelativeResize="0"/>
          <p:nvPr/>
        </p:nvPicPr>
        <p:blipFill>
          <a:blip r:embed="rId4">
            <a:alphaModFix/>
          </a:blip>
          <a:stretch>
            <a:fillRect/>
          </a:stretch>
        </p:blipFill>
        <p:spPr>
          <a:xfrm>
            <a:off x="1506050" y="2468875"/>
            <a:ext cx="3201400" cy="24683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4. What are the most popular start and end stations?</a:t>
            </a:r>
            <a:endParaRPr/>
          </a:p>
        </p:txBody>
      </p:sp>
      <p:sp>
        <p:nvSpPr>
          <p:cNvPr id="173" name="Google Shape;173;p19"/>
          <p:cNvSpPr txBox="1"/>
          <p:nvPr>
            <p:ph idx="1" type="body"/>
          </p:nvPr>
        </p:nvSpPr>
        <p:spPr>
          <a:xfrm>
            <a:off x="1297500" y="1567550"/>
            <a:ext cx="37485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u"/>
              <a:t>However, if we only focus on the weekend rides, it’s clear that they almost all of the most popular stations are centered around Hyde park which suggest recreational purposes</a:t>
            </a:r>
            <a:endParaRPr/>
          </a:p>
          <a:p>
            <a:pPr indent="0" lvl="0" marL="0" rtl="0" algn="l">
              <a:spcBef>
                <a:spcPts val="1200"/>
              </a:spcBef>
              <a:spcAft>
                <a:spcPts val="1200"/>
              </a:spcAft>
              <a:buNone/>
            </a:pPr>
            <a:r>
              <a:t/>
            </a:r>
            <a:endParaRPr/>
          </a:p>
        </p:txBody>
      </p:sp>
      <p:pic>
        <p:nvPicPr>
          <p:cNvPr id="174" name="Google Shape;174;p19"/>
          <p:cNvPicPr preferRelativeResize="0"/>
          <p:nvPr/>
        </p:nvPicPr>
        <p:blipFill>
          <a:blip r:embed="rId3">
            <a:alphaModFix/>
          </a:blip>
          <a:stretch>
            <a:fillRect/>
          </a:stretch>
        </p:blipFill>
        <p:spPr>
          <a:xfrm>
            <a:off x="5046050" y="1450750"/>
            <a:ext cx="3824375" cy="29987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4. What are the most popular start and end stations?</a:t>
            </a:r>
            <a:endParaRPr/>
          </a:p>
        </p:txBody>
      </p:sp>
      <p:sp>
        <p:nvSpPr>
          <p:cNvPr id="180" name="Google Shape;180;p20"/>
          <p:cNvSpPr txBox="1"/>
          <p:nvPr>
            <p:ph idx="1" type="body"/>
          </p:nvPr>
        </p:nvSpPr>
        <p:spPr>
          <a:xfrm>
            <a:off x="1297500" y="142762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u"/>
              <a:t>A different way of looking at popularity is by calculating the </a:t>
            </a:r>
            <a:r>
              <a:rPr lang="hu" u="sng">
                <a:solidFill>
                  <a:schemeClr val="hlink"/>
                </a:solidFill>
                <a:hlinkClick r:id="rId3"/>
              </a:rPr>
              <a:t>PageRank </a:t>
            </a:r>
            <a:r>
              <a:rPr lang="hu"/>
              <a:t>for each station</a:t>
            </a:r>
            <a:endParaRPr/>
          </a:p>
          <a:p>
            <a:pPr indent="-311150" lvl="0" marL="457200" rtl="0" algn="l">
              <a:spcBef>
                <a:spcPts val="1200"/>
              </a:spcBef>
              <a:spcAft>
                <a:spcPts val="0"/>
              </a:spcAft>
              <a:buSzPts val="1300"/>
              <a:buChar char="-"/>
            </a:pPr>
            <a:r>
              <a:rPr lang="hu"/>
              <a:t>PageRank is a network ranking method (primarily known by the fact that Google is also using it to rank the search results that users see)</a:t>
            </a:r>
            <a:endParaRPr/>
          </a:p>
          <a:p>
            <a:pPr indent="-298450" lvl="1" marL="914400" rtl="0" algn="l">
              <a:spcBef>
                <a:spcPts val="0"/>
              </a:spcBef>
              <a:spcAft>
                <a:spcPts val="0"/>
              </a:spcAft>
              <a:buSzPts val="1100"/>
              <a:buChar char="-"/>
            </a:pPr>
            <a:r>
              <a:rPr lang="hu"/>
              <a:t>It factors in many different features, not just purely the number of traffic (or journeys in this case)</a:t>
            </a:r>
            <a:endParaRPr/>
          </a:p>
          <a:p>
            <a:pPr indent="-298450" lvl="1" marL="914400" rtl="0" algn="l">
              <a:spcBef>
                <a:spcPts val="0"/>
              </a:spcBef>
              <a:spcAft>
                <a:spcPts val="0"/>
              </a:spcAft>
              <a:buSzPts val="1100"/>
              <a:buChar char="-"/>
            </a:pPr>
            <a:r>
              <a:rPr lang="hu"/>
              <a:t>For example, how many connections each station has, and how influential are those connections in the graph</a:t>
            </a:r>
            <a:endParaRPr/>
          </a:p>
          <a:p>
            <a:pPr indent="-311150" lvl="0" marL="457200" rtl="0" algn="l">
              <a:spcBef>
                <a:spcPts val="0"/>
              </a:spcBef>
              <a:spcAft>
                <a:spcPts val="0"/>
              </a:spcAft>
              <a:buSzPts val="1300"/>
              <a:buChar char="-"/>
            </a:pPr>
            <a:r>
              <a:rPr lang="hu"/>
              <a:t>The results are somewhat different to the ranking based on frequency alone, although there is overlap. Would be an interesting next step to understand the differences and what they might suggest</a:t>
            </a:r>
            <a:endParaRPr/>
          </a:p>
        </p:txBody>
      </p:sp>
      <p:pic>
        <p:nvPicPr>
          <p:cNvPr id="181" name="Google Shape;181;p20"/>
          <p:cNvPicPr preferRelativeResize="0"/>
          <p:nvPr/>
        </p:nvPicPr>
        <p:blipFill>
          <a:blip r:embed="rId4">
            <a:alphaModFix/>
          </a:blip>
          <a:stretch>
            <a:fillRect/>
          </a:stretch>
        </p:blipFill>
        <p:spPr>
          <a:xfrm>
            <a:off x="939300" y="3699716"/>
            <a:ext cx="7896875" cy="126903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5. Is there a relationship between the number of docks and the number of bicycles hired?</a:t>
            </a:r>
            <a:endParaRPr/>
          </a:p>
        </p:txBody>
      </p:sp>
      <p:sp>
        <p:nvSpPr>
          <p:cNvPr id="187" name="Google Shape;187;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u" sz="1200"/>
              <a:t>A different way of looking at how much a station is utilised is by attributing the inflow and outflow numbers, and also by looking at the delta of these two (aka. inflow - outflow).</a:t>
            </a:r>
            <a:endParaRPr sz="1200"/>
          </a:p>
          <a:p>
            <a:pPr indent="0" lvl="0" marL="0" rtl="0" algn="l">
              <a:spcBef>
                <a:spcPts val="1200"/>
              </a:spcBef>
              <a:spcAft>
                <a:spcPts val="0"/>
              </a:spcAft>
              <a:buNone/>
            </a:pPr>
            <a:br>
              <a:rPr lang="hu" sz="1200"/>
            </a:br>
            <a:r>
              <a:rPr lang="hu" sz="1200"/>
              <a:t>For example:</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rPr lang="hu" sz="1200"/>
              <a:t>If we look at the relationship between the delta of the stations and the number of docks, the correlation is not deterministic and crystal clear, but we can see that the biggest delta differences are the ones found at the higher end of the number of docks</a:t>
            </a:r>
            <a:endParaRPr sz="1200"/>
          </a:p>
        </p:txBody>
      </p:sp>
      <p:pic>
        <p:nvPicPr>
          <p:cNvPr id="188" name="Google Shape;188;p21"/>
          <p:cNvPicPr preferRelativeResize="0"/>
          <p:nvPr/>
        </p:nvPicPr>
        <p:blipFill>
          <a:blip r:embed="rId3">
            <a:alphaModFix/>
          </a:blip>
          <a:stretch>
            <a:fillRect/>
          </a:stretch>
        </p:blipFill>
        <p:spPr>
          <a:xfrm>
            <a:off x="2686975" y="2176900"/>
            <a:ext cx="2680576" cy="839775"/>
          </a:xfrm>
          <a:prstGeom prst="rect">
            <a:avLst/>
          </a:prstGeom>
          <a:noFill/>
          <a:ln>
            <a:noFill/>
          </a:ln>
        </p:spPr>
      </p:pic>
      <p:pic>
        <p:nvPicPr>
          <p:cNvPr id="189" name="Google Shape;189;p21"/>
          <p:cNvPicPr preferRelativeResize="0"/>
          <p:nvPr/>
        </p:nvPicPr>
        <p:blipFill>
          <a:blip r:embed="rId4">
            <a:alphaModFix/>
          </a:blip>
          <a:stretch>
            <a:fillRect/>
          </a:stretch>
        </p:blipFill>
        <p:spPr>
          <a:xfrm>
            <a:off x="2005525" y="3885725"/>
            <a:ext cx="5622843" cy="914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