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7270-38BC-DE5B-9704-BBEACC7C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0F23D-7A52-0290-4004-EE48E318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823E-A5A0-E9E5-8AB5-2DA941D4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68F1-4989-F7EE-EE05-92A46AAC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83C7A-F4C7-353C-AF71-4A53A8C9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9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8F7D-08F9-3FE3-2841-4ABB4F21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8E20B-63F8-C1E5-065E-768105BA9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8765A-AEF1-522F-2A3F-55973A14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3154-2BF5-9AF4-00C5-D12E0D69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6B75-87AA-4BA2-2CF8-BE697A98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62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57890-E9B3-E6DC-813B-E54D475DF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A339-8CD6-849F-AE3F-7C5028956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36164-594E-702E-6853-031404DB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AB97-EFA1-BF1D-E21F-CA182AAE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45F3-BC47-BA56-570E-F7CD2CC4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C63-313B-0836-3CAF-7702EDAC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F98C-C08C-0374-F738-8E9F3331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5CF6-B8C1-BB47-05AF-AC2C7024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10FB6-6E06-C809-16E1-D7141F3A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4C4BB-33E9-6C6F-AA6F-7CC392D6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7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B0A-257D-DF59-C420-F6C534DE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67D5-9782-A260-B90D-07676FB6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EF2B-6BF2-0771-1602-346F0154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70AD4-6B70-6567-A081-113977E4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AFD5-62CF-9F77-D786-F31C57DF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9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1C3E-4DE5-45BC-BB49-D2638FE1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C1F9-8A64-423F-0A13-CE52269C5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781A4-ACAD-3469-7D5C-C6C9AA2E1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4A01-BF05-B247-11C6-CCCC9397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5A698-FABD-5D88-B839-8717411C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23E18-0C45-3BE1-5437-484F40B8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B814-050D-517D-3980-F818C2B7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1E68-B60F-B3A2-0EA8-76CCC1F6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D9A57-358A-7962-777D-8C505127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8C968-B224-82DD-5466-12270DF60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41CD9-475C-5CF7-5160-039F53DEF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8B4C1-57DF-B639-8394-438A8C26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AE481-A7E6-C980-A0CD-4B6323C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DA5C4-A685-42F5-0E12-D124C172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6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AFFE-4C7B-DDCA-DDE3-A8C22381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61B2D-F8DC-2113-64F9-11D6B785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B794E-AF5F-446E-BC8B-FCB61426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01DEB-81B6-9938-9308-09B40A46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7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95D0B-DFAC-0359-EA5F-85BE69D9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834F9-E632-4B5B-5927-F0258A7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3A317-B487-C4C0-A13E-253BCC2E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3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6B38-FD87-4816-B5F7-6630B978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CFB76-72EB-01DB-C780-B0B817829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E6A0B-A438-3247-552C-D09F525E8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9B5D-42B2-4B5D-B423-27A1A9EC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C2823-7EB1-6F4E-4DF6-4229DFA0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0DA0-F956-AE19-79D9-719DE5DF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2ACF-F6CF-0DF1-42CA-DC2E3CE0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7B04E-C32C-665C-50EF-B1ED0C6A4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BE71D-4EE0-0079-BE5B-5847B37A8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DBFBC-9B7C-354B-73A4-FE9189A7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48A1F-A808-3186-4636-2EDD0F5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2F1EE-897C-7879-4123-5887FEA6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4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9AAAF-4225-9AB2-6D63-D1C50E39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2D93-F758-2EDA-B5B5-023DF568B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B579-C5D3-4F9C-8784-7AB946BF9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46280-B0C5-4BD2-BC85-1DAD756F9A7E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4728-219C-7ADD-63FB-617C8C3B9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17635-1FC4-011E-2634-25827EFB4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EA329-C678-42F3-8DBC-23602AD04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28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BECC-2C61-DA9A-4423-45EC61894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Trendek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A97B3-821F-79EE-5A95-D87876EC2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/>
              <a:t>Reszponzív</a:t>
            </a:r>
            <a:r>
              <a:rPr lang="en-GB" b="1" dirty="0"/>
              <a:t> </a:t>
            </a:r>
            <a:r>
              <a:rPr lang="en-GB" b="1" dirty="0" err="1"/>
              <a:t>viselkedésű</a:t>
            </a:r>
            <a:r>
              <a:rPr lang="en-GB" b="1" dirty="0"/>
              <a:t> </a:t>
            </a:r>
            <a:r>
              <a:rPr lang="en-GB" b="1" dirty="0" err="1"/>
              <a:t>weboldal</a:t>
            </a:r>
            <a:r>
              <a:rPr lang="en-GB" b="1" dirty="0"/>
              <a:t> </a:t>
            </a:r>
            <a:r>
              <a:rPr lang="en-GB" dirty="0" err="1"/>
              <a:t>feladatrész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6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0A968-D22A-61D2-6E57-45AB4DF9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9" y="404516"/>
            <a:ext cx="10816701" cy="3423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79959-9E2F-0242-7283-A6D6A8277950}"/>
              </a:ext>
            </a:extLst>
          </p:cNvPr>
          <p:cNvSpPr txBox="1"/>
          <p:nvPr/>
        </p:nvSpPr>
        <p:spPr>
          <a:xfrm>
            <a:off x="904568" y="3549445"/>
            <a:ext cx="616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</a:t>
            </a:r>
            <a:r>
              <a:rPr lang="en-GB" dirty="0" err="1"/>
              <a:t>módosításokat</a:t>
            </a:r>
            <a:r>
              <a:rPr lang="en-GB" dirty="0"/>
              <a:t> a </a:t>
            </a:r>
            <a:r>
              <a:rPr lang="en-GB" dirty="0" err="1"/>
              <a:t>megadott</a:t>
            </a:r>
            <a:r>
              <a:rPr lang="en-GB" dirty="0"/>
              <a:t> </a:t>
            </a:r>
            <a:r>
              <a:rPr lang="en-GB" b="1" dirty="0"/>
              <a:t>style.css </a:t>
            </a:r>
            <a:r>
              <a:rPr lang="en-GB" dirty="0" err="1"/>
              <a:t>fájlban</a:t>
            </a:r>
            <a:r>
              <a:rPr lang="en-GB" dirty="0"/>
              <a:t> </a:t>
            </a:r>
            <a:r>
              <a:rPr lang="en-GB" dirty="0" err="1"/>
              <a:t>valósítsd</a:t>
            </a:r>
            <a:r>
              <a:rPr lang="en-GB" dirty="0"/>
              <a:t> meg.</a:t>
            </a:r>
          </a:p>
        </p:txBody>
      </p:sp>
    </p:spTree>
    <p:extLst>
      <p:ext uri="{BB962C8B-B14F-4D97-AF65-F5344CB8AC3E}">
        <p14:creationId xmlns:p14="http://schemas.microsoft.com/office/powerpoint/2010/main" val="361162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1BA92-A8C9-6D48-5AA6-81486DA8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8" y="140677"/>
            <a:ext cx="6838729" cy="5978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3A04F3-2BB0-DD9F-92C9-9EFE8D8C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60" y="140677"/>
            <a:ext cx="4344279" cy="64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7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5CAE19-60AC-B9BB-D429-62CD9515BF43}"/>
              </a:ext>
            </a:extLst>
          </p:cNvPr>
          <p:cNvSpPr txBox="1"/>
          <p:nvPr/>
        </p:nvSpPr>
        <p:spPr>
          <a:xfrm>
            <a:off x="179988" y="179988"/>
            <a:ext cx="9719387" cy="2264617"/>
          </a:xfrm>
          <a:prstGeom prst="rect">
            <a:avLst/>
          </a:prstGeom>
          <a:noFill/>
          <a:ln>
            <a:noFill/>
          </a:ln>
          <a:effectLst/>
        </p:spPr>
        <p:txBody>
          <a:bodyPr lIns="89994" tIns="44997" rIns="89994" bIns="44997"/>
          <a:lstStyle/>
          <a:p>
            <a:pPr>
              <a:lnSpc>
                <a:spcPct val="150000"/>
              </a:lnSpc>
            </a:pPr>
            <a:r>
              <a:rPr lang="en-GB" sz="1600" b="1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4.Backend </a:t>
            </a:r>
            <a:r>
              <a:rPr lang="en-GB" sz="1600" b="1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feladatrész</a:t>
            </a:r>
            <a:r>
              <a:rPr lang="en-GB" sz="1600" b="1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15pont</a:t>
            </a:r>
            <a:endParaRPr sz="1600" dirty="0"/>
          </a:p>
          <a:p>
            <a:pPr>
              <a:lnSpc>
                <a:spcPct val="150000"/>
              </a:lnSpc>
            </a:pP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Az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alábbi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feladatban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lang="en-GB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gy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az</a:t>
            </a:r>
            <a:r>
              <a:rPr lang="en-GB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aktuális</a:t>
            </a:r>
            <a:r>
              <a:rPr lang="en-GB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trendek</a:t>
            </a:r>
            <a:r>
              <a:rPr lang="en-GB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et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bemutató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weboldalának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b="1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backend </a:t>
            </a:r>
            <a:r>
              <a:rPr lang="en-US" sz="1400" b="1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szerverét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kell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elkészítenie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1400" dirty="0"/>
          </a:p>
          <a:p>
            <a:pPr>
              <a:lnSpc>
                <a:spcPct val="150000"/>
              </a:lnSpc>
            </a:pP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Adva</a:t>
            </a:r>
            <a:r>
              <a:rPr lang="en-GB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van </a:t>
            </a: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egy</a:t>
            </a:r>
            <a:r>
              <a:rPr lang="en-GB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alapértelmezett</a:t>
            </a:r>
            <a:r>
              <a:rPr lang="en-GB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könyvtárstruktúra</a:t>
            </a:r>
            <a:r>
              <a:rPr lang="en-GB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</a:t>
            </a: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feladat</a:t>
            </a:r>
            <a:r>
              <a:rPr lang="en-GB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negvalósításáshoz</a:t>
            </a:r>
            <a:r>
              <a:rPr lang="en-GB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szükséges</a:t>
            </a:r>
            <a:r>
              <a:rPr lang="en-GB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könyvtárakkal</a:t>
            </a:r>
            <a:r>
              <a:rPr lang="en-GB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en-GB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függőségekkel</a:t>
            </a:r>
            <a:r>
              <a:rPr lang="en-GB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
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Készítsen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adatbázist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600" b="1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trendek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néven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karakterkódolása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legyen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b="1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utf-8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illesztése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magyar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szabályok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szerinti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majd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mportálja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az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adatbázis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táblákat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létrehozó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adatokat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feltöltő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megadott</a:t>
            </a:r>
            <a:r>
              <a:rPr lang="en-US" sz="140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SQL </a:t>
            </a:r>
            <a:r>
              <a:rPr lang="en-US" sz="140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scriptet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trendek.sql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 !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85BAE-FAF9-0DBB-B471-5643D5BF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7" y="2708654"/>
            <a:ext cx="1400370" cy="790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CA7794-72DD-5F4B-F077-F8474F31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39" y="2444605"/>
            <a:ext cx="2676899" cy="2591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B2DEE2-ED1D-3E5E-DDD0-3E68AECBA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386" y="5353852"/>
            <a:ext cx="11993649" cy="132416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CE6FBCC-C19D-643F-4FA7-E129C39347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26850" y="2889540"/>
            <a:ext cx="2867238" cy="28191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86951-D5E1-1908-1343-411BEEC3735A}"/>
              </a:ext>
            </a:extLst>
          </p:cNvPr>
          <p:cNvSpPr txBox="1"/>
          <p:nvPr/>
        </p:nvSpPr>
        <p:spPr>
          <a:xfrm>
            <a:off x="179988" y="111592"/>
            <a:ext cx="6024168" cy="968339"/>
          </a:xfrm>
          <a:prstGeom prst="rect">
            <a:avLst/>
          </a:prstGeom>
          <a:noFill/>
          <a:ln>
            <a:noFill/>
          </a:ln>
          <a:effectLst/>
        </p:spPr>
        <p:txBody>
          <a:bodyPr lIns="89994" tIns="44997" rIns="89994" bIns="44997"/>
          <a:lstStyle/>
          <a:p>
            <a:r>
              <a:rPr lang="en-GB" sz="1450" b="1" spc="-11" dirty="0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lang="en-US" sz="1450" b="1" spc="-1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450" b="1" spc="-11" dirty="0" err="1">
                <a:solidFill>
                  <a:srgbClr val="000000"/>
                </a:solidFill>
                <a:latin typeface="Arial"/>
                <a:cs typeface="Arial"/>
              </a:rPr>
              <a:t>Trendek</a:t>
            </a:r>
            <a:r>
              <a:rPr lang="en-US" sz="1450" b="1" spc="-1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450" b="1" u="none" spc="-14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lekérdezése</a:t>
            </a:r>
            <a:r>
              <a:rPr lang="hu-HU" sz="1450" b="1" u="none" spc="-14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kategória alapján(GET)</a:t>
            </a:r>
            <a:r>
              <a:rPr lang="en-US" sz="1450" b="1" u="none" spc="-14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  <a:r>
              <a:rPr lang="en-US" sz="1450" b="1" u="none" spc="-14" baseline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api</a:t>
            </a:r>
            <a:r>
              <a:rPr lang="en-US" sz="1450" b="1" u="none" spc="-14" baseline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/trends</a:t>
            </a:r>
            <a:r>
              <a:rPr lang="hu-HU" sz="1450" b="1" u="none" spc="-14" baseline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/:</a:t>
            </a:r>
            <a:r>
              <a:rPr lang="hu-HU" sz="1450" b="1" u="none" spc="-14" baseline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categId</a:t>
            </a:r>
            <a:endParaRPr sz="1450" dirty="0"/>
          </a:p>
          <a:p>
            <a:r>
              <a:rPr lang="en-US" sz="145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Lekérdezi</a:t>
            </a:r>
            <a:r>
              <a:rPr lang="en-US" sz="145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az</a:t>
            </a:r>
            <a:r>
              <a:rPr lang="en-US" sz="145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összes</a:t>
            </a:r>
            <a:r>
              <a:rPr lang="en-US" sz="145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adatot</a:t>
            </a:r>
            <a:r>
              <a:rPr lang="en-US" sz="145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 </a:t>
            </a:r>
            <a:r>
              <a:rPr lang="en-US" sz="1450" b="1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trends </a:t>
            </a:r>
            <a:r>
              <a:rPr lang="en-US" sz="145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táblából</a:t>
            </a:r>
            <a:r>
              <a:rPr lang="en-US" sz="14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ABC </a:t>
            </a:r>
            <a:r>
              <a:rPr lang="en-US" sz="145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szerinti</a:t>
            </a:r>
            <a:r>
              <a:rPr lang="en-US" sz="14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sorrendben</a:t>
            </a:r>
            <a:r>
              <a:rPr lang="en-US" sz="145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hu-HU" sz="145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endParaRPr sz="1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2954A-73F5-9CA5-91D0-9ED621C22D6C}"/>
              </a:ext>
            </a:extLst>
          </p:cNvPr>
          <p:cNvSpPr txBox="1"/>
          <p:nvPr/>
        </p:nvSpPr>
        <p:spPr>
          <a:xfrm>
            <a:off x="191042" y="1748010"/>
            <a:ext cx="10989457" cy="554005"/>
          </a:xfrm>
          <a:prstGeom prst="rect">
            <a:avLst/>
          </a:prstGeom>
          <a:noFill/>
          <a:ln>
            <a:noFill/>
          </a:ln>
          <a:effectLst/>
        </p:spPr>
        <p:txBody>
          <a:bodyPr lIns="89994" tIns="44997" rIns="89994" bIns="44997"/>
          <a:lstStyle/>
          <a:p>
            <a:r>
              <a:rPr lang="hu-HU" sz="1450" b="1" spc="-11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GB" sz="1450" b="1" spc="-11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n-US" sz="1450" b="1" u="none" spc="-11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Kategóriák</a:t>
            </a:r>
            <a:r>
              <a:rPr lang="en-US" sz="1450" b="1" u="none" spc="-11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b="1" u="none" spc="-11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lekérdezése</a:t>
            </a:r>
            <a:r>
              <a:rPr lang="hu-HU" sz="1450" b="1" u="none" spc="-11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(GET)</a:t>
            </a:r>
            <a:r>
              <a:rPr lang="en-US" sz="1450" b="1" u="none" spc="-11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</a:t>
            </a:r>
            <a:r>
              <a:rPr lang="en-US" sz="1450" b="1" u="none" spc="-11" baseline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api</a:t>
            </a:r>
            <a:r>
              <a:rPr lang="en-US" sz="1450" b="1" u="none" spc="-11" baseline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/categories 	</a:t>
            </a:r>
            <a:endParaRPr lang="en-US" sz="1450" dirty="0"/>
          </a:p>
          <a:p>
            <a:r>
              <a:rPr lang="en-US" sz="145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Lekérdezi</a:t>
            </a:r>
            <a:r>
              <a:rPr lang="en-US" sz="145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az</a:t>
            </a:r>
            <a:r>
              <a:rPr lang="en-US" sz="145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összes</a:t>
            </a:r>
            <a:r>
              <a:rPr lang="en-US" sz="145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kategóriát</a:t>
            </a:r>
            <a:r>
              <a:rPr lang="en-US" sz="145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az</a:t>
            </a:r>
            <a:r>
              <a:rPr lang="en-US" sz="145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u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adatbázisból</a:t>
            </a:r>
            <a:r>
              <a:rPr lang="en-US" sz="1450" u="none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sz="14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1A1CF-46C7-F9A4-5F96-0CC5534D686E}"/>
              </a:ext>
            </a:extLst>
          </p:cNvPr>
          <p:cNvSpPr txBox="1"/>
          <p:nvPr/>
        </p:nvSpPr>
        <p:spPr>
          <a:xfrm>
            <a:off x="191042" y="3133847"/>
            <a:ext cx="10989457" cy="554005"/>
          </a:xfrm>
          <a:prstGeom prst="rect">
            <a:avLst/>
          </a:prstGeom>
          <a:noFill/>
          <a:ln>
            <a:noFill/>
          </a:ln>
          <a:effectLst/>
        </p:spPr>
        <p:txBody>
          <a:bodyPr lIns="89994" tIns="44997" rIns="89994" bIns="44997"/>
          <a:lstStyle/>
          <a:p>
            <a:r>
              <a:rPr lang="hu-HU" sz="1450" b="1" spc="-11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en-GB" sz="1450" b="1" spc="-11" dirty="0">
                <a:solidFill>
                  <a:srgbClr val="000000"/>
                </a:solidFill>
                <a:latin typeface="Arial"/>
                <a:cs typeface="Arial"/>
              </a:rPr>
              <a:t>.Új k</a:t>
            </a:r>
            <a:r>
              <a:rPr lang="en-US" sz="1450" b="1" spc="-11" dirty="0" err="1">
                <a:solidFill>
                  <a:srgbClr val="000000"/>
                </a:solidFill>
                <a:latin typeface="Arial"/>
                <a:cs typeface="Arial"/>
              </a:rPr>
              <a:t>ategóriák</a:t>
            </a:r>
            <a:r>
              <a:rPr lang="en-US" sz="1450" b="1" spc="-1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450" b="1" u="none" spc="-11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hozzáadása</a:t>
            </a:r>
            <a:r>
              <a:rPr lang="hu-HU" sz="1450" b="1" u="none" spc="-11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(POST)</a:t>
            </a:r>
            <a:r>
              <a:rPr lang="hu-HU" sz="1450" b="1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b="1" u="none" spc="-11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50" b="1" u="none" spc="-11" baseline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api</a:t>
            </a:r>
            <a:r>
              <a:rPr lang="en-US" sz="1450" b="1" u="none" spc="-11" baseline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/categories</a:t>
            </a:r>
            <a:endParaRPr lang="hu-HU" sz="1450" b="1" u="none" spc="-11" baseline="0" dirty="0">
              <a:solidFill>
                <a:srgbClr val="0070C0"/>
              </a:solidFill>
              <a:latin typeface="Arial"/>
              <a:ea typeface="Arial"/>
              <a:cs typeface="Arial"/>
            </a:endParaRPr>
          </a:p>
          <a:p>
            <a:r>
              <a:rPr lang="hu-HU" sz="1450" b="1" u="none" spc="-11" baseline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Sikeres </a:t>
            </a:r>
            <a:r>
              <a:rPr lang="hu-HU" sz="1450" b="1" u="none" spc="-11" baseline="0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insert</a:t>
            </a:r>
            <a:r>
              <a:rPr lang="hu-HU" sz="1450" b="1" u="none" spc="-11" baseline="0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 </a:t>
            </a:r>
            <a:r>
              <a:rPr lang="hu-HU" sz="1450" u="none" spc="-11" baseline="0" dirty="0">
                <a:latin typeface="Arial"/>
                <a:ea typeface="Arial"/>
                <a:cs typeface="Arial"/>
              </a:rPr>
              <a:t>művelet után egy jól érthető üzenetet küldjön vissza a kliensnek az API, 201 státuszkóddal.</a:t>
            </a:r>
            <a:r>
              <a:rPr lang="en-US" sz="1450" b="1" u="none" spc="-11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endParaRPr sz="14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F090B8-7348-E192-62CF-D7AE9210E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29" y="2356391"/>
            <a:ext cx="3772426" cy="685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634194-CF39-3C11-BEF8-1FE7D751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29" y="3672577"/>
            <a:ext cx="3848637" cy="466790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FE10CCD1-B031-4ED3-ADF7-4CA083DB3975}"/>
              </a:ext>
            </a:extLst>
          </p:cNvPr>
          <p:cNvSpPr/>
          <p:nvPr/>
        </p:nvSpPr>
        <p:spPr>
          <a:xfrm>
            <a:off x="191042" y="937499"/>
            <a:ext cx="792883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50" b="1" spc="-11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GB" sz="1450" b="1" spc="-11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lang="en-GB" sz="1450" b="1" spc="-11" dirty="0" err="1">
                <a:solidFill>
                  <a:srgbClr val="000000"/>
                </a:solidFill>
                <a:latin typeface="Arial"/>
                <a:cs typeface="Arial"/>
              </a:rPr>
              <a:t>Kulcsszavas</a:t>
            </a:r>
            <a:r>
              <a:rPr lang="en-GB" sz="1450" b="1" spc="-1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GB" sz="1450" b="1" spc="-11" dirty="0" err="1">
                <a:solidFill>
                  <a:srgbClr val="000000"/>
                </a:solidFill>
                <a:latin typeface="Arial"/>
                <a:cs typeface="Arial"/>
              </a:rPr>
              <a:t>kereséshez</a:t>
            </a:r>
            <a:r>
              <a:rPr lang="hu-HU" sz="1450" b="1" spc="-11" dirty="0">
                <a:solidFill>
                  <a:srgbClr val="000000"/>
                </a:solidFill>
                <a:latin typeface="Arial"/>
                <a:cs typeface="Arial"/>
              </a:rPr>
              <a:t>(GET)</a:t>
            </a:r>
            <a:r>
              <a:rPr lang="en-GB" sz="1450" b="1" spc="-1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GB" sz="1450" spc="-11" dirty="0" err="1">
                <a:solidFill>
                  <a:srgbClr val="000000"/>
                </a:solidFill>
                <a:latin typeface="Arial"/>
                <a:cs typeface="Arial"/>
              </a:rPr>
              <a:t>szükséges</a:t>
            </a:r>
            <a:r>
              <a:rPr lang="en-GB" sz="1450" spc="-1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GB" sz="1450" spc="-11" dirty="0" err="1">
                <a:solidFill>
                  <a:srgbClr val="000000"/>
                </a:solidFill>
                <a:latin typeface="Arial"/>
                <a:cs typeface="Arial"/>
              </a:rPr>
              <a:t>végpont</a:t>
            </a:r>
            <a:r>
              <a:rPr lang="en-GB" sz="1450" spc="-1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GB" sz="1450" spc="-11" dirty="0" err="1">
                <a:solidFill>
                  <a:srgbClr val="000000"/>
                </a:solidFill>
                <a:latin typeface="Arial"/>
                <a:cs typeface="Arial"/>
              </a:rPr>
              <a:t>megvalósítás</a:t>
            </a:r>
            <a:r>
              <a:rPr lang="hu-HU" sz="1450" spc="-11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hu-HU" sz="1450" spc="-11" dirty="0">
                <a:solidFill>
                  <a:srgbClr val="0070C0"/>
                </a:solidFill>
                <a:latin typeface="Arial"/>
                <a:cs typeface="Arial"/>
              </a:rPr>
              <a:t>: </a:t>
            </a:r>
            <a:r>
              <a:rPr lang="hu-HU" sz="1450" b="1" spc="-11" dirty="0" err="1">
                <a:solidFill>
                  <a:srgbClr val="0070C0"/>
                </a:solidFill>
                <a:latin typeface="Arial"/>
                <a:cs typeface="Arial"/>
              </a:rPr>
              <a:t>api</a:t>
            </a:r>
            <a:r>
              <a:rPr lang="hu-HU" sz="1450" b="1" spc="-11" dirty="0">
                <a:solidFill>
                  <a:srgbClr val="0070C0"/>
                </a:solidFill>
                <a:latin typeface="Arial"/>
                <a:cs typeface="Arial"/>
              </a:rPr>
              <a:t>/</a:t>
            </a:r>
            <a:r>
              <a:rPr lang="hu-HU" sz="1450" b="1" spc="-11" dirty="0" err="1">
                <a:solidFill>
                  <a:srgbClr val="0070C0"/>
                </a:solidFill>
                <a:latin typeface="Arial"/>
                <a:cs typeface="Arial"/>
              </a:rPr>
              <a:t>search</a:t>
            </a:r>
            <a:r>
              <a:rPr lang="hu-HU" sz="1450" b="1" spc="-11" dirty="0">
                <a:solidFill>
                  <a:srgbClr val="0070C0"/>
                </a:solidFill>
                <a:latin typeface="Arial"/>
                <a:cs typeface="Arial"/>
              </a:rPr>
              <a:t>/:</a:t>
            </a:r>
            <a:r>
              <a:rPr lang="hu-HU" sz="1450" b="1" spc="-11" dirty="0" err="1">
                <a:solidFill>
                  <a:srgbClr val="0070C0"/>
                </a:solidFill>
                <a:latin typeface="Arial"/>
                <a:cs typeface="Arial"/>
              </a:rPr>
              <a:t>keyWord</a:t>
            </a:r>
            <a:r>
              <a:rPr lang="en-GB" sz="1450" b="1" spc="-1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endParaRPr lang="hu-HU" sz="1450" b="1" spc="-11" dirty="0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hu-HU" sz="1450" spc="-11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GB" sz="1450" spc="-11" dirty="0">
                <a:solidFill>
                  <a:srgbClr val="000000"/>
                </a:solidFill>
                <a:latin typeface="Arial"/>
                <a:cs typeface="Arial"/>
              </a:rPr>
              <a:t> trend </a:t>
            </a:r>
            <a:r>
              <a:rPr lang="en-GB" sz="1450" spc="-11" dirty="0" err="1">
                <a:solidFill>
                  <a:srgbClr val="000000"/>
                </a:solidFill>
                <a:latin typeface="Arial"/>
                <a:cs typeface="Arial"/>
              </a:rPr>
              <a:t>nevében</a:t>
            </a:r>
            <a:r>
              <a:rPr lang="hu-HU" sz="1450" spc="-11" dirty="0">
                <a:solidFill>
                  <a:srgbClr val="000000"/>
                </a:solidFill>
                <a:latin typeface="Arial"/>
                <a:cs typeface="Arial"/>
              </a:rPr>
              <a:t> vagy a leírásában</a:t>
            </a:r>
            <a:r>
              <a:rPr lang="en-GB" sz="1450" spc="-11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n-GB" sz="1450" spc="-11" dirty="0" err="1">
                <a:solidFill>
                  <a:srgbClr val="000000"/>
                </a:solidFill>
                <a:latin typeface="Arial"/>
                <a:cs typeface="Arial"/>
              </a:rPr>
              <a:t>keressési</a:t>
            </a:r>
            <a:r>
              <a:rPr lang="en-GB" sz="1450" spc="-1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GB" sz="1450" spc="-11" dirty="0" err="1">
                <a:solidFill>
                  <a:srgbClr val="000000"/>
                </a:solidFill>
                <a:latin typeface="Arial"/>
                <a:cs typeface="Arial"/>
              </a:rPr>
              <a:t>lehetőség</a:t>
            </a:r>
            <a:r>
              <a:rPr lang="en-GB" sz="1450" spc="-1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GB" sz="1450" spc="-11" dirty="0" err="1">
                <a:solidFill>
                  <a:srgbClr val="000000"/>
                </a:solidFill>
                <a:latin typeface="Arial"/>
                <a:cs typeface="Arial"/>
              </a:rPr>
              <a:t>megvalósításás</a:t>
            </a:r>
            <a:r>
              <a:rPr lang="hu-HU" sz="1450" spc="-11" dirty="0">
                <a:solidFill>
                  <a:srgbClr val="000000"/>
                </a:solidFill>
                <a:latin typeface="Arial"/>
                <a:cs typeface="Arial"/>
              </a:rPr>
              <a:t>a.</a:t>
            </a:r>
            <a:endParaRPr lang="en-GB" sz="1450" spc="-1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6D619E7-DA30-4DA2-84FC-E992E1108241}"/>
              </a:ext>
            </a:extLst>
          </p:cNvPr>
          <p:cNvSpPr txBox="1"/>
          <p:nvPr/>
        </p:nvSpPr>
        <p:spPr>
          <a:xfrm>
            <a:off x="191042" y="4244314"/>
            <a:ext cx="730802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spc="-11" dirty="0">
                <a:solidFill>
                  <a:srgbClr val="000000"/>
                </a:solidFill>
                <a:latin typeface="Arial"/>
                <a:cs typeface="Arial"/>
              </a:rPr>
              <a:t>5.Egy</a:t>
            </a:r>
            <a:r>
              <a:rPr lang="en-GB" sz="1600" b="1" spc="-1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hu-HU" sz="1600" b="1" spc="-11" dirty="0">
                <a:solidFill>
                  <a:srgbClr val="000000"/>
                </a:solidFill>
                <a:latin typeface="Arial"/>
                <a:cs typeface="Arial"/>
              </a:rPr>
              <a:t>trend </a:t>
            </a:r>
            <a:r>
              <a:rPr lang="hu-HU" sz="1600" b="1" spc="-11" dirty="0" err="1">
                <a:solidFill>
                  <a:srgbClr val="0070C0"/>
                </a:solidFill>
                <a:latin typeface="Arial"/>
                <a:cs typeface="Arial"/>
              </a:rPr>
              <a:t>impact</a:t>
            </a:r>
            <a:r>
              <a:rPr lang="hu-HU" sz="1600" b="1" spc="-1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hu-HU" sz="1600" b="1" spc="-11" dirty="0">
                <a:solidFill>
                  <a:srgbClr val="000000"/>
                </a:solidFill>
                <a:latin typeface="Arial"/>
                <a:cs typeface="Arial"/>
              </a:rPr>
              <a:t>mezőjéhez tárolt érték módosítása </a:t>
            </a:r>
            <a:r>
              <a:rPr lang="hu-HU" sz="1600" b="1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(PUT) </a:t>
            </a:r>
            <a:r>
              <a:rPr lang="en-US" sz="1600" b="1" spc="-1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600" b="1" spc="-11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api</a:t>
            </a:r>
            <a:r>
              <a:rPr lang="en-US" sz="1600" b="1" spc="-1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/</a:t>
            </a:r>
            <a:r>
              <a:rPr lang="hu-HU" sz="1600" b="1" spc="-11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impact</a:t>
            </a:r>
            <a:r>
              <a:rPr lang="hu-HU" sz="1600" b="1" spc="-11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/</a:t>
            </a:r>
            <a:r>
              <a:rPr lang="hu-HU" sz="1600" b="1" spc="-11" dirty="0" err="1">
                <a:solidFill>
                  <a:srgbClr val="0070C0"/>
                </a:solidFill>
                <a:latin typeface="Arial"/>
                <a:ea typeface="Arial"/>
                <a:cs typeface="Arial"/>
              </a:rPr>
              <a:t>id</a:t>
            </a:r>
            <a:endParaRPr lang="hu-HU" sz="1600" b="1" spc="-11" dirty="0">
              <a:solidFill>
                <a:srgbClr val="0070C0"/>
              </a:solidFill>
              <a:latin typeface="Arial"/>
              <a:ea typeface="Arial"/>
              <a:cs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 a trend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nem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található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akkor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egy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404-es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hibakódot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küld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vissza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853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B7E24337-DD8E-4EB6-B534-6411B8095D51}"/>
              </a:ext>
            </a:extLst>
          </p:cNvPr>
          <p:cNvSpPr txBox="1"/>
          <p:nvPr/>
        </p:nvSpPr>
        <p:spPr>
          <a:xfrm>
            <a:off x="237744" y="338328"/>
            <a:ext cx="118506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5. Frontend feladatrész: 15pont</a:t>
            </a:r>
          </a:p>
          <a:p>
            <a:r>
              <a:rPr lang="hu-HU" dirty="0"/>
              <a:t>A feladat egy az aktuális trendeket, érdekes információkat tartalmazó weboldal megvalósítása lenne.</a:t>
            </a:r>
          </a:p>
          <a:p>
            <a:r>
              <a:rPr lang="hu-HU" dirty="0"/>
              <a:t>Adva van egy </a:t>
            </a:r>
            <a:r>
              <a:rPr lang="hu-HU" dirty="0" err="1"/>
              <a:t>React-Vite</a:t>
            </a:r>
            <a:r>
              <a:rPr lang="hu-HU" dirty="0"/>
              <a:t> projekt alapszerkezete a feladat megoldásához szükséges könyvtárakkal függőségekkel (frontend.zip).</a:t>
            </a:r>
          </a:p>
          <a:p>
            <a:r>
              <a:rPr lang="hu-HU" dirty="0"/>
              <a:t>Hozz létre egy </a:t>
            </a:r>
            <a:r>
              <a:rPr lang="hu-HU" b="1" dirty="0" err="1"/>
              <a:t>trends_frontend</a:t>
            </a:r>
            <a:r>
              <a:rPr lang="hu-HU" b="1" dirty="0"/>
              <a:t> </a:t>
            </a:r>
            <a:r>
              <a:rPr lang="hu-HU" dirty="0"/>
              <a:t>nevű mappát, majd </a:t>
            </a:r>
            <a:r>
              <a:rPr lang="hu-HU" dirty="0" err="1"/>
              <a:t>zip</a:t>
            </a:r>
            <a:r>
              <a:rPr lang="hu-HU" dirty="0"/>
              <a:t> fájl kicsomagolása után </a:t>
            </a:r>
            <a:r>
              <a:rPr lang="hu-HU" b="1" dirty="0" err="1"/>
              <a:t>pnpm</a:t>
            </a:r>
            <a:r>
              <a:rPr lang="hu-HU" b="1" dirty="0"/>
              <a:t> add </a:t>
            </a:r>
            <a:r>
              <a:rPr lang="hu-HU" dirty="0" err="1"/>
              <a:t>parancssal</a:t>
            </a:r>
            <a:r>
              <a:rPr lang="hu-HU" dirty="0"/>
              <a:t> telepítsd a függőségeket. Más könyvtárak telepítése is engedélyezett.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 létre egy </a:t>
            </a:r>
            <a:r>
              <a:rPr lang="hu-HU" b="1" dirty="0" err="1"/>
              <a:t>Home.jsx</a:t>
            </a:r>
            <a:r>
              <a:rPr lang="hu-HU" dirty="0"/>
              <a:t> komponenst ahol megjelennek egy-egy kártyán  a kategóriák a </a:t>
            </a:r>
            <a:r>
              <a:rPr lang="hu-HU" b="1" dirty="0" err="1"/>
              <a:t>categories</a:t>
            </a:r>
            <a:r>
              <a:rPr lang="hu-HU" dirty="0"/>
              <a:t> táblából.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 létre egy </a:t>
            </a:r>
            <a:r>
              <a:rPr lang="hu-HU" b="1" dirty="0" err="1"/>
              <a:t>Trends.jsx</a:t>
            </a:r>
            <a:r>
              <a:rPr lang="hu-HU" b="1" dirty="0"/>
              <a:t> </a:t>
            </a:r>
            <a:r>
              <a:rPr lang="hu-HU" dirty="0"/>
              <a:t>komponenst ahol a kiválasztott kategóriába tartozó adatok, trendek megjelennek a </a:t>
            </a:r>
            <a:r>
              <a:rPr lang="hu-HU" b="1" dirty="0" err="1"/>
              <a:t>trends</a:t>
            </a:r>
            <a:r>
              <a:rPr lang="hu-HU" dirty="0"/>
              <a:t> táblából. A komponens </a:t>
            </a:r>
            <a:r>
              <a:rPr lang="hu-HU" b="1" dirty="0" err="1"/>
              <a:t>url</a:t>
            </a:r>
            <a:r>
              <a:rPr lang="hu-HU" dirty="0" err="1"/>
              <a:t>-ben</a:t>
            </a:r>
            <a:r>
              <a:rPr lang="hu-HU" dirty="0"/>
              <a:t> kapja meg a kiválasztott </a:t>
            </a:r>
            <a:r>
              <a:rPr lang="hu-HU" b="1" dirty="0"/>
              <a:t>kategória </a:t>
            </a:r>
            <a:r>
              <a:rPr lang="hu-HU" b="1" dirty="0" err="1"/>
              <a:t>id</a:t>
            </a:r>
            <a:r>
              <a:rPr lang="hu-HU" b="1" dirty="0"/>
              <a:t>-ját</a:t>
            </a:r>
            <a:r>
              <a:rPr lang="hu-HU" dirty="0"/>
              <a:t>, akkor amikor a felhasználó rákattint a </a:t>
            </a:r>
            <a:r>
              <a:rPr lang="hu-HU" dirty="0" err="1"/>
              <a:t>Home.jsx</a:t>
            </a:r>
            <a:r>
              <a:rPr lang="hu-HU" dirty="0"/>
              <a:t>-ben valamelyik kártyára.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 létre egy </a:t>
            </a:r>
            <a:r>
              <a:rPr lang="hu-HU" b="1" dirty="0" err="1"/>
              <a:t>SearchPage.jsx</a:t>
            </a:r>
            <a:r>
              <a:rPr lang="hu-HU" b="1" dirty="0"/>
              <a:t> </a:t>
            </a:r>
            <a:r>
              <a:rPr lang="hu-HU" dirty="0"/>
              <a:t>komponenst, amivel egy kulcsszavas keresés valósítható meg. A </a:t>
            </a:r>
            <a:r>
              <a:rPr lang="hu-HU" dirty="0" err="1"/>
              <a:t>Home.jsx</a:t>
            </a:r>
            <a:r>
              <a:rPr lang="hu-HU" dirty="0"/>
              <a:t>-ben legyen egy keresőmező ami a </a:t>
            </a:r>
            <a:r>
              <a:rPr lang="hu-HU" b="1" dirty="0"/>
              <a:t>keresés ikonra </a:t>
            </a:r>
            <a:r>
              <a:rPr lang="hu-HU" dirty="0"/>
              <a:t>való kattintáskor betölti a keresés eredményét.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oldal legyen reszponzív, egyértelmű a felhasználó szempontjából , a megadott mintától való eltérés a designban megengedett.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Megj.</a:t>
            </a:r>
          </a:p>
          <a:p>
            <a:r>
              <a:rPr lang="hu-HU"/>
              <a:t>A feladat leírásában </a:t>
            </a:r>
            <a:r>
              <a:rPr lang="hu-HU" dirty="0"/>
              <a:t>szereplő 3 komponensen kívül lehetnek alkomponensek amelyeket ez a 3 komponens hív meg.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433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412</Words>
  <Application>Microsoft Office PowerPoint</Application>
  <PresentationFormat>Szélesvásznú</PresentationFormat>
  <Paragraphs>27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Trendek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Trendek</dc:title>
  <dc:creator>Kátay Magdolna</dc:creator>
  <cp:lastModifiedBy>Kátay Magdolna</cp:lastModifiedBy>
  <cp:revision>19</cp:revision>
  <dcterms:created xsi:type="dcterms:W3CDTF">2025-02-07T10:26:09Z</dcterms:created>
  <dcterms:modified xsi:type="dcterms:W3CDTF">2025-02-14T10:43:38Z</dcterms:modified>
</cp:coreProperties>
</file>