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2" r:id="rId5"/>
    <p:sldId id="260" r:id="rId6"/>
    <p:sldId id="263" r:id="rId7"/>
    <p:sldId id="264" r:id="rId8"/>
    <p:sldId id="265" r:id="rId9"/>
    <p:sldId id="266"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CC2CD-6EDF-4476-ACDC-267CF8FF1754}" v="3" dt="2023-12-17T05:55:39.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61" autoAdjust="0"/>
    <p:restoredTop sz="69307"/>
  </p:normalViewPr>
  <p:slideViewPr>
    <p:cSldViewPr snapToGrid="0">
      <p:cViewPr>
        <p:scale>
          <a:sx n="146" d="100"/>
          <a:sy n="146" d="100"/>
        </p:scale>
        <p:origin x="2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19460-00EE-44FE-AA7F-DF8ABBF34911}" type="datetimeFigureOut">
              <a:rPr lang="zh-CN" altLang="en-US" smtClean="0"/>
              <a:t>2023/12/17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A7703-CA8A-4C2E-AEB8-66500775A0ED}" type="slidenum">
              <a:rPr lang="zh-CN" altLang="en-US" smtClean="0"/>
              <a:t>‹#›</a:t>
            </a:fld>
            <a:endParaRPr lang="zh-CN" altLang="en-US"/>
          </a:p>
        </p:txBody>
      </p:sp>
    </p:spTree>
    <p:extLst>
      <p:ext uri="{BB962C8B-B14F-4D97-AF65-F5344CB8AC3E}">
        <p14:creationId xmlns:p14="http://schemas.microsoft.com/office/powerpoint/2010/main" val="171396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It’s a great pleasure to introduce our group project. The topic of our project is binding large language model for table question answering. Our team members are </a:t>
            </a:r>
            <a:r>
              <a:rPr lang="en-US" dirty="0" err="1"/>
              <a:t>zhiwei</a:t>
            </a:r>
            <a:r>
              <a:rPr lang="en-US" dirty="0"/>
              <a:t> song, </a:t>
            </a:r>
            <a:r>
              <a:rPr lang="en-US" dirty="0" err="1"/>
              <a:t>wenjie</a:t>
            </a:r>
            <a:r>
              <a:rPr lang="en-US" dirty="0"/>
              <a:t> hu and </a:t>
            </a:r>
            <a:r>
              <a:rPr lang="en-US" dirty="0" err="1"/>
              <a:t>xincheng</a:t>
            </a:r>
            <a:r>
              <a:rPr lang="en-US" dirty="0"/>
              <a:t> </a:t>
            </a:r>
            <a:r>
              <a:rPr lang="en-US" dirty="0" err="1"/>
              <a:t>xie</a:t>
            </a:r>
            <a:endParaRPr lang="en-US" dirty="0"/>
          </a:p>
        </p:txBody>
      </p:sp>
      <p:sp>
        <p:nvSpPr>
          <p:cNvPr id="4" name="Slide Number Placeholder 3"/>
          <p:cNvSpPr>
            <a:spLocks noGrp="1"/>
          </p:cNvSpPr>
          <p:nvPr>
            <p:ph type="sldNum" sz="quarter" idx="5"/>
          </p:nvPr>
        </p:nvSpPr>
        <p:spPr/>
        <p:txBody>
          <a:bodyPr/>
          <a:lstStyle/>
          <a:p>
            <a:fld id="{58EA7703-CA8A-4C2E-AEB8-66500775A0ED}" type="slidenum">
              <a:rPr lang="zh-CN" altLang="en-US" smtClean="0"/>
              <a:t>1</a:t>
            </a:fld>
            <a:endParaRPr lang="zh-CN" altLang="en-US"/>
          </a:p>
        </p:txBody>
      </p:sp>
    </p:spTree>
    <p:extLst>
      <p:ext uri="{BB962C8B-B14F-4D97-AF65-F5344CB8AC3E}">
        <p14:creationId xmlns:p14="http://schemas.microsoft.com/office/powerpoint/2010/main" val="36037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E6EDF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E6EDF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question answering (TQA) is a type of natural language processing, which is used to generalize database utilization. In other words, users can ask questions in human language, and the TQA model will provide a correct response leveraging the information in databases. The whole model is a total black box to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inputs are normally the tables with their schema and a question described in natural language. The expected output is the precise answer to the question. The example in the slide shows a table of matches with team info, scores and attendance. Several sample questions can be like what’s the difference in attendance in tie number 1 and 4?  The correct answer is 99, which comes from 974 - 875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not every question can be as clear as the samples in this slide. Some questions can be vague and not be answered through searching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E6EDF3"/>
                </a:solidFill>
                <a:effectLst/>
                <a:latin typeface="-apple-system"/>
              </a:rPr>
              <a:t>Our motivation is to find a better method that can produce answers with higher precision using a shorter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E6EDF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E6EDF3"/>
              </a:solidFill>
              <a:effectLst/>
              <a:latin typeface="-apple-system"/>
            </a:endParaRPr>
          </a:p>
        </p:txBody>
      </p:sp>
      <p:sp>
        <p:nvSpPr>
          <p:cNvPr id="4" name="灯片编号占位符 3"/>
          <p:cNvSpPr>
            <a:spLocks noGrp="1"/>
          </p:cNvSpPr>
          <p:nvPr>
            <p:ph type="sldNum" sz="quarter" idx="5"/>
          </p:nvPr>
        </p:nvSpPr>
        <p:spPr/>
        <p:txBody>
          <a:bodyPr/>
          <a:lstStyle/>
          <a:p>
            <a:fld id="{58EA7703-CA8A-4C2E-AEB8-66500775A0ED}" type="slidenum">
              <a:rPr lang="zh-CN" altLang="en-US" smtClean="0"/>
              <a:t>2</a:t>
            </a:fld>
            <a:endParaRPr lang="zh-CN" altLang="en-US"/>
          </a:p>
        </p:txBody>
      </p:sp>
    </p:spTree>
    <p:extLst>
      <p:ext uri="{BB962C8B-B14F-4D97-AF65-F5344CB8AC3E}">
        <p14:creationId xmlns:p14="http://schemas.microsoft.com/office/powerpoint/2010/main" val="388256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i="0" dirty="0">
              <a:effectLst/>
              <a:latin typeface="Arial" panose="020B0604020202020204" pitchFamily="34" charset="0"/>
            </a:endParaRPr>
          </a:p>
          <a:p>
            <a:pPr algn="l"/>
            <a:r>
              <a:rPr lang="en-US" b="0" i="0" dirty="0">
                <a:effectLst/>
                <a:latin typeface="Arial" panose="020B0604020202020204" pitchFamily="34" charset="0"/>
              </a:rPr>
              <a:t>Generally, two types of methods are used to</a:t>
            </a:r>
            <a:br>
              <a:rPr lang="en-US" dirty="0"/>
            </a:br>
            <a:r>
              <a:rPr lang="en-US" b="0" i="0" dirty="0">
                <a:effectLst/>
                <a:latin typeface="Arial" panose="020B0604020202020204" pitchFamily="34" charset="0"/>
              </a:rPr>
              <a:t>tackle TQA problems, shown in the Figure. </a:t>
            </a:r>
          </a:p>
          <a:p>
            <a:pPr algn="l"/>
            <a:r>
              <a:rPr lang="en-US" b="0" i="0" dirty="0">
                <a:effectLst/>
                <a:latin typeface="Arial" panose="020B0604020202020204" pitchFamily="34" charset="0"/>
              </a:rPr>
              <a:t>The initial approach involves pre-training and finetuning a</a:t>
            </a:r>
            <a:br>
              <a:rPr lang="en-US" dirty="0"/>
            </a:br>
            <a:r>
              <a:rPr lang="en-US" b="0" i="0" dirty="0">
                <a:effectLst/>
                <a:latin typeface="Arial" panose="020B0604020202020204" pitchFamily="34" charset="0"/>
              </a:rPr>
              <a:t>neural language model to transform questions into</a:t>
            </a:r>
            <a:br>
              <a:rPr lang="en-US" dirty="0"/>
            </a:br>
            <a:r>
              <a:rPr lang="en-US" b="0" i="0" dirty="0">
                <a:effectLst/>
                <a:latin typeface="Arial" panose="020B0604020202020204" pitchFamily="34" charset="0"/>
              </a:rPr>
              <a:t>SQL format. However, this method encounters challenges</a:t>
            </a:r>
            <a:br>
              <a:rPr lang="en-US" dirty="0"/>
            </a:br>
            <a:r>
              <a:rPr lang="en-US" b="0" i="0" dirty="0">
                <a:effectLst/>
                <a:latin typeface="Arial" panose="020B0604020202020204" pitchFamily="34" charset="0"/>
              </a:rPr>
              <a:t>when dealing with complex datasets that cannot be solved by simple SQL searches. </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The second approach employs a more general-</a:t>
            </a:r>
            <a:br>
              <a:rPr lang="en-US" b="0" i="0" dirty="0">
                <a:solidFill>
                  <a:srgbClr val="495365"/>
                </a:solidFill>
                <a:effectLst/>
                <a:latin typeface="Lato" panose="020F0502020204030204" pitchFamily="34" charset="0"/>
              </a:rPr>
            </a:br>
            <a:r>
              <a:rPr lang="en-US" b="0" i="0" dirty="0" err="1">
                <a:solidFill>
                  <a:srgbClr val="495365"/>
                </a:solidFill>
                <a:effectLst/>
                <a:latin typeface="Arial" panose="020B0604020202020204" pitchFamily="34" charset="0"/>
              </a:rPr>
              <a:t>ized</a:t>
            </a:r>
            <a:r>
              <a:rPr lang="en-US" b="0" i="0" dirty="0">
                <a:solidFill>
                  <a:srgbClr val="495365"/>
                </a:solidFill>
                <a:effectLst/>
                <a:latin typeface="Arial" panose="020B0604020202020204" pitchFamily="34" charset="0"/>
              </a:rPr>
              <a:t> Language Learning Model, like chat-</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GPT. This approach addresses the issue mentioned above. These</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models operate through interaction with LLM with </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prompts and generates SQL as a result. However, </a:t>
            </a:r>
            <a:br>
              <a:rPr lang="en-US" b="0" i="0" dirty="0">
                <a:solidFill>
                  <a:srgbClr val="495365"/>
                </a:solidFill>
                <a:effectLst/>
                <a:latin typeface="Lato" panose="020F0502020204030204" pitchFamily="34" charset="0"/>
              </a:rPr>
            </a:br>
            <a:r>
              <a:rPr lang="en-US" b="0" i="0" dirty="0">
                <a:solidFill>
                  <a:srgbClr val="495365"/>
                </a:solidFill>
                <a:effectLst/>
                <a:latin typeface="Lato" panose="020F0502020204030204" pitchFamily="34" charset="0"/>
              </a:rPr>
              <a:t>to generate precise answers, </a:t>
            </a:r>
            <a:r>
              <a:rPr lang="en-US" b="0" i="0" dirty="0">
                <a:solidFill>
                  <a:srgbClr val="495365"/>
                </a:solidFill>
                <a:effectLst/>
                <a:latin typeface="Arial" panose="020B0604020202020204" pitchFamily="34" charset="0"/>
              </a:rPr>
              <a:t>this method requires frequent communication with the</a:t>
            </a:r>
            <a:r>
              <a:rPr lang="en-US" b="0" i="0" dirty="0">
                <a:solidFill>
                  <a:srgbClr val="495365"/>
                </a:solidFill>
                <a:effectLst/>
                <a:latin typeface="Lato" panose="020F0502020204030204" pitchFamily="34" charset="0"/>
              </a:rPr>
              <a:t> </a:t>
            </a:r>
            <a:r>
              <a:rPr lang="en-US" b="0" i="0" dirty="0">
                <a:solidFill>
                  <a:srgbClr val="495365"/>
                </a:solidFill>
                <a:effectLst/>
                <a:latin typeface="Arial" panose="020B0604020202020204" pitchFamily="34" charset="0"/>
              </a:rPr>
              <a:t>LLM, which can lead to</a:t>
            </a:r>
            <a:r>
              <a:rPr lang="en-US" b="0" i="0" dirty="0">
                <a:solidFill>
                  <a:srgbClr val="495365"/>
                </a:solidFill>
                <a:effectLst/>
                <a:latin typeface="Lato" panose="020F0502020204030204" pitchFamily="34" charset="0"/>
              </a:rPr>
              <a:t> </a:t>
            </a:r>
            <a:r>
              <a:rPr lang="en-US" b="0" i="0" dirty="0">
                <a:solidFill>
                  <a:srgbClr val="495365"/>
                </a:solidFill>
                <a:effectLst/>
                <a:latin typeface="Arial" panose="020B0604020202020204" pitchFamily="34" charset="0"/>
              </a:rPr>
              <a:t>considerable delays in response.</a:t>
            </a:r>
            <a:br>
              <a:rPr lang="en-US" b="0" i="0" dirty="0">
                <a:solidFill>
                  <a:srgbClr val="495365"/>
                </a:solidFill>
                <a:effectLst/>
                <a:latin typeface="Lato" panose="020F0502020204030204" pitchFamily="34" charset="0"/>
              </a:rPr>
            </a:br>
            <a:endParaRPr lang="en-US" b="0" i="0" dirty="0">
              <a:solidFill>
                <a:srgbClr val="495365"/>
              </a:solidFill>
              <a:effectLst/>
              <a:latin typeface="Lato" panose="020F0502020204030204" pitchFamily="34" charset="0"/>
            </a:endParaRPr>
          </a:p>
          <a:p>
            <a:pPr algn="l"/>
            <a:br>
              <a:rPr lang="en-US" b="0" i="0" dirty="0">
                <a:solidFill>
                  <a:srgbClr val="495365"/>
                </a:solidFill>
                <a:effectLst/>
                <a:latin typeface="Lato" panose="020F0502020204030203" pitchFamily="34" charset="0"/>
              </a:rPr>
            </a:br>
            <a:endParaRPr lang="en-US" b="0" i="0" dirty="0">
              <a:solidFill>
                <a:srgbClr val="495365"/>
              </a:solidFill>
              <a:effectLst/>
              <a:latin typeface="Lato" panose="020F0502020204030203" pitchFamily="34" charset="0"/>
            </a:endParaRPr>
          </a:p>
          <a:p>
            <a:endParaRPr lang="en-US" altLang="zh-CN" dirty="0"/>
          </a:p>
        </p:txBody>
      </p:sp>
      <p:sp>
        <p:nvSpPr>
          <p:cNvPr id="4" name="灯片编号占位符 3"/>
          <p:cNvSpPr>
            <a:spLocks noGrp="1"/>
          </p:cNvSpPr>
          <p:nvPr>
            <p:ph type="sldNum" sz="quarter" idx="5"/>
          </p:nvPr>
        </p:nvSpPr>
        <p:spPr/>
        <p:txBody>
          <a:bodyPr/>
          <a:lstStyle/>
          <a:p>
            <a:fld id="{58EA7703-CA8A-4C2E-AEB8-66500775A0ED}" type="slidenum">
              <a:rPr lang="zh-CN" altLang="en-US" smtClean="0"/>
              <a:t>3</a:t>
            </a:fld>
            <a:endParaRPr lang="zh-CN" altLang="en-US"/>
          </a:p>
        </p:txBody>
      </p:sp>
    </p:spTree>
    <p:extLst>
      <p:ext uri="{BB962C8B-B14F-4D97-AF65-F5344CB8AC3E}">
        <p14:creationId xmlns:p14="http://schemas.microsoft.com/office/powerpoint/2010/main" val="366415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We choose one state-of-the-art work, called Binder, as our primary baseline.</a:t>
            </a:r>
          </a:p>
          <a:p>
            <a:endParaRPr lang="en-US" altLang="zh-CN" dirty="0"/>
          </a:p>
          <a:p>
            <a:r>
              <a:rPr lang="en-US" dirty="0"/>
              <a:t>Binder(Cheng et al., 2023) is a representative work which use LLMs to generate SQL to query table data</a:t>
            </a:r>
            <a:endParaRPr lang="en-US" altLang="zh-CN" dirty="0"/>
          </a:p>
          <a:p>
            <a:endParaRPr lang="en-US" altLang="zh-CN" dirty="0"/>
          </a:p>
          <a:p>
            <a:r>
              <a:rPr lang="en-US" dirty="0"/>
              <a:t>An overview of the BINDER pipeline of two stages. (1) In the parsing stage, the language model maps the input to a BINDER program given the question and (optional) knowledge sources. The expressions with blue backgrounds in the program are LLM calls to acquire external results. (2) In the execution stage, LM realizes the API calls given the prompt and the return values feed back into the </a:t>
            </a:r>
            <a:r>
              <a:rPr lang="en-US" dirty="0" err="1"/>
              <a:t>sql</a:t>
            </a:r>
            <a:r>
              <a:rPr lang="en-US" dirty="0"/>
              <a:t>. A deterministic program interpreter executes the </a:t>
            </a:r>
            <a:r>
              <a:rPr lang="en-US" dirty="0" err="1"/>
              <a:t>sql</a:t>
            </a:r>
            <a:r>
              <a:rPr lang="en-US" dirty="0"/>
              <a:t> to generate the final answer</a:t>
            </a:r>
            <a:endParaRPr lang="zh-CN" altLang="en-US" dirty="0"/>
          </a:p>
        </p:txBody>
      </p:sp>
      <p:sp>
        <p:nvSpPr>
          <p:cNvPr id="4" name="灯片编号占位符 3"/>
          <p:cNvSpPr>
            <a:spLocks noGrp="1"/>
          </p:cNvSpPr>
          <p:nvPr>
            <p:ph type="sldNum" sz="quarter" idx="5"/>
          </p:nvPr>
        </p:nvSpPr>
        <p:spPr/>
        <p:txBody>
          <a:bodyPr/>
          <a:lstStyle/>
          <a:p>
            <a:fld id="{58EA7703-CA8A-4C2E-AEB8-66500775A0ED}" type="slidenum">
              <a:rPr lang="zh-CN" altLang="en-US" smtClean="0"/>
              <a:t>4</a:t>
            </a:fld>
            <a:endParaRPr lang="zh-CN" altLang="en-US"/>
          </a:p>
        </p:txBody>
      </p:sp>
    </p:spTree>
    <p:extLst>
      <p:ext uri="{BB962C8B-B14F-4D97-AF65-F5344CB8AC3E}">
        <p14:creationId xmlns:p14="http://schemas.microsoft.com/office/powerpoint/2010/main" val="239466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However,</a:t>
            </a:r>
            <a:r>
              <a:rPr lang="zh-CN" altLang="en-US" dirty="0"/>
              <a:t> </a:t>
            </a:r>
            <a:r>
              <a:rPr lang="en-US" altLang="zh-CN" dirty="0"/>
              <a:t>here</a:t>
            </a:r>
            <a:r>
              <a:rPr lang="zh-CN" altLang="en-US" dirty="0"/>
              <a:t> </a:t>
            </a:r>
            <a:r>
              <a:rPr lang="en-US" altLang="zh-CN" dirty="0"/>
              <a:t>are</a:t>
            </a:r>
            <a:r>
              <a:rPr lang="zh-CN" altLang="en-US" dirty="0"/>
              <a:t> </a:t>
            </a:r>
            <a:r>
              <a:rPr lang="en-US" altLang="zh-CN" dirty="0"/>
              <a:t>several</a:t>
            </a:r>
            <a:r>
              <a:rPr lang="zh-CN" altLang="en-US" dirty="0"/>
              <a:t> </a:t>
            </a:r>
            <a:r>
              <a:rPr lang="en-US" altLang="zh-CN" dirty="0"/>
              <a:t>drawbacks</a:t>
            </a:r>
            <a:r>
              <a:rPr lang="zh-CN" altLang="en-US" dirty="0"/>
              <a:t> </a:t>
            </a:r>
            <a:r>
              <a:rPr lang="en-US" altLang="zh-CN" dirty="0"/>
              <a:t>of</a:t>
            </a:r>
            <a:r>
              <a:rPr lang="zh-CN" altLang="en-US" dirty="0"/>
              <a:t> </a:t>
            </a:r>
            <a:r>
              <a:rPr lang="en-US" altLang="zh-CN" dirty="0"/>
              <a:t>Binder.</a:t>
            </a:r>
            <a:r>
              <a:rPr lang="zh-CN" altLang="en-US" dirty="0"/>
              <a:t> </a:t>
            </a:r>
            <a:r>
              <a:rPr lang="en-US" altLang="zh-CN" dirty="0"/>
              <a:t>For</a:t>
            </a:r>
            <a:r>
              <a:rPr lang="zh-CN" altLang="en-US" dirty="0"/>
              <a:t> </a:t>
            </a:r>
            <a:r>
              <a:rPr lang="en-US" altLang="zh-CN" dirty="0"/>
              <a:t>example,</a:t>
            </a:r>
            <a:r>
              <a:rPr lang="zh-CN" altLang="en-US" dirty="0"/>
              <a:t> </a:t>
            </a:r>
            <a:r>
              <a:rPr lang="en-US" altLang="zh-CN" dirty="0"/>
              <a:t>it</a:t>
            </a:r>
            <a:r>
              <a:rPr lang="zh-CN" altLang="en-US" dirty="0"/>
              <a:t> </a:t>
            </a:r>
            <a:r>
              <a:rPr lang="en-US" altLang="zh-CN" dirty="0"/>
              <a:t>needs</a:t>
            </a:r>
            <a:r>
              <a:rPr lang="zh-CN" altLang="en-US" dirty="0"/>
              <a:t> </a:t>
            </a:r>
            <a:r>
              <a:rPr lang="en-US" altLang="zh-CN" dirty="0"/>
              <a:t>two</a:t>
            </a:r>
            <a:r>
              <a:rPr lang="zh-CN" altLang="en-US" dirty="0"/>
              <a:t> </a:t>
            </a:r>
            <a:r>
              <a:rPr lang="en-US" altLang="zh-CN" dirty="0"/>
              <a:t>rounds</a:t>
            </a:r>
            <a:r>
              <a:rPr lang="zh-CN" altLang="en-US" dirty="0"/>
              <a:t> </a:t>
            </a:r>
            <a:r>
              <a:rPr lang="en-US" altLang="zh-CN" dirty="0"/>
              <a:t>of</a:t>
            </a:r>
            <a:r>
              <a:rPr lang="zh-CN" altLang="en-US" dirty="0"/>
              <a:t> </a:t>
            </a:r>
            <a:r>
              <a:rPr lang="en-US" altLang="zh-CN" dirty="0"/>
              <a:t>LLM</a:t>
            </a:r>
            <a:r>
              <a:rPr lang="zh-CN" altLang="en-US" dirty="0"/>
              <a:t> </a:t>
            </a:r>
            <a:r>
              <a:rPr lang="en-US" altLang="zh-CN" dirty="0"/>
              <a:t>calls</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final</a:t>
            </a:r>
            <a:r>
              <a:rPr lang="zh-CN" altLang="en-US" dirty="0"/>
              <a:t> </a:t>
            </a:r>
            <a:r>
              <a:rPr lang="en-US" altLang="zh-CN" dirty="0"/>
              <a:t>SQL</a:t>
            </a:r>
            <a:r>
              <a:rPr lang="zh-CN" altLang="en-US" dirty="0"/>
              <a:t> </a:t>
            </a:r>
            <a:r>
              <a:rPr lang="en-US" altLang="zh-CN" dirty="0"/>
              <a:t>before</a:t>
            </a:r>
            <a:r>
              <a:rPr lang="zh-CN" altLang="en-US" dirty="0"/>
              <a:t> </a:t>
            </a:r>
            <a:r>
              <a:rPr lang="en-US" altLang="zh-CN" dirty="0"/>
              <a:t>executing</a:t>
            </a:r>
            <a:r>
              <a:rPr lang="zh-CN" altLang="en-US" dirty="0"/>
              <a:t> </a:t>
            </a:r>
            <a:r>
              <a:rPr lang="en-US" altLang="zh-CN" dirty="0" err="1"/>
              <a:t>sql</a:t>
            </a:r>
            <a:r>
              <a:rPr lang="en-US" altLang="zh-CN" dirty="0"/>
              <a:t>,</a:t>
            </a:r>
            <a:r>
              <a:rPr lang="zh-CN" altLang="en-US" dirty="0"/>
              <a:t> </a:t>
            </a:r>
            <a:r>
              <a:rPr lang="en-US" altLang="zh-CN" dirty="0"/>
              <a:t>which</a:t>
            </a:r>
            <a:r>
              <a:rPr lang="zh-CN" altLang="en-US" dirty="0"/>
              <a:t> </a:t>
            </a:r>
            <a:r>
              <a:rPr lang="en-US" altLang="zh-CN" dirty="0"/>
              <a:t>can</a:t>
            </a:r>
            <a:r>
              <a:rPr lang="zh-CN" altLang="en-US" dirty="0"/>
              <a:t> </a:t>
            </a:r>
            <a:r>
              <a:rPr lang="en-US" altLang="zh-CN" dirty="0"/>
              <a:t>be</a:t>
            </a:r>
            <a:r>
              <a:rPr lang="zh-CN" altLang="en-US" dirty="0"/>
              <a:t> </a:t>
            </a:r>
            <a:r>
              <a:rPr lang="en-US" altLang="zh-CN" dirty="0"/>
              <a:t>a</a:t>
            </a:r>
            <a:r>
              <a:rPr lang="zh-CN" altLang="en-US" dirty="0"/>
              <a:t> </a:t>
            </a:r>
            <a:r>
              <a:rPr lang="en-US" altLang="zh-CN" dirty="0"/>
              <a:t>waste</a:t>
            </a:r>
            <a:r>
              <a:rPr lang="zh-CN" altLang="en-US" dirty="0"/>
              <a:t> </a:t>
            </a:r>
            <a:r>
              <a:rPr lang="en-US" altLang="zh-CN" dirty="0"/>
              <a:t>of</a:t>
            </a:r>
            <a:r>
              <a:rPr lang="zh-CN" altLang="en-US" dirty="0"/>
              <a:t> </a:t>
            </a:r>
            <a:r>
              <a:rPr lang="en-US" altLang="zh-CN" dirty="0"/>
              <a:t>time</a:t>
            </a:r>
            <a:r>
              <a:rPr lang="zh-CN" altLang="en-US" dirty="0"/>
              <a:t> </a:t>
            </a:r>
            <a:r>
              <a:rPr lang="en-US" altLang="zh-CN" dirty="0"/>
              <a:t>and</a:t>
            </a:r>
            <a:r>
              <a:rPr lang="zh-CN" altLang="en-US" dirty="0"/>
              <a:t> </a:t>
            </a:r>
            <a:r>
              <a:rPr lang="en-US" altLang="zh-CN" dirty="0"/>
              <a:t>costs.</a:t>
            </a:r>
            <a:r>
              <a:rPr lang="zh-CN" altLang="en-US" dirty="0"/>
              <a:t> </a:t>
            </a:r>
            <a:r>
              <a:rPr lang="en-US" altLang="zh-CN" dirty="0"/>
              <a:t>Besides,</a:t>
            </a:r>
            <a:r>
              <a:rPr lang="zh-CN" altLang="en-US" dirty="0"/>
              <a:t> </a:t>
            </a:r>
            <a:r>
              <a:rPr lang="en-US" altLang="zh-CN" dirty="0"/>
              <a:t>the</a:t>
            </a:r>
            <a:r>
              <a:rPr lang="zh-CN" altLang="en-US" dirty="0"/>
              <a:t> </a:t>
            </a:r>
            <a:r>
              <a:rPr lang="en-US" altLang="zh-CN" dirty="0"/>
              <a:t>expression</a:t>
            </a:r>
            <a:r>
              <a:rPr lang="zh-CN" altLang="en-US" dirty="0"/>
              <a:t> </a:t>
            </a:r>
            <a:r>
              <a:rPr lang="en-US" altLang="zh-CN" dirty="0"/>
              <a:t>of</a:t>
            </a:r>
            <a:r>
              <a:rPr lang="zh-CN" altLang="en-US" dirty="0"/>
              <a:t> </a:t>
            </a:r>
            <a:r>
              <a:rPr lang="en-US" altLang="zh-CN" dirty="0" err="1"/>
              <a:t>sql</a:t>
            </a:r>
            <a:r>
              <a:rPr lang="zh-CN" altLang="en-US" dirty="0"/>
              <a:t> </a:t>
            </a:r>
            <a:r>
              <a:rPr lang="en-US" altLang="zh-CN" dirty="0"/>
              <a:t>is</a:t>
            </a:r>
            <a:r>
              <a:rPr lang="zh-CN" altLang="en-US" dirty="0"/>
              <a:t> </a:t>
            </a:r>
            <a:r>
              <a:rPr lang="en-US" altLang="zh-CN" dirty="0"/>
              <a:t>restricted</a:t>
            </a:r>
            <a:r>
              <a:rPr lang="zh-CN" altLang="en-US" dirty="0"/>
              <a:t> </a:t>
            </a:r>
            <a:r>
              <a:rPr lang="en-US" altLang="zh-CN" dirty="0"/>
              <a:t>and</a:t>
            </a:r>
            <a:r>
              <a:rPr lang="zh-CN" altLang="en-US" dirty="0"/>
              <a:t> </a:t>
            </a:r>
            <a:r>
              <a:rPr lang="en-US" altLang="zh-CN" dirty="0"/>
              <a:t>not</a:t>
            </a:r>
            <a:r>
              <a:rPr lang="zh-CN" altLang="en-US" dirty="0"/>
              <a:t> </a:t>
            </a:r>
            <a:r>
              <a:rPr lang="en-US" altLang="zh-CN" dirty="0"/>
              <a:t>suitable</a:t>
            </a:r>
            <a:r>
              <a:rPr lang="zh-CN" altLang="en-US" dirty="0"/>
              <a:t> </a:t>
            </a:r>
            <a:r>
              <a:rPr lang="en-US" altLang="zh-CN" dirty="0"/>
              <a:t>for</a:t>
            </a:r>
            <a:r>
              <a:rPr lang="zh-CN" altLang="en-US" dirty="0"/>
              <a:t> </a:t>
            </a:r>
            <a:r>
              <a:rPr lang="en-US" altLang="zh-CN" dirty="0"/>
              <a:t>complicate</a:t>
            </a:r>
            <a:r>
              <a:rPr lang="zh-CN" altLang="en-US" dirty="0"/>
              <a:t> </a:t>
            </a:r>
            <a:r>
              <a:rPr lang="en-US" altLang="zh-CN" dirty="0"/>
              <a:t>queries</a:t>
            </a:r>
            <a:r>
              <a:rPr lang="zh-CN" altLang="en-US" dirty="0"/>
              <a:t> </a:t>
            </a:r>
            <a:r>
              <a:rPr lang="en-US" altLang="zh-CN" dirty="0"/>
              <a:t>or</a:t>
            </a:r>
            <a:r>
              <a:rPr lang="zh-CN" altLang="en-US" dirty="0"/>
              <a:t> </a:t>
            </a:r>
            <a:r>
              <a:rPr lang="en-US" altLang="zh-CN" dirty="0"/>
              <a:t>vague</a:t>
            </a:r>
            <a:r>
              <a:rPr lang="zh-CN" altLang="en-US" dirty="0"/>
              <a:t> </a:t>
            </a:r>
            <a:r>
              <a:rPr lang="en-US" altLang="zh-CN" dirty="0"/>
              <a:t>queries.</a:t>
            </a:r>
            <a:r>
              <a:rPr lang="zh-CN" altLang="en-US" dirty="0"/>
              <a:t> </a:t>
            </a:r>
            <a:r>
              <a:rPr lang="en-US" altLang="zh-CN" dirty="0"/>
              <a:t>The</a:t>
            </a:r>
            <a:r>
              <a:rPr lang="zh-CN" altLang="en-US" dirty="0"/>
              <a:t> </a:t>
            </a:r>
            <a:r>
              <a:rPr lang="en-US" altLang="zh-CN" dirty="0"/>
              <a:t>restrictions</a:t>
            </a:r>
            <a:r>
              <a:rPr lang="zh-CN" altLang="en-US" dirty="0"/>
              <a:t> </a:t>
            </a:r>
            <a:r>
              <a:rPr lang="en-US" altLang="zh-CN" dirty="0"/>
              <a:t>and</a:t>
            </a:r>
            <a:r>
              <a:rPr lang="zh-CN" altLang="en-US" dirty="0"/>
              <a:t> </a:t>
            </a:r>
            <a:r>
              <a:rPr lang="en-US" altLang="zh-CN" dirty="0"/>
              <a:t>inflexibility</a:t>
            </a:r>
            <a:r>
              <a:rPr lang="zh-CN" altLang="en-US" dirty="0"/>
              <a:t> </a:t>
            </a:r>
            <a:r>
              <a:rPr lang="en-US" altLang="zh-CN" dirty="0"/>
              <a:t>of</a:t>
            </a:r>
            <a:r>
              <a:rPr lang="zh-CN" altLang="en-US" dirty="0"/>
              <a:t> </a:t>
            </a:r>
            <a:r>
              <a:rPr lang="en-US" altLang="zh-CN" dirty="0" err="1"/>
              <a:t>sql</a:t>
            </a:r>
            <a:r>
              <a:rPr lang="zh-CN" altLang="en-US" dirty="0"/>
              <a:t> </a:t>
            </a:r>
            <a:r>
              <a:rPr lang="en-US" altLang="zh-CN" dirty="0"/>
              <a:t>can</a:t>
            </a:r>
            <a:r>
              <a:rPr lang="zh-CN" altLang="en-US" dirty="0"/>
              <a:t> </a:t>
            </a:r>
            <a:r>
              <a:rPr lang="en-US" altLang="zh-CN" dirty="0"/>
              <a:t>even</a:t>
            </a:r>
            <a:r>
              <a:rPr lang="zh-CN" altLang="en-US" dirty="0"/>
              <a:t> </a:t>
            </a:r>
            <a:r>
              <a:rPr lang="en-US" altLang="zh-CN" dirty="0"/>
              <a:t>affect</a:t>
            </a:r>
            <a:r>
              <a:rPr lang="zh-CN" altLang="en-US" dirty="0"/>
              <a:t> </a:t>
            </a:r>
            <a:r>
              <a:rPr lang="en-US" altLang="zh-CN" dirty="0"/>
              <a:t>accuracy</a:t>
            </a:r>
            <a:r>
              <a:rPr lang="zh-CN" altLang="en-US" dirty="0"/>
              <a:t> </a:t>
            </a:r>
            <a:r>
              <a:rPr lang="en-US" altLang="zh-CN" dirty="0"/>
              <a:t>especially</a:t>
            </a:r>
            <a:r>
              <a:rPr lang="zh-CN" altLang="en-US" dirty="0"/>
              <a:t> </a:t>
            </a:r>
            <a:r>
              <a:rPr lang="en-US" altLang="zh-CN" dirty="0"/>
              <a:t>for</a:t>
            </a:r>
            <a:r>
              <a:rPr lang="zh-CN" altLang="en-US" dirty="0"/>
              <a:t> </a:t>
            </a:r>
            <a:r>
              <a:rPr lang="en-US" altLang="zh-CN" dirty="0"/>
              <a:t>fuzzy</a:t>
            </a:r>
            <a:r>
              <a:rPr lang="zh-CN" altLang="en-US" dirty="0"/>
              <a:t> </a:t>
            </a:r>
            <a:r>
              <a:rPr lang="en-US" altLang="zh-CN" dirty="0"/>
              <a:t>queries</a:t>
            </a:r>
            <a:r>
              <a:rPr lang="zh-CN" altLang="en-US" dirty="0"/>
              <a:t> </a:t>
            </a:r>
            <a:r>
              <a:rPr lang="en-US" altLang="zh-CN" dirty="0"/>
              <a:t>and</a:t>
            </a:r>
            <a:r>
              <a:rPr lang="zh-CN" altLang="en-US" dirty="0"/>
              <a:t> </a:t>
            </a:r>
            <a:r>
              <a:rPr lang="en-US" altLang="zh-CN" dirty="0"/>
              <a:t>tables</a:t>
            </a:r>
            <a:r>
              <a:rPr lang="zh-CN" altLang="en-US" dirty="0"/>
              <a:t> </a:t>
            </a:r>
            <a:r>
              <a:rPr lang="en-US" altLang="zh-CN" dirty="0"/>
              <a:t>with</a:t>
            </a:r>
            <a:r>
              <a:rPr lang="zh-CN" altLang="en-US" dirty="0"/>
              <a:t> </a:t>
            </a:r>
            <a:r>
              <a:rPr lang="en-US" altLang="zh-CN" dirty="0"/>
              <a:t>dirty</a:t>
            </a:r>
            <a:r>
              <a:rPr lang="zh-CN" altLang="en-US" dirty="0"/>
              <a:t> </a:t>
            </a:r>
            <a:r>
              <a:rPr lang="en-US" altLang="zh-CN" dirty="0"/>
              <a:t>data.</a:t>
            </a:r>
            <a:r>
              <a:rPr lang="zh-CN" altLang="en-US" dirty="0"/>
              <a:t> </a:t>
            </a:r>
            <a:endParaRPr lang="en-US" altLang="zh-CN" dirty="0"/>
          </a:p>
          <a:p>
            <a:r>
              <a:rPr lang="en-US" altLang="zh-CN" dirty="0"/>
              <a:t>We</a:t>
            </a:r>
            <a:r>
              <a:rPr lang="zh-CN" altLang="en-US" dirty="0"/>
              <a:t> </a:t>
            </a:r>
            <a:r>
              <a:rPr lang="en-US" altLang="zh-CN" dirty="0"/>
              <a:t>propose</a:t>
            </a:r>
            <a:r>
              <a:rPr lang="zh-CN" altLang="en-US" dirty="0"/>
              <a:t> </a:t>
            </a:r>
            <a:r>
              <a:rPr lang="en-US" altLang="zh-CN" dirty="0"/>
              <a:t>a</a:t>
            </a:r>
            <a:r>
              <a:rPr lang="zh-CN" altLang="en-US" dirty="0"/>
              <a:t> </a:t>
            </a:r>
            <a:r>
              <a:rPr lang="en-US" altLang="zh-CN" dirty="0"/>
              <a:t>method</a:t>
            </a:r>
            <a:r>
              <a:rPr lang="zh-CN" altLang="en-US" dirty="0"/>
              <a:t> </a:t>
            </a:r>
            <a:r>
              <a:rPr lang="en-US" altLang="zh-CN" dirty="0"/>
              <a:t>with</a:t>
            </a:r>
            <a:r>
              <a:rPr lang="zh-CN" altLang="en-US" dirty="0"/>
              <a:t> </a:t>
            </a:r>
            <a:r>
              <a:rPr lang="en-US" altLang="zh-CN" dirty="0"/>
              <a:t>a</a:t>
            </a:r>
            <a:r>
              <a:rPr lang="zh-CN" altLang="en-US" dirty="0"/>
              <a:t> </a:t>
            </a:r>
            <a:r>
              <a:rPr lang="en-US" altLang="zh-CN" dirty="0"/>
              <a:t>single</a:t>
            </a:r>
            <a:r>
              <a:rPr lang="zh-CN" altLang="en-US" dirty="0"/>
              <a:t> </a:t>
            </a:r>
            <a:r>
              <a:rPr lang="en-US" altLang="zh-CN" dirty="0"/>
              <a:t>call</a:t>
            </a:r>
            <a:r>
              <a:rPr lang="zh-CN" altLang="en-US" dirty="0"/>
              <a:t> </a:t>
            </a:r>
            <a:r>
              <a:rPr lang="en-US" altLang="zh-CN" dirty="0"/>
              <a:t>of</a:t>
            </a:r>
            <a:r>
              <a:rPr lang="zh-CN" altLang="en-US" dirty="0"/>
              <a:t> </a:t>
            </a:r>
            <a:r>
              <a:rPr lang="en-US" altLang="zh-CN" dirty="0"/>
              <a:t>LLM</a:t>
            </a:r>
            <a:r>
              <a:rPr lang="zh-CN" altLang="en-US" dirty="0"/>
              <a:t> </a:t>
            </a:r>
            <a:r>
              <a:rPr lang="en-US" altLang="zh-CN" dirty="0"/>
              <a:t>for</a:t>
            </a:r>
            <a:r>
              <a:rPr lang="zh-CN" altLang="en-US" dirty="0"/>
              <a:t> </a:t>
            </a:r>
            <a:r>
              <a:rPr lang="en-US" altLang="zh-CN" dirty="0"/>
              <a:t>each</a:t>
            </a:r>
            <a:r>
              <a:rPr lang="zh-CN" altLang="en-US" dirty="0"/>
              <a:t> </a:t>
            </a:r>
            <a:r>
              <a:rPr lang="en-US" altLang="zh-CN" dirty="0"/>
              <a:t>TQA.</a:t>
            </a:r>
            <a:r>
              <a:rPr lang="zh-CN" altLang="en-US" dirty="0"/>
              <a:t> </a:t>
            </a:r>
            <a:r>
              <a:rPr lang="en-US" altLang="zh-CN" dirty="0"/>
              <a:t>The</a:t>
            </a:r>
            <a:r>
              <a:rPr lang="zh-CN" altLang="en-US" dirty="0"/>
              <a:t> </a:t>
            </a:r>
            <a:r>
              <a:rPr lang="en-US" altLang="zh-CN" dirty="0"/>
              <a:t>essential</a:t>
            </a:r>
            <a:r>
              <a:rPr lang="zh-CN" altLang="en-US" dirty="0"/>
              <a:t> </a:t>
            </a:r>
            <a:r>
              <a:rPr lang="en-US" altLang="zh-CN" dirty="0"/>
              <a:t>idea</a:t>
            </a:r>
            <a:r>
              <a:rPr lang="zh-CN" altLang="en-US" dirty="0"/>
              <a:t> </a:t>
            </a:r>
            <a:r>
              <a:rPr lang="en-US" altLang="zh-CN" dirty="0"/>
              <a:t>is</a:t>
            </a:r>
            <a:r>
              <a:rPr lang="zh-CN" altLang="en-US" dirty="0"/>
              <a:t> </a:t>
            </a:r>
            <a:r>
              <a:rPr lang="en-US" altLang="zh-CN" dirty="0"/>
              <a:t>to</a:t>
            </a:r>
            <a:r>
              <a:rPr lang="zh-CN" altLang="en-US" dirty="0"/>
              <a:t> </a:t>
            </a:r>
            <a:r>
              <a:rPr lang="en-US" altLang="zh-CN" dirty="0"/>
              <a:t>generate</a:t>
            </a:r>
            <a:r>
              <a:rPr lang="zh-CN" altLang="en-US" dirty="0"/>
              <a:t> </a:t>
            </a:r>
            <a:r>
              <a:rPr lang="en-US" altLang="zh-CN" dirty="0"/>
              <a:t>a</a:t>
            </a:r>
            <a:r>
              <a:rPr lang="zh-CN" altLang="en-US" dirty="0"/>
              <a:t> </a:t>
            </a:r>
            <a:r>
              <a:rPr lang="en-US" altLang="zh-CN" dirty="0"/>
              <a:t>python</a:t>
            </a:r>
            <a:r>
              <a:rPr lang="zh-CN" altLang="en-US" dirty="0"/>
              <a:t> </a:t>
            </a:r>
            <a:r>
              <a:rPr lang="en-US" altLang="zh-CN" dirty="0"/>
              <a:t>program</a:t>
            </a:r>
            <a:r>
              <a:rPr lang="zh-CN" altLang="en-US" dirty="0"/>
              <a:t> </a:t>
            </a:r>
            <a:r>
              <a:rPr lang="en-US" altLang="zh-CN" dirty="0"/>
              <a:t>by</a:t>
            </a:r>
            <a:r>
              <a:rPr lang="zh-CN" altLang="en-US" dirty="0"/>
              <a:t> </a:t>
            </a:r>
            <a:r>
              <a:rPr lang="en-US" altLang="zh-CN" dirty="0"/>
              <a:t>prompting.</a:t>
            </a:r>
            <a:r>
              <a:rPr lang="zh-CN" altLang="en-US" dirty="0"/>
              <a:t> </a:t>
            </a:r>
            <a:r>
              <a:rPr lang="en-US" altLang="zh-CN" dirty="0"/>
              <a:t>This</a:t>
            </a:r>
            <a:r>
              <a:rPr lang="zh-CN" altLang="en-US" dirty="0"/>
              <a:t> </a:t>
            </a:r>
            <a:r>
              <a:rPr lang="en-US" altLang="zh-CN" dirty="0"/>
              <a:t>method</a:t>
            </a:r>
            <a:r>
              <a:rPr lang="zh-CN" altLang="en-US" dirty="0"/>
              <a:t> </a:t>
            </a:r>
            <a:r>
              <a:rPr lang="en-US" altLang="zh-CN" dirty="0"/>
              <a:t>can</a:t>
            </a:r>
            <a:r>
              <a:rPr lang="zh-CN" altLang="en-US" dirty="0"/>
              <a:t> </a:t>
            </a:r>
            <a:r>
              <a:rPr lang="en-US" altLang="zh-CN" dirty="0"/>
              <a:t>eliminate</a:t>
            </a:r>
            <a:r>
              <a:rPr lang="zh-CN" altLang="en-US" dirty="0"/>
              <a:t> </a:t>
            </a:r>
            <a:r>
              <a:rPr lang="en-US" altLang="zh-CN" dirty="0"/>
              <a:t>the</a:t>
            </a:r>
            <a:r>
              <a:rPr lang="zh-CN" altLang="en-US" dirty="0"/>
              <a:t> </a:t>
            </a:r>
            <a:r>
              <a:rPr lang="en-US" altLang="zh-CN" dirty="0"/>
              <a:t>additional LLM calls.</a:t>
            </a:r>
            <a:r>
              <a:rPr lang="zh-CN" altLang="en-US" dirty="0"/>
              <a:t> </a:t>
            </a:r>
            <a:r>
              <a:rPr lang="en-US" altLang="zh-CN" dirty="0"/>
              <a:t>A</a:t>
            </a:r>
            <a:r>
              <a:rPr lang="zh-CN" altLang="en-US" dirty="0"/>
              <a:t> </a:t>
            </a:r>
            <a:r>
              <a:rPr lang="en-US" altLang="zh-CN" dirty="0"/>
              <a:t>key</a:t>
            </a:r>
            <a:r>
              <a:rPr lang="zh-CN" altLang="en-US" dirty="0"/>
              <a:t> </a:t>
            </a:r>
            <a:r>
              <a:rPr lang="en-US" altLang="zh-CN" dirty="0"/>
              <a:t>technique</a:t>
            </a:r>
            <a:r>
              <a:rPr lang="zh-CN" altLang="en-US" dirty="0"/>
              <a:t> </a:t>
            </a:r>
            <a:r>
              <a:rPr lang="en-US" altLang="zh-CN" dirty="0"/>
              <a:t>to</a:t>
            </a:r>
            <a:r>
              <a:rPr lang="zh-CN" altLang="en-US" dirty="0"/>
              <a:t> </a:t>
            </a:r>
            <a:r>
              <a:rPr lang="en-US" altLang="zh-CN" dirty="0"/>
              <a:t>enable</a:t>
            </a:r>
            <a:r>
              <a:rPr lang="zh-CN" altLang="en-US" dirty="0"/>
              <a:t> </a:t>
            </a:r>
            <a:r>
              <a:rPr lang="en-US" altLang="zh-CN" dirty="0"/>
              <a:t>this</a:t>
            </a:r>
            <a:r>
              <a:rPr lang="zh-CN" altLang="en-US" dirty="0"/>
              <a:t> </a:t>
            </a:r>
            <a:r>
              <a:rPr lang="en-US" altLang="zh-CN" dirty="0"/>
              <a:t>method</a:t>
            </a:r>
            <a:r>
              <a:rPr lang="zh-CN" altLang="en-US" dirty="0"/>
              <a:t> </a:t>
            </a:r>
            <a:r>
              <a:rPr lang="en-US" altLang="zh-CN" dirty="0"/>
              <a:t>is</a:t>
            </a:r>
            <a:r>
              <a:rPr lang="zh-CN" altLang="en-US" dirty="0"/>
              <a:t> </a:t>
            </a:r>
            <a:r>
              <a:rPr lang="en-US" altLang="zh-CN" dirty="0"/>
              <a:t>to</a:t>
            </a:r>
            <a:r>
              <a:rPr lang="zh-CN" altLang="en-US" dirty="0"/>
              <a:t> </a:t>
            </a:r>
            <a:r>
              <a:rPr lang="en-US" altLang="zh-CN" dirty="0"/>
              <a:t>leverage</a:t>
            </a:r>
            <a:r>
              <a:rPr lang="zh-CN" altLang="en-US" dirty="0"/>
              <a:t> </a:t>
            </a:r>
            <a:r>
              <a:rPr lang="en-US" altLang="zh-CN" dirty="0"/>
              <a:t>ORM,</a:t>
            </a:r>
            <a:r>
              <a:rPr lang="zh-CN" altLang="en-US" dirty="0"/>
              <a:t> </a:t>
            </a:r>
            <a:r>
              <a:rPr lang="en-US" altLang="zh-CN" dirty="0"/>
              <a:t>which</a:t>
            </a:r>
            <a:r>
              <a:rPr lang="zh-CN" altLang="en-US" dirty="0"/>
              <a:t> </a:t>
            </a:r>
            <a:r>
              <a:rPr lang="en-US" altLang="zh-CN" dirty="0"/>
              <a:t>is</a:t>
            </a:r>
            <a:r>
              <a:rPr lang="zh-CN" altLang="en-US" dirty="0"/>
              <a:t> </a:t>
            </a:r>
            <a:r>
              <a:rPr lang="en-US" altLang="zh-CN" dirty="0"/>
              <a:t>object</a:t>
            </a:r>
            <a:r>
              <a:rPr lang="zh-CN" altLang="en-US" dirty="0"/>
              <a:t> </a:t>
            </a:r>
            <a:r>
              <a:rPr lang="en-US" altLang="zh-CN" dirty="0"/>
              <a:t>relational</a:t>
            </a:r>
            <a:r>
              <a:rPr lang="zh-CN" altLang="en-US" dirty="0"/>
              <a:t> </a:t>
            </a:r>
            <a:r>
              <a:rPr lang="en-US" altLang="zh-CN" dirty="0"/>
              <a:t>mapper.</a:t>
            </a:r>
            <a:r>
              <a:rPr lang="zh-CN" altLang="en-US" dirty="0"/>
              <a:t> </a:t>
            </a:r>
            <a:r>
              <a:rPr lang="en-US" altLang="zh-CN" dirty="0"/>
              <a:t>It</a:t>
            </a:r>
            <a:r>
              <a:rPr lang="zh-CN" altLang="en-US" dirty="0"/>
              <a:t> </a:t>
            </a:r>
            <a:r>
              <a:rPr lang="en-US" altLang="zh-CN" dirty="0"/>
              <a:t>can</a:t>
            </a:r>
            <a:r>
              <a:rPr lang="zh-CN" altLang="en-US" dirty="0"/>
              <a:t> </a:t>
            </a:r>
            <a:r>
              <a:rPr lang="en-US" altLang="zh-CN" dirty="0"/>
              <a:t>extend</a:t>
            </a:r>
            <a:r>
              <a:rPr lang="zh-CN" altLang="en-US" dirty="0"/>
              <a:t> </a:t>
            </a:r>
            <a:r>
              <a:rPr lang="en-US" altLang="zh-CN" dirty="0"/>
              <a:t>the</a:t>
            </a:r>
            <a:r>
              <a:rPr lang="zh-CN" altLang="en-US" dirty="0"/>
              <a:t> </a:t>
            </a:r>
            <a:r>
              <a:rPr lang="en-US" altLang="zh-CN" dirty="0"/>
              <a:t>table</a:t>
            </a:r>
            <a:r>
              <a:rPr lang="zh-CN" altLang="en-US" dirty="0"/>
              <a:t> </a:t>
            </a:r>
            <a:r>
              <a:rPr lang="en-US" altLang="zh-CN" dirty="0"/>
              <a:t>query</a:t>
            </a:r>
            <a:r>
              <a:rPr lang="zh-CN" altLang="en-US" dirty="0"/>
              <a:t> </a:t>
            </a:r>
            <a:r>
              <a:rPr lang="en-US" altLang="zh-CN" dirty="0"/>
              <a:t>to</a:t>
            </a:r>
            <a:r>
              <a:rPr lang="zh-CN" altLang="en-US" dirty="0"/>
              <a:t> </a:t>
            </a:r>
            <a:r>
              <a:rPr lang="en-US" altLang="zh-CN" dirty="0"/>
              <a:t>accommodate</a:t>
            </a:r>
            <a:r>
              <a:rPr lang="zh-CN" altLang="en-US" dirty="0"/>
              <a:t> </a:t>
            </a:r>
            <a:r>
              <a:rPr lang="en-US" altLang="zh-CN" dirty="0"/>
              <a:t>Python</a:t>
            </a:r>
            <a:r>
              <a:rPr lang="zh-CN" altLang="en-US" dirty="0"/>
              <a:t> </a:t>
            </a:r>
            <a:r>
              <a:rPr lang="en-US" altLang="zh-CN" dirty="0"/>
              <a:t>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Specifically,</a:t>
            </a:r>
            <a:r>
              <a:rPr lang="zh-CN" altLang="en-US" dirty="0"/>
              <a:t> </a:t>
            </a:r>
            <a:r>
              <a:rPr lang="en-US" b="0" i="0" dirty="0">
                <a:effectLst/>
                <a:latin typeface="Arial" panose="020B0604020202020204" pitchFamily="34" charset="0"/>
              </a:rPr>
              <a:t>We utilize </a:t>
            </a:r>
            <a:r>
              <a:rPr lang="en-US" b="0" i="0" dirty="0" err="1">
                <a:effectLst/>
                <a:latin typeface="Arial" panose="020B0604020202020204" pitchFamily="34" charset="0"/>
              </a:rPr>
              <a:t>SQLAlchemy</a:t>
            </a:r>
            <a:r>
              <a:rPr lang="en-US" b="0" i="0" dirty="0">
                <a:effectLst/>
                <a:latin typeface="Arial" panose="020B0604020202020204" pitchFamily="34" charset="0"/>
              </a:rPr>
              <a:t> as the ORM library. This allows us to create standardized Python-style code, bypassing the SQL.</a:t>
            </a:r>
          </a:p>
          <a:p>
            <a:endParaRPr lang="en-US" altLang="zh-CN" dirty="0"/>
          </a:p>
        </p:txBody>
      </p:sp>
      <p:sp>
        <p:nvSpPr>
          <p:cNvPr id="4" name="灯片编号占位符 3"/>
          <p:cNvSpPr>
            <a:spLocks noGrp="1"/>
          </p:cNvSpPr>
          <p:nvPr>
            <p:ph type="sldNum" sz="quarter" idx="5"/>
          </p:nvPr>
        </p:nvSpPr>
        <p:spPr/>
        <p:txBody>
          <a:bodyPr/>
          <a:lstStyle/>
          <a:p>
            <a:fld id="{58EA7703-CA8A-4C2E-AEB8-66500775A0ED}" type="slidenum">
              <a:rPr lang="zh-CN" altLang="en-US" smtClean="0"/>
              <a:t>5</a:t>
            </a:fld>
            <a:endParaRPr lang="zh-CN" altLang="en-US"/>
          </a:p>
        </p:txBody>
      </p:sp>
    </p:spTree>
    <p:extLst>
      <p:ext uri="{BB962C8B-B14F-4D97-AF65-F5344CB8AC3E}">
        <p14:creationId xmlns:p14="http://schemas.microsoft.com/office/powerpoint/2010/main" val="164255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pipeline is composed of three major parts. We describe these steps in details.</a:t>
            </a:r>
          </a:p>
          <a:p>
            <a:endParaRPr lang="en-US" altLang="zh-CN" dirty="0"/>
          </a:p>
          <a:p>
            <a:pPr algn="l">
              <a:buFont typeface="+mj-lt"/>
              <a:buAutoNum type="arabicPeriod"/>
            </a:pPr>
            <a:r>
              <a:rPr lang="en-US" b="1" i="0" dirty="0">
                <a:solidFill>
                  <a:srgbClr val="374151"/>
                </a:solidFill>
                <a:effectLst/>
                <a:latin typeface="Söhne"/>
              </a:rPr>
              <a:t>Preprocessing</a:t>
            </a:r>
            <a:r>
              <a:rPr lang="en-US" b="0" i="0" dirty="0">
                <a:solidFill>
                  <a:srgbClr val="374151"/>
                </a:solidFill>
                <a:effectLst/>
                <a:latin typeface="Söhne"/>
              </a:rPr>
              <a:t>: We store each CSV file as a database table. Smaller tables are loaded into memory for speed, while larger ones use SQLite for disk storage. Python is crucial in determining data types, and enhancing our Language Learning Model's (LLM) efficiency. This step uses pandas to read </a:t>
            </a:r>
            <a:r>
              <a:rPr lang="en-US" b="0" i="0" dirty="0" err="1">
                <a:solidFill>
                  <a:srgbClr val="374151"/>
                </a:solidFill>
                <a:effectLst/>
                <a:latin typeface="Söhne"/>
              </a:rPr>
              <a:t>cvs</a:t>
            </a:r>
            <a:r>
              <a:rPr lang="en-US" b="0" i="0" dirty="0">
                <a:solidFill>
                  <a:srgbClr val="374151"/>
                </a:solidFill>
                <a:effectLst/>
                <a:latin typeface="Söhne"/>
              </a:rPr>
              <a:t> tables, infer data types, and then generate </a:t>
            </a:r>
            <a:r>
              <a:rPr lang="en-US" b="0" i="0" dirty="0" err="1">
                <a:solidFill>
                  <a:srgbClr val="374151"/>
                </a:solidFill>
                <a:effectLst/>
                <a:latin typeface="Söhne"/>
              </a:rPr>
              <a:t>SQLAlchemy</a:t>
            </a:r>
            <a:r>
              <a:rPr lang="en-US" b="0" i="0" dirty="0">
                <a:solidFill>
                  <a:srgbClr val="374151"/>
                </a:solidFill>
                <a:effectLst/>
                <a:latin typeface="Söhne"/>
              </a:rPr>
              <a:t> class.</a:t>
            </a:r>
          </a:p>
          <a:p>
            <a:pPr algn="l">
              <a:buFont typeface="+mj-lt"/>
              <a:buAutoNum type="arabicPeriod"/>
            </a:pPr>
            <a:r>
              <a:rPr lang="en-US" b="1" i="0" dirty="0">
                <a:solidFill>
                  <a:srgbClr val="374151"/>
                </a:solidFill>
                <a:effectLst/>
                <a:latin typeface="Söhne"/>
              </a:rPr>
              <a:t>Parsing and Python Generation</a:t>
            </a:r>
            <a:r>
              <a:rPr lang="en-US" b="0" i="0" dirty="0">
                <a:solidFill>
                  <a:srgbClr val="374151"/>
                </a:solidFill>
                <a:effectLst/>
                <a:latin typeface="Söhne"/>
              </a:rPr>
              <a:t>: Using a few-shot learning, we convert user queries into a python program. The LLM receives structured prompts, including the table schema and sample column data. </a:t>
            </a:r>
          </a:p>
          <a:p>
            <a:pPr algn="l">
              <a:buFont typeface="+mj-lt"/>
              <a:buAutoNum type="arabicPeriod"/>
            </a:pPr>
            <a:r>
              <a:rPr lang="en-US" b="1" i="0" dirty="0">
                <a:solidFill>
                  <a:srgbClr val="374151"/>
                </a:solidFill>
                <a:effectLst/>
                <a:latin typeface="Söhne"/>
              </a:rPr>
              <a:t>LLM Output Execution</a:t>
            </a:r>
            <a:r>
              <a:rPr lang="en-US" b="0" i="0" dirty="0">
                <a:solidFill>
                  <a:srgbClr val="374151"/>
                </a:solidFill>
                <a:effectLst/>
                <a:latin typeface="Söhne"/>
              </a:rPr>
              <a:t>: The final step involves executing the Python program from the LLM's output using the exec command</a:t>
            </a:r>
            <a:endParaRPr lang="en-US" altLang="zh-CN" dirty="0"/>
          </a:p>
          <a:p>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58EA7703-CA8A-4C2E-AEB8-66500775A0ED}" type="slidenum">
              <a:rPr lang="zh-CN" altLang="en-US" smtClean="0"/>
              <a:t>6</a:t>
            </a:fld>
            <a:endParaRPr lang="zh-CN" altLang="en-US"/>
          </a:p>
        </p:txBody>
      </p:sp>
    </p:spTree>
    <p:extLst>
      <p:ext uri="{BB962C8B-B14F-4D97-AF65-F5344CB8AC3E}">
        <p14:creationId xmlns:p14="http://schemas.microsoft.com/office/powerpoint/2010/main" val="65128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effectLst/>
                <a:latin typeface="Arial" panose="020B0604020202020204" pitchFamily="34" charset="0"/>
              </a:rPr>
              <a:t>For accuracy, Our method performs at about 10% below the Binder on </a:t>
            </a:r>
            <a:r>
              <a:rPr lang="en-US" b="0" i="0" dirty="0" err="1">
                <a:effectLst/>
                <a:latin typeface="Arial" panose="020B0604020202020204" pitchFamily="34" charset="0"/>
              </a:rPr>
              <a:t>TabFact</a:t>
            </a:r>
            <a:r>
              <a:rPr lang="en-US" b="0" i="0" dirty="0">
                <a:effectLst/>
                <a:latin typeface="Arial" panose="020B0604020202020204" pitchFamily="34" charset="0"/>
              </a:rPr>
              <a:t> and 1% less on </a:t>
            </a:r>
            <a:r>
              <a:rPr lang="en-US" b="0" i="0" dirty="0" err="1">
                <a:effectLst/>
                <a:latin typeface="Arial" panose="020B0604020202020204" pitchFamily="34" charset="0"/>
              </a:rPr>
              <a:t>WikiTQ</a:t>
            </a:r>
            <a:r>
              <a:rPr lang="en-US" b="0" i="0" dirty="0">
                <a:effectLst/>
                <a:latin typeface="Arial" panose="020B0604020202020204" pitchFamily="34" charset="0"/>
              </a:rPr>
              <a:t>. There are several reasons behind this phenomenon. </a:t>
            </a:r>
            <a:br>
              <a:rPr lang="en-US" dirty="0"/>
            </a:br>
            <a:r>
              <a:rPr lang="en-US" b="0" i="0" dirty="0">
                <a:effectLst/>
                <a:latin typeface="Arial" panose="020B0604020202020204" pitchFamily="34" charset="0"/>
              </a:rPr>
              <a:t>The primary reason is</a:t>
            </a:r>
            <a:r>
              <a:rPr lang="zh-CN" altLang="en-US" b="0" i="0" dirty="0">
                <a:effectLst/>
                <a:latin typeface="Arial" panose="020B0604020202020204" pitchFamily="34" charset="0"/>
              </a:rPr>
              <a:t> </a:t>
            </a:r>
            <a:r>
              <a:rPr lang="en-US" b="0" i="0" dirty="0">
                <a:effectLst/>
                <a:latin typeface="Arial" panose="020B0604020202020204" pitchFamily="34" charset="0"/>
              </a:rPr>
              <a:t>that due to time constraints and a limited cost budget, we decided not to use a large value for the top-K voting algorithm. Specifically, we used a K of 3, while Binder uses 10.</a:t>
            </a:r>
            <a:r>
              <a:rPr lang="zh-CN" altLang="en-US" b="0" i="0" dirty="0">
                <a:effectLst/>
                <a:latin typeface="Arial" panose="020B0604020202020204" pitchFamily="34" charset="0"/>
              </a:rPr>
              <a:t> </a:t>
            </a:r>
            <a:r>
              <a:rPr lang="en-US" b="0" i="0" dirty="0">
                <a:effectLst/>
                <a:latin typeface="Arial" panose="020B0604020202020204" pitchFamily="34" charset="0"/>
              </a:rPr>
              <a:t>This leads to less variation for Binder.</a:t>
            </a:r>
          </a:p>
          <a:p>
            <a:r>
              <a:rPr lang="en-US" altLang="zh-CN" b="0" i="0" dirty="0">
                <a:effectLst/>
                <a:latin typeface="Arial" panose="020B0604020202020204" pitchFamily="34" charset="0"/>
              </a:rPr>
              <a:t>Other reasons stem from the </a:t>
            </a:r>
            <a:r>
              <a:rPr lang="en-US" b="0" i="0" dirty="0">
                <a:effectLst/>
                <a:latin typeface="Arial" panose="020B0604020202020204" pitchFamily="34" charset="0"/>
              </a:rPr>
              <a:t>poor quality of code produced by the LLM and the absence of background knowledge. </a:t>
            </a:r>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a:p>
            <a:r>
              <a:rPr lang="en-US" b="0" i="0" dirty="0">
                <a:effectLst/>
                <a:latin typeface="Arial" panose="020B0604020202020204" pitchFamily="34" charset="0"/>
              </a:rPr>
              <a:t>From the perspective of time, we have a significant advantage, requiring approximately 4-6x less time than the Binder. That’s because our method only</a:t>
            </a:r>
            <a:br>
              <a:rPr lang="en-US" dirty="0"/>
            </a:br>
            <a:r>
              <a:rPr lang="en-US" b="0" i="0" dirty="0">
                <a:effectLst/>
                <a:latin typeface="Arial" panose="020B0604020202020204" pitchFamily="34" charset="0"/>
              </a:rPr>
              <a:t>requires a single round of  LLM calls, whereas Binder needs at least two rounds of LLM calls.</a:t>
            </a:r>
            <a:endParaRPr lang="zh-CN" altLang="en-US" dirty="0"/>
          </a:p>
        </p:txBody>
      </p:sp>
      <p:sp>
        <p:nvSpPr>
          <p:cNvPr id="4" name="灯片编号占位符 3"/>
          <p:cNvSpPr>
            <a:spLocks noGrp="1"/>
          </p:cNvSpPr>
          <p:nvPr>
            <p:ph type="sldNum" sz="quarter" idx="5"/>
          </p:nvPr>
        </p:nvSpPr>
        <p:spPr/>
        <p:txBody>
          <a:bodyPr/>
          <a:lstStyle/>
          <a:p>
            <a:fld id="{58EA7703-CA8A-4C2E-AEB8-66500775A0ED}" type="slidenum">
              <a:rPr lang="zh-CN" altLang="en-US" smtClean="0"/>
              <a:t>7</a:t>
            </a:fld>
            <a:endParaRPr lang="zh-CN" altLang="en-US"/>
          </a:p>
        </p:txBody>
      </p:sp>
    </p:spTree>
    <p:extLst>
      <p:ext uri="{BB962C8B-B14F-4D97-AF65-F5344CB8AC3E}">
        <p14:creationId xmlns:p14="http://schemas.microsoft.com/office/powerpoint/2010/main" val="17103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Binding LLM for TQA</a:t>
            </a:r>
          </a:p>
        </p:txBody>
      </p:sp>
      <p:sp>
        <p:nvSpPr>
          <p:cNvPr id="3" name="Subtitle 2"/>
          <p:cNvSpPr>
            <a:spLocks noGrp="1"/>
          </p:cNvSpPr>
          <p:nvPr>
            <p:ph type="subTitle" idx="1"/>
          </p:nvPr>
        </p:nvSpPr>
        <p:spPr/>
        <p:txBody>
          <a:bodyPr/>
          <a:lstStyle/>
          <a:p>
            <a:r>
              <a:rPr lang="en-US" dirty="0" err="1"/>
              <a:t>Zhiwei</a:t>
            </a:r>
            <a:r>
              <a:rPr lang="en-US" dirty="0"/>
              <a:t> Song,  Wenjie Hu,  Xincheng Xie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AF3B9F3-37A7-1F5B-0F4E-E39081F7F267}"/>
              </a:ext>
            </a:extLst>
          </p:cNvPr>
          <p:cNvGrpSpPr/>
          <p:nvPr/>
        </p:nvGrpSpPr>
        <p:grpSpPr>
          <a:xfrm>
            <a:off x="831646" y="455069"/>
            <a:ext cx="11082197" cy="5947513"/>
            <a:chOff x="469296" y="465726"/>
            <a:chExt cx="11082197" cy="5947513"/>
          </a:xfrm>
        </p:grpSpPr>
        <p:pic>
          <p:nvPicPr>
            <p:cNvPr id="2" name="Picture 1" descr="A table of television channels&#10;&#10;Description automatically generated">
              <a:extLst>
                <a:ext uri="{FF2B5EF4-FFF2-40B4-BE49-F238E27FC236}">
                  <a16:creationId xmlns:a16="http://schemas.microsoft.com/office/drawing/2014/main" id="{8BD99A32-2A64-E729-2B2A-77FC3CF22FDE}"/>
                </a:ext>
              </a:extLst>
            </p:cNvPr>
            <p:cNvPicPr>
              <a:picLocks noChangeAspect="1"/>
            </p:cNvPicPr>
            <p:nvPr/>
          </p:nvPicPr>
          <p:blipFill>
            <a:blip r:embed="rId2"/>
            <a:stretch>
              <a:fillRect/>
            </a:stretch>
          </p:blipFill>
          <p:spPr>
            <a:xfrm>
              <a:off x="469296" y="465726"/>
              <a:ext cx="2759505" cy="2121877"/>
            </a:xfrm>
            <a:prstGeom prst="rect">
              <a:avLst/>
            </a:prstGeom>
          </p:spPr>
        </p:pic>
        <p:sp>
          <p:nvSpPr>
            <p:cNvPr id="3" name="TextBox 2">
              <a:extLst>
                <a:ext uri="{FF2B5EF4-FFF2-40B4-BE49-F238E27FC236}">
                  <a16:creationId xmlns:a16="http://schemas.microsoft.com/office/drawing/2014/main" id="{1277EE9A-0257-374A-E8ED-0A00331486F7}"/>
                </a:ext>
              </a:extLst>
            </p:cNvPr>
            <p:cNvSpPr txBox="1"/>
            <p:nvPr/>
          </p:nvSpPr>
          <p:spPr>
            <a:xfrm>
              <a:off x="4141199" y="1072098"/>
              <a:ext cx="3553157" cy="1384995"/>
            </a:xfrm>
            <a:prstGeom prst="rect">
              <a:avLst/>
            </a:prstGeom>
            <a:noFill/>
            <a:ln>
              <a:solidFill>
                <a:schemeClr val="tx1"/>
              </a:solidFill>
              <a:prstDash val="sysDo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solidFill>
                    <a:srgbClr val="586E75"/>
                  </a:solidFill>
                  <a:latin typeface="Menlo"/>
                </a:rPr>
                <a:t>class</a:t>
              </a:r>
              <a:r>
                <a:rPr lang="en-US" sz="700" dirty="0">
                  <a:solidFill>
                    <a:srgbClr val="657B83"/>
                  </a:solidFill>
                  <a:latin typeface="Menlo"/>
                </a:rPr>
                <a:t> </a:t>
              </a:r>
              <a:r>
                <a:rPr lang="en-US" sz="700" dirty="0">
                  <a:solidFill>
                    <a:srgbClr val="CB4B16"/>
                  </a:solidFill>
                  <a:latin typeface="Menlo"/>
                </a:rPr>
                <a:t>Table</a:t>
              </a:r>
              <a:r>
                <a:rPr lang="en-US" sz="700" dirty="0">
                  <a:solidFill>
                    <a:srgbClr val="657B83"/>
                  </a:solidFill>
                  <a:latin typeface="Menlo"/>
                </a:rPr>
                <a:t>(</a:t>
              </a:r>
              <a:r>
                <a:rPr lang="en-US" sz="700" dirty="0">
                  <a:solidFill>
                    <a:srgbClr val="6C71C4"/>
                  </a:solidFill>
                  <a:latin typeface="Menlo"/>
                </a:rPr>
                <a:t>Base</a:t>
              </a:r>
              <a:r>
                <a:rPr lang="en-US" sz="700" dirty="0">
                  <a:solidFill>
                    <a:srgbClr val="657B83"/>
                  </a:solidFill>
                  <a:latin typeface="Menlo"/>
                </a:rPr>
                <a:t>):</a:t>
              </a:r>
              <a:endParaRPr lang="en-US" sz="700" dirty="0"/>
            </a:p>
            <a:p>
              <a:r>
                <a:rPr lang="en-US" sz="700" dirty="0">
                  <a:solidFill>
                    <a:srgbClr val="657B83"/>
                  </a:solidFill>
                  <a:latin typeface="Menlo"/>
                </a:rPr>
                <a:t>  __</a:t>
              </a:r>
              <a:r>
                <a:rPr lang="en-US" sz="700" dirty="0" err="1">
                  <a:solidFill>
                    <a:srgbClr val="657B83"/>
                  </a:solidFill>
                  <a:latin typeface="Menlo"/>
                </a:rPr>
                <a:t>tablename</a:t>
              </a:r>
              <a:r>
                <a:rPr lang="en-US" sz="700" dirty="0">
                  <a:solidFill>
                    <a:srgbClr val="657B83"/>
                  </a:solidFill>
                  <a:latin typeface="Menlo"/>
                </a:rPr>
                <a:t>__ </a:t>
              </a:r>
              <a:r>
                <a:rPr lang="en-US" sz="700" dirty="0">
                  <a:solidFill>
                    <a:srgbClr val="859900"/>
                  </a:solidFill>
                  <a:latin typeface="Menlo"/>
                </a:rPr>
                <a:t>=</a:t>
              </a:r>
              <a:r>
                <a:rPr lang="en-US" sz="700" dirty="0">
                  <a:solidFill>
                    <a:srgbClr val="657B83"/>
                  </a:solidFill>
                  <a:latin typeface="Menlo"/>
                </a:rPr>
                <a:t> </a:t>
              </a:r>
              <a:r>
                <a:rPr lang="en-US" sz="700" dirty="0">
                  <a:solidFill>
                    <a:srgbClr val="2AA198"/>
                  </a:solidFill>
                  <a:latin typeface="Menlo"/>
                </a:rPr>
                <a:t>"</a:t>
              </a:r>
              <a:r>
                <a:rPr lang="en-US" sz="700" dirty="0" err="1">
                  <a:solidFill>
                    <a:srgbClr val="2AA198"/>
                  </a:solidFill>
                  <a:latin typeface="Menlo"/>
                </a:rPr>
                <a:t>List_of_television_stations_in_Manitoba</a:t>
              </a:r>
              <a:r>
                <a:rPr lang="en-US" sz="700" dirty="0">
                  <a:solidFill>
                    <a:srgbClr val="2AA198"/>
                  </a:solidFill>
                  <a:latin typeface="Menlo"/>
                </a:rPr>
                <a:t>"</a:t>
              </a:r>
              <a:endParaRPr lang="en-US" sz="700" dirty="0"/>
            </a:p>
            <a:p>
              <a:br>
                <a:rPr lang="en-US" sz="700" dirty="0"/>
              </a:br>
              <a:endParaRPr lang="en-US" sz="700" dirty="0"/>
            </a:p>
            <a:p>
              <a:r>
                <a:rPr lang="en-US" sz="700" dirty="0">
                  <a:solidFill>
                    <a:srgbClr val="657B83"/>
                  </a:solidFill>
                  <a:latin typeface="Menlo"/>
                </a:rPr>
                <a:t>  </a:t>
              </a:r>
              <a:r>
                <a:rPr lang="en-US" sz="700" dirty="0" err="1">
                  <a:solidFill>
                    <a:srgbClr val="657B83"/>
                  </a:solidFill>
                  <a:latin typeface="Menlo"/>
                </a:rPr>
                <a:t>City_of_licence</a:t>
              </a:r>
              <a:r>
                <a:rPr lang="en-US" sz="700" dirty="0">
                  <a:solidFill>
                    <a:srgbClr val="657B83"/>
                  </a:solidFill>
                  <a:latin typeface="Menlo"/>
                </a:rPr>
                <a:t>: Mapped[</a:t>
              </a:r>
              <a:r>
                <a:rPr lang="en-US" sz="700" dirty="0">
                  <a:solidFill>
                    <a:srgbClr val="859900"/>
                  </a:solidFill>
                  <a:latin typeface="Menlo"/>
                </a:rPr>
                <a:t>str</a:t>
              </a:r>
              <a:r>
                <a:rPr lang="en-US" sz="700" dirty="0">
                  <a:solidFill>
                    <a:srgbClr val="657B83"/>
                  </a:solidFill>
                  <a:latin typeface="Menlo"/>
                </a:rPr>
                <a:t>] </a:t>
              </a:r>
              <a:r>
                <a:rPr lang="en-US" sz="700" i="1" dirty="0">
                  <a:solidFill>
                    <a:srgbClr val="93A1A1"/>
                  </a:solidFill>
                  <a:latin typeface="Menlo"/>
                </a:rPr>
                <a:t># e.g., "Brandon", "Minnedosa"</a:t>
              </a:r>
              <a:endParaRPr lang="en-US" sz="700" dirty="0"/>
            </a:p>
            <a:p>
              <a:r>
                <a:rPr lang="en-US" sz="700" dirty="0">
                  <a:solidFill>
                    <a:srgbClr val="657B83"/>
                  </a:solidFill>
                  <a:latin typeface="Menlo"/>
                </a:rPr>
                <a:t>  </a:t>
              </a:r>
              <a:r>
                <a:rPr lang="en-US" sz="700" dirty="0" err="1">
                  <a:solidFill>
                    <a:srgbClr val="657B83"/>
                  </a:solidFill>
                  <a:latin typeface="Menlo"/>
                </a:rPr>
                <a:t>Analog_channel</a:t>
              </a:r>
              <a:r>
                <a:rPr lang="en-US" sz="700" dirty="0">
                  <a:solidFill>
                    <a:srgbClr val="657B83"/>
                  </a:solidFill>
                  <a:latin typeface="Menlo"/>
                </a:rPr>
                <a:t>: Mapped[Optional[</a:t>
              </a:r>
              <a:r>
                <a:rPr lang="en-US" sz="700" dirty="0">
                  <a:solidFill>
                    <a:srgbClr val="859900"/>
                  </a:solidFill>
                  <a:latin typeface="Menlo"/>
                </a:rPr>
                <a:t>int</a:t>
              </a:r>
              <a:r>
                <a:rPr lang="en-US" sz="700" dirty="0">
                  <a:solidFill>
                    <a:srgbClr val="657B83"/>
                  </a:solidFill>
                  <a:latin typeface="Menlo"/>
                </a:rPr>
                <a:t>]] </a:t>
              </a:r>
              <a:r>
                <a:rPr lang="en-US" sz="700" i="1" dirty="0">
                  <a:solidFill>
                    <a:srgbClr val="93A1A1"/>
                  </a:solidFill>
                  <a:latin typeface="Menlo"/>
                </a:rPr>
                <a:t># e.g., 4, 12</a:t>
              </a:r>
              <a:endParaRPr lang="en-US" sz="700" dirty="0"/>
            </a:p>
            <a:p>
              <a:r>
                <a:rPr lang="en-US" sz="700" dirty="0">
                  <a:solidFill>
                    <a:srgbClr val="657B83"/>
                  </a:solidFill>
                  <a:latin typeface="Menlo"/>
                </a:rPr>
                <a:t>  </a:t>
              </a:r>
              <a:r>
                <a:rPr lang="en-US" sz="700" dirty="0" err="1">
                  <a:solidFill>
                    <a:srgbClr val="657B83"/>
                  </a:solidFill>
                  <a:latin typeface="Menlo"/>
                </a:rPr>
                <a:t>Digital_channel</a:t>
              </a:r>
              <a:r>
                <a:rPr lang="en-US" sz="700" dirty="0">
                  <a:solidFill>
                    <a:srgbClr val="657B83"/>
                  </a:solidFill>
                  <a:latin typeface="Menlo"/>
                </a:rPr>
                <a:t>: Mapped[Optional[</a:t>
              </a:r>
              <a:r>
                <a:rPr lang="en-US" sz="700" dirty="0">
                  <a:solidFill>
                    <a:srgbClr val="859900"/>
                  </a:solidFill>
                  <a:latin typeface="Menlo"/>
                </a:rPr>
                <a:t>int</a:t>
              </a:r>
              <a:r>
                <a:rPr lang="en-US" sz="700" dirty="0">
                  <a:solidFill>
                    <a:srgbClr val="657B83"/>
                  </a:solidFill>
                  <a:latin typeface="Menlo"/>
                </a:rPr>
                <a:t>]] </a:t>
              </a:r>
              <a:r>
                <a:rPr lang="en-US" sz="700" i="1" dirty="0">
                  <a:solidFill>
                    <a:srgbClr val="93A1A1"/>
                  </a:solidFill>
                  <a:latin typeface="Menlo"/>
                </a:rPr>
                <a:t># e.g., 13, 51</a:t>
              </a:r>
              <a:endParaRPr lang="en-US" sz="700" dirty="0"/>
            </a:p>
            <a:p>
              <a:r>
                <a:rPr lang="en-US" sz="700" dirty="0">
                  <a:solidFill>
                    <a:srgbClr val="657B83"/>
                  </a:solidFill>
                  <a:latin typeface="Menlo"/>
                </a:rPr>
                <a:t>  </a:t>
              </a:r>
              <a:r>
                <a:rPr lang="en-US" sz="700" dirty="0" err="1">
                  <a:solidFill>
                    <a:srgbClr val="657B83"/>
                  </a:solidFill>
                  <a:latin typeface="Menlo"/>
                </a:rPr>
                <a:t>Virtual_channel</a:t>
              </a:r>
              <a:r>
                <a:rPr lang="en-US" sz="700" dirty="0">
                  <a:solidFill>
                    <a:srgbClr val="657B83"/>
                  </a:solidFill>
                  <a:latin typeface="Menlo"/>
                </a:rPr>
                <a:t>: Mapped[Optional[</a:t>
              </a:r>
              <a:r>
                <a:rPr lang="en-US" sz="700" dirty="0">
                  <a:solidFill>
                    <a:srgbClr val="859900"/>
                  </a:solidFill>
                  <a:latin typeface="Menlo"/>
                </a:rPr>
                <a:t>float</a:t>
              </a:r>
              <a:r>
                <a:rPr lang="en-US" sz="700" dirty="0">
                  <a:solidFill>
                    <a:srgbClr val="657B83"/>
                  </a:solidFill>
                  <a:latin typeface="Menlo"/>
                </a:rPr>
                <a:t>]] </a:t>
              </a:r>
              <a:r>
                <a:rPr lang="en-US" sz="700" i="1" dirty="0">
                  <a:solidFill>
                    <a:srgbClr val="93A1A1"/>
                  </a:solidFill>
                  <a:latin typeface="Menlo"/>
                </a:rPr>
                <a:t># e.g., 13.1, 35.1</a:t>
              </a:r>
              <a:endParaRPr lang="en-US" sz="700" dirty="0"/>
            </a:p>
            <a:p>
              <a:r>
                <a:rPr lang="en-US" sz="700" dirty="0">
                  <a:solidFill>
                    <a:srgbClr val="657B83"/>
                  </a:solidFill>
                  <a:latin typeface="Menlo"/>
                </a:rPr>
                <a:t>  Callsign: Mapped[</a:t>
              </a:r>
              <a:r>
                <a:rPr lang="en-US" sz="700" dirty="0">
                  <a:solidFill>
                    <a:srgbClr val="859900"/>
                  </a:solidFill>
                  <a:latin typeface="Menlo"/>
                </a:rPr>
                <a:t>str</a:t>
              </a:r>
              <a:r>
                <a:rPr lang="en-US" sz="700" dirty="0">
                  <a:solidFill>
                    <a:srgbClr val="657B83"/>
                  </a:solidFill>
                  <a:latin typeface="Menlo"/>
                </a:rPr>
                <a:t>] </a:t>
              </a:r>
              <a:r>
                <a:rPr lang="en-US" sz="700" i="1" dirty="0">
                  <a:solidFill>
                    <a:srgbClr val="93A1A1"/>
                  </a:solidFill>
                  <a:latin typeface="Menlo"/>
                </a:rPr>
                <a:t># e.g., "CKYB-TV", "CHMI-DT"</a:t>
              </a:r>
              <a:endParaRPr lang="en-US" sz="700" dirty="0"/>
            </a:p>
            <a:p>
              <a:r>
                <a:rPr lang="en-US" sz="700" dirty="0">
                  <a:solidFill>
                    <a:srgbClr val="657B83"/>
                  </a:solidFill>
                  <a:latin typeface="Menlo"/>
                </a:rPr>
                <a:t>  Network: Mapped[</a:t>
              </a:r>
              <a:r>
                <a:rPr lang="en-US" sz="700" dirty="0">
                  <a:solidFill>
                    <a:srgbClr val="859900"/>
                  </a:solidFill>
                  <a:latin typeface="Menlo"/>
                </a:rPr>
                <a:t>str</a:t>
              </a:r>
              <a:r>
                <a:rPr lang="en-US" sz="700" dirty="0">
                  <a:solidFill>
                    <a:srgbClr val="657B83"/>
                  </a:solidFill>
                  <a:latin typeface="Menlo"/>
                </a:rPr>
                <a:t>] </a:t>
              </a:r>
              <a:r>
                <a:rPr lang="en-US" sz="700" i="1" dirty="0">
                  <a:solidFill>
                    <a:srgbClr val="93A1A1"/>
                  </a:solidFill>
                  <a:latin typeface="Menlo"/>
                </a:rPr>
                <a:t># e.g., "CTV", "Global"</a:t>
              </a:r>
              <a:endParaRPr lang="en-US" sz="700" dirty="0"/>
            </a:p>
            <a:p>
              <a:r>
                <a:rPr lang="en-US" sz="700" dirty="0">
                  <a:solidFill>
                    <a:srgbClr val="657B83"/>
                  </a:solidFill>
                  <a:latin typeface="Menlo"/>
                </a:rPr>
                <a:t>  Notes: Mapped[Optional[</a:t>
              </a:r>
              <a:r>
                <a:rPr lang="en-US" sz="700" dirty="0">
                  <a:solidFill>
                    <a:srgbClr val="859900"/>
                  </a:solidFill>
                  <a:latin typeface="Menlo"/>
                </a:rPr>
                <a:t>str</a:t>
              </a:r>
              <a:r>
                <a:rPr lang="en-US" sz="700" dirty="0">
                  <a:solidFill>
                    <a:srgbClr val="657B83"/>
                  </a:solidFill>
                  <a:latin typeface="Menlo"/>
                </a:rPr>
                <a:t>]] </a:t>
              </a:r>
              <a:r>
                <a:rPr lang="en-US" sz="700" i="1" dirty="0">
                  <a:solidFill>
                    <a:srgbClr val="93A1A1"/>
                  </a:solidFill>
                  <a:latin typeface="Menlo"/>
                </a:rPr>
                <a:t># e.g., "MTS TV HD </a:t>
              </a:r>
              <a:r>
                <a:rPr lang="en-US" sz="700" i="1" dirty="0" err="1">
                  <a:solidFill>
                    <a:srgbClr val="93A1A1"/>
                  </a:solidFill>
                  <a:latin typeface="Menlo"/>
                </a:rPr>
                <a:t>ch.</a:t>
              </a:r>
              <a:r>
                <a:rPr lang="en-US" sz="700" i="1" dirty="0">
                  <a:solidFill>
                    <a:srgbClr val="93A1A1"/>
                  </a:solidFill>
                  <a:latin typeface="Menlo"/>
                </a:rPr>
                <a:t> 417"</a:t>
              </a:r>
              <a:endParaRPr lang="en-US" sz="700" dirty="0"/>
            </a:p>
            <a:p>
              <a:pPr algn="l"/>
              <a:endParaRPr lang="en-US" sz="700" dirty="0">
                <a:cs typeface="Calibri"/>
              </a:endParaRPr>
            </a:p>
          </p:txBody>
        </p:sp>
        <p:cxnSp>
          <p:nvCxnSpPr>
            <p:cNvPr id="5" name="Straight Arrow Connector 4">
              <a:extLst>
                <a:ext uri="{FF2B5EF4-FFF2-40B4-BE49-F238E27FC236}">
                  <a16:creationId xmlns:a16="http://schemas.microsoft.com/office/drawing/2014/main" id="{DE68640E-1191-3F40-9105-873AE3FD24EC}"/>
                </a:ext>
              </a:extLst>
            </p:cNvPr>
            <p:cNvCxnSpPr/>
            <p:nvPr/>
          </p:nvCxnSpPr>
          <p:spPr>
            <a:xfrm flipV="1">
              <a:off x="3238900" y="1624844"/>
              <a:ext cx="914399" cy="2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75708B-434F-8478-D226-8978AC2BDEA3}"/>
                </a:ext>
              </a:extLst>
            </p:cNvPr>
            <p:cNvSpPr txBox="1"/>
            <p:nvPr/>
          </p:nvSpPr>
          <p:spPr>
            <a:xfrm>
              <a:off x="3357062" y="1342825"/>
              <a:ext cx="6756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ORM</a:t>
              </a:r>
              <a:endParaRPr lang="en-US" sz="1400" dirty="0"/>
            </a:p>
          </p:txBody>
        </p:sp>
        <p:pic>
          <p:nvPicPr>
            <p:cNvPr id="7" name="Picture 6" descr="A blue round object with yellow dots&#10;&#10;Description automatically generated">
              <a:extLst>
                <a:ext uri="{FF2B5EF4-FFF2-40B4-BE49-F238E27FC236}">
                  <a16:creationId xmlns:a16="http://schemas.microsoft.com/office/drawing/2014/main" id="{AEEFDE8E-E8A9-97E0-EF35-E534C3932937}"/>
                </a:ext>
              </a:extLst>
            </p:cNvPr>
            <p:cNvPicPr>
              <a:picLocks noChangeAspect="1"/>
            </p:cNvPicPr>
            <p:nvPr/>
          </p:nvPicPr>
          <p:blipFill>
            <a:blip r:embed="rId3"/>
            <a:stretch>
              <a:fillRect/>
            </a:stretch>
          </p:blipFill>
          <p:spPr>
            <a:xfrm>
              <a:off x="1608726" y="3966662"/>
              <a:ext cx="1040157" cy="1029500"/>
            </a:xfrm>
            <a:prstGeom prst="rect">
              <a:avLst/>
            </a:prstGeom>
          </p:spPr>
        </p:pic>
        <p:cxnSp>
          <p:nvCxnSpPr>
            <p:cNvPr id="8" name="Straight Arrow Connector 7">
              <a:extLst>
                <a:ext uri="{FF2B5EF4-FFF2-40B4-BE49-F238E27FC236}">
                  <a16:creationId xmlns:a16="http://schemas.microsoft.com/office/drawing/2014/main" id="{6277FE56-9016-F663-32FC-AFD1143E25A2}"/>
                </a:ext>
              </a:extLst>
            </p:cNvPr>
            <p:cNvCxnSpPr/>
            <p:nvPr/>
          </p:nvCxnSpPr>
          <p:spPr>
            <a:xfrm flipH="1">
              <a:off x="2195678" y="2477565"/>
              <a:ext cx="1941768" cy="1532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4EA975-9D04-2C04-7C14-90632E2CC459}"/>
                </a:ext>
              </a:extLst>
            </p:cNvPr>
            <p:cNvSpPr txBox="1"/>
            <p:nvPr/>
          </p:nvSpPr>
          <p:spPr>
            <a:xfrm>
              <a:off x="2808210" y="3058657"/>
              <a:ext cx="7183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Store</a:t>
              </a:r>
              <a:endParaRPr lang="en-US" dirty="0"/>
            </a:p>
          </p:txBody>
        </p:sp>
        <p:sp>
          <p:nvSpPr>
            <p:cNvPr id="10" name="TextBox 9">
              <a:extLst>
                <a:ext uri="{FF2B5EF4-FFF2-40B4-BE49-F238E27FC236}">
                  <a16:creationId xmlns:a16="http://schemas.microsoft.com/office/drawing/2014/main" id="{42FAC185-3C2D-F917-7617-B36F02F0863F}"/>
                </a:ext>
              </a:extLst>
            </p:cNvPr>
            <p:cNvSpPr txBox="1"/>
            <p:nvPr/>
          </p:nvSpPr>
          <p:spPr>
            <a:xfrm>
              <a:off x="1646560" y="4955664"/>
              <a:ext cx="958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Relational Database</a:t>
              </a:r>
              <a:endParaRPr lang="en-US" sz="1400" dirty="0"/>
            </a:p>
          </p:txBody>
        </p:sp>
        <p:sp>
          <p:nvSpPr>
            <p:cNvPr id="11" name="TextBox 10">
              <a:extLst>
                <a:ext uri="{FF2B5EF4-FFF2-40B4-BE49-F238E27FC236}">
                  <a16:creationId xmlns:a16="http://schemas.microsoft.com/office/drawing/2014/main" id="{7E7D767F-2D15-DB88-E140-67B5A1EC14C0}"/>
                </a:ext>
              </a:extLst>
            </p:cNvPr>
            <p:cNvSpPr txBox="1"/>
            <p:nvPr/>
          </p:nvSpPr>
          <p:spPr>
            <a:xfrm>
              <a:off x="7763874" y="3122601"/>
              <a:ext cx="3787619" cy="1815882"/>
            </a:xfrm>
            <a:prstGeom prst="rect">
              <a:avLst/>
            </a:prstGeom>
            <a:noFill/>
            <a:ln>
              <a:noFill/>
              <a:prstDash val="sysDo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solidFill>
                    <a:srgbClr val="586E75"/>
                  </a:solidFill>
                  <a:latin typeface="Menlo"/>
                </a:rPr>
                <a:t>Please generate a Python program given the </a:t>
              </a:r>
              <a:r>
                <a:rPr lang="en-US" sz="700" err="1">
                  <a:solidFill>
                    <a:srgbClr val="586E75"/>
                  </a:solidFill>
                  <a:latin typeface="Menlo"/>
                </a:rPr>
                <a:t>SQLAlchemy</a:t>
              </a:r>
              <a:r>
                <a:rPr lang="en-US" sz="700">
                  <a:solidFill>
                    <a:srgbClr val="586E75"/>
                  </a:solidFill>
                  <a:latin typeface="Menlo"/>
                </a:rPr>
                <a:t> ORM and the Question.</a:t>
              </a:r>
              <a:endParaRPr lang="en-US" sz="700" dirty="0">
                <a:solidFill>
                  <a:srgbClr val="586E75"/>
                </a:solidFill>
                <a:latin typeface="Menlo"/>
              </a:endParaRPr>
            </a:p>
            <a:p>
              <a:r>
                <a:rPr lang="en-US" sz="700" dirty="0" err="1">
                  <a:solidFill>
                    <a:srgbClr val="586E75"/>
                  </a:solidFill>
                  <a:latin typeface="Menlo"/>
                </a:rPr>
                <a:t>SQLAlchemy</a:t>
              </a:r>
              <a:r>
                <a:rPr lang="en-US" sz="700" dirty="0">
                  <a:solidFill>
                    <a:srgbClr val="586E75"/>
                  </a:solidFill>
                  <a:latin typeface="Menlo"/>
                </a:rPr>
                <a:t> ORM schema with examples of each column content in the comment:</a:t>
              </a:r>
            </a:p>
            <a:p>
              <a:r>
                <a:rPr lang="en-US" sz="700" dirty="0">
                  <a:solidFill>
                    <a:srgbClr val="586E75"/>
                  </a:solidFill>
                  <a:latin typeface="Menlo"/>
                </a:rPr>
                <a:t>```</a:t>
              </a:r>
            </a:p>
            <a:p>
              <a:r>
                <a:rPr lang="en-US" sz="700" dirty="0">
                  <a:solidFill>
                    <a:srgbClr val="586E75"/>
                  </a:solidFill>
                  <a:latin typeface="Menlo"/>
                </a:rPr>
                <a:t>class Table(Base):</a:t>
              </a:r>
            </a:p>
            <a:p>
              <a:r>
                <a:rPr lang="en-US" sz="700" dirty="0">
                  <a:solidFill>
                    <a:srgbClr val="586E75"/>
                  </a:solidFill>
                  <a:latin typeface="Menlo"/>
                </a:rPr>
                <a:t>  pass</a:t>
              </a:r>
            </a:p>
            <a:p>
              <a:r>
                <a:rPr lang="en-US" sz="700" dirty="0">
                  <a:solidFill>
                    <a:srgbClr val="586E75"/>
                  </a:solidFill>
                  <a:latin typeface="Menlo"/>
                </a:rPr>
                <a:t>```</a:t>
              </a:r>
            </a:p>
            <a:p>
              <a:endParaRPr lang="en-US" sz="700" dirty="0">
                <a:solidFill>
                  <a:srgbClr val="586E75"/>
                </a:solidFill>
                <a:latin typeface="Menlo"/>
              </a:endParaRPr>
            </a:p>
            <a:p>
              <a:r>
                <a:rPr lang="en-US" sz="700" dirty="0">
                  <a:solidFill>
                    <a:srgbClr val="586E75"/>
                  </a:solidFill>
                  <a:latin typeface="Menlo"/>
                </a:rPr>
                <a:t>Question: ...</a:t>
              </a:r>
            </a:p>
            <a:p>
              <a:endParaRPr lang="en-US" sz="700" dirty="0">
                <a:solidFill>
                  <a:srgbClr val="586E75"/>
                </a:solidFill>
                <a:latin typeface="Menlo"/>
              </a:endParaRPr>
            </a:p>
            <a:p>
              <a:r>
                <a:rPr lang="en-US" sz="700">
                  <a:solidFill>
                    <a:srgbClr val="586E75"/>
                  </a:solidFill>
                  <a:latin typeface="Menlo"/>
                </a:rPr>
                <a:t>The complete python program should contains two steps:</a:t>
              </a:r>
              <a:endParaRPr lang="en-US" sz="700" dirty="0">
                <a:solidFill>
                  <a:srgbClr val="586E75"/>
                </a:solidFill>
                <a:latin typeface="Menlo"/>
              </a:endParaRPr>
            </a:p>
            <a:p>
              <a:r>
                <a:rPr lang="en-US" sz="700" dirty="0">
                  <a:solidFill>
                    <a:srgbClr val="586E75"/>
                  </a:solidFill>
                  <a:latin typeface="Menlo"/>
                </a:rPr>
                <a:t>1. A sequence of </a:t>
              </a:r>
              <a:r>
                <a:rPr lang="en-US" sz="700" dirty="0" err="1">
                  <a:solidFill>
                    <a:srgbClr val="586E75"/>
                  </a:solidFill>
                  <a:latin typeface="Menlo"/>
                </a:rPr>
                <a:t>SQLAlchemy</a:t>
              </a:r>
              <a:r>
                <a:rPr lang="en-US" sz="700" dirty="0">
                  <a:solidFill>
                    <a:srgbClr val="586E75"/>
                  </a:solidFill>
                  <a:latin typeface="Menlo"/>
                </a:rPr>
                <a:t> statement `</a:t>
              </a:r>
              <a:r>
                <a:rPr lang="en-US" sz="700" dirty="0" err="1">
                  <a:solidFill>
                    <a:srgbClr val="586E75"/>
                  </a:solidFill>
                  <a:latin typeface="Menlo"/>
                </a:rPr>
                <a:t>stmt</a:t>
              </a:r>
              <a:r>
                <a:rPr lang="en-US" sz="700" dirty="0">
                  <a:solidFill>
                    <a:srgbClr val="586E75"/>
                  </a:solidFill>
                  <a:latin typeface="Menlo"/>
                </a:rPr>
                <a:t>` that can be input into </a:t>
              </a:r>
              <a:r>
                <a:rPr lang="en-US" sz="700" dirty="0" err="1">
                  <a:solidFill>
                    <a:srgbClr val="586E75"/>
                  </a:solidFill>
                  <a:latin typeface="Menlo"/>
                </a:rPr>
                <a:t>SQLAlchemy's</a:t>
              </a:r>
            </a:p>
            <a:p>
              <a:r>
                <a:rPr lang="en-US" sz="700">
                  <a:solidFill>
                    <a:srgbClr val="586E75"/>
                  </a:solidFill>
                  <a:latin typeface="Menlo"/>
                </a:rPr>
                <a:t>   `session.scalars(stmt)` function;</a:t>
              </a:r>
              <a:endParaRPr lang="en-US" sz="700" dirty="0">
                <a:solidFill>
                  <a:srgbClr val="586E75"/>
                </a:solidFill>
                <a:latin typeface="Menlo"/>
              </a:endParaRPr>
            </a:p>
            <a:p>
              <a:r>
                <a:rPr lang="en-US" sz="700">
                  <a:solidFill>
                    <a:srgbClr val="586E75"/>
                  </a:solidFill>
                  <a:latin typeface="Menlo"/>
                </a:rPr>
                <a:t>2. A function that takes the returns of `session.scalars(stmt)` and return the answer</a:t>
              </a:r>
              <a:endParaRPr lang="en-US" sz="700" dirty="0">
                <a:solidFill>
                  <a:srgbClr val="586E75"/>
                </a:solidFill>
                <a:latin typeface="Menlo"/>
              </a:endParaRPr>
            </a:p>
            <a:p>
              <a:r>
                <a:rPr lang="en-US" sz="700" dirty="0">
                  <a:solidFill>
                    <a:srgbClr val="586E75"/>
                  </a:solidFill>
                  <a:latin typeface="Menlo"/>
                </a:rPr>
                <a:t>   to the question for the purpose of data post-processing.</a:t>
              </a:r>
            </a:p>
            <a:p>
              <a:r>
                <a:rPr lang="en-US" sz="700">
                  <a:solidFill>
                    <a:srgbClr val="586E75"/>
                  </a:solidFill>
                  <a:latin typeface="Menlo"/>
                </a:rPr>
                <a:t>Here is an example of partial python program of that two steps: ...</a:t>
              </a:r>
              <a:endParaRPr lang="en-US" sz="700" dirty="0">
                <a:solidFill>
                  <a:srgbClr val="586E75"/>
                </a:solidFill>
                <a:latin typeface="Menlo"/>
              </a:endParaRPr>
            </a:p>
            <a:p>
              <a:endParaRPr lang="en-US" sz="700" dirty="0">
                <a:solidFill>
                  <a:srgbClr val="586E75"/>
                </a:solidFill>
                <a:latin typeface="Menlo"/>
              </a:endParaRPr>
            </a:p>
          </p:txBody>
        </p:sp>
        <p:cxnSp>
          <p:nvCxnSpPr>
            <p:cNvPr id="13" name="Straight Arrow Connector 12">
              <a:extLst>
                <a:ext uri="{FF2B5EF4-FFF2-40B4-BE49-F238E27FC236}">
                  <a16:creationId xmlns:a16="http://schemas.microsoft.com/office/drawing/2014/main" id="{1792DF01-DED3-082B-532A-C0A81074047C}"/>
                </a:ext>
              </a:extLst>
            </p:cNvPr>
            <p:cNvCxnSpPr/>
            <p:nvPr/>
          </p:nvCxnSpPr>
          <p:spPr>
            <a:xfrm>
              <a:off x="7713318" y="1731884"/>
              <a:ext cx="1756329" cy="1367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34597C-7982-9814-45BD-80498D14DA15}"/>
                </a:ext>
              </a:extLst>
            </p:cNvPr>
            <p:cNvSpPr txBox="1"/>
            <p:nvPr/>
          </p:nvSpPr>
          <p:spPr>
            <a:xfrm>
              <a:off x="7982349" y="2222056"/>
              <a:ext cx="17840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Generate Prompts</a:t>
              </a:r>
              <a:endParaRPr lang="en-US" sz="1600" dirty="0"/>
            </a:p>
          </p:txBody>
        </p:sp>
        <p:pic>
          <p:nvPicPr>
            <p:cNvPr id="15" name="Picture 14" descr="A pink brain with red lines&#10;&#10;Description automatically generated">
              <a:extLst>
                <a:ext uri="{FF2B5EF4-FFF2-40B4-BE49-F238E27FC236}">
                  <a16:creationId xmlns:a16="http://schemas.microsoft.com/office/drawing/2014/main" id="{6455FDB0-01A8-C557-0548-B724763ECE6D}"/>
                </a:ext>
              </a:extLst>
            </p:cNvPr>
            <p:cNvPicPr>
              <a:picLocks noChangeAspect="1"/>
            </p:cNvPicPr>
            <p:nvPr/>
          </p:nvPicPr>
          <p:blipFill>
            <a:blip r:embed="rId4"/>
            <a:stretch>
              <a:fillRect/>
            </a:stretch>
          </p:blipFill>
          <p:spPr>
            <a:xfrm>
              <a:off x="5553773" y="3551025"/>
              <a:ext cx="1079128" cy="1077459"/>
            </a:xfrm>
            <a:prstGeom prst="rect">
              <a:avLst/>
            </a:prstGeom>
          </p:spPr>
        </p:pic>
        <p:cxnSp>
          <p:nvCxnSpPr>
            <p:cNvPr id="16" name="Straight Arrow Connector 15">
              <a:extLst>
                <a:ext uri="{FF2B5EF4-FFF2-40B4-BE49-F238E27FC236}">
                  <a16:creationId xmlns:a16="http://schemas.microsoft.com/office/drawing/2014/main" id="{F1EA4CCA-9756-7FF3-3888-2A5D55A75CF2}"/>
                </a:ext>
              </a:extLst>
            </p:cNvPr>
            <p:cNvCxnSpPr/>
            <p:nvPr/>
          </p:nvCxnSpPr>
          <p:spPr>
            <a:xfrm flipH="1">
              <a:off x="6643454" y="4122460"/>
              <a:ext cx="1206410"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48365D-C27A-0A64-9DE2-9695EDA5093C}"/>
                </a:ext>
              </a:extLst>
            </p:cNvPr>
            <p:cNvSpPr txBox="1"/>
            <p:nvPr/>
          </p:nvSpPr>
          <p:spPr>
            <a:xfrm>
              <a:off x="5829566" y="4774489"/>
              <a:ext cx="633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LLM</a:t>
              </a:r>
              <a:endParaRPr lang="en-US" dirty="0"/>
            </a:p>
          </p:txBody>
        </p:sp>
        <p:pic>
          <p:nvPicPr>
            <p:cNvPr id="18" name="Picture 17" descr="A blue and yellow snake&#10;&#10;Description automatically generated">
              <a:extLst>
                <a:ext uri="{FF2B5EF4-FFF2-40B4-BE49-F238E27FC236}">
                  <a16:creationId xmlns:a16="http://schemas.microsoft.com/office/drawing/2014/main" id="{632B130E-F9F7-51C3-4783-CB9BB85A2C08}"/>
                </a:ext>
              </a:extLst>
            </p:cNvPr>
            <p:cNvPicPr>
              <a:picLocks noChangeAspect="1"/>
            </p:cNvPicPr>
            <p:nvPr/>
          </p:nvPicPr>
          <p:blipFill>
            <a:blip r:embed="rId5"/>
            <a:stretch>
              <a:fillRect/>
            </a:stretch>
          </p:blipFill>
          <p:spPr>
            <a:xfrm>
              <a:off x="3527048" y="4776621"/>
              <a:ext cx="1279947" cy="1242647"/>
            </a:xfrm>
            <a:prstGeom prst="rect">
              <a:avLst/>
            </a:prstGeom>
          </p:spPr>
        </p:pic>
        <p:cxnSp>
          <p:nvCxnSpPr>
            <p:cNvPr id="19" name="Straight Arrow Connector 18">
              <a:extLst>
                <a:ext uri="{FF2B5EF4-FFF2-40B4-BE49-F238E27FC236}">
                  <a16:creationId xmlns:a16="http://schemas.microsoft.com/office/drawing/2014/main" id="{4D321794-D96F-5626-C210-7B67B2930B98}"/>
                </a:ext>
              </a:extLst>
            </p:cNvPr>
            <p:cNvCxnSpPr/>
            <p:nvPr/>
          </p:nvCxnSpPr>
          <p:spPr>
            <a:xfrm flipH="1">
              <a:off x="4643204" y="4104474"/>
              <a:ext cx="934649" cy="101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E501C8-5ED7-4D1C-90BF-C7513DAEAEB1}"/>
                </a:ext>
              </a:extLst>
            </p:cNvPr>
            <p:cNvSpPr txBox="1"/>
            <p:nvPr/>
          </p:nvSpPr>
          <p:spPr>
            <a:xfrm>
              <a:off x="3410349" y="6074685"/>
              <a:ext cx="15495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Python Program</a:t>
              </a:r>
              <a:endParaRPr lang="en-US" sz="1600" dirty="0"/>
            </a:p>
          </p:txBody>
        </p:sp>
        <p:cxnSp>
          <p:nvCxnSpPr>
            <p:cNvPr id="21" name="Straight Arrow Connector 20">
              <a:extLst>
                <a:ext uri="{FF2B5EF4-FFF2-40B4-BE49-F238E27FC236}">
                  <a16:creationId xmlns:a16="http://schemas.microsoft.com/office/drawing/2014/main" id="{F50F84BE-7D23-829A-D5B0-6E0CB0B3EBDA}"/>
                </a:ext>
              </a:extLst>
            </p:cNvPr>
            <p:cNvCxnSpPr>
              <a:cxnSpLocks/>
            </p:cNvCxnSpPr>
            <p:nvPr/>
          </p:nvCxnSpPr>
          <p:spPr>
            <a:xfrm flipH="1" flipV="1">
              <a:off x="2559694" y="4725798"/>
              <a:ext cx="1046551" cy="471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5FCC7B-F9F6-C714-2D40-F5B858C81A7B}"/>
                </a:ext>
              </a:extLst>
            </p:cNvPr>
            <p:cNvSpPr txBox="1"/>
            <p:nvPr/>
          </p:nvSpPr>
          <p:spPr>
            <a:xfrm>
              <a:off x="2722951" y="4694559"/>
              <a:ext cx="7183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exec</a:t>
              </a:r>
              <a:endParaRPr lang="en-US" dirty="0"/>
            </a:p>
          </p:txBody>
        </p:sp>
      </p:grpSp>
    </p:spTree>
    <p:extLst>
      <p:ext uri="{BB962C8B-B14F-4D97-AF65-F5344CB8AC3E}">
        <p14:creationId xmlns:p14="http://schemas.microsoft.com/office/powerpoint/2010/main" val="399118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22F25-DB81-94C2-5657-086B70A65670}"/>
              </a:ext>
            </a:extLst>
          </p:cNvPr>
          <p:cNvSpPr>
            <a:spLocks noGrp="1"/>
          </p:cNvSpPr>
          <p:nvPr>
            <p:ph type="title"/>
          </p:nvPr>
        </p:nvSpPr>
        <p:spPr/>
        <p:txBody>
          <a:bodyPr/>
          <a:lstStyle/>
          <a:p>
            <a:r>
              <a:rPr lang="en-US" altLang="zh-CN" dirty="0"/>
              <a:t>Task Description: Table-Question Answering</a:t>
            </a:r>
            <a:endParaRPr lang="zh-CN" altLang="en-US" dirty="0"/>
          </a:p>
        </p:txBody>
      </p:sp>
      <p:sp>
        <p:nvSpPr>
          <p:cNvPr id="3" name="内容占位符 2">
            <a:extLst>
              <a:ext uri="{FF2B5EF4-FFF2-40B4-BE49-F238E27FC236}">
                <a16:creationId xmlns:a16="http://schemas.microsoft.com/office/drawing/2014/main" id="{B98AFB09-F998-B934-B4D3-A21EBC9B6ED7}"/>
              </a:ext>
            </a:extLst>
          </p:cNvPr>
          <p:cNvSpPr>
            <a:spLocks noGrp="1"/>
          </p:cNvSpPr>
          <p:nvPr>
            <p:ph idx="1"/>
          </p:nvPr>
        </p:nvSpPr>
        <p:spPr/>
        <p:txBody>
          <a:bodyPr/>
          <a:lstStyle/>
          <a:p>
            <a:r>
              <a:rPr lang="en-US" altLang="zh-CN" dirty="0"/>
              <a:t>Input</a:t>
            </a:r>
          </a:p>
          <a:p>
            <a:pPr lvl="1"/>
            <a:r>
              <a:rPr lang="en-US" altLang="zh-CN" dirty="0"/>
              <a:t>Table (csv tables, html tables, etc.)</a:t>
            </a:r>
          </a:p>
          <a:p>
            <a:pPr lvl="1"/>
            <a:r>
              <a:rPr lang="en-US" altLang="zh-CN" dirty="0"/>
              <a:t>Question (questions related to the table)</a:t>
            </a:r>
          </a:p>
          <a:p>
            <a:r>
              <a:rPr lang="en-US" altLang="zh-CN" dirty="0"/>
              <a:t>Output: Answer</a:t>
            </a:r>
          </a:p>
          <a:p>
            <a:endParaRPr lang="zh-CN" altLang="en-US" dirty="0"/>
          </a:p>
        </p:txBody>
      </p:sp>
      <p:pic>
        <p:nvPicPr>
          <p:cNvPr id="5" name="图片 4">
            <a:extLst>
              <a:ext uri="{FF2B5EF4-FFF2-40B4-BE49-F238E27FC236}">
                <a16:creationId xmlns:a16="http://schemas.microsoft.com/office/drawing/2014/main" id="{455E416D-2C85-FFDD-DF3E-DD8E681FD351}"/>
              </a:ext>
            </a:extLst>
          </p:cNvPr>
          <p:cNvPicPr>
            <a:picLocks noChangeAspect="1"/>
          </p:cNvPicPr>
          <p:nvPr/>
        </p:nvPicPr>
        <p:blipFill>
          <a:blip r:embed="rId3"/>
          <a:stretch>
            <a:fillRect/>
          </a:stretch>
        </p:blipFill>
        <p:spPr>
          <a:xfrm>
            <a:off x="511197" y="3890765"/>
            <a:ext cx="4697524" cy="1737678"/>
          </a:xfrm>
          <a:prstGeom prst="rect">
            <a:avLst/>
          </a:prstGeom>
        </p:spPr>
      </p:pic>
      <p:pic>
        <p:nvPicPr>
          <p:cNvPr id="7" name="图片 6">
            <a:extLst>
              <a:ext uri="{FF2B5EF4-FFF2-40B4-BE49-F238E27FC236}">
                <a16:creationId xmlns:a16="http://schemas.microsoft.com/office/drawing/2014/main" id="{CD3AF311-CDDB-8E95-923B-60F4EF771E69}"/>
              </a:ext>
            </a:extLst>
          </p:cNvPr>
          <p:cNvPicPr>
            <a:picLocks noChangeAspect="1"/>
          </p:cNvPicPr>
          <p:nvPr/>
        </p:nvPicPr>
        <p:blipFill>
          <a:blip r:embed="rId4"/>
          <a:stretch>
            <a:fillRect/>
          </a:stretch>
        </p:blipFill>
        <p:spPr>
          <a:xfrm>
            <a:off x="5208721" y="3899366"/>
            <a:ext cx="4601104" cy="2629203"/>
          </a:xfrm>
          <a:prstGeom prst="rect">
            <a:avLst/>
          </a:prstGeom>
        </p:spPr>
      </p:pic>
    </p:spTree>
    <p:extLst>
      <p:ext uri="{BB962C8B-B14F-4D97-AF65-F5344CB8AC3E}">
        <p14:creationId xmlns:p14="http://schemas.microsoft.com/office/powerpoint/2010/main" val="360353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59A0F-5C51-5E83-8FA2-3CB28F3D60E3}"/>
              </a:ext>
            </a:extLst>
          </p:cNvPr>
          <p:cNvSpPr>
            <a:spLocks noGrp="1"/>
          </p:cNvSpPr>
          <p:nvPr>
            <p:ph type="title"/>
          </p:nvPr>
        </p:nvSpPr>
        <p:spPr/>
        <p:txBody>
          <a:bodyPr/>
          <a:lstStyle/>
          <a:p>
            <a:r>
              <a:rPr lang="en-US" altLang="zh-CN" dirty="0"/>
              <a:t>Existing Works</a:t>
            </a:r>
            <a:endParaRPr lang="zh-CN" altLang="en-US" dirty="0"/>
          </a:p>
        </p:txBody>
      </p:sp>
      <p:pic>
        <p:nvPicPr>
          <p:cNvPr id="7" name="Picture 6">
            <a:extLst>
              <a:ext uri="{FF2B5EF4-FFF2-40B4-BE49-F238E27FC236}">
                <a16:creationId xmlns:a16="http://schemas.microsoft.com/office/drawing/2014/main" id="{02EB3AE4-2E20-BBA2-4F7A-0E293F70107D}"/>
              </a:ext>
            </a:extLst>
          </p:cNvPr>
          <p:cNvPicPr>
            <a:picLocks noChangeAspect="1"/>
          </p:cNvPicPr>
          <p:nvPr/>
        </p:nvPicPr>
        <p:blipFill>
          <a:blip r:embed="rId3"/>
          <a:stretch>
            <a:fillRect/>
          </a:stretch>
        </p:blipFill>
        <p:spPr>
          <a:xfrm>
            <a:off x="668216" y="3134780"/>
            <a:ext cx="5726723" cy="3242023"/>
          </a:xfrm>
          <a:prstGeom prst="rect">
            <a:avLst/>
          </a:prstGeom>
        </p:spPr>
      </p:pic>
      <p:sp>
        <p:nvSpPr>
          <p:cNvPr id="8" name="TextBox 7">
            <a:extLst>
              <a:ext uri="{FF2B5EF4-FFF2-40B4-BE49-F238E27FC236}">
                <a16:creationId xmlns:a16="http://schemas.microsoft.com/office/drawing/2014/main" id="{CA28D41F-FC0E-F554-9016-E9C9E97DA20E}"/>
              </a:ext>
            </a:extLst>
          </p:cNvPr>
          <p:cNvSpPr txBox="1"/>
          <p:nvPr/>
        </p:nvSpPr>
        <p:spPr>
          <a:xfrm>
            <a:off x="838200" y="1493329"/>
            <a:ext cx="6782626" cy="1477328"/>
          </a:xfrm>
          <a:prstGeom prst="rect">
            <a:avLst/>
          </a:prstGeom>
          <a:noFill/>
        </p:spPr>
        <p:txBody>
          <a:bodyPr wrap="none" rtlCol="0">
            <a:spAutoFit/>
          </a:bodyPr>
          <a:lstStyle/>
          <a:p>
            <a:r>
              <a:rPr lang="en-US" b="0" i="0" dirty="0">
                <a:effectLst/>
                <a:latin typeface="Arial" panose="020B0604020202020204" pitchFamily="34" charset="0"/>
              </a:rPr>
              <a:t>Two categories of existing approaches for TQA :</a:t>
            </a:r>
          </a:p>
          <a:p>
            <a:pPr marL="285750" indent="-285750">
              <a:buFont typeface="Arial" panose="020B0604020202020204" pitchFamily="34" charset="0"/>
              <a:buChar char="•"/>
            </a:pPr>
            <a:r>
              <a:rPr lang="en-US" b="0" i="0" dirty="0">
                <a:effectLst/>
                <a:latin typeface="Arial" panose="020B0604020202020204" pitchFamily="34" charset="0"/>
              </a:rPr>
              <a:t>pre-training and finetuning a</a:t>
            </a:r>
            <a:r>
              <a:rPr lang="zh-CN" altLang="en-US" b="0" i="0" dirty="0">
                <a:effectLst/>
                <a:latin typeface="Arial" panose="020B0604020202020204" pitchFamily="34" charset="0"/>
              </a:rPr>
              <a:t> </a:t>
            </a:r>
            <a:r>
              <a:rPr lang="en-US" b="0" i="0" dirty="0">
                <a:effectLst/>
                <a:latin typeface="Arial" panose="020B0604020202020204" pitchFamily="34" charset="0"/>
              </a:rPr>
              <a:t>neural language model</a:t>
            </a:r>
          </a:p>
          <a:p>
            <a:r>
              <a:rPr lang="zh-CN" altLang="en-US" b="0" i="0" dirty="0">
                <a:effectLst/>
                <a:latin typeface="Arial" panose="020B0604020202020204" pitchFamily="34" charset="0"/>
              </a:rPr>
              <a:t>      </a:t>
            </a:r>
            <a:r>
              <a:rPr lang="en-US" altLang="zh-CN" b="0" i="0" dirty="0">
                <a:effectLst/>
                <a:latin typeface="Arial" panose="020B0604020202020204" pitchFamily="34" charset="0"/>
              </a:rPr>
              <a:t>e.g</a:t>
            </a:r>
            <a:r>
              <a:rPr lang="en-US" altLang="zh-CN" dirty="0">
                <a:latin typeface="Arial" panose="020B0604020202020204" pitchFamily="34" charset="0"/>
              </a:rPr>
              <a:t>., </a:t>
            </a:r>
            <a:r>
              <a:rPr lang="en-US" b="0" i="0" dirty="0" err="1">
                <a:effectLst/>
                <a:latin typeface="Arial" panose="020B0604020202020204" pitchFamily="34" charset="0"/>
              </a:rPr>
              <a:t>TaPas</a:t>
            </a:r>
            <a:r>
              <a:rPr lang="en-US" b="0" i="0" dirty="0">
                <a:effectLst/>
                <a:latin typeface="Arial" panose="020B0604020202020204" pitchFamily="34" charset="0"/>
              </a:rPr>
              <a:t>(Herzig et al., 2020)</a:t>
            </a:r>
            <a:r>
              <a:rPr lang="en-US" dirty="0">
                <a:latin typeface="Arial" panose="020B0604020202020204" pitchFamily="34" charset="0"/>
              </a:rPr>
              <a:t>, </a:t>
            </a:r>
            <a:r>
              <a:rPr lang="zh-CN" altLang="en-US" b="0" i="0" dirty="0">
                <a:effectLst/>
                <a:latin typeface="Arial" panose="020B0604020202020204" pitchFamily="34" charset="0"/>
              </a:rPr>
              <a:t> </a:t>
            </a:r>
            <a:r>
              <a:rPr lang="en-US" b="0" i="0" dirty="0" err="1">
                <a:effectLst/>
                <a:latin typeface="Arial" panose="020B0604020202020204" pitchFamily="34" charset="0"/>
              </a:rPr>
              <a:t>Tapex</a:t>
            </a:r>
            <a:r>
              <a:rPr lang="en-US" b="0" i="0" dirty="0">
                <a:effectLst/>
                <a:latin typeface="Arial" panose="020B0604020202020204" pitchFamily="34" charset="0"/>
              </a:rPr>
              <a:t>(Liu et al., 2021) </a:t>
            </a:r>
          </a:p>
          <a:p>
            <a:pPr marL="285750" indent="-285750">
              <a:buFont typeface="Arial" panose="020B0604020202020204" pitchFamily="34" charset="0"/>
              <a:buChar char="•"/>
            </a:pPr>
            <a:r>
              <a:rPr lang="en-US" b="0" i="0" dirty="0">
                <a:effectLst/>
                <a:latin typeface="Arial" panose="020B0604020202020204" pitchFamily="34" charset="0"/>
              </a:rPr>
              <a:t>employs a more generalized Language Learning Model (LLM)</a:t>
            </a:r>
          </a:p>
          <a:p>
            <a:r>
              <a:rPr lang="en-US" dirty="0"/>
              <a:t>        e.g., </a:t>
            </a:r>
            <a:r>
              <a:rPr lang="en-US" b="0" i="0" dirty="0">
                <a:effectLst/>
                <a:latin typeface="Arial" panose="020B0604020202020204" pitchFamily="34" charset="0"/>
              </a:rPr>
              <a:t>Binder(Cheng et al., 2023)</a:t>
            </a:r>
            <a:r>
              <a:rPr lang="en-US" dirty="0">
                <a:latin typeface="Arial" panose="020B0604020202020204" pitchFamily="34" charset="0"/>
              </a:rPr>
              <a:t>  </a:t>
            </a:r>
            <a:endParaRPr lang="en-US" dirty="0"/>
          </a:p>
        </p:txBody>
      </p:sp>
    </p:spTree>
    <p:extLst>
      <p:ext uri="{BB962C8B-B14F-4D97-AF65-F5344CB8AC3E}">
        <p14:creationId xmlns:p14="http://schemas.microsoft.com/office/powerpoint/2010/main" val="317211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59A0F-5C51-5E83-8FA2-3CB28F3D60E3}"/>
              </a:ext>
            </a:extLst>
          </p:cNvPr>
          <p:cNvSpPr>
            <a:spLocks noGrp="1"/>
          </p:cNvSpPr>
          <p:nvPr>
            <p:ph type="title"/>
          </p:nvPr>
        </p:nvSpPr>
        <p:spPr>
          <a:xfrm>
            <a:off x="744415" y="-67183"/>
            <a:ext cx="10515600" cy="1325563"/>
          </a:xfrm>
        </p:spPr>
        <p:txBody>
          <a:bodyPr/>
          <a:lstStyle/>
          <a:p>
            <a:r>
              <a:rPr lang="en-US" altLang="zh-CN" dirty="0"/>
              <a:t>Existing Works</a:t>
            </a:r>
            <a:r>
              <a:rPr lang="zh-CN" altLang="en-US" dirty="0"/>
              <a:t> </a:t>
            </a:r>
            <a:r>
              <a:rPr lang="en-US" altLang="zh-CN" dirty="0"/>
              <a:t>--</a:t>
            </a:r>
            <a:r>
              <a:rPr lang="zh-CN" altLang="en-US" dirty="0"/>
              <a:t> </a:t>
            </a:r>
            <a:r>
              <a:rPr lang="en-US" altLang="zh-CN" dirty="0"/>
              <a:t>Binder</a:t>
            </a:r>
            <a:endParaRPr lang="zh-CN" altLang="en-US" dirty="0"/>
          </a:p>
        </p:txBody>
      </p:sp>
      <p:sp>
        <p:nvSpPr>
          <p:cNvPr id="5" name="文本框 4">
            <a:extLst>
              <a:ext uri="{FF2B5EF4-FFF2-40B4-BE49-F238E27FC236}">
                <a16:creationId xmlns:a16="http://schemas.microsoft.com/office/drawing/2014/main" id="{5A267AFC-4292-9EE2-014A-73CF17876DC4}"/>
              </a:ext>
            </a:extLst>
          </p:cNvPr>
          <p:cNvSpPr txBox="1"/>
          <p:nvPr/>
        </p:nvSpPr>
        <p:spPr>
          <a:xfrm>
            <a:off x="0" y="6396335"/>
            <a:ext cx="11040122" cy="461665"/>
          </a:xfrm>
          <a:prstGeom prst="rect">
            <a:avLst/>
          </a:prstGeom>
          <a:noFill/>
        </p:spPr>
        <p:txBody>
          <a:bodyPr wrap="square">
            <a:spAutoFit/>
          </a:bodyPr>
          <a:lstStyle/>
          <a:p>
            <a:r>
              <a:rPr lang="en-US" altLang="zh-CN" sz="1200" b="0" i="0" dirty="0" err="1">
                <a:effectLst/>
                <a:latin typeface="Arial" panose="020B0604020202020204" pitchFamily="34" charset="0"/>
              </a:rPr>
              <a:t>Zhoujun</a:t>
            </a:r>
            <a:r>
              <a:rPr lang="en-US" altLang="zh-CN" sz="1200" b="0" i="0" dirty="0">
                <a:effectLst/>
                <a:latin typeface="Arial" panose="020B0604020202020204" pitchFamily="34" charset="0"/>
              </a:rPr>
              <a:t> Cheng, </a:t>
            </a:r>
            <a:r>
              <a:rPr lang="en-US" altLang="zh-CN" sz="1200" b="0" i="0" dirty="0" err="1">
                <a:effectLst/>
                <a:latin typeface="Arial" panose="020B0604020202020204" pitchFamily="34" charset="0"/>
              </a:rPr>
              <a:t>Tianbao</a:t>
            </a:r>
            <a:r>
              <a:rPr lang="en-US" altLang="zh-CN" sz="1200" b="0" i="0" dirty="0">
                <a:effectLst/>
                <a:latin typeface="Arial" panose="020B0604020202020204" pitchFamily="34" charset="0"/>
              </a:rPr>
              <a:t> Xie, Peng Shi, </a:t>
            </a:r>
            <a:r>
              <a:rPr lang="en-US" altLang="zh-CN" sz="1200" b="0" i="0" dirty="0" err="1">
                <a:effectLst/>
                <a:latin typeface="Arial" panose="020B0604020202020204" pitchFamily="34" charset="0"/>
              </a:rPr>
              <a:t>Chengzu</a:t>
            </a:r>
            <a:r>
              <a:rPr lang="en-US" altLang="zh-CN" sz="1200" b="0" i="0" dirty="0">
                <a:effectLst/>
                <a:latin typeface="Arial" panose="020B0604020202020204" pitchFamily="34" charset="0"/>
              </a:rPr>
              <a:t> Li, Rahul Nadkarni, </a:t>
            </a:r>
            <a:r>
              <a:rPr lang="en-US" altLang="zh-CN" sz="1200" b="0" i="0" dirty="0" err="1">
                <a:effectLst/>
                <a:latin typeface="Arial" panose="020B0604020202020204" pitchFamily="34" charset="0"/>
              </a:rPr>
              <a:t>Yushi</a:t>
            </a:r>
            <a:r>
              <a:rPr lang="en-US" altLang="zh-CN" sz="1200" b="0" i="0" dirty="0">
                <a:effectLst/>
                <a:latin typeface="Arial" panose="020B0604020202020204" pitchFamily="34" charset="0"/>
              </a:rPr>
              <a:t> Hu, </a:t>
            </a:r>
            <a:r>
              <a:rPr lang="en-US" altLang="zh-CN" sz="1200" b="0" i="0" dirty="0" err="1">
                <a:effectLst/>
                <a:latin typeface="Arial" panose="020B0604020202020204" pitchFamily="34" charset="0"/>
              </a:rPr>
              <a:t>Caiming</a:t>
            </a:r>
            <a:r>
              <a:rPr lang="en-US" altLang="zh-CN" sz="1200" b="0" i="0" dirty="0">
                <a:effectLst/>
                <a:latin typeface="Arial" panose="020B0604020202020204" pitchFamily="34" charset="0"/>
              </a:rPr>
              <a:t> Xiong, Dragomir </a:t>
            </a:r>
            <a:r>
              <a:rPr lang="en-US" altLang="zh-CN" sz="1200" b="0" i="0" dirty="0" err="1">
                <a:effectLst/>
                <a:latin typeface="Arial" panose="020B0604020202020204" pitchFamily="34" charset="0"/>
              </a:rPr>
              <a:t>Radev</a:t>
            </a:r>
            <a:r>
              <a:rPr lang="en-US" altLang="zh-CN" sz="1200" b="0" i="0" dirty="0">
                <a:effectLst/>
                <a:latin typeface="Arial" panose="020B0604020202020204" pitchFamily="34" charset="0"/>
              </a:rPr>
              <a:t>, Mari Ostendorf, Luke </a:t>
            </a:r>
            <a:r>
              <a:rPr lang="en-US" altLang="zh-CN" sz="1200" b="0" i="0" dirty="0" err="1">
                <a:effectLst/>
                <a:latin typeface="Arial" panose="020B0604020202020204" pitchFamily="34" charset="0"/>
              </a:rPr>
              <a:t>Zettlemoyer</a:t>
            </a:r>
            <a:r>
              <a:rPr lang="en-US" altLang="zh-CN" sz="1200" b="0" i="0" dirty="0">
                <a:effectLst/>
                <a:latin typeface="Arial" panose="020B0604020202020204" pitchFamily="34" charset="0"/>
              </a:rPr>
              <a:t>, Noah A. Smith, and Tao Yu. 2023. Binding language models in symbolic languages</a:t>
            </a:r>
            <a:endParaRPr lang="zh-CN" altLang="en-US" sz="1200" dirty="0"/>
          </a:p>
        </p:txBody>
      </p:sp>
      <p:pic>
        <p:nvPicPr>
          <p:cNvPr id="6" name="图片 5">
            <a:extLst>
              <a:ext uri="{FF2B5EF4-FFF2-40B4-BE49-F238E27FC236}">
                <a16:creationId xmlns:a16="http://schemas.microsoft.com/office/drawing/2014/main" id="{1A38260F-6CE6-7ACD-A731-5940D72B27FD}"/>
              </a:ext>
            </a:extLst>
          </p:cNvPr>
          <p:cNvPicPr>
            <a:picLocks noChangeAspect="1"/>
          </p:cNvPicPr>
          <p:nvPr/>
        </p:nvPicPr>
        <p:blipFill>
          <a:blip r:embed="rId3"/>
          <a:stretch>
            <a:fillRect/>
          </a:stretch>
        </p:blipFill>
        <p:spPr>
          <a:xfrm>
            <a:off x="357370" y="3133818"/>
            <a:ext cx="3051223" cy="2432542"/>
          </a:xfrm>
          <a:prstGeom prst="rect">
            <a:avLst/>
          </a:prstGeom>
        </p:spPr>
      </p:pic>
      <p:pic>
        <p:nvPicPr>
          <p:cNvPr id="8" name="图片 7">
            <a:extLst>
              <a:ext uri="{FF2B5EF4-FFF2-40B4-BE49-F238E27FC236}">
                <a16:creationId xmlns:a16="http://schemas.microsoft.com/office/drawing/2014/main" id="{06724D3F-9765-75B6-6F0E-7703ACAEF6C2}"/>
              </a:ext>
            </a:extLst>
          </p:cNvPr>
          <p:cNvPicPr>
            <a:picLocks noChangeAspect="1"/>
          </p:cNvPicPr>
          <p:nvPr/>
        </p:nvPicPr>
        <p:blipFill>
          <a:blip r:embed="rId4"/>
          <a:stretch>
            <a:fillRect/>
          </a:stretch>
        </p:blipFill>
        <p:spPr>
          <a:xfrm>
            <a:off x="3474952" y="2228295"/>
            <a:ext cx="7497847" cy="3959778"/>
          </a:xfrm>
          <a:prstGeom prst="rect">
            <a:avLst/>
          </a:prstGeom>
        </p:spPr>
      </p:pic>
      <p:sp>
        <p:nvSpPr>
          <p:cNvPr id="9" name="矩形 8">
            <a:extLst>
              <a:ext uri="{FF2B5EF4-FFF2-40B4-BE49-F238E27FC236}">
                <a16:creationId xmlns:a16="http://schemas.microsoft.com/office/drawing/2014/main" id="{D2C3234F-A600-103D-65DE-45F4ADCA9A64}"/>
              </a:ext>
            </a:extLst>
          </p:cNvPr>
          <p:cNvSpPr/>
          <p:nvPr/>
        </p:nvSpPr>
        <p:spPr>
          <a:xfrm>
            <a:off x="5379868" y="2290439"/>
            <a:ext cx="3396347" cy="22282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250DB1DA-B7F6-FEA7-CAEC-BE3C143BFAF9}"/>
              </a:ext>
            </a:extLst>
          </p:cNvPr>
          <p:cNvPicPr>
            <a:picLocks noChangeAspect="1"/>
          </p:cNvPicPr>
          <p:nvPr/>
        </p:nvPicPr>
        <p:blipFill>
          <a:blip r:embed="rId5"/>
          <a:stretch>
            <a:fillRect/>
          </a:stretch>
        </p:blipFill>
        <p:spPr>
          <a:xfrm>
            <a:off x="5313509" y="3429000"/>
            <a:ext cx="3401873" cy="1193865"/>
          </a:xfrm>
          <a:prstGeom prst="rect">
            <a:avLst/>
          </a:prstGeom>
        </p:spPr>
      </p:pic>
      <p:sp>
        <p:nvSpPr>
          <p:cNvPr id="17" name="文本框 16">
            <a:extLst>
              <a:ext uri="{FF2B5EF4-FFF2-40B4-BE49-F238E27FC236}">
                <a16:creationId xmlns:a16="http://schemas.microsoft.com/office/drawing/2014/main" id="{810CF627-85BC-389F-4A48-6AFDF5F14139}"/>
              </a:ext>
            </a:extLst>
          </p:cNvPr>
          <p:cNvSpPr txBox="1"/>
          <p:nvPr/>
        </p:nvSpPr>
        <p:spPr>
          <a:xfrm>
            <a:off x="5379868" y="3120929"/>
            <a:ext cx="3062478" cy="276999"/>
          </a:xfrm>
          <a:prstGeom prst="rect">
            <a:avLst/>
          </a:prstGeom>
          <a:noFill/>
        </p:spPr>
        <p:txBody>
          <a:bodyPr wrap="square">
            <a:spAutoFit/>
          </a:bodyPr>
          <a:lstStyle/>
          <a:p>
            <a:r>
              <a:rPr lang="zh-CN" altLang="en-US" sz="1200" dirty="0">
                <a:latin typeface="Arial" panose="020B0604020202020204" pitchFamily="34" charset="0"/>
                <a:cs typeface="Arial" panose="020B0604020202020204" pitchFamily="34" charset="0"/>
              </a:rPr>
              <a:t>Binder program: SQL binding LM API calls</a:t>
            </a:r>
          </a:p>
        </p:txBody>
      </p:sp>
      <p:sp>
        <p:nvSpPr>
          <p:cNvPr id="4" name="内容占位符 2">
            <a:extLst>
              <a:ext uri="{FF2B5EF4-FFF2-40B4-BE49-F238E27FC236}">
                <a16:creationId xmlns:a16="http://schemas.microsoft.com/office/drawing/2014/main" id="{9E992FF7-1C03-6B9E-4445-031CE14C8DBC}"/>
              </a:ext>
            </a:extLst>
          </p:cNvPr>
          <p:cNvSpPr txBox="1">
            <a:spLocks/>
          </p:cNvSpPr>
          <p:nvPr/>
        </p:nvSpPr>
        <p:spPr>
          <a:xfrm>
            <a:off x="931985" y="3731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514350" indent="-514350">
              <a:buFont typeface="+mj-lt"/>
              <a:buAutoNum type="arabicPeriod"/>
            </a:pPr>
            <a:r>
              <a:rPr lang="en-US" altLang="zh-CN" dirty="0"/>
              <a:t>Annotation Phase</a:t>
            </a:r>
          </a:p>
          <a:p>
            <a:pPr lvl="1"/>
            <a:r>
              <a:rPr lang="en-US" altLang="zh-CN" dirty="0"/>
              <a:t>Generate SQL with specialized functions via LLM.</a:t>
            </a:r>
          </a:p>
          <a:p>
            <a:pPr marL="514350" indent="-514350">
              <a:buFont typeface="+mj-lt"/>
              <a:buAutoNum type="arabicPeriod"/>
            </a:pPr>
            <a:r>
              <a:rPr lang="en-US" altLang="zh-CN" dirty="0"/>
              <a:t>Execution Phase</a:t>
            </a:r>
          </a:p>
          <a:p>
            <a:pPr lvl="1"/>
            <a:r>
              <a:rPr lang="en-US" altLang="zh-CN" dirty="0"/>
              <a:t>Execute SQL. When encountering the specialized functions, call LLM again with the table.</a:t>
            </a:r>
            <a:endParaRPr lang="zh-CN" altLang="en-US" dirty="0"/>
          </a:p>
        </p:txBody>
      </p:sp>
    </p:spTree>
    <p:extLst>
      <p:ext uri="{BB962C8B-B14F-4D97-AF65-F5344CB8AC3E}">
        <p14:creationId xmlns:p14="http://schemas.microsoft.com/office/powerpoint/2010/main" val="230519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F2727-E54E-8F5A-DB64-E02C3F6EB035}"/>
              </a:ext>
            </a:extLst>
          </p:cNvPr>
          <p:cNvSpPr>
            <a:spLocks noGrp="1"/>
          </p:cNvSpPr>
          <p:nvPr>
            <p:ph type="title"/>
          </p:nvPr>
        </p:nvSpPr>
        <p:spPr/>
        <p:txBody>
          <a:bodyPr/>
          <a:lstStyle/>
          <a:p>
            <a:r>
              <a:rPr lang="en-US" altLang="zh-CN" dirty="0"/>
              <a:t>Our Design</a:t>
            </a:r>
            <a:endParaRPr lang="zh-CN" altLang="en-US" dirty="0"/>
          </a:p>
        </p:txBody>
      </p:sp>
      <p:sp>
        <p:nvSpPr>
          <p:cNvPr id="3" name="内容占位符 2">
            <a:extLst>
              <a:ext uri="{FF2B5EF4-FFF2-40B4-BE49-F238E27FC236}">
                <a16:creationId xmlns:a16="http://schemas.microsoft.com/office/drawing/2014/main" id="{CABB50D9-FA8A-7B89-3E27-D15AC3489AF9}"/>
              </a:ext>
            </a:extLst>
          </p:cNvPr>
          <p:cNvSpPr>
            <a:spLocks noGrp="1"/>
          </p:cNvSpPr>
          <p:nvPr>
            <p:ph idx="1"/>
          </p:nvPr>
        </p:nvSpPr>
        <p:spPr>
          <a:xfrm>
            <a:off x="272143" y="1390200"/>
            <a:ext cx="10515600" cy="4351338"/>
          </a:xfrm>
        </p:spPr>
        <p:txBody>
          <a:bodyPr/>
          <a:lstStyle/>
          <a:p>
            <a:r>
              <a:rPr lang="en-US" altLang="zh-CN" dirty="0"/>
              <a:t>Drawbacks of Binder</a:t>
            </a:r>
          </a:p>
          <a:p>
            <a:pPr lvl="1"/>
            <a:r>
              <a:rPr lang="en-US" altLang="zh-CN" dirty="0"/>
              <a:t>Additional Call to LLM with full table</a:t>
            </a:r>
          </a:p>
          <a:p>
            <a:pPr lvl="2"/>
            <a:r>
              <a:rPr lang="en-US" altLang="zh-CN" dirty="0"/>
              <a:t>Waste of cost &amp; time</a:t>
            </a:r>
          </a:p>
          <a:p>
            <a:pPr lvl="1"/>
            <a:r>
              <a:rPr lang="en-US" altLang="zh-CN" dirty="0"/>
              <a:t>Inflexibility of SQL to complicate</a:t>
            </a:r>
            <a:r>
              <a:rPr lang="zh-CN" altLang="en-US" dirty="0"/>
              <a:t> </a:t>
            </a:r>
            <a:r>
              <a:rPr lang="en-US" altLang="zh-CN" dirty="0"/>
              <a:t>or</a:t>
            </a:r>
            <a:r>
              <a:rPr lang="zh-CN" altLang="en-US" dirty="0"/>
              <a:t> </a:t>
            </a:r>
            <a:r>
              <a:rPr lang="en-US" altLang="zh-CN" dirty="0"/>
              <a:t>vague</a:t>
            </a:r>
            <a:r>
              <a:rPr lang="zh-CN" altLang="en-US" dirty="0"/>
              <a:t> </a:t>
            </a:r>
            <a:r>
              <a:rPr lang="en-US" altLang="zh-CN" dirty="0"/>
              <a:t>queries</a:t>
            </a:r>
          </a:p>
          <a:p>
            <a:pPr lvl="2"/>
            <a:r>
              <a:rPr lang="en-US" altLang="zh-CN" dirty="0"/>
              <a:t>Affect Accuracy</a:t>
            </a:r>
          </a:p>
          <a:p>
            <a:r>
              <a:rPr lang="en-US" altLang="zh-CN" dirty="0"/>
              <a:t>Our method</a:t>
            </a:r>
          </a:p>
          <a:p>
            <a:pPr lvl="1"/>
            <a:r>
              <a:rPr lang="en-US" altLang="zh-CN" dirty="0"/>
              <a:t>Generate a Python program by prompting LLM</a:t>
            </a:r>
          </a:p>
          <a:p>
            <a:pPr lvl="2"/>
            <a:r>
              <a:rPr lang="en-US" altLang="zh-CN" dirty="0"/>
              <a:t>Run locally, eliminate the additional call,</a:t>
            </a:r>
            <a:r>
              <a:rPr lang="zh-CN" altLang="en-US" dirty="0"/>
              <a:t> </a:t>
            </a:r>
            <a:r>
              <a:rPr lang="en-US" altLang="zh-CN" dirty="0"/>
              <a:t>richer</a:t>
            </a:r>
            <a:r>
              <a:rPr lang="zh-CN" altLang="en-US" dirty="0"/>
              <a:t> </a:t>
            </a:r>
            <a:r>
              <a:rPr lang="en-US" altLang="zh-CN" dirty="0"/>
              <a:t>expression</a:t>
            </a:r>
          </a:p>
          <a:p>
            <a:pPr lvl="1"/>
            <a:r>
              <a:rPr lang="en-US" altLang="zh-CN" dirty="0"/>
              <a:t>Make use of Object Relational Mapper (ORM)</a:t>
            </a:r>
          </a:p>
          <a:p>
            <a:pPr lvl="2"/>
            <a:r>
              <a:rPr lang="en-US" altLang="zh-CN" dirty="0"/>
              <a:t>Combine high query performance of SQL and flexibility of Python</a:t>
            </a:r>
            <a:endParaRPr lang="zh-CN" altLang="en-US" dirty="0"/>
          </a:p>
        </p:txBody>
      </p:sp>
      <p:pic>
        <p:nvPicPr>
          <p:cNvPr id="9" name="图形 8">
            <a:extLst>
              <a:ext uri="{FF2B5EF4-FFF2-40B4-BE49-F238E27FC236}">
                <a16:creationId xmlns:a16="http://schemas.microsoft.com/office/drawing/2014/main" id="{ADEAF2A6-F334-BF02-0062-03543F9BCA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4370" y="1027906"/>
            <a:ext cx="6096000" cy="3311652"/>
          </a:xfrm>
          <a:prstGeom prst="rect">
            <a:avLst/>
          </a:prstGeom>
        </p:spPr>
      </p:pic>
    </p:spTree>
    <p:extLst>
      <p:ext uri="{BB962C8B-B14F-4D97-AF65-F5344CB8AC3E}">
        <p14:creationId xmlns:p14="http://schemas.microsoft.com/office/powerpoint/2010/main" val="425445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2C7D2-2ED4-24A9-ECF8-55F4B619B8FB}"/>
              </a:ext>
            </a:extLst>
          </p:cNvPr>
          <p:cNvSpPr>
            <a:spLocks noGrp="1"/>
          </p:cNvSpPr>
          <p:nvPr>
            <p:ph type="title"/>
          </p:nvPr>
        </p:nvSpPr>
        <p:spPr/>
        <p:txBody>
          <a:bodyPr/>
          <a:lstStyle/>
          <a:p>
            <a:r>
              <a:rPr lang="en-US" altLang="zh-CN" dirty="0"/>
              <a:t>Details</a:t>
            </a:r>
            <a:endParaRPr lang="zh-CN" altLang="en-US" dirty="0"/>
          </a:p>
        </p:txBody>
      </p:sp>
      <p:sp>
        <p:nvSpPr>
          <p:cNvPr id="3" name="内容占位符 2">
            <a:extLst>
              <a:ext uri="{FF2B5EF4-FFF2-40B4-BE49-F238E27FC236}">
                <a16:creationId xmlns:a16="http://schemas.microsoft.com/office/drawing/2014/main" id="{92379B40-9C98-8C43-CBB2-F588D321925D}"/>
              </a:ext>
            </a:extLst>
          </p:cNvPr>
          <p:cNvSpPr>
            <a:spLocks noGrp="1"/>
          </p:cNvSpPr>
          <p:nvPr>
            <p:ph idx="1"/>
          </p:nvPr>
        </p:nvSpPr>
        <p:spPr/>
        <p:txBody>
          <a:bodyPr/>
          <a:lstStyle/>
          <a:p>
            <a:r>
              <a:rPr lang="en-US" altLang="zh-CN" dirty="0"/>
              <a:t>Data pre-processing</a:t>
            </a:r>
          </a:p>
          <a:p>
            <a:pPr marL="914400" lvl="1" indent="-457200">
              <a:buFont typeface="+mj-lt"/>
              <a:buAutoNum type="arabicPeriod"/>
            </a:pPr>
            <a:r>
              <a:rPr lang="en-US" altLang="zh-CN" dirty="0"/>
              <a:t>Use pandas to read HTML/CSV tables and guess types (str, float, int)</a:t>
            </a:r>
          </a:p>
          <a:p>
            <a:pPr marL="914400" lvl="1" indent="-457200">
              <a:buFont typeface="+mj-lt"/>
              <a:buAutoNum type="arabicPeriod"/>
            </a:pPr>
            <a:r>
              <a:rPr lang="en-US" altLang="zh-CN" dirty="0"/>
              <a:t>Generate </a:t>
            </a:r>
            <a:r>
              <a:rPr lang="en-US" altLang="zh-CN" dirty="0" err="1"/>
              <a:t>SQLAlchemy</a:t>
            </a:r>
            <a:r>
              <a:rPr lang="en-US" altLang="zh-CN" dirty="0"/>
              <a:t> Class and Create tables</a:t>
            </a:r>
          </a:p>
          <a:p>
            <a:r>
              <a:rPr lang="en-US" altLang="zh-CN" dirty="0"/>
              <a:t>Call LLM to generate a program</a:t>
            </a:r>
          </a:p>
          <a:p>
            <a:pPr lvl="1"/>
            <a:r>
              <a:rPr lang="en-US" altLang="zh-CN" dirty="0"/>
              <a:t>Prompt: (1) Database schema; (2) Samples of the table; (3) The Question; (4) Instructions on how to generate the program</a:t>
            </a:r>
          </a:p>
          <a:p>
            <a:r>
              <a:rPr lang="en-US" altLang="zh-CN" dirty="0"/>
              <a:t>Parse the message of LLM and execute</a:t>
            </a:r>
          </a:p>
          <a:p>
            <a:pPr lvl="1"/>
            <a:r>
              <a:rPr lang="en-US" altLang="zh-CN" dirty="0"/>
              <a:t>Extract the necessitated functions from the message</a:t>
            </a:r>
          </a:p>
          <a:p>
            <a:pPr lvl="1"/>
            <a:r>
              <a:rPr lang="en-US" altLang="zh-CN" dirty="0"/>
              <a:t>Execute the string functions via `exec` in Python</a:t>
            </a:r>
          </a:p>
          <a:p>
            <a:endParaRPr lang="en-US" altLang="zh-CN" dirty="0"/>
          </a:p>
        </p:txBody>
      </p:sp>
    </p:spTree>
    <p:extLst>
      <p:ext uri="{BB962C8B-B14F-4D97-AF65-F5344CB8AC3E}">
        <p14:creationId xmlns:p14="http://schemas.microsoft.com/office/powerpoint/2010/main" val="169988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8369C-1E9A-874A-646F-D35E242B4182}"/>
              </a:ext>
            </a:extLst>
          </p:cNvPr>
          <p:cNvSpPr>
            <a:spLocks noGrp="1"/>
          </p:cNvSpPr>
          <p:nvPr>
            <p:ph type="title"/>
          </p:nvPr>
        </p:nvSpPr>
        <p:spPr/>
        <p:txBody>
          <a:bodyPr/>
          <a:lstStyle/>
          <a:p>
            <a:r>
              <a:rPr lang="en-US" altLang="zh-CN" dirty="0"/>
              <a:t>Results and Analysis</a:t>
            </a:r>
            <a:endParaRPr lang="zh-CN" altLang="en-US" dirty="0"/>
          </a:p>
        </p:txBody>
      </p:sp>
      <p:pic>
        <p:nvPicPr>
          <p:cNvPr id="4" name="Picture 3">
            <a:extLst>
              <a:ext uri="{FF2B5EF4-FFF2-40B4-BE49-F238E27FC236}">
                <a16:creationId xmlns:a16="http://schemas.microsoft.com/office/drawing/2014/main" id="{19BF9137-E111-48FB-2929-052D252802B5}"/>
              </a:ext>
            </a:extLst>
          </p:cNvPr>
          <p:cNvPicPr>
            <a:picLocks noChangeAspect="1"/>
          </p:cNvPicPr>
          <p:nvPr/>
        </p:nvPicPr>
        <p:blipFill>
          <a:blip r:embed="rId3"/>
          <a:stretch>
            <a:fillRect/>
          </a:stretch>
        </p:blipFill>
        <p:spPr>
          <a:xfrm>
            <a:off x="173627" y="1257300"/>
            <a:ext cx="4686300" cy="2171700"/>
          </a:xfrm>
          <a:prstGeom prst="rect">
            <a:avLst/>
          </a:prstGeom>
        </p:spPr>
      </p:pic>
      <p:pic>
        <p:nvPicPr>
          <p:cNvPr id="5" name="Picture 4">
            <a:extLst>
              <a:ext uri="{FF2B5EF4-FFF2-40B4-BE49-F238E27FC236}">
                <a16:creationId xmlns:a16="http://schemas.microsoft.com/office/drawing/2014/main" id="{465CAC90-5FC3-D170-771D-EEB7EF709B26}"/>
              </a:ext>
            </a:extLst>
          </p:cNvPr>
          <p:cNvPicPr>
            <a:picLocks noChangeAspect="1"/>
          </p:cNvPicPr>
          <p:nvPr/>
        </p:nvPicPr>
        <p:blipFill>
          <a:blip r:embed="rId4"/>
          <a:stretch>
            <a:fillRect/>
          </a:stretch>
        </p:blipFill>
        <p:spPr>
          <a:xfrm>
            <a:off x="6017623" y="1600200"/>
            <a:ext cx="5080000" cy="1828800"/>
          </a:xfrm>
          <a:prstGeom prst="rect">
            <a:avLst/>
          </a:prstGeom>
        </p:spPr>
      </p:pic>
      <p:sp>
        <p:nvSpPr>
          <p:cNvPr id="6" name="TextBox 5">
            <a:extLst>
              <a:ext uri="{FF2B5EF4-FFF2-40B4-BE49-F238E27FC236}">
                <a16:creationId xmlns:a16="http://schemas.microsoft.com/office/drawing/2014/main" id="{AF4E2191-E86E-B840-70DF-DBE4751E6B12}"/>
              </a:ext>
            </a:extLst>
          </p:cNvPr>
          <p:cNvSpPr txBox="1"/>
          <p:nvPr/>
        </p:nvSpPr>
        <p:spPr>
          <a:xfrm>
            <a:off x="957943" y="3429000"/>
            <a:ext cx="10142520" cy="15388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Accuracy</a:t>
            </a:r>
          </a:p>
          <a:p>
            <a:pPr marL="285750" indent="-285750">
              <a:buFont typeface="Arial" panose="020B0604020202020204" pitchFamily="34" charset="0"/>
              <a:buChar char="•"/>
            </a:pPr>
            <a:r>
              <a:rPr lang="en-US" b="0" i="0" dirty="0">
                <a:effectLst/>
                <a:latin typeface="Arial" panose="020B0604020202020204" pitchFamily="34" charset="0"/>
              </a:rPr>
              <a:t>Our method performs at about 10% below Binder on </a:t>
            </a:r>
            <a:r>
              <a:rPr lang="en-US" b="0" i="0" dirty="0" err="1">
                <a:effectLst/>
                <a:latin typeface="Arial" panose="020B0604020202020204" pitchFamily="34" charset="0"/>
              </a:rPr>
              <a:t>TabFact</a:t>
            </a:r>
            <a:r>
              <a:rPr lang="en-US" b="0" i="0" dirty="0">
                <a:effectLst/>
                <a:latin typeface="Arial" panose="020B0604020202020204" pitchFamily="34" charset="0"/>
              </a:rPr>
              <a:t> and 1% less on </a:t>
            </a:r>
            <a:r>
              <a:rPr lang="en-US" b="0" i="0" dirty="0" err="1">
                <a:effectLst/>
                <a:latin typeface="Arial" panose="020B0604020202020204" pitchFamily="34" charset="0"/>
              </a:rPr>
              <a:t>WikiTQ</a:t>
            </a:r>
            <a:endParaRPr lang="en-US" b="0" i="0" dirty="0">
              <a:effectLst/>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a:p>
            <a:r>
              <a:rPr lang="en-US" sz="2000" b="1" dirty="0">
                <a:latin typeface="Arial" panose="020B0604020202020204" pitchFamily="34" charset="0"/>
              </a:rPr>
              <a:t>Time</a:t>
            </a:r>
            <a:endParaRPr lang="en-US" sz="2400" b="1"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Our method has a significant promotion, requiring approximately 4-6x less time than the Binder</a:t>
            </a:r>
          </a:p>
        </p:txBody>
      </p:sp>
    </p:spTree>
    <p:extLst>
      <p:ext uri="{BB962C8B-B14F-4D97-AF65-F5344CB8AC3E}">
        <p14:creationId xmlns:p14="http://schemas.microsoft.com/office/powerpoint/2010/main" val="184524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60C27-F489-2C9B-4F4E-1381731600D8}"/>
              </a:ext>
            </a:extLst>
          </p:cNvPr>
          <p:cNvSpPr>
            <a:spLocks noGrp="1"/>
          </p:cNvSpPr>
          <p:nvPr>
            <p:ph type="title"/>
          </p:nvPr>
        </p:nvSpPr>
        <p:spPr/>
        <p:txBody>
          <a:bodyPr/>
          <a:lstStyle/>
          <a:p>
            <a:r>
              <a:rPr lang="en-US" altLang="zh-CN" dirty="0"/>
              <a:t>Limitations and Future Directions</a:t>
            </a:r>
            <a:endParaRPr lang="zh-CN" altLang="en-US" dirty="0"/>
          </a:p>
        </p:txBody>
      </p:sp>
      <p:sp>
        <p:nvSpPr>
          <p:cNvPr id="3" name="内容占位符 2">
            <a:extLst>
              <a:ext uri="{FF2B5EF4-FFF2-40B4-BE49-F238E27FC236}">
                <a16:creationId xmlns:a16="http://schemas.microsoft.com/office/drawing/2014/main" id="{8C671F71-7F38-BB79-B25C-9009417942CB}"/>
              </a:ext>
            </a:extLst>
          </p:cNvPr>
          <p:cNvSpPr>
            <a:spLocks noGrp="1"/>
          </p:cNvSpPr>
          <p:nvPr>
            <p:ph idx="1"/>
          </p:nvPr>
        </p:nvSpPr>
        <p:spPr/>
        <p:txBody>
          <a:bodyPr/>
          <a:lstStyle/>
          <a:p>
            <a:r>
              <a:rPr lang="en-US" altLang="zh-CN" dirty="0"/>
              <a:t>Both </a:t>
            </a:r>
            <a:r>
              <a:rPr lang="en-US" altLang="zh-CN" dirty="0" err="1"/>
              <a:t>WikiTQA</a:t>
            </a:r>
            <a:r>
              <a:rPr lang="en-US" altLang="zh-CN" dirty="0"/>
              <a:t> and </a:t>
            </a:r>
            <a:r>
              <a:rPr lang="en-US" altLang="zh-CN" dirty="0" err="1"/>
              <a:t>TabFact</a:t>
            </a:r>
            <a:r>
              <a:rPr lang="en-US" altLang="zh-CN" dirty="0"/>
              <a:t> mainly limit their questions to one table</a:t>
            </a:r>
          </a:p>
          <a:p>
            <a:pPr lvl="1"/>
            <a:r>
              <a:rPr lang="en-US" altLang="zh-CN" dirty="0"/>
              <a:t>Unable to test complex SQL operations such as Join</a:t>
            </a:r>
          </a:p>
          <a:p>
            <a:pPr lvl="1"/>
            <a:r>
              <a:rPr lang="en-US" altLang="zh-CN" dirty="0"/>
              <a:t>SQL query is underutilized</a:t>
            </a:r>
          </a:p>
          <a:p>
            <a:r>
              <a:rPr lang="en-US" altLang="zh-CN" dirty="0"/>
              <a:t>Tables of the datasets have a limited number of records</a:t>
            </a:r>
          </a:p>
          <a:p>
            <a:pPr lvl="1"/>
            <a:r>
              <a:rPr lang="en-US" altLang="zh-CN" dirty="0"/>
              <a:t>It is impossible for Binder to be run under numerous records</a:t>
            </a:r>
          </a:p>
          <a:p>
            <a:pPr lvl="1"/>
            <a:r>
              <a:rPr lang="en-US" altLang="zh-CN" dirty="0"/>
              <a:t>SQL query is not fully used</a:t>
            </a:r>
          </a:p>
          <a:p>
            <a:r>
              <a:rPr lang="en-US" altLang="zh-CN" dirty="0"/>
              <a:t>Tables of the datasets restricted to Structured Data</a:t>
            </a:r>
          </a:p>
          <a:p>
            <a:pPr lvl="1"/>
            <a:r>
              <a:rPr lang="en-US" altLang="zh-CN" dirty="0"/>
              <a:t>With the prevalence of Data Lake, data sources become more diverse, e.g., semi-structured data (JSON, YAML) and unstructured data</a:t>
            </a:r>
            <a:endParaRPr lang="zh-CN" altLang="en-US" dirty="0"/>
          </a:p>
        </p:txBody>
      </p:sp>
    </p:spTree>
    <p:extLst>
      <p:ext uri="{BB962C8B-B14F-4D97-AF65-F5344CB8AC3E}">
        <p14:creationId xmlns:p14="http://schemas.microsoft.com/office/powerpoint/2010/main" val="31102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277524-07B2-02AC-BA67-F4152EB98663}"/>
              </a:ext>
            </a:extLst>
          </p:cNvPr>
          <p:cNvSpPr txBox="1"/>
          <p:nvPr/>
        </p:nvSpPr>
        <p:spPr>
          <a:xfrm>
            <a:off x="4402139" y="2921168"/>
            <a:ext cx="3387722" cy="1015663"/>
          </a:xfrm>
          <a:prstGeom prst="rect">
            <a:avLst/>
          </a:prstGeom>
          <a:noFill/>
        </p:spPr>
        <p:txBody>
          <a:bodyPr wrap="none" rtlCol="0">
            <a:spAutoFit/>
          </a:bodyPr>
          <a:lstStyle/>
          <a:p>
            <a:r>
              <a:rPr lang="en-US" altLang="zh-CN" sz="6000" dirty="0"/>
              <a:t>Thank You</a:t>
            </a:r>
            <a:endParaRPr lang="zh-CN" altLang="en-US" sz="6000" dirty="0"/>
          </a:p>
        </p:txBody>
      </p:sp>
    </p:spTree>
    <p:extLst>
      <p:ext uri="{BB962C8B-B14F-4D97-AF65-F5344CB8AC3E}">
        <p14:creationId xmlns:p14="http://schemas.microsoft.com/office/powerpoint/2010/main" val="13352315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1027</TotalTime>
  <Words>1701</Words>
  <Application>Microsoft Macintosh PowerPoint</Application>
  <PresentationFormat>Widescreen</PresentationFormat>
  <Paragraphs>129</Paragraphs>
  <Slides>10</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等线</vt:lpstr>
      <vt:lpstr>Söhne</vt:lpstr>
      <vt:lpstr>Arial</vt:lpstr>
      <vt:lpstr>Calibri</vt:lpstr>
      <vt:lpstr>Calibri Light</vt:lpstr>
      <vt:lpstr>Lato</vt:lpstr>
      <vt:lpstr>Menlo</vt:lpstr>
      <vt:lpstr>office theme</vt:lpstr>
      <vt:lpstr>Binding LLM for TQA</vt:lpstr>
      <vt:lpstr>Task Description: Table-Question Answering</vt:lpstr>
      <vt:lpstr>Existing Works</vt:lpstr>
      <vt:lpstr>Existing Works -- Binder</vt:lpstr>
      <vt:lpstr>Our Design</vt:lpstr>
      <vt:lpstr>Details</vt:lpstr>
      <vt:lpstr>Results and Analysis</vt:lpstr>
      <vt:lpstr>Limitations and Future Directions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WENJIE HU</cp:lastModifiedBy>
  <cp:revision>86</cp:revision>
  <dcterms:created xsi:type="dcterms:W3CDTF">2023-12-07T19:53:25Z</dcterms:created>
  <dcterms:modified xsi:type="dcterms:W3CDTF">2023-12-18T04:34:05Z</dcterms:modified>
</cp:coreProperties>
</file>