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1" r:id="rId2"/>
    <p:sldId id="317" r:id="rId3"/>
    <p:sldId id="318" r:id="rId4"/>
    <p:sldId id="337" r:id="rId5"/>
    <p:sldId id="322" r:id="rId6"/>
    <p:sldId id="281" r:id="rId7"/>
    <p:sldId id="320" r:id="rId8"/>
    <p:sldId id="325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4" r:id="rId20"/>
    <p:sldId id="336" r:id="rId21"/>
    <p:sldId id="277" r:id="rId22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18E"/>
    <a:srgbClr val="5386B4"/>
    <a:srgbClr val="1F038A"/>
    <a:srgbClr val="C1D3EB"/>
    <a:srgbClr val="602F75"/>
    <a:srgbClr val="633078"/>
    <a:srgbClr val="E14479"/>
    <a:srgbClr val="BA32B5"/>
    <a:srgbClr val="A44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A9CB-A75E-43C5-BA50-64392C8BC7A2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D60-7D0A-4BA4-A56E-12C908502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9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8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9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1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EFC3-20C7-47FF-B0B1-24451EE06E3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6B6-E9AE-4C7E-98B6-ADAA93E8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microsoft.com/office/2007/relationships/hdphoto" Target="../media/hdphoto3.wdp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45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4037" y="2069084"/>
            <a:ext cx="51845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a typeface="+mj-ea"/>
              </a:rPr>
              <a:t>인상적인 여행 경험 공유를 위해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F7BC945-CD14-4840-BCDD-59DAD0064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24" y="2548716"/>
            <a:ext cx="1973226" cy="15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4494757-2879-4CC3-A3F7-77237BD4A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34" y="2966743"/>
            <a:ext cx="2148402" cy="723367"/>
          </a:xfrm>
          <a:prstGeom prst="rect">
            <a:avLst/>
          </a:prstGeom>
        </p:spPr>
      </p:pic>
      <p:pic>
        <p:nvPicPr>
          <p:cNvPr id="23" name="그림 2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F149819-9C3D-421F-BE3A-F7AA15B1B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22" y="5591402"/>
            <a:ext cx="1960313" cy="3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5C88AEC-0013-4CE3-B6AD-CCFF61E954D0}"/>
              </a:ext>
            </a:extLst>
          </p:cNvPr>
          <p:cNvSpPr/>
          <p:nvPr/>
        </p:nvSpPr>
        <p:spPr>
          <a:xfrm>
            <a:off x="1217757" y="1724025"/>
            <a:ext cx="6708486" cy="446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시스템 아키텍처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2102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System Architecture</a:t>
            </a:r>
          </a:p>
        </p:txBody>
      </p:sp>
      <p:pic>
        <p:nvPicPr>
          <p:cNvPr id="13336" name="Picture 24">
            <a:extLst>
              <a:ext uri="{FF2B5EF4-FFF2-40B4-BE49-F238E27FC236}">
                <a16:creationId xmlns:a16="http://schemas.microsoft.com/office/drawing/2014/main" id="{406393BC-68B6-413B-BF10-85F44645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47" y="2523089"/>
            <a:ext cx="826535" cy="7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8" name="Picture 26">
            <a:extLst>
              <a:ext uri="{FF2B5EF4-FFF2-40B4-BE49-F238E27FC236}">
                <a16:creationId xmlns:a16="http://schemas.microsoft.com/office/drawing/2014/main" id="{EF0B7720-1445-4BBA-9D3E-24BB9BEC8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13" y="3817687"/>
            <a:ext cx="1527023" cy="3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2" name="Picture 30">
            <a:extLst>
              <a:ext uri="{FF2B5EF4-FFF2-40B4-BE49-F238E27FC236}">
                <a16:creationId xmlns:a16="http://schemas.microsoft.com/office/drawing/2014/main" id="{0B065EBC-2609-4107-B8F0-7424FA53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51" y="4755177"/>
            <a:ext cx="1634118" cy="8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6" name="Picture 34">
            <a:extLst>
              <a:ext uri="{FF2B5EF4-FFF2-40B4-BE49-F238E27FC236}">
                <a16:creationId xmlns:a16="http://schemas.microsoft.com/office/drawing/2014/main" id="{365175B1-35A4-4B11-9567-B41F546D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79" y="4754342"/>
            <a:ext cx="1470796" cy="7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0" name="Picture 38">
            <a:extLst>
              <a:ext uri="{FF2B5EF4-FFF2-40B4-BE49-F238E27FC236}">
                <a16:creationId xmlns:a16="http://schemas.microsoft.com/office/drawing/2014/main" id="{43F4FC71-C424-4626-A763-49C3DA9E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195125"/>
            <a:ext cx="1209675" cy="3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1" name="Picture 39">
            <a:extLst>
              <a:ext uri="{FF2B5EF4-FFF2-40B4-BE49-F238E27FC236}">
                <a16:creationId xmlns:a16="http://schemas.microsoft.com/office/drawing/2014/main" id="{8802F5F0-23E1-4338-997F-E699C3AB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3" y="1193108"/>
            <a:ext cx="685802" cy="3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2" name="Picture 40">
            <a:extLst>
              <a:ext uri="{FF2B5EF4-FFF2-40B4-BE49-F238E27FC236}">
                <a16:creationId xmlns:a16="http://schemas.microsoft.com/office/drawing/2014/main" id="{A95C8177-6A36-4E71-9BFC-F3C18ACBB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2" b="18587"/>
          <a:stretch/>
        </p:blipFill>
        <p:spPr bwMode="auto">
          <a:xfrm>
            <a:off x="7519986" y="1195321"/>
            <a:ext cx="1462089" cy="3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2E57EF-D9A5-40F3-80C0-2A79135A57B2}"/>
              </a:ext>
            </a:extLst>
          </p:cNvPr>
          <p:cNvCxnSpPr>
            <a:cxnSpLocks/>
          </p:cNvCxnSpPr>
          <p:nvPr/>
        </p:nvCxnSpPr>
        <p:spPr>
          <a:xfrm>
            <a:off x="4641205" y="4743942"/>
            <a:ext cx="1346074" cy="0"/>
          </a:xfrm>
          <a:prstGeom prst="line">
            <a:avLst/>
          </a:prstGeom>
          <a:ln w="57150">
            <a:solidFill>
              <a:srgbClr val="C1D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44" name="Picture 32">
            <a:extLst>
              <a:ext uri="{FF2B5EF4-FFF2-40B4-BE49-F238E27FC236}">
                <a16:creationId xmlns:a16="http://schemas.microsoft.com/office/drawing/2014/main" id="{AF39BCF8-F486-4A27-9191-CC4F7D97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33" b="90000" l="10000" r="90000">
                        <a14:foregroundMark x1="57500" y1="11333" x2="57500" y2="11333"/>
                        <a14:foregroundMark x1="59250" y1="9000" x2="57250" y2="9000"/>
                        <a14:foregroundMark x1="46000" y1="5333" x2="46000" y2="8000"/>
                        <a14:foregroundMark x1="17750" y1="67667" x2="18750" y2="70333"/>
                        <a14:foregroundMark x1="32500" y1="70333" x2="33500" y2="71667"/>
                        <a14:foregroundMark x1="44500" y1="66667" x2="44750" y2="70000"/>
                        <a14:foregroundMark x1="60250" y1="71000" x2="60250" y2="73000"/>
                        <a14:foregroundMark x1="66750" y1="69667" x2="67000" y2="70667"/>
                        <a14:foregroundMark x1="73250" y1="69000" x2="73250" y2="72000"/>
                        <a14:foregroundMark x1="73000" y1="62667" x2="73000" y2="65000"/>
                        <a14:foregroundMark x1="79500" y1="71667" x2="79750" y2="72667"/>
                        <a14:backgroundMark x1="58000" y1="74667" x2="58000" y2="74667"/>
                        <a14:backgroundMark x1="73000" y1="66000" x2="73000" y2="66000"/>
                        <a14:backgroundMark x1="73250" y1="65333" x2="72750" y2="6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34" y="4509965"/>
            <a:ext cx="856062" cy="6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C3235E2-11F9-4858-B755-5F2084BDB48A}"/>
              </a:ext>
            </a:extLst>
          </p:cNvPr>
          <p:cNvCxnSpPr>
            <a:cxnSpLocks/>
          </p:cNvCxnSpPr>
          <p:nvPr/>
        </p:nvCxnSpPr>
        <p:spPr>
          <a:xfrm>
            <a:off x="4641205" y="5466377"/>
            <a:ext cx="1346074" cy="0"/>
          </a:xfrm>
          <a:prstGeom prst="line">
            <a:avLst/>
          </a:prstGeom>
          <a:ln w="57150">
            <a:solidFill>
              <a:srgbClr val="C1D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48" name="Picture 36">
            <a:extLst>
              <a:ext uri="{FF2B5EF4-FFF2-40B4-BE49-F238E27FC236}">
                <a16:creationId xmlns:a16="http://schemas.microsoft.com/office/drawing/2014/main" id="{56E49836-27DC-46AA-B8A3-C0B00F64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3" y="5103229"/>
            <a:ext cx="1172244" cy="80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510783-EE1D-4412-9861-EE5561C43984}"/>
              </a:ext>
            </a:extLst>
          </p:cNvPr>
          <p:cNvCxnSpPr>
            <a:cxnSpLocks/>
          </p:cNvCxnSpPr>
          <p:nvPr/>
        </p:nvCxnSpPr>
        <p:spPr>
          <a:xfrm flipV="1">
            <a:off x="3760614" y="3239364"/>
            <a:ext cx="0" cy="1591625"/>
          </a:xfrm>
          <a:prstGeom prst="line">
            <a:avLst/>
          </a:prstGeom>
          <a:ln w="57150">
            <a:solidFill>
              <a:srgbClr val="C1D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C1578D1-ADB5-4135-BD1B-B03120D2BCBE}"/>
              </a:ext>
            </a:extLst>
          </p:cNvPr>
          <p:cNvCxnSpPr>
            <a:cxnSpLocks/>
          </p:cNvCxnSpPr>
          <p:nvPr/>
        </p:nvCxnSpPr>
        <p:spPr>
          <a:xfrm>
            <a:off x="3274995" y="3978740"/>
            <a:ext cx="485619" cy="0"/>
          </a:xfrm>
          <a:prstGeom prst="line">
            <a:avLst/>
          </a:prstGeom>
          <a:ln w="57150">
            <a:solidFill>
              <a:srgbClr val="C1D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CC4693-4D99-4EA7-B794-D440FC48972B}"/>
              </a:ext>
            </a:extLst>
          </p:cNvPr>
          <p:cNvSpPr/>
          <p:nvPr/>
        </p:nvSpPr>
        <p:spPr>
          <a:xfrm>
            <a:off x="1217756" y="1366534"/>
            <a:ext cx="1315893" cy="97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40" name="Picture 28">
            <a:extLst>
              <a:ext uri="{FF2B5EF4-FFF2-40B4-BE49-F238E27FC236}">
                <a16:creationId xmlns:a16="http://schemas.microsoft.com/office/drawing/2014/main" id="{1F94F4E4-9440-4BDC-A629-81D2B943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54" y="1510466"/>
            <a:ext cx="1024486" cy="6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1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서비스 기능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Service</a:t>
            </a:r>
          </a:p>
        </p:txBody>
      </p:sp>
      <p:sp>
        <p:nvSpPr>
          <p:cNvPr id="18" name="모서리가 둥근 직사각형 37">
            <a:extLst>
              <a:ext uri="{FF2B5EF4-FFF2-40B4-BE49-F238E27FC236}">
                <a16:creationId xmlns:a16="http://schemas.microsoft.com/office/drawing/2014/main" id="{D7F25FD9-17FC-4D6F-B39F-DBB6374C7E76}"/>
              </a:ext>
            </a:extLst>
          </p:cNvPr>
          <p:cNvSpPr/>
          <p:nvPr/>
        </p:nvSpPr>
        <p:spPr>
          <a:xfrm>
            <a:off x="549869" y="2577407"/>
            <a:ext cx="8048699" cy="3578074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8F83CF-2E4B-4ECC-8F46-C1FE659A07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563322" y="5380371"/>
            <a:ext cx="1176263" cy="4929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C96B6A-AC5C-4B07-98A6-1E3EED5F58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563322" y="4794949"/>
            <a:ext cx="1176262" cy="481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14EAB2-FDA8-40D3-A06F-D8EBCBEAA78E}"/>
              </a:ext>
            </a:extLst>
          </p:cNvPr>
          <p:cNvSpPr txBox="1"/>
          <p:nvPr/>
        </p:nvSpPr>
        <p:spPr>
          <a:xfrm>
            <a:off x="3347835" y="3036450"/>
            <a:ext cx="2452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계획 </a:t>
            </a:r>
            <a:r>
              <a:rPr lang="en-US" altLang="ko-KR" dirty="0">
                <a:solidFill>
                  <a:prstClr val="black"/>
                </a:solidFill>
                <a:latin typeface="나눔스퀘어 Bold"/>
                <a:ea typeface="나눔스퀘어 Bold"/>
              </a:rPr>
              <a:t>/ 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경험을 꾸미기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D34AEB-2C0F-49DA-830B-8527DD50F38B}"/>
              </a:ext>
            </a:extLst>
          </p:cNvPr>
          <p:cNvSpPr txBox="1"/>
          <p:nvPr/>
        </p:nvSpPr>
        <p:spPr>
          <a:xfrm>
            <a:off x="5925073" y="3036450"/>
            <a:ext cx="2452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스퀘어 Bold"/>
                <a:ea typeface="나눔스퀘어 Bold"/>
              </a:rPr>
              <a:t>SNS 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공유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2585B-B446-497E-9BB7-9FB7D42A263C}"/>
              </a:ext>
            </a:extLst>
          </p:cNvPr>
          <p:cNvSpPr txBox="1"/>
          <p:nvPr/>
        </p:nvSpPr>
        <p:spPr>
          <a:xfrm>
            <a:off x="796027" y="3036450"/>
            <a:ext cx="2452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여행 정보 제공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A096E8-BA00-4D9C-A422-8BAA2EDBCA37}"/>
              </a:ext>
            </a:extLst>
          </p:cNvPr>
          <p:cNvSpPr txBox="1"/>
          <p:nvPr/>
        </p:nvSpPr>
        <p:spPr>
          <a:xfrm>
            <a:off x="1" y="170805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여행 경험 </a:t>
            </a:r>
            <a:r>
              <a:rPr lang="en-US" altLang="ko-KR" sz="2000" dirty="0">
                <a:latin typeface="+mj-ea"/>
                <a:ea typeface="+mj-ea"/>
              </a:rPr>
              <a:t>/ </a:t>
            </a:r>
            <a:r>
              <a:rPr lang="ko-KR" altLang="en-US" sz="2000" dirty="0">
                <a:latin typeface="+mj-ea"/>
                <a:ea typeface="+mj-ea"/>
              </a:rPr>
              <a:t>계획 스크랩 서비스</a:t>
            </a:r>
            <a:endParaRPr lang="ko-KR" altLang="en-US" sz="2000" dirty="0">
              <a:solidFill>
                <a:srgbClr val="01518E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7182B-073E-4D47-A6C9-DD7D0B491636}"/>
              </a:ext>
            </a:extLst>
          </p:cNvPr>
          <p:cNvSpPr txBox="1"/>
          <p:nvPr/>
        </p:nvSpPr>
        <p:spPr>
          <a:xfrm>
            <a:off x="3347835" y="3485750"/>
            <a:ext cx="24527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스크랩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업로드 정보 기반여행 다이어리 꾸미기</a:t>
            </a:r>
            <a:endParaRPr lang="en-US" altLang="ko-KR" sz="1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2237F3-14E9-4DCB-8495-34A411DBD7A0}"/>
              </a:ext>
            </a:extLst>
          </p:cNvPr>
          <p:cNvSpPr txBox="1"/>
          <p:nvPr/>
        </p:nvSpPr>
        <p:spPr>
          <a:xfrm>
            <a:off x="5925073" y="3457175"/>
            <a:ext cx="24527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다이어리 공유를 통한</a:t>
            </a:r>
            <a:endParaRPr lang="en-US" altLang="ko-KR" sz="1600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자신의 여행 경험 전시</a:t>
            </a:r>
            <a:endParaRPr lang="en-US" altLang="ko-KR" sz="1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AAD6A9-7370-478C-8EA7-8D7C66BBC5A2}"/>
              </a:ext>
            </a:extLst>
          </p:cNvPr>
          <p:cNvSpPr txBox="1"/>
          <p:nvPr/>
        </p:nvSpPr>
        <p:spPr>
          <a:xfrm>
            <a:off x="767877" y="3485750"/>
            <a:ext cx="25631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관광지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최적경로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관련 음악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영화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책 정보 제공</a:t>
            </a:r>
            <a:endParaRPr lang="en-US" altLang="ko-KR" sz="1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743CC6-48A7-4C70-8CAB-C7B0924D8CB1}"/>
              </a:ext>
            </a:extLst>
          </p:cNvPr>
          <p:cNvSpPr/>
          <p:nvPr/>
        </p:nvSpPr>
        <p:spPr>
          <a:xfrm>
            <a:off x="6577371" y="4219367"/>
            <a:ext cx="1148164" cy="471869"/>
          </a:xfrm>
          <a:prstGeom prst="rect">
            <a:avLst/>
          </a:prstGeom>
          <a:solidFill>
            <a:srgbClr val="E14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9">
            <a:extLst>
              <a:ext uri="{FF2B5EF4-FFF2-40B4-BE49-F238E27FC236}">
                <a16:creationId xmlns:a16="http://schemas.microsoft.com/office/drawing/2014/main" id="{8E38D800-1F93-43BE-8B4D-D909FFB6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18" y="4231350"/>
            <a:ext cx="442980" cy="4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3C690142-25C5-4343-BD6A-803A8754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71" y="4314125"/>
            <a:ext cx="1299713" cy="12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47C7E9-4820-494D-A272-5C964B43B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56" b="89756" l="10000" r="90769">
                        <a14:foregroundMark x1="56538" y1="38049" x2="56538" y2="38049"/>
                        <a14:foregroundMark x1="44231" y1="29756" x2="44231" y2="29756"/>
                        <a14:foregroundMark x1="39231" y1="24390" x2="39231" y2="24390"/>
                        <a14:foregroundMark x1="30385" y1="25854" x2="30385" y2="25854"/>
                        <a14:foregroundMark x1="23846" y1="40488" x2="23846" y2="40488"/>
                        <a14:foregroundMark x1="25000" y1="49756" x2="25000" y2="49756"/>
                        <a14:foregroundMark x1="28462" y1="57561" x2="28462" y2="57561"/>
                        <a14:foregroundMark x1="22308" y1="65854" x2="22308" y2="65854"/>
                        <a14:foregroundMark x1="26923" y1="65854" x2="26923" y2="65854"/>
                        <a14:foregroundMark x1="31538" y1="65854" x2="31538" y2="65854"/>
                        <a14:foregroundMark x1="38846" y1="65366" x2="38846" y2="65366"/>
                        <a14:foregroundMark x1="45769" y1="65854" x2="45769" y2="65854"/>
                        <a14:foregroundMark x1="43462" y1="58049" x2="43462" y2="58049"/>
                        <a14:foregroundMark x1="45769" y1="44878" x2="45769" y2="44878"/>
                        <a14:foregroundMark x1="78846" y1="60976" x2="78846" y2="60976"/>
                        <a14:foregroundMark x1="73846" y1="65854" x2="73846" y2="65854"/>
                        <a14:foregroundMark x1="78462" y1="51220" x2="78462" y2="51220"/>
                        <a14:foregroundMark x1="90769" y1="55122" x2="90769" y2="55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2" y="4170349"/>
            <a:ext cx="2050876" cy="16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서비스 기능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관광 정보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Service</a:t>
            </a:r>
          </a:p>
        </p:txBody>
      </p:sp>
      <p:sp>
        <p:nvSpPr>
          <p:cNvPr id="18" name="모서리가 둥근 직사각형 37">
            <a:extLst>
              <a:ext uri="{FF2B5EF4-FFF2-40B4-BE49-F238E27FC236}">
                <a16:creationId xmlns:a16="http://schemas.microsoft.com/office/drawing/2014/main" id="{D7F25FD9-17FC-4D6F-B39F-DBB6374C7E76}"/>
              </a:ext>
            </a:extLst>
          </p:cNvPr>
          <p:cNvSpPr/>
          <p:nvPr/>
        </p:nvSpPr>
        <p:spPr>
          <a:xfrm>
            <a:off x="549869" y="1976826"/>
            <a:ext cx="8048699" cy="2465134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14EAB2-FDA8-40D3-A06F-D8EBCBEAA78E}"/>
              </a:ext>
            </a:extLst>
          </p:cNvPr>
          <p:cNvSpPr txBox="1"/>
          <p:nvPr/>
        </p:nvSpPr>
        <p:spPr>
          <a:xfrm>
            <a:off x="2897437" y="2102561"/>
            <a:ext cx="32372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선택된 관광지들을 기준으로 </a:t>
            </a:r>
            <a:b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</a:b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교통수단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순환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/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비순환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옵션을 선택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D34AEB-2C0F-49DA-830B-8527DD50F38B}"/>
              </a:ext>
            </a:extLst>
          </p:cNvPr>
          <p:cNvSpPr txBox="1"/>
          <p:nvPr/>
        </p:nvSpPr>
        <p:spPr>
          <a:xfrm>
            <a:off x="5925073" y="2210282"/>
            <a:ext cx="24527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3.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최적경로 버튼을 클릭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2585B-B446-497E-9BB7-9FB7D42A263C}"/>
              </a:ext>
            </a:extLst>
          </p:cNvPr>
          <p:cNvSpPr txBox="1"/>
          <p:nvPr/>
        </p:nvSpPr>
        <p:spPr>
          <a:xfrm>
            <a:off x="846051" y="2102561"/>
            <a:ext cx="19566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가고 싶은 관광지 </a:t>
            </a:r>
            <a:b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</a:b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개 이상을 경로에 추가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A096E8-BA00-4D9C-A422-8BAA2EDBCA37}"/>
              </a:ext>
            </a:extLst>
          </p:cNvPr>
          <p:cNvSpPr txBox="1"/>
          <p:nvPr/>
        </p:nvSpPr>
        <p:spPr>
          <a:xfrm>
            <a:off x="1" y="142101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언어 번역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8A2ADB-7F6F-41C8-9BCA-31C9ADC57501}"/>
              </a:ext>
            </a:extLst>
          </p:cNvPr>
          <p:cNvSpPr txBox="1"/>
          <p:nvPr/>
        </p:nvSpPr>
        <p:spPr>
          <a:xfrm>
            <a:off x="3289677" y="3796402"/>
            <a:ext cx="24527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대중교통의 경우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지하철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버스 등의 교통정보 또한 제공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65D85-DCAF-4F66-AE64-C7FF7480E012}"/>
              </a:ext>
            </a:extLst>
          </p:cNvPr>
          <p:cNvSpPr txBox="1"/>
          <p:nvPr/>
        </p:nvSpPr>
        <p:spPr>
          <a:xfrm>
            <a:off x="5925073" y="3736309"/>
            <a:ext cx="2452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마음에 드는 최적경로는 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북마크 추가를 통해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마이페이지에서 확인 가능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05370-402B-4A44-AC9D-C401FE37E394}"/>
              </a:ext>
            </a:extLst>
          </p:cNvPr>
          <p:cNvSpPr txBox="1"/>
          <p:nvPr/>
        </p:nvSpPr>
        <p:spPr>
          <a:xfrm>
            <a:off x="545432" y="3675141"/>
            <a:ext cx="25631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시간 및 거리를 기준으로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한 눈에 지도에서 가야하는 루트의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Polyline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표시</a:t>
            </a:r>
          </a:p>
        </p:txBody>
      </p:sp>
      <p:sp>
        <p:nvSpPr>
          <p:cNvPr id="44" name="모서리가 둥근 직사각형 37">
            <a:extLst>
              <a:ext uri="{FF2B5EF4-FFF2-40B4-BE49-F238E27FC236}">
                <a16:creationId xmlns:a16="http://schemas.microsoft.com/office/drawing/2014/main" id="{8AB484A0-642E-4888-AECC-CA517C4255CD}"/>
              </a:ext>
            </a:extLst>
          </p:cNvPr>
          <p:cNvSpPr/>
          <p:nvPr/>
        </p:nvSpPr>
        <p:spPr>
          <a:xfrm>
            <a:off x="549869" y="4635756"/>
            <a:ext cx="8048699" cy="197259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0B5EB-39ED-43CB-B39B-02D867CD6747}"/>
              </a:ext>
            </a:extLst>
          </p:cNvPr>
          <p:cNvSpPr txBox="1"/>
          <p:nvPr/>
        </p:nvSpPr>
        <p:spPr>
          <a:xfrm>
            <a:off x="674341" y="5280410"/>
            <a:ext cx="80486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구글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지오코딩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이용하여 여행지의 위도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경도 정보를 저장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구글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distance matrix 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이용하여 여행지 간 이동거리와 소요시간으로 인접행렬 구성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여러 여행지를 선택하고 시작점을 정하면 앞서 구성한 인접행렬과 외판원순회 알고리즘의 변형알고리즘을</a:t>
            </a:r>
            <a:b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</a:b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이용하여 최소시간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최소이동거리를 만족하는 최적의 여행 경로 구성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구글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direction 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이용하여 경로의 각 구간별 상세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길찾기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정보 제공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DDF49B-C667-4B61-A005-09CA2E586CE7}"/>
              </a:ext>
            </a:extLst>
          </p:cNvPr>
          <p:cNvSpPr txBox="1"/>
          <p:nvPr/>
        </p:nvSpPr>
        <p:spPr>
          <a:xfrm>
            <a:off x="952500" y="4821670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핵심 구현 기술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D244C8C-D3C4-44ED-8266-7EC6295A0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66" y="2551040"/>
            <a:ext cx="1125176" cy="112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107972-5F99-4956-BBCB-89FD1D96380F}"/>
              </a:ext>
            </a:extLst>
          </p:cNvPr>
          <p:cNvSpPr/>
          <p:nvPr/>
        </p:nvSpPr>
        <p:spPr>
          <a:xfrm>
            <a:off x="1152096" y="2698700"/>
            <a:ext cx="1344607" cy="916348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1F0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C3D399-CA6E-4DB6-B262-4B48AC178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078" b="92540" l="3404" r="90493">
                        <a14:foregroundMark x1="13850" y1="22913" x2="21479" y2="23801"/>
                        <a14:foregroundMark x1="21479" y1="23801" x2="30751" y2="23801"/>
                        <a14:foregroundMark x1="30751" y1="23801" x2="30869" y2="23801"/>
                        <a14:foregroundMark x1="3638" y1="44583" x2="4695" y2="54707"/>
                        <a14:foregroundMark x1="46831" y1="45293" x2="46831" y2="50089"/>
                        <a14:foregroundMark x1="36620" y1="91652" x2="35094" y2="92007"/>
                        <a14:foregroundMark x1="16315" y1="92185" x2="14856" y2="92311"/>
                        <a14:foregroundMark x1="48826" y1="42629" x2="48944" y2="46004"/>
                        <a14:foregroundMark x1="68545" y1="13321" x2="68545" y2="13321"/>
                        <a14:foregroundMark x1="90493" y1="12078" x2="90493" y2="12078"/>
                        <a14:backgroundMark x1="12324" y1="93073" x2="12911" y2="93783"/>
                        <a14:backgroundMark x1="14437" y1="93250" x2="12207" y2="93428"/>
                        <a14:backgroundMark x1="14437" y1="93073" x2="14085" y2="93250"/>
                        <a14:backgroundMark x1="15141" y1="93073" x2="14554" y2="92895"/>
                        <a14:backgroundMark x1="14554" y1="92895" x2="13615" y2="92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79" r="49529"/>
          <a:stretch/>
        </p:blipFill>
        <p:spPr>
          <a:xfrm>
            <a:off x="4058408" y="2666635"/>
            <a:ext cx="1065284" cy="1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0B9DE35-789E-4B78-9EB6-7998149E5EC8}"/>
              </a:ext>
            </a:extLst>
          </p:cNvPr>
          <p:cNvSpPr txBox="1"/>
          <p:nvPr/>
        </p:nvSpPr>
        <p:spPr>
          <a:xfrm>
            <a:off x="1" y="142101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번역 서비스</a:t>
            </a:r>
          </a:p>
        </p:txBody>
      </p:sp>
      <p:sp>
        <p:nvSpPr>
          <p:cNvPr id="51" name="모서리가 둥근 직사각형 37">
            <a:extLst>
              <a:ext uri="{FF2B5EF4-FFF2-40B4-BE49-F238E27FC236}">
                <a16:creationId xmlns:a16="http://schemas.microsoft.com/office/drawing/2014/main" id="{02B34633-A5EE-40A2-9C19-E9BC34046D8F}"/>
              </a:ext>
            </a:extLst>
          </p:cNvPr>
          <p:cNvSpPr/>
          <p:nvPr/>
        </p:nvSpPr>
        <p:spPr>
          <a:xfrm>
            <a:off x="549869" y="4635756"/>
            <a:ext cx="8048699" cy="197259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7B38E5-E8F2-4A8F-A4BD-5B59181198EA}"/>
              </a:ext>
            </a:extLst>
          </p:cNvPr>
          <p:cNvSpPr txBox="1"/>
          <p:nvPr/>
        </p:nvSpPr>
        <p:spPr>
          <a:xfrm>
            <a:off x="952500" y="4821670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핵심 구현 기술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서비스 기능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관광 정보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Service</a:t>
            </a: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4BF13536-5EE5-4AA0-B28C-00ED73C43485}"/>
              </a:ext>
            </a:extLst>
          </p:cNvPr>
          <p:cNvSpPr/>
          <p:nvPr/>
        </p:nvSpPr>
        <p:spPr>
          <a:xfrm>
            <a:off x="549869" y="1969755"/>
            <a:ext cx="2978467" cy="246513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34" name="모서리가 둥근 직사각형 27">
            <a:extLst>
              <a:ext uri="{FF2B5EF4-FFF2-40B4-BE49-F238E27FC236}">
                <a16:creationId xmlns:a16="http://schemas.microsoft.com/office/drawing/2014/main" id="{41EA585A-F562-4F4F-BE9A-98788D42FDD4}"/>
              </a:ext>
            </a:extLst>
          </p:cNvPr>
          <p:cNvSpPr/>
          <p:nvPr/>
        </p:nvSpPr>
        <p:spPr>
          <a:xfrm>
            <a:off x="5669658" y="1969755"/>
            <a:ext cx="2978467" cy="247220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2891CC8-8B8B-4393-892B-1A3A52FD1444}"/>
              </a:ext>
            </a:extLst>
          </p:cNvPr>
          <p:cNvCxnSpPr/>
          <p:nvPr/>
        </p:nvCxnSpPr>
        <p:spPr>
          <a:xfrm flipV="1">
            <a:off x="3337703" y="3220081"/>
            <a:ext cx="2578953" cy="16719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 descr="1461969723_female1.png">
            <a:extLst>
              <a:ext uri="{FF2B5EF4-FFF2-40B4-BE49-F238E27FC236}">
                <a16:creationId xmlns:a16="http://schemas.microsoft.com/office/drawing/2014/main" id="{4E908565-090A-45A0-8347-0FF3B8B04F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6480" y="2704765"/>
            <a:ext cx="1356489" cy="1356489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77D69-B380-4EE5-ACFE-8E100CBB339E}"/>
              </a:ext>
            </a:extLst>
          </p:cNvPr>
          <p:cNvSpPr/>
          <p:nvPr/>
        </p:nvSpPr>
        <p:spPr>
          <a:xfrm>
            <a:off x="-957959" y="4150384"/>
            <a:ext cx="59941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현재 한국관광지를 우선으로 기능을 제공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C78BB-46D0-43DA-B2DE-04AA5DA0B67D}"/>
              </a:ext>
            </a:extLst>
          </p:cNvPr>
          <p:cNvSpPr txBox="1"/>
          <p:nvPr/>
        </p:nvSpPr>
        <p:spPr>
          <a:xfrm>
            <a:off x="674341" y="5280410"/>
            <a:ext cx="8048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영문 관광정보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API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이용하여 영어로 번역 기능 제공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카카오 번역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이용해 문서 번역 기능 제공</a:t>
            </a:r>
          </a:p>
        </p:txBody>
      </p:sp>
      <p:pic>
        <p:nvPicPr>
          <p:cNvPr id="15362" name="Picture 2" descr="South Korea 아이콘 - 무료 다운로드, PNG 및 벡터">
            <a:extLst>
              <a:ext uri="{FF2B5EF4-FFF2-40B4-BE49-F238E27FC236}">
                <a16:creationId xmlns:a16="http://schemas.microsoft.com/office/drawing/2014/main" id="{49745289-9256-47A5-B933-5C9D949E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9" y="2778997"/>
            <a:ext cx="1233458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95421EBD-8AFC-4266-8C55-E7C38A6A8BCA}"/>
              </a:ext>
            </a:extLst>
          </p:cNvPr>
          <p:cNvSpPr/>
          <p:nvPr/>
        </p:nvSpPr>
        <p:spPr>
          <a:xfrm>
            <a:off x="1828674" y="2674391"/>
            <a:ext cx="1355807" cy="135580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A9498F-89A7-499A-BFF4-222268809A1C}"/>
              </a:ext>
            </a:extLst>
          </p:cNvPr>
          <p:cNvGrpSpPr/>
          <p:nvPr/>
        </p:nvGrpSpPr>
        <p:grpSpPr>
          <a:xfrm>
            <a:off x="6069878" y="2728204"/>
            <a:ext cx="930840" cy="1309609"/>
            <a:chOff x="5976101" y="2515502"/>
            <a:chExt cx="1118126" cy="1573104"/>
          </a:xfrm>
        </p:grpSpPr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1F25FBE2-9FAD-4CA4-A577-5F007B911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22" b="96889" l="0" r="99556">
                          <a14:foregroundMark x1="44000" y1="5778" x2="15111" y2="21333"/>
                          <a14:foregroundMark x1="15111" y1="21333" x2="5333" y2="49333"/>
                          <a14:foregroundMark x1="5333" y1="49333" x2="16000" y2="71556"/>
                          <a14:foregroundMark x1="16000" y1="71556" x2="45778" y2="92444"/>
                          <a14:foregroundMark x1="45778" y1="92444" x2="70222" y2="86222"/>
                          <a14:foregroundMark x1="70222" y1="86222" x2="89778" y2="66667"/>
                          <a14:foregroundMark x1="89778" y1="66667" x2="82667" y2="24444"/>
                          <a14:foregroundMark x1="82667" y1="24444" x2="64889" y2="8444"/>
                          <a14:foregroundMark x1="64889" y1="8444" x2="42667" y2="4444"/>
                          <a14:foregroundMark x1="56889" y1="15111" x2="60000" y2="61333"/>
                          <a14:foregroundMark x1="61778" y1="35556" x2="43111" y2="52000"/>
                          <a14:foregroundMark x1="35556" y1="43556" x2="32444" y2="62222"/>
                          <a14:foregroundMark x1="18222" y1="50667" x2="12444" y2="64889"/>
                          <a14:foregroundMark x1="7111" y1="41778" x2="7556" y2="59111"/>
                          <a14:foregroundMark x1="4889" y1="35111" x2="7111" y2="68444"/>
                          <a14:foregroundMark x1="7111" y1="68444" x2="21778" y2="86667"/>
                          <a14:foregroundMark x1="21778" y1="86667" x2="42222" y2="96000"/>
                          <a14:foregroundMark x1="42222" y1="96000" x2="69333" y2="93333"/>
                          <a14:foregroundMark x1="69333" y1="93333" x2="91111" y2="74222"/>
                          <a14:foregroundMark x1="91111" y1="74222" x2="94667" y2="52000"/>
                          <a14:foregroundMark x1="94667" y1="52000" x2="83556" y2="21778"/>
                          <a14:foregroundMark x1="83556" y1="21778" x2="76000" y2="15556"/>
                          <a14:foregroundMark x1="93333" y1="32000" x2="63111" y2="27111"/>
                          <a14:foregroundMark x1="67111" y1="12000" x2="52889" y2="9333"/>
                          <a14:foregroundMark x1="52889" y1="3111" x2="76000" y2="12000"/>
                          <a14:foregroundMark x1="76000" y1="12000" x2="76000" y2="12000"/>
                          <a14:foregroundMark x1="82222" y1="17333" x2="96444" y2="35556"/>
                          <a14:foregroundMark x1="93778" y1="34222" x2="90667" y2="60444"/>
                          <a14:foregroundMark x1="75111" y1="43556" x2="61333" y2="60444"/>
                          <a14:foregroundMark x1="59556" y1="49333" x2="48444" y2="68444"/>
                          <a14:foregroundMark x1="48000" y1="48000" x2="40000" y2="66667"/>
                          <a14:foregroundMark x1="34222" y1="54222" x2="33333" y2="63111"/>
                          <a14:foregroundMark x1="24889" y1="36889" x2="15111" y2="58222"/>
                          <a14:foregroundMark x1="10222" y1="39556" x2="5778" y2="52889"/>
                          <a14:foregroundMark x1="4000" y1="37333" x2="3111" y2="46222"/>
                          <a14:foregroundMark x1="4444" y1="34222" x2="2222" y2="60889"/>
                          <a14:foregroundMark x1="4444" y1="51111" x2="12000" y2="79111"/>
                          <a14:foregroundMark x1="12000" y1="79111" x2="21778" y2="88444"/>
                          <a14:foregroundMark x1="25778" y1="91111" x2="53778" y2="96889"/>
                          <a14:foregroundMark x1="53778" y1="96889" x2="63556" y2="93333"/>
                          <a14:foregroundMark x1="68889" y1="84000" x2="39111" y2="72444"/>
                          <a14:foregroundMark x1="39111" y1="72444" x2="29333" y2="76000"/>
                          <a14:foregroundMark x1="19111" y1="61778" x2="72889" y2="64444"/>
                          <a14:foregroundMark x1="74667" y1="60000" x2="56889" y2="87556"/>
                          <a14:foregroundMark x1="71556" y1="48444" x2="60889" y2="69333"/>
                          <a14:foregroundMark x1="60889" y1="69333" x2="44000" y2="85333"/>
                          <a14:foregroundMark x1="44000" y1="85333" x2="43111" y2="85333"/>
                          <a14:foregroundMark x1="37778" y1="85778" x2="36000" y2="86667"/>
                          <a14:foregroundMark x1="18222" y1="79111" x2="6222" y2="69778"/>
                          <a14:foregroundMark x1="81778" y1="84889" x2="89333" y2="71556"/>
                          <a14:foregroundMark x1="93333" y1="71111" x2="99111" y2="56444"/>
                          <a14:foregroundMark x1="68000" y1="36444" x2="52444" y2="29778"/>
                          <a14:foregroundMark x1="44444" y1="20889" x2="37333" y2="48889"/>
                          <a14:foregroundMark x1="36000" y1="20000" x2="32444" y2="46222"/>
                          <a14:foregroundMark x1="34222" y1="25333" x2="31556" y2="43556"/>
                          <a14:foregroundMark x1="12889" y1="24889" x2="14222" y2="38667"/>
                          <a14:foregroundMark x1="24889" y1="21333" x2="24444" y2="32444"/>
                          <a14:foregroundMark x1="21778" y1="24444" x2="20444" y2="34667"/>
                          <a14:foregroundMark x1="20000" y1="22667" x2="20000" y2="36444"/>
                          <a14:foregroundMark x1="21778" y1="24889" x2="22222" y2="31556"/>
                          <a14:foregroundMark x1="27556" y1="10667" x2="8444" y2="33778"/>
                          <a14:foregroundMark x1="8444" y1="33778" x2="20444" y2="14222"/>
                          <a14:foregroundMark x1="20444" y1="14222" x2="48000" y2="4444"/>
                          <a14:foregroundMark x1="48000" y1="4444" x2="70667" y2="8889"/>
                          <a14:foregroundMark x1="70667" y1="8889" x2="80889" y2="17778"/>
                          <a14:foregroundMark x1="63111" y1="4444" x2="79111" y2="16889"/>
                          <a14:foregroundMark x1="66667" y1="4889" x2="75556" y2="12000"/>
                          <a14:foregroundMark x1="73778" y1="8444" x2="79111" y2="14667"/>
                          <a14:foregroundMark x1="82222" y1="14667" x2="61778" y2="4000"/>
                          <a14:foregroundMark x1="82667" y1="14667" x2="65778" y2="4889"/>
                          <a14:foregroundMark x1="68444" y1="6222" x2="83111" y2="13778"/>
                          <a14:foregroundMark x1="25778" y1="7111" x2="19556" y2="12000"/>
                          <a14:foregroundMark x1="9778" y1="21333" x2="2667" y2="43556"/>
                          <a14:foregroundMark x1="2667" y1="43556" x2="2667" y2="45778"/>
                          <a14:foregroundMark x1="0" y1="44444" x2="5333" y2="31556"/>
                          <a14:foregroundMark x1="4889" y1="31556" x2="2222" y2="37333"/>
                          <a14:foregroundMark x1="9333" y1="21778" x2="3111" y2="31111"/>
                          <a14:foregroundMark x1="11556" y1="19556" x2="7556" y2="26222"/>
                          <a14:foregroundMark x1="3111" y1="57778" x2="9333" y2="79556"/>
                          <a14:foregroundMark x1="9333" y1="79556" x2="19556" y2="88889"/>
                          <a14:foregroundMark x1="444" y1="62667" x2="12444" y2="81333"/>
                          <a14:foregroundMark x1="12444" y1="81333" x2="20000" y2="87111"/>
                          <a14:foregroundMark x1="75111" y1="89778" x2="92444" y2="75111"/>
                          <a14:foregroundMark x1="92444" y1="75111" x2="92889" y2="72444"/>
                          <a14:foregroundMark x1="92889" y1="74667" x2="77778" y2="90222"/>
                          <a14:foregroundMark x1="81333" y1="88000" x2="89778" y2="69778"/>
                          <a14:foregroundMark x1="87111" y1="22222" x2="99556" y2="33778"/>
                          <a14:foregroundMark x1="88889" y1="22222" x2="96000" y2="31556"/>
                          <a14:foregroundMark x1="65333" y1="2222" x2="78222" y2="11111"/>
                          <a14:foregroundMark x1="62667" y1="4444" x2="80000" y2="12444"/>
                          <a14:foregroundMark x1="93333" y1="24889" x2="72000" y2="8000"/>
                          <a14:foregroundMark x1="82222" y1="10667" x2="71556" y2="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397" y="2515502"/>
              <a:ext cx="690830" cy="69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6" name="Picture 6" descr="Japan 아이콘 - 무료 다운로드, PNG 및 벡터">
              <a:extLst>
                <a:ext uri="{FF2B5EF4-FFF2-40B4-BE49-F238E27FC236}">
                  <a16:creationId xmlns:a16="http://schemas.microsoft.com/office/drawing/2014/main" id="{DDC221C9-8987-4F1E-8CC8-884F30CC8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101" y="2792785"/>
              <a:ext cx="854591" cy="854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Th, flag, thailand icon - Download on Iconfinder">
              <a:extLst>
                <a:ext uri="{FF2B5EF4-FFF2-40B4-BE49-F238E27FC236}">
                  <a16:creationId xmlns:a16="http://schemas.microsoft.com/office/drawing/2014/main" id="{D05E2CD6-5CD6-4924-9AE8-77F32F0DE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89" b="96000" l="2667" r="96889">
                          <a14:foregroundMark x1="22222" y1="15111" x2="69333" y2="8889"/>
                          <a14:foregroundMark x1="79111" y1="13778" x2="46667" y2="2667"/>
                          <a14:foregroundMark x1="46667" y1="2667" x2="23111" y2="12889"/>
                          <a14:foregroundMark x1="23111" y1="12889" x2="8000" y2="36000"/>
                          <a14:foregroundMark x1="8000" y1="36000" x2="16444" y2="76444"/>
                          <a14:foregroundMark x1="16444" y1="76444" x2="53333" y2="93778"/>
                          <a14:foregroundMark x1="53333" y1="93778" x2="77778" y2="83556"/>
                          <a14:foregroundMark x1="77778" y1="83556" x2="92000" y2="63111"/>
                          <a14:foregroundMark x1="92000" y1="63111" x2="88889" y2="30667"/>
                          <a14:foregroundMark x1="88889" y1="30667" x2="72889" y2="14667"/>
                          <a14:foregroundMark x1="72889" y1="14667" x2="55556" y2="9778"/>
                          <a14:foregroundMark x1="50667" y1="8889" x2="16444" y2="37778"/>
                          <a14:foregroundMark x1="16444" y1="37778" x2="14667" y2="55111"/>
                          <a14:foregroundMark x1="35556" y1="24889" x2="38667" y2="57778"/>
                          <a14:foregroundMark x1="40000" y1="23111" x2="40889" y2="56000"/>
                          <a14:foregroundMark x1="20444" y1="36000" x2="3556" y2="48000"/>
                          <a14:foregroundMark x1="4444" y1="38667" x2="4444" y2="55111"/>
                          <a14:foregroundMark x1="20000" y1="14667" x2="9778" y2="40444"/>
                          <a14:foregroundMark x1="14222" y1="16444" x2="2667" y2="38222"/>
                          <a14:foregroundMark x1="27556" y1="12889" x2="33778" y2="38667"/>
                          <a14:foregroundMark x1="33778" y1="38667" x2="35111" y2="33778"/>
                          <a14:foregroundMark x1="51556" y1="21333" x2="82667" y2="35556"/>
                          <a14:foregroundMark x1="32000" y1="6222" x2="56444" y2="889"/>
                          <a14:foregroundMark x1="56444" y1="889" x2="70222" y2="7556"/>
                          <a14:foregroundMark x1="66667" y1="7111" x2="40889" y2="19111"/>
                          <a14:foregroundMark x1="40889" y1="19111" x2="39111" y2="23111"/>
                          <a14:foregroundMark x1="58222" y1="4444" x2="44444" y2="1778"/>
                          <a14:foregroundMark x1="51111" y1="1778" x2="37333" y2="30222"/>
                          <a14:foregroundMark x1="37333" y1="30222" x2="35556" y2="31111"/>
                          <a14:foregroundMark x1="43556" y1="17778" x2="40000" y2="36000"/>
                          <a14:foregroundMark x1="44000" y1="17778" x2="45333" y2="28444"/>
                          <a14:foregroundMark x1="48000" y1="16889" x2="48889" y2="32000"/>
                          <a14:foregroundMark x1="52000" y1="17333" x2="54222" y2="35111"/>
                          <a14:foregroundMark x1="56889" y1="16889" x2="61333" y2="31111"/>
                          <a14:foregroundMark x1="63556" y1="17333" x2="66222" y2="32889"/>
                          <a14:foregroundMark x1="67556" y1="17778" x2="70667" y2="29333"/>
                          <a14:foregroundMark x1="73333" y1="18667" x2="78222" y2="27111"/>
                          <a14:foregroundMark x1="79111" y1="15111" x2="85333" y2="27556"/>
                          <a14:foregroundMark x1="83556" y1="16889" x2="90667" y2="30222"/>
                          <a14:foregroundMark x1="85333" y1="16000" x2="91556" y2="34667"/>
                          <a14:foregroundMark x1="91556" y1="28889" x2="97333" y2="48000"/>
                          <a14:foregroundMark x1="96000" y1="44444" x2="88000" y2="68889"/>
                          <a14:foregroundMark x1="88000" y1="68889" x2="63111" y2="89778"/>
                          <a14:foregroundMark x1="63111" y1="89778" x2="63111" y2="89778"/>
                          <a14:foregroundMark x1="67111" y1="65778" x2="53778" y2="80444"/>
                          <a14:foregroundMark x1="53778" y1="65778" x2="43111" y2="81778"/>
                          <a14:foregroundMark x1="33778" y1="64889" x2="26667" y2="79111"/>
                          <a14:foregroundMark x1="23111" y1="68000" x2="20444" y2="80889"/>
                          <a14:foregroundMark x1="4889" y1="65778" x2="18667" y2="88000"/>
                          <a14:foregroundMark x1="18667" y1="88000" x2="22222" y2="89778"/>
                          <a14:foregroundMark x1="22222" y1="88444" x2="47111" y2="96000"/>
                          <a14:foregroundMark x1="47111" y1="96000" x2="63111" y2="93333"/>
                          <a14:foregroundMark x1="38222" y1="67111" x2="42667" y2="82667"/>
                          <a14:foregroundMark x1="42667" y1="64889" x2="54222" y2="82222"/>
                          <a14:foregroundMark x1="62667" y1="70667" x2="66222" y2="79111"/>
                          <a14:foregroundMark x1="72000" y1="69333" x2="75111" y2="79556"/>
                          <a14:foregroundMark x1="81778" y1="69778" x2="84000" y2="77333"/>
                          <a14:foregroundMark x1="96889" y1="66222" x2="84000" y2="85333"/>
                          <a14:foregroundMark x1="84000" y1="85333" x2="82222" y2="86222"/>
                          <a14:foregroundMark x1="80889" y1="82667" x2="96000" y2="66667"/>
                          <a14:foregroundMark x1="96000" y1="66667" x2="96000" y2="66222"/>
                          <a14:foregroundMark x1="93778" y1="65778" x2="85778" y2="83556"/>
                          <a14:foregroundMark x1="93333" y1="63111" x2="89778" y2="81333"/>
                          <a14:foregroundMark x1="86667" y1="80444" x2="94667" y2="68444"/>
                          <a14:foregroundMark x1="89333" y1="58222" x2="82667" y2="36444"/>
                          <a14:foregroundMark x1="82667" y1="21333" x2="92889" y2="32889"/>
                          <a14:foregroundMark x1="86222" y1="18222" x2="96000" y2="36000"/>
                          <a14:foregroundMark x1="84889" y1="17333" x2="96444" y2="32000"/>
                          <a14:foregroundMark x1="87111" y1="18222" x2="94222" y2="31111"/>
                          <a14:foregroundMark x1="85778" y1="18222" x2="96889" y2="32000"/>
                          <a14:foregroundMark x1="20444" y1="20444" x2="16444" y2="58222"/>
                          <a14:foregroundMark x1="16444" y1="58222" x2="16889" y2="59556"/>
                          <a14:foregroundMark x1="55111" y1="5333" x2="45333" y2="1333"/>
                          <a14:foregroundMark x1="51111" y1="1333" x2="51556" y2="3556"/>
                          <a14:foregroundMark x1="12444" y1="17778" x2="4000" y2="34667"/>
                          <a14:foregroundMark x1="3556" y1="33778" x2="8889" y2="24889"/>
                          <a14:foregroundMark x1="11556" y1="19556" x2="6667" y2="29333"/>
                          <a14:foregroundMark x1="7556" y1="27556" x2="7556" y2="24889"/>
                          <a14:foregroundMark x1="8000" y1="26667" x2="9778" y2="23111"/>
                          <a14:foregroundMark x1="10667" y1="21333" x2="8000" y2="25778"/>
                          <a14:foregroundMark x1="11556" y1="20889" x2="5778" y2="3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141" y="3354521"/>
              <a:ext cx="734085" cy="73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6DF3FB-223B-4E27-B00E-3E624B1049B3}"/>
              </a:ext>
            </a:extLst>
          </p:cNvPr>
          <p:cNvSpPr txBox="1"/>
          <p:nvPr/>
        </p:nvSpPr>
        <p:spPr>
          <a:xfrm>
            <a:off x="824228" y="2093131"/>
            <a:ext cx="2496277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유명하고 좋은 관광지들을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가장 잘 아는 사람은 현지인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25D614-7B9A-4879-B635-D3FAB4C8202E}"/>
              </a:ext>
            </a:extLst>
          </p:cNvPr>
          <p:cNvSpPr txBox="1"/>
          <p:nvPr/>
        </p:nvSpPr>
        <p:spPr>
          <a:xfrm>
            <a:off x="3528235" y="3296337"/>
            <a:ext cx="21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관광 정보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ko-KR" altLang="en-US" sz="1600" dirty="0">
                <a:latin typeface="+mj-ea"/>
                <a:ea typeface="+mj-ea"/>
              </a:rPr>
              <a:t>여행 다이어리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D58C02-7CB0-4400-81D9-95C2FA1C1B06}"/>
              </a:ext>
            </a:extLst>
          </p:cNvPr>
          <p:cNvSpPr txBox="1"/>
          <p:nvPr/>
        </p:nvSpPr>
        <p:spPr>
          <a:xfrm>
            <a:off x="5918944" y="2093131"/>
            <a:ext cx="2496277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외국인 사용자도 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빠르게 정보를 얻을 수 있음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68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0B9DE35-789E-4B78-9EB6-7998149E5EC8}"/>
              </a:ext>
            </a:extLst>
          </p:cNvPr>
          <p:cNvSpPr txBox="1"/>
          <p:nvPr/>
        </p:nvSpPr>
        <p:spPr>
          <a:xfrm>
            <a:off x="1" y="142101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실시간 여행지 트렌드 제공</a:t>
            </a:r>
          </a:p>
        </p:txBody>
      </p:sp>
      <p:sp>
        <p:nvSpPr>
          <p:cNvPr id="51" name="모서리가 둥근 직사각형 37">
            <a:extLst>
              <a:ext uri="{FF2B5EF4-FFF2-40B4-BE49-F238E27FC236}">
                <a16:creationId xmlns:a16="http://schemas.microsoft.com/office/drawing/2014/main" id="{02B34633-A5EE-40A2-9C19-E9BC34046D8F}"/>
              </a:ext>
            </a:extLst>
          </p:cNvPr>
          <p:cNvSpPr/>
          <p:nvPr/>
        </p:nvSpPr>
        <p:spPr>
          <a:xfrm>
            <a:off x="549869" y="4635756"/>
            <a:ext cx="8048699" cy="197259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7B38E5-E8F2-4A8F-A4BD-5B59181198EA}"/>
              </a:ext>
            </a:extLst>
          </p:cNvPr>
          <p:cNvSpPr txBox="1"/>
          <p:nvPr/>
        </p:nvSpPr>
        <p:spPr>
          <a:xfrm>
            <a:off x="952500" y="4821670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핵심 구현 기술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서비스 기능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관광 정보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Service</a:t>
            </a: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4BF13536-5EE5-4AA0-B28C-00ED73C43485}"/>
              </a:ext>
            </a:extLst>
          </p:cNvPr>
          <p:cNvSpPr/>
          <p:nvPr/>
        </p:nvSpPr>
        <p:spPr>
          <a:xfrm>
            <a:off x="549869" y="1969755"/>
            <a:ext cx="2978467" cy="246513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34" name="모서리가 둥근 직사각형 27">
            <a:extLst>
              <a:ext uri="{FF2B5EF4-FFF2-40B4-BE49-F238E27FC236}">
                <a16:creationId xmlns:a16="http://schemas.microsoft.com/office/drawing/2014/main" id="{41EA585A-F562-4F4F-BE9A-98788D42FDD4}"/>
              </a:ext>
            </a:extLst>
          </p:cNvPr>
          <p:cNvSpPr/>
          <p:nvPr/>
        </p:nvSpPr>
        <p:spPr>
          <a:xfrm>
            <a:off x="5669658" y="1969755"/>
            <a:ext cx="2978467" cy="247220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77D69-B380-4EE5-ACFE-8E100CBB339E}"/>
              </a:ext>
            </a:extLst>
          </p:cNvPr>
          <p:cNvSpPr/>
          <p:nvPr/>
        </p:nvSpPr>
        <p:spPr>
          <a:xfrm>
            <a:off x="-957959" y="4150384"/>
            <a:ext cx="59941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현재 한국관광지를 우선으로 기능을 제공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C78BB-46D0-43DA-B2DE-04AA5DA0B67D}"/>
              </a:ext>
            </a:extLst>
          </p:cNvPr>
          <p:cNvSpPr txBox="1"/>
          <p:nvPr/>
        </p:nvSpPr>
        <p:spPr>
          <a:xfrm>
            <a:off x="674341" y="5280410"/>
            <a:ext cx="8048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en-US" altLang="ko-KR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redis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이용하여 사용자가 입력하는 각 지역에 해당하는 관광지 정보 저장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6DF3FB-223B-4E27-B00E-3E624B1049B3}"/>
              </a:ext>
            </a:extLst>
          </p:cNvPr>
          <p:cNvSpPr txBox="1"/>
          <p:nvPr/>
        </p:nvSpPr>
        <p:spPr>
          <a:xfrm>
            <a:off x="824228" y="2093131"/>
            <a:ext cx="2496277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여행와서</a:t>
            </a:r>
            <a:r>
              <a:rPr lang="ko-KR" altLang="en-US" sz="1400" dirty="0">
                <a:latin typeface="+mj-ea"/>
                <a:ea typeface="+mj-ea"/>
              </a:rPr>
              <a:t> 어떤 관광지를 가야 잘 갔다고 소문이 날까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D58C02-7CB0-4400-81D9-95C2FA1C1B06}"/>
              </a:ext>
            </a:extLst>
          </p:cNvPr>
          <p:cNvSpPr txBox="1"/>
          <p:nvPr/>
        </p:nvSpPr>
        <p:spPr>
          <a:xfrm>
            <a:off x="5828041" y="2093131"/>
            <a:ext cx="272918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현재 이 지역에서 제일 많이 검색된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관광지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Top5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제공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AA0DFE-E8D5-422E-83C3-A0F815864CE4}"/>
              </a:ext>
            </a:extLst>
          </p:cNvPr>
          <p:cNvGrpSpPr/>
          <p:nvPr/>
        </p:nvGrpSpPr>
        <p:grpSpPr>
          <a:xfrm>
            <a:off x="1357731" y="2684732"/>
            <a:ext cx="1919681" cy="1376522"/>
            <a:chOff x="1357731" y="2684732"/>
            <a:chExt cx="1919681" cy="1376522"/>
          </a:xfrm>
        </p:grpSpPr>
        <p:pic>
          <p:nvPicPr>
            <p:cNvPr id="53" name="그림 52" descr="1461969723_female1.png">
              <a:extLst>
                <a:ext uri="{FF2B5EF4-FFF2-40B4-BE49-F238E27FC236}">
                  <a16:creationId xmlns:a16="http://schemas.microsoft.com/office/drawing/2014/main" id="{4E908565-090A-45A0-8347-0FF3B8B04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731" y="2704765"/>
              <a:ext cx="1356489" cy="1356489"/>
            </a:xfrm>
            <a:prstGeom prst="ellipse">
              <a:avLst/>
            </a:prstGeom>
            <a:ln w="63500" cap="rnd">
              <a:solidFill>
                <a:srgbClr val="1F038A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78886E-4D18-40E4-8E50-AAE8FBF7430C}"/>
                </a:ext>
              </a:extLst>
            </p:cNvPr>
            <p:cNvSpPr txBox="1"/>
            <p:nvPr/>
          </p:nvSpPr>
          <p:spPr>
            <a:xfrm rot="530309">
              <a:off x="2585950" y="2684732"/>
              <a:ext cx="6914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rgbClr val="1F038A"/>
                  </a:solidFill>
                  <a:latin typeface="+mj-ea"/>
                  <a:ea typeface="+mj-ea"/>
                </a:rPr>
                <a:t>?</a:t>
              </a:r>
              <a:endParaRPr lang="ko-KR" altLang="en-US" sz="4000" dirty="0">
                <a:solidFill>
                  <a:srgbClr val="1F038A"/>
                </a:solidFill>
              </a:endParaRPr>
            </a:p>
          </p:txBody>
        </p:sp>
        <p:pic>
          <p:nvPicPr>
            <p:cNvPr id="25" name="그림 24" descr="1461969723_female1.png">
              <a:extLst>
                <a:ext uri="{FF2B5EF4-FFF2-40B4-BE49-F238E27FC236}">
                  <a16:creationId xmlns:a16="http://schemas.microsoft.com/office/drawing/2014/main" id="{8D3DAD52-2B09-43F6-911F-BC75663CE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42238" t="58656" r="41143" b="32395"/>
            <a:stretch/>
          </p:blipFill>
          <p:spPr>
            <a:xfrm rot="10800000">
              <a:off x="1926868" y="3490259"/>
              <a:ext cx="213952" cy="1152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그룹 54">
            <a:extLst>
              <a:ext uri="{FF2B5EF4-FFF2-40B4-BE49-F238E27FC236}">
                <a16:creationId xmlns:a16="http://schemas.microsoft.com/office/drawing/2014/main" id="{C62FD6A9-0CAB-4F68-A740-50082A215378}"/>
              </a:ext>
            </a:extLst>
          </p:cNvPr>
          <p:cNvGrpSpPr/>
          <p:nvPr/>
        </p:nvGrpSpPr>
        <p:grpSpPr>
          <a:xfrm>
            <a:off x="3320506" y="2741143"/>
            <a:ext cx="2598441" cy="489224"/>
            <a:chOff x="7392523" y="2316218"/>
            <a:chExt cx="1428526" cy="36691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900807B-CD28-4895-8805-07EA6794BAAE}"/>
                </a:ext>
              </a:extLst>
            </p:cNvPr>
            <p:cNvCxnSpPr>
              <a:cxnSpLocks/>
            </p:cNvCxnSpPr>
            <p:nvPr/>
          </p:nvCxnSpPr>
          <p:spPr>
            <a:xfrm>
              <a:off x="7392523" y="2683136"/>
              <a:ext cx="142852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95DAB-E203-46D2-8A30-49A385C0898F}"/>
                </a:ext>
              </a:extLst>
            </p:cNvPr>
            <p:cNvSpPr txBox="1"/>
            <p:nvPr/>
          </p:nvSpPr>
          <p:spPr>
            <a:xfrm>
              <a:off x="7425361" y="2316218"/>
              <a:ext cx="136815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관광 지역 입력</a:t>
              </a:r>
            </a:p>
          </p:txBody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id="{D12369F0-0E0D-4D32-9E04-807301FD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03" y="2685846"/>
            <a:ext cx="1529015" cy="15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7E6D64E7-F563-493A-B7BC-E9C4C68F2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969" b="78926" l="74643" r="93067"/>
                    </a14:imgEffect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40" t="59849" r="4630" b="18954"/>
          <a:stretch/>
        </p:blipFill>
        <p:spPr bwMode="auto">
          <a:xfrm>
            <a:off x="6489631" y="2986606"/>
            <a:ext cx="352122" cy="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7CE63536-8A20-44EE-A73A-B777A8667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969" b="78926" l="74643" r="93067"/>
                    </a14:imgEffect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40" t="59849" r="4630" b="18954"/>
          <a:stretch/>
        </p:blipFill>
        <p:spPr bwMode="auto">
          <a:xfrm>
            <a:off x="6489631" y="3388718"/>
            <a:ext cx="352122" cy="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64374BB3-7B4D-4B98-8663-7508CBD36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969" b="78926" l="74643" r="93067"/>
                    </a14:imgEffect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40" t="59849" r="4630" b="18954"/>
          <a:stretch/>
        </p:blipFill>
        <p:spPr bwMode="auto">
          <a:xfrm>
            <a:off x="7113465" y="2985662"/>
            <a:ext cx="352122" cy="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CDF0DFE5-1596-4844-B337-6CD814E16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969" b="78926" l="74643" r="93067"/>
                    </a14:imgEffect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40" t="59849" r="4630" b="18954"/>
          <a:stretch/>
        </p:blipFill>
        <p:spPr bwMode="auto">
          <a:xfrm>
            <a:off x="7017045" y="3600261"/>
            <a:ext cx="352122" cy="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26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6">
            <a:extLst>
              <a:ext uri="{FF2B5EF4-FFF2-40B4-BE49-F238E27FC236}">
                <a16:creationId xmlns:a16="http://schemas.microsoft.com/office/drawing/2014/main" id="{DA1CC1D3-ABB1-4ADC-993F-1D51B561B858}"/>
              </a:ext>
            </a:extLst>
          </p:cNvPr>
          <p:cNvSpPr/>
          <p:nvPr/>
        </p:nvSpPr>
        <p:spPr>
          <a:xfrm>
            <a:off x="549869" y="1969755"/>
            <a:ext cx="2978467" cy="246513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77" name="모서리가 둥근 직사각형 27">
            <a:extLst>
              <a:ext uri="{FF2B5EF4-FFF2-40B4-BE49-F238E27FC236}">
                <a16:creationId xmlns:a16="http://schemas.microsoft.com/office/drawing/2014/main" id="{B73F9D78-3AD5-4292-A173-CF972D7903A9}"/>
              </a:ext>
            </a:extLst>
          </p:cNvPr>
          <p:cNvSpPr/>
          <p:nvPr/>
        </p:nvSpPr>
        <p:spPr>
          <a:xfrm>
            <a:off x="5669658" y="1969755"/>
            <a:ext cx="2978467" cy="247220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B9DE35-789E-4B78-9EB6-7998149E5EC8}"/>
              </a:ext>
            </a:extLst>
          </p:cNvPr>
          <p:cNvSpPr txBox="1"/>
          <p:nvPr/>
        </p:nvSpPr>
        <p:spPr>
          <a:xfrm>
            <a:off x="1" y="142101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테마 여행 정보 제공</a:t>
            </a:r>
          </a:p>
        </p:txBody>
      </p:sp>
      <p:sp>
        <p:nvSpPr>
          <p:cNvPr id="51" name="모서리가 둥근 직사각형 37">
            <a:extLst>
              <a:ext uri="{FF2B5EF4-FFF2-40B4-BE49-F238E27FC236}">
                <a16:creationId xmlns:a16="http://schemas.microsoft.com/office/drawing/2014/main" id="{02B34633-A5EE-40A2-9C19-E9BC34046D8F}"/>
              </a:ext>
            </a:extLst>
          </p:cNvPr>
          <p:cNvSpPr/>
          <p:nvPr/>
        </p:nvSpPr>
        <p:spPr>
          <a:xfrm>
            <a:off x="549869" y="4635756"/>
            <a:ext cx="8048699" cy="197259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7B38E5-E8F2-4A8F-A4BD-5B59181198EA}"/>
              </a:ext>
            </a:extLst>
          </p:cNvPr>
          <p:cNvSpPr txBox="1"/>
          <p:nvPr/>
        </p:nvSpPr>
        <p:spPr>
          <a:xfrm>
            <a:off x="952500" y="4821670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핵심 구현 기술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서비스 기능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관광 정보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C78BB-46D0-43DA-B2DE-04AA5DA0B67D}"/>
              </a:ext>
            </a:extLst>
          </p:cNvPr>
          <p:cNvSpPr txBox="1"/>
          <p:nvPr/>
        </p:nvSpPr>
        <p:spPr>
          <a:xfrm>
            <a:off x="674341" y="5280410"/>
            <a:ext cx="80486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자연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한국관광공사 생태관광정보 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장애인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·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어르신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·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영유아 동반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한국관광공사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무장애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관광정보 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듣는 여행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관광지 오디오가이드 정보 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캠핑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고캠핑정보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조회 서비스</a:t>
            </a:r>
            <a:br>
              <a:rPr lang="ko-KR" altLang="en-US" sz="1400" dirty="0"/>
            </a:br>
            <a:endParaRPr lang="ko-KR" altLang="en-US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6DF3FB-223B-4E27-B00E-3E624B1049B3}"/>
              </a:ext>
            </a:extLst>
          </p:cNvPr>
          <p:cNvSpPr txBox="1"/>
          <p:nvPr/>
        </p:nvSpPr>
        <p:spPr>
          <a:xfrm>
            <a:off x="779831" y="2093131"/>
            <a:ext cx="258415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코로나 이후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바뀐 여행 트렌드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D58C02-7CB0-4400-81D9-95C2FA1C1B06}"/>
              </a:ext>
            </a:extLst>
          </p:cNvPr>
          <p:cNvSpPr txBox="1"/>
          <p:nvPr/>
        </p:nvSpPr>
        <p:spPr>
          <a:xfrm>
            <a:off x="5746458" y="2123909"/>
            <a:ext cx="283928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가지 테마 여행 정보 제공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724C0E-0136-45E0-B819-19FD793D666A}"/>
              </a:ext>
            </a:extLst>
          </p:cNvPr>
          <p:cNvGrpSpPr/>
          <p:nvPr/>
        </p:nvGrpSpPr>
        <p:grpSpPr>
          <a:xfrm>
            <a:off x="952500" y="3281249"/>
            <a:ext cx="2253030" cy="461665"/>
            <a:chOff x="4825248" y="2253507"/>
            <a:chExt cx="2885527" cy="591268"/>
          </a:xfrm>
        </p:grpSpPr>
        <p:pic>
          <p:nvPicPr>
            <p:cNvPr id="37" name="그림 36" descr="cb.png">
              <a:extLst>
                <a:ext uri="{FF2B5EF4-FFF2-40B4-BE49-F238E27FC236}">
                  <a16:creationId xmlns:a16="http://schemas.microsoft.com/office/drawing/2014/main" id="{8993D983-1171-4DFF-8796-A6D58028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CB7CEC-6959-4B1A-BAD0-A8C0D5C1C26A}"/>
                </a:ext>
              </a:extLst>
            </p:cNvPr>
            <p:cNvSpPr txBox="1"/>
            <p:nvPr/>
          </p:nvSpPr>
          <p:spPr>
            <a:xfrm>
              <a:off x="5088650" y="2253507"/>
              <a:ext cx="2622125" cy="59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자연과 같은 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한적하고 안전한 관광지 선호 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B99EF2-C159-4BB6-88A6-CDDC9E6C62D9}"/>
              </a:ext>
            </a:extLst>
          </p:cNvPr>
          <p:cNvGrpSpPr/>
          <p:nvPr/>
        </p:nvGrpSpPr>
        <p:grpSpPr>
          <a:xfrm>
            <a:off x="6056108" y="2757064"/>
            <a:ext cx="2464998" cy="307777"/>
            <a:chOff x="4551674" y="2596085"/>
            <a:chExt cx="2464998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A7A5A0-AD3F-4678-B2DA-1EFAC8CB15BD}"/>
                </a:ext>
              </a:extLst>
            </p:cNvPr>
            <p:cNvSpPr txBox="1"/>
            <p:nvPr/>
          </p:nvSpPr>
          <p:spPr>
            <a:xfrm>
              <a:off x="4845073" y="2625676"/>
              <a:ext cx="21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자연으로 떠나는 관광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4022990-483E-49F5-AD82-7C228299DEE5}"/>
                </a:ext>
              </a:extLst>
            </p:cNvPr>
            <p:cNvSpPr txBox="1"/>
            <p:nvPr/>
          </p:nvSpPr>
          <p:spPr>
            <a:xfrm>
              <a:off x="4551674" y="2596085"/>
              <a:ext cx="34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386B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①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B73A318-DB41-4247-A085-7B5030A7DA96}"/>
              </a:ext>
            </a:extLst>
          </p:cNvPr>
          <p:cNvGrpSpPr/>
          <p:nvPr/>
        </p:nvGrpSpPr>
        <p:grpSpPr>
          <a:xfrm>
            <a:off x="6056108" y="3029774"/>
            <a:ext cx="2464998" cy="307777"/>
            <a:chOff x="4551674" y="2596085"/>
            <a:chExt cx="2464998" cy="3077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6E9CB5-21BD-4F9C-92FB-65901F19705C}"/>
                </a:ext>
              </a:extLst>
            </p:cNvPr>
            <p:cNvSpPr txBox="1"/>
            <p:nvPr/>
          </p:nvSpPr>
          <p:spPr>
            <a:xfrm>
              <a:off x="4845073" y="2625676"/>
              <a:ext cx="21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가족의 </a:t>
              </a:r>
              <a:r>
                <a:rPr lang="ko-KR" altLang="en-US" sz="1200" dirty="0" err="1">
                  <a:solidFill>
                    <a:prstClr val="black"/>
                  </a:solidFill>
                  <a:latin typeface="+mn-ea"/>
                </a:rPr>
                <a:t>화목히고</a:t>
              </a:r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 안전한 관광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9607A8-820A-49A8-BF90-ADDEDB612922}"/>
                </a:ext>
              </a:extLst>
            </p:cNvPr>
            <p:cNvSpPr txBox="1"/>
            <p:nvPr/>
          </p:nvSpPr>
          <p:spPr>
            <a:xfrm>
              <a:off x="4551674" y="2596085"/>
              <a:ext cx="34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386B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②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2D4B89-C14C-487F-B35A-5EB70F63F412}"/>
              </a:ext>
            </a:extLst>
          </p:cNvPr>
          <p:cNvGrpSpPr/>
          <p:nvPr/>
        </p:nvGrpSpPr>
        <p:grpSpPr>
          <a:xfrm>
            <a:off x="6056108" y="3313267"/>
            <a:ext cx="2464998" cy="307777"/>
            <a:chOff x="4551674" y="2596085"/>
            <a:chExt cx="2464998" cy="30777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5FA41F-9E32-46AE-8C95-87B989F8053D}"/>
                </a:ext>
              </a:extLst>
            </p:cNvPr>
            <p:cNvSpPr txBox="1"/>
            <p:nvPr/>
          </p:nvSpPr>
          <p:spPr>
            <a:xfrm>
              <a:off x="4845073" y="2602055"/>
              <a:ext cx="21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모든 것을 알고 싶은 </a:t>
              </a:r>
              <a:r>
                <a:rPr lang="ko-KR" altLang="en-US" sz="1200" dirty="0" err="1">
                  <a:solidFill>
                    <a:prstClr val="black"/>
                  </a:solidFill>
                  <a:latin typeface="+mn-ea"/>
                </a:rPr>
                <a:t>듣는관광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A6BB20-D5D7-460B-8E66-FEAF011B012F}"/>
                </a:ext>
              </a:extLst>
            </p:cNvPr>
            <p:cNvSpPr txBox="1"/>
            <p:nvPr/>
          </p:nvSpPr>
          <p:spPr>
            <a:xfrm>
              <a:off x="4551674" y="2596085"/>
              <a:ext cx="34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386B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③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7C6A9C7-459C-41A4-8466-5C55532DE906}"/>
              </a:ext>
            </a:extLst>
          </p:cNvPr>
          <p:cNvGrpSpPr/>
          <p:nvPr/>
        </p:nvGrpSpPr>
        <p:grpSpPr>
          <a:xfrm>
            <a:off x="957080" y="2818336"/>
            <a:ext cx="2253030" cy="276999"/>
            <a:chOff x="4825248" y="2253507"/>
            <a:chExt cx="2885527" cy="354761"/>
          </a:xfrm>
        </p:grpSpPr>
        <p:pic>
          <p:nvPicPr>
            <p:cNvPr id="70" name="그림 69" descr="cb.png">
              <a:extLst>
                <a:ext uri="{FF2B5EF4-FFF2-40B4-BE49-F238E27FC236}">
                  <a16:creationId xmlns:a16="http://schemas.microsoft.com/office/drawing/2014/main" id="{064D0FEA-BDFA-49D7-8037-42DD80BBA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E7058-958A-48A4-A31D-DEED72CC95B0}"/>
                </a:ext>
              </a:extLst>
            </p:cNvPr>
            <p:cNvSpPr txBox="1"/>
            <p:nvPr/>
          </p:nvSpPr>
          <p:spPr>
            <a:xfrm>
              <a:off x="5088650" y="2253507"/>
              <a:ext cx="2622125" cy="3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1</a:t>
              </a:r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인 혹은 소규모 여행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7474D36-C35A-418E-8C40-41AAB27A1A80}"/>
              </a:ext>
            </a:extLst>
          </p:cNvPr>
          <p:cNvGrpSpPr/>
          <p:nvPr/>
        </p:nvGrpSpPr>
        <p:grpSpPr>
          <a:xfrm>
            <a:off x="6056108" y="3605735"/>
            <a:ext cx="2464998" cy="307777"/>
            <a:chOff x="4551674" y="2596085"/>
            <a:chExt cx="2464998" cy="3077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B3611F7-1795-4DBE-B32D-D8332AE2EAB9}"/>
                </a:ext>
              </a:extLst>
            </p:cNvPr>
            <p:cNvSpPr txBox="1"/>
            <p:nvPr/>
          </p:nvSpPr>
          <p:spPr>
            <a:xfrm>
              <a:off x="4845073" y="2602055"/>
              <a:ext cx="21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캠핑이 제일 좋아 관광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E2609C-C1AE-4BDF-9A28-3C165E5E7A48}"/>
                </a:ext>
              </a:extLst>
            </p:cNvPr>
            <p:cNvSpPr txBox="1"/>
            <p:nvPr/>
          </p:nvSpPr>
          <p:spPr>
            <a:xfrm>
              <a:off x="4551674" y="2596085"/>
              <a:ext cx="34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386B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④</a:t>
              </a:r>
            </a:p>
          </p:txBody>
        </p:sp>
      </p:grpSp>
      <p:grpSp>
        <p:nvGrpSpPr>
          <p:cNvPr id="78" name="그룹 54">
            <a:extLst>
              <a:ext uri="{FF2B5EF4-FFF2-40B4-BE49-F238E27FC236}">
                <a16:creationId xmlns:a16="http://schemas.microsoft.com/office/drawing/2014/main" id="{DAAFC56F-4FAA-4AC1-BA4A-C1AAEE0F9850}"/>
              </a:ext>
            </a:extLst>
          </p:cNvPr>
          <p:cNvGrpSpPr/>
          <p:nvPr/>
        </p:nvGrpSpPr>
        <p:grpSpPr>
          <a:xfrm>
            <a:off x="3320506" y="2741143"/>
            <a:ext cx="2598441" cy="489224"/>
            <a:chOff x="7392523" y="2316218"/>
            <a:chExt cx="1428526" cy="366918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D643CDC-BE03-4ABF-AB6D-614113D3E6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2523" y="2683136"/>
              <a:ext cx="142852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59E40BD-7E2D-46F6-95A5-D0C5EDC03DF1}"/>
                </a:ext>
              </a:extLst>
            </p:cNvPr>
            <p:cNvSpPr txBox="1"/>
            <p:nvPr/>
          </p:nvSpPr>
          <p:spPr>
            <a:xfrm>
              <a:off x="7425361" y="2316218"/>
              <a:ext cx="136815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반영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55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6">
            <a:extLst>
              <a:ext uri="{FF2B5EF4-FFF2-40B4-BE49-F238E27FC236}">
                <a16:creationId xmlns:a16="http://schemas.microsoft.com/office/drawing/2014/main" id="{DA1CC1D3-ABB1-4ADC-993F-1D51B561B858}"/>
              </a:ext>
            </a:extLst>
          </p:cNvPr>
          <p:cNvSpPr/>
          <p:nvPr/>
        </p:nvSpPr>
        <p:spPr>
          <a:xfrm>
            <a:off x="549869" y="1969755"/>
            <a:ext cx="2978467" cy="246513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77" name="모서리가 둥근 직사각형 27">
            <a:extLst>
              <a:ext uri="{FF2B5EF4-FFF2-40B4-BE49-F238E27FC236}">
                <a16:creationId xmlns:a16="http://schemas.microsoft.com/office/drawing/2014/main" id="{B73F9D78-3AD5-4292-A173-CF972D7903A9}"/>
              </a:ext>
            </a:extLst>
          </p:cNvPr>
          <p:cNvSpPr/>
          <p:nvPr/>
        </p:nvSpPr>
        <p:spPr>
          <a:xfrm>
            <a:off x="5669658" y="1969755"/>
            <a:ext cx="2978467" cy="2472205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B9DE35-789E-4B78-9EB6-7998149E5EC8}"/>
              </a:ext>
            </a:extLst>
          </p:cNvPr>
          <p:cNvSpPr txBox="1"/>
          <p:nvPr/>
        </p:nvSpPr>
        <p:spPr>
          <a:xfrm>
            <a:off x="1" y="142101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+mj-ea"/>
                <a:ea typeface="+mj-ea"/>
              </a:rPr>
              <a:t>문화콘텐츠</a:t>
            </a:r>
            <a:r>
              <a:rPr lang="ko-KR" altLang="en-US" sz="2000" dirty="0">
                <a:latin typeface="+mj-ea"/>
                <a:ea typeface="+mj-ea"/>
              </a:rPr>
              <a:t> 추천</a:t>
            </a:r>
          </a:p>
        </p:txBody>
      </p:sp>
      <p:sp>
        <p:nvSpPr>
          <p:cNvPr id="51" name="모서리가 둥근 직사각형 37">
            <a:extLst>
              <a:ext uri="{FF2B5EF4-FFF2-40B4-BE49-F238E27FC236}">
                <a16:creationId xmlns:a16="http://schemas.microsoft.com/office/drawing/2014/main" id="{02B34633-A5EE-40A2-9C19-E9BC34046D8F}"/>
              </a:ext>
            </a:extLst>
          </p:cNvPr>
          <p:cNvSpPr/>
          <p:nvPr/>
        </p:nvSpPr>
        <p:spPr>
          <a:xfrm>
            <a:off x="549869" y="4635756"/>
            <a:ext cx="8048699" cy="197259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7B38E5-E8F2-4A8F-A4BD-5B59181198EA}"/>
              </a:ext>
            </a:extLst>
          </p:cNvPr>
          <p:cNvSpPr txBox="1"/>
          <p:nvPr/>
        </p:nvSpPr>
        <p:spPr>
          <a:xfrm>
            <a:off x="952500" y="4821670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핵심 구현 기술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서비스 기능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관광 정보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C78BB-46D0-43DA-B2DE-04AA5DA0B67D}"/>
              </a:ext>
            </a:extLst>
          </p:cNvPr>
          <p:cNvSpPr txBox="1"/>
          <p:nvPr/>
        </p:nvSpPr>
        <p:spPr>
          <a:xfrm>
            <a:off x="674341" y="5280410"/>
            <a:ext cx="80486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KMDB 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이용하여 국가별 영화 정보 추천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Spotify 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활용하여 국가별 음악 차트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TOP100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정보 추천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국립중앙도서관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API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활용하여 국가별 책 추천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6DF3FB-223B-4E27-B00E-3E624B1049B3}"/>
              </a:ext>
            </a:extLst>
          </p:cNvPr>
          <p:cNvSpPr txBox="1"/>
          <p:nvPr/>
        </p:nvSpPr>
        <p:spPr>
          <a:xfrm>
            <a:off x="779831" y="2093131"/>
            <a:ext cx="258415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여행 전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방문할 나라에 대해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알고 가면 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여행은 더 재미있는 법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!</a:t>
            </a:r>
            <a:endParaRPr lang="ko-KR" altLang="en-US" sz="1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D58C02-7CB0-4400-81D9-95C2FA1C1B06}"/>
              </a:ext>
            </a:extLst>
          </p:cNvPr>
          <p:cNvSpPr txBox="1"/>
          <p:nvPr/>
        </p:nvSpPr>
        <p:spPr>
          <a:xfrm>
            <a:off x="5746458" y="2123909"/>
            <a:ext cx="283928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가지 테마 여행 정보 제공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724C0E-0136-45E0-B819-19FD793D666A}"/>
              </a:ext>
            </a:extLst>
          </p:cNvPr>
          <p:cNvGrpSpPr/>
          <p:nvPr/>
        </p:nvGrpSpPr>
        <p:grpSpPr>
          <a:xfrm>
            <a:off x="6099052" y="3120869"/>
            <a:ext cx="3044948" cy="461665"/>
            <a:chOff x="4825248" y="2253507"/>
            <a:chExt cx="3899762" cy="591268"/>
          </a:xfrm>
        </p:grpSpPr>
        <p:pic>
          <p:nvPicPr>
            <p:cNvPr id="37" name="그림 36" descr="cb.png">
              <a:extLst>
                <a:ext uri="{FF2B5EF4-FFF2-40B4-BE49-F238E27FC236}">
                  <a16:creationId xmlns:a16="http://schemas.microsoft.com/office/drawing/2014/main" id="{8993D983-1171-4DFF-8796-A6D58028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CB7CEC-6959-4B1A-BAD0-A8C0D5C1C26A}"/>
                </a:ext>
              </a:extLst>
            </p:cNvPr>
            <p:cNvSpPr txBox="1"/>
            <p:nvPr/>
          </p:nvSpPr>
          <p:spPr>
            <a:xfrm>
              <a:off x="5088650" y="2253507"/>
              <a:ext cx="3636360" cy="59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해당 국가에서 많이 듣는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음악차트 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Top100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7C6A9C7-459C-41A4-8466-5C55532DE906}"/>
              </a:ext>
            </a:extLst>
          </p:cNvPr>
          <p:cNvGrpSpPr/>
          <p:nvPr/>
        </p:nvGrpSpPr>
        <p:grpSpPr>
          <a:xfrm>
            <a:off x="6103632" y="2741143"/>
            <a:ext cx="2253030" cy="276999"/>
            <a:chOff x="4825248" y="2253507"/>
            <a:chExt cx="2885527" cy="354761"/>
          </a:xfrm>
        </p:grpSpPr>
        <p:pic>
          <p:nvPicPr>
            <p:cNvPr id="70" name="그림 69" descr="cb.png">
              <a:extLst>
                <a:ext uri="{FF2B5EF4-FFF2-40B4-BE49-F238E27FC236}">
                  <a16:creationId xmlns:a16="http://schemas.microsoft.com/office/drawing/2014/main" id="{064D0FEA-BDFA-49D7-8037-42DD80BBA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E7058-958A-48A4-A31D-DEED72CC95B0}"/>
                </a:ext>
              </a:extLst>
            </p:cNvPr>
            <p:cNvSpPr txBox="1"/>
            <p:nvPr/>
          </p:nvSpPr>
          <p:spPr>
            <a:xfrm>
              <a:off x="5088650" y="2253507"/>
              <a:ext cx="2622125" cy="3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해당 나라에서 찍은 영화 정보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E294816-E909-427C-B4CF-82763FD7157B}"/>
              </a:ext>
            </a:extLst>
          </p:cNvPr>
          <p:cNvSpPr txBox="1"/>
          <p:nvPr/>
        </p:nvSpPr>
        <p:spPr>
          <a:xfrm>
            <a:off x="721108" y="3806295"/>
            <a:ext cx="258415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원하는 나라를 검색하면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A11F36-C8FA-4341-9D88-3D7AE510F9BD}"/>
              </a:ext>
            </a:extLst>
          </p:cNvPr>
          <p:cNvGrpSpPr/>
          <p:nvPr/>
        </p:nvGrpSpPr>
        <p:grpSpPr>
          <a:xfrm>
            <a:off x="6099052" y="3662796"/>
            <a:ext cx="2253030" cy="276999"/>
            <a:chOff x="4825248" y="2253507"/>
            <a:chExt cx="2885527" cy="354761"/>
          </a:xfrm>
        </p:grpSpPr>
        <p:pic>
          <p:nvPicPr>
            <p:cNvPr id="40" name="그림 39" descr="cb.png">
              <a:extLst>
                <a:ext uri="{FF2B5EF4-FFF2-40B4-BE49-F238E27FC236}">
                  <a16:creationId xmlns:a16="http://schemas.microsoft.com/office/drawing/2014/main" id="{056B5D9B-7BF9-4C0E-A158-7B783CA7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5C7CE8-6877-4085-A6E6-507B4D5D466C}"/>
                </a:ext>
              </a:extLst>
            </p:cNvPr>
            <p:cNvSpPr txBox="1"/>
            <p:nvPr/>
          </p:nvSpPr>
          <p:spPr>
            <a:xfrm>
              <a:off x="5088650" y="2253507"/>
              <a:ext cx="2622125" cy="3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해당 나라 관련 책 정보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19460" name="Picture 4" descr="Search Box HD Stock Images | Shutterstock">
            <a:extLst>
              <a:ext uri="{FF2B5EF4-FFF2-40B4-BE49-F238E27FC236}">
                <a16:creationId xmlns:a16="http://schemas.microsoft.com/office/drawing/2014/main" id="{55C99503-0B36-4F45-946F-6D022EDE8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26872" r="6706" b="36903"/>
          <a:stretch/>
        </p:blipFill>
        <p:spPr bwMode="auto">
          <a:xfrm>
            <a:off x="703927" y="2846160"/>
            <a:ext cx="2727722" cy="8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그룹 54">
            <a:extLst>
              <a:ext uri="{FF2B5EF4-FFF2-40B4-BE49-F238E27FC236}">
                <a16:creationId xmlns:a16="http://schemas.microsoft.com/office/drawing/2014/main" id="{DAAFC56F-4FAA-4AC1-BA4A-C1AAEE0F9850}"/>
              </a:ext>
            </a:extLst>
          </p:cNvPr>
          <p:cNvGrpSpPr/>
          <p:nvPr/>
        </p:nvGrpSpPr>
        <p:grpSpPr>
          <a:xfrm>
            <a:off x="3320506" y="2741143"/>
            <a:ext cx="2598441" cy="489224"/>
            <a:chOff x="7392523" y="2316218"/>
            <a:chExt cx="1428526" cy="366918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D643CDC-BE03-4ABF-AB6D-614113D3E6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2523" y="2683136"/>
              <a:ext cx="142852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59E40BD-7E2D-46F6-95A5-D0C5EDC03DF1}"/>
                </a:ext>
              </a:extLst>
            </p:cNvPr>
            <p:cNvSpPr txBox="1"/>
            <p:nvPr/>
          </p:nvSpPr>
          <p:spPr>
            <a:xfrm>
              <a:off x="7425361" y="2316218"/>
              <a:ext cx="136815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반영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516B13-7BD2-4F65-B938-64139CFFA9AE}"/>
              </a:ext>
            </a:extLst>
          </p:cNvPr>
          <p:cNvSpPr/>
          <p:nvPr/>
        </p:nvSpPr>
        <p:spPr>
          <a:xfrm>
            <a:off x="4161830" y="4150384"/>
            <a:ext cx="59941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북마크하여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여행다이어리에서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5238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05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사업화 방안 및 기대효과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9F2E46-A64D-4724-A2DD-FAA21B0A504F}"/>
              </a:ext>
            </a:extLst>
          </p:cNvPr>
          <p:cNvSpPr/>
          <p:nvPr/>
        </p:nvSpPr>
        <p:spPr>
          <a:xfrm>
            <a:off x="1391429" y="348221"/>
            <a:ext cx="1635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Business</a:t>
            </a:r>
            <a:r>
              <a:rPr lang="ko-KR" altLang="en-US" sz="1600" dirty="0">
                <a:solidFill>
                  <a:srgbClr val="01518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model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96EDD0-5C8C-4D31-887C-0838999D621D}"/>
              </a:ext>
            </a:extLst>
          </p:cNvPr>
          <p:cNvCxnSpPr/>
          <p:nvPr/>
        </p:nvCxnSpPr>
        <p:spPr>
          <a:xfrm>
            <a:off x="4573165" y="1425236"/>
            <a:ext cx="0" cy="4723577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177F4A3D-081A-45FA-A506-C0EDC170D01B}"/>
              </a:ext>
            </a:extLst>
          </p:cNvPr>
          <p:cNvSpPr/>
          <p:nvPr/>
        </p:nvSpPr>
        <p:spPr>
          <a:xfrm>
            <a:off x="468695" y="1425235"/>
            <a:ext cx="8204182" cy="3396727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27" name="모서리가 둥근 직사각형 37">
            <a:extLst>
              <a:ext uri="{FF2B5EF4-FFF2-40B4-BE49-F238E27FC236}">
                <a16:creationId xmlns:a16="http://schemas.microsoft.com/office/drawing/2014/main" id="{15526A89-417D-4D31-9E44-B632A772D8EE}"/>
              </a:ext>
            </a:extLst>
          </p:cNvPr>
          <p:cNvSpPr/>
          <p:nvPr/>
        </p:nvSpPr>
        <p:spPr>
          <a:xfrm>
            <a:off x="468693" y="4994793"/>
            <a:ext cx="8204181" cy="1061964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CB292-740D-4E78-914D-2D3CCC29CDF8}"/>
              </a:ext>
            </a:extLst>
          </p:cNvPr>
          <p:cNvSpPr txBox="1"/>
          <p:nvPr/>
        </p:nvSpPr>
        <p:spPr>
          <a:xfrm>
            <a:off x="674341" y="5584323"/>
            <a:ext cx="8048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정부지원사업 지원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		</a:t>
            </a: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크라우드펀딩을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통한 자금 유치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A5E9-B3EF-43DE-A91F-22784C8CF600}"/>
              </a:ext>
            </a:extLst>
          </p:cNvPr>
          <p:cNvSpPr txBox="1"/>
          <p:nvPr/>
        </p:nvSpPr>
        <p:spPr>
          <a:xfrm>
            <a:off x="952500" y="5151276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자금 조달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투자 유치 계획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240C0E-D972-498D-B91D-627AC30F6238}"/>
              </a:ext>
            </a:extLst>
          </p:cNvPr>
          <p:cNvSpPr txBox="1"/>
          <p:nvPr/>
        </p:nvSpPr>
        <p:spPr>
          <a:xfrm>
            <a:off x="952500" y="1585259"/>
            <a:ext cx="7277100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사용자 확보 전략 및 홍보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4D8E4-6F42-4115-B7D3-68BCA5990A05}"/>
              </a:ext>
            </a:extLst>
          </p:cNvPr>
          <p:cNvSpPr txBox="1"/>
          <p:nvPr/>
        </p:nvSpPr>
        <p:spPr>
          <a:xfrm>
            <a:off x="1613423" y="2560502"/>
            <a:ext cx="2067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1. SNS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광고 및 검색 광고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22E969-CBA1-48F4-876A-08D1EE5782BC}"/>
              </a:ext>
            </a:extLst>
          </p:cNvPr>
          <p:cNvSpPr txBox="1"/>
          <p:nvPr/>
        </p:nvSpPr>
        <p:spPr>
          <a:xfrm>
            <a:off x="1391429" y="3630640"/>
            <a:ext cx="25134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서포터즈를  통한 컨텐츠 제작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E84B22-F99D-4E69-8B94-AB1310FF530A}"/>
              </a:ext>
            </a:extLst>
          </p:cNvPr>
          <p:cNvSpPr txBox="1"/>
          <p:nvPr/>
        </p:nvSpPr>
        <p:spPr>
          <a:xfrm>
            <a:off x="5602851" y="2560502"/>
            <a:ext cx="17278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3.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인플루언서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마케팅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3456E5-02CA-4B0A-89B4-F1FA286B746E}"/>
              </a:ext>
            </a:extLst>
          </p:cNvPr>
          <p:cNvSpPr txBox="1"/>
          <p:nvPr/>
        </p:nvSpPr>
        <p:spPr>
          <a:xfrm>
            <a:off x="4873228" y="3630640"/>
            <a:ext cx="33563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4.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관광명소 할인쿠폰 또는 지역포인트 제공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112540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05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사업화 방안 및 기대효과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9F2E46-A64D-4724-A2DD-FAA21B0A504F}"/>
              </a:ext>
            </a:extLst>
          </p:cNvPr>
          <p:cNvSpPr/>
          <p:nvPr/>
        </p:nvSpPr>
        <p:spPr>
          <a:xfrm>
            <a:off x="1391429" y="348221"/>
            <a:ext cx="1635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Business</a:t>
            </a:r>
            <a:r>
              <a:rPr lang="ko-KR" altLang="en-US" sz="1600" dirty="0">
                <a:solidFill>
                  <a:srgbClr val="01518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model</a:t>
            </a:r>
          </a:p>
        </p:txBody>
      </p:sp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6248CE10-D3B3-4210-854E-26428C3F74AB}"/>
              </a:ext>
            </a:extLst>
          </p:cNvPr>
          <p:cNvSpPr/>
          <p:nvPr/>
        </p:nvSpPr>
        <p:spPr>
          <a:xfrm>
            <a:off x="468694" y="145585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96EDD0-5C8C-4D31-887C-0838999D621D}"/>
              </a:ext>
            </a:extLst>
          </p:cNvPr>
          <p:cNvCxnSpPr/>
          <p:nvPr/>
        </p:nvCxnSpPr>
        <p:spPr>
          <a:xfrm>
            <a:off x="3138648" y="1425236"/>
            <a:ext cx="0" cy="4723577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F24D07-10C9-46C1-8512-A0800FE032E7}"/>
              </a:ext>
            </a:extLst>
          </p:cNvPr>
          <p:cNvSpPr txBox="1"/>
          <p:nvPr/>
        </p:nvSpPr>
        <p:spPr>
          <a:xfrm>
            <a:off x="1614022" y="1714025"/>
            <a:ext cx="5994121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수익 창출 모델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29E59E-C33E-4741-8677-71CEF06C9D01}"/>
              </a:ext>
            </a:extLst>
          </p:cNvPr>
          <p:cNvCxnSpPr/>
          <p:nvPr/>
        </p:nvCxnSpPr>
        <p:spPr>
          <a:xfrm>
            <a:off x="5898626" y="1418008"/>
            <a:ext cx="0" cy="4723577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F8CB6C-9C82-4831-B0D8-ACB9A3E9DEB0}"/>
              </a:ext>
            </a:extLst>
          </p:cNvPr>
          <p:cNvSpPr txBox="1"/>
          <p:nvPr/>
        </p:nvSpPr>
        <p:spPr>
          <a:xfrm>
            <a:off x="3347835" y="2232312"/>
            <a:ext cx="2452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플랫폼 수수료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C08A9-AF46-455F-B491-759228A4A1A0}"/>
              </a:ext>
            </a:extLst>
          </p:cNvPr>
          <p:cNvSpPr txBox="1"/>
          <p:nvPr/>
        </p:nvSpPr>
        <p:spPr>
          <a:xfrm>
            <a:off x="6057477" y="2232312"/>
            <a:ext cx="2452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광고 수익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E532C-AF1A-4DF7-9B90-6689873EDD52}"/>
              </a:ext>
            </a:extLst>
          </p:cNvPr>
          <p:cNvSpPr txBox="1"/>
          <p:nvPr/>
        </p:nvSpPr>
        <p:spPr>
          <a:xfrm>
            <a:off x="603431" y="2232312"/>
            <a:ext cx="2452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인앱결제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0C6A00-1117-412E-B1F6-94BC361C5A9C}"/>
              </a:ext>
            </a:extLst>
          </p:cNvPr>
          <p:cNvGrpSpPr/>
          <p:nvPr/>
        </p:nvGrpSpPr>
        <p:grpSpPr>
          <a:xfrm>
            <a:off x="572788" y="2895988"/>
            <a:ext cx="2568120" cy="338554"/>
            <a:chOff x="4919079" y="2253507"/>
            <a:chExt cx="2568120" cy="338554"/>
          </a:xfrm>
        </p:grpSpPr>
        <p:pic>
          <p:nvPicPr>
            <p:cNvPr id="28" name="그림 27" descr="cb.png">
              <a:extLst>
                <a:ext uri="{FF2B5EF4-FFF2-40B4-BE49-F238E27FC236}">
                  <a16:creationId xmlns:a16="http://schemas.microsoft.com/office/drawing/2014/main" id="{A34DD257-3FFD-4BF5-B4BB-7A45CDCC7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B0EB12-316F-426C-BC85-54F348D40040}"/>
                </a:ext>
              </a:extLst>
            </p:cNvPr>
            <p:cNvSpPr txBox="1"/>
            <p:nvPr/>
          </p:nvSpPr>
          <p:spPr>
            <a:xfrm>
              <a:off x="5088649" y="2253507"/>
              <a:ext cx="2398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여행 다이어리 스티커 구매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052E9E4-863E-476C-8070-148B4A9EE629}"/>
              </a:ext>
            </a:extLst>
          </p:cNvPr>
          <p:cNvGrpSpPr/>
          <p:nvPr/>
        </p:nvGrpSpPr>
        <p:grpSpPr>
          <a:xfrm>
            <a:off x="3268133" y="2895988"/>
            <a:ext cx="2568120" cy="338554"/>
            <a:chOff x="4919079" y="2253507"/>
            <a:chExt cx="2568120" cy="338554"/>
          </a:xfrm>
        </p:grpSpPr>
        <p:pic>
          <p:nvPicPr>
            <p:cNvPr id="31" name="그림 30" descr="cb.png">
              <a:extLst>
                <a:ext uri="{FF2B5EF4-FFF2-40B4-BE49-F238E27FC236}">
                  <a16:creationId xmlns:a16="http://schemas.microsoft.com/office/drawing/2014/main" id="{285B1598-0D4E-409C-AAA9-01F84184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F1144A-0C3C-407F-95F7-AF1248A1DDB9}"/>
                </a:ext>
              </a:extLst>
            </p:cNvPr>
            <p:cNvSpPr txBox="1"/>
            <p:nvPr/>
          </p:nvSpPr>
          <p:spPr>
            <a:xfrm>
              <a:off x="5088649" y="2253507"/>
              <a:ext cx="2398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여행사와 연결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805686-C754-4FA7-92FC-D6A4E9410BAF}"/>
              </a:ext>
            </a:extLst>
          </p:cNvPr>
          <p:cNvGrpSpPr/>
          <p:nvPr/>
        </p:nvGrpSpPr>
        <p:grpSpPr>
          <a:xfrm>
            <a:off x="6059566" y="2895988"/>
            <a:ext cx="2568120" cy="584775"/>
            <a:chOff x="4919079" y="2253507"/>
            <a:chExt cx="2568120" cy="584775"/>
          </a:xfrm>
        </p:grpSpPr>
        <p:pic>
          <p:nvPicPr>
            <p:cNvPr id="34" name="그림 33" descr="cb.png">
              <a:extLst>
                <a:ext uri="{FF2B5EF4-FFF2-40B4-BE49-F238E27FC236}">
                  <a16:creationId xmlns:a16="http://schemas.microsoft.com/office/drawing/2014/main" id="{257ECB72-5850-470C-9E3E-095B45AD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04E94E-83A6-4953-AE31-1AF910FFCE8A}"/>
                </a:ext>
              </a:extLst>
            </p:cNvPr>
            <p:cNvSpPr txBox="1"/>
            <p:nvPr/>
          </p:nvSpPr>
          <p:spPr>
            <a:xfrm>
              <a:off x="5088649" y="2253507"/>
              <a:ext cx="2398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영화</a:t>
              </a:r>
              <a:r>
                <a:rPr lang="en-US" altLang="ko-KR" sz="1600" dirty="0">
                  <a:solidFill>
                    <a:prstClr val="black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음악</a:t>
              </a:r>
              <a:r>
                <a:rPr lang="en-US" altLang="ko-KR" sz="1600" dirty="0">
                  <a:solidFill>
                    <a:prstClr val="black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책 등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  <a:p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문화 콘텐츠 관련 광고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2D266A2-0176-48DD-8F71-94660D800451}"/>
              </a:ext>
            </a:extLst>
          </p:cNvPr>
          <p:cNvGrpSpPr/>
          <p:nvPr/>
        </p:nvGrpSpPr>
        <p:grpSpPr>
          <a:xfrm>
            <a:off x="3268133" y="3389876"/>
            <a:ext cx="2568120" cy="338554"/>
            <a:chOff x="4919079" y="2253507"/>
            <a:chExt cx="2568120" cy="338554"/>
          </a:xfrm>
        </p:grpSpPr>
        <p:pic>
          <p:nvPicPr>
            <p:cNvPr id="38" name="그림 37" descr="cb.png">
              <a:extLst>
                <a:ext uri="{FF2B5EF4-FFF2-40B4-BE49-F238E27FC236}">
                  <a16:creationId xmlns:a16="http://schemas.microsoft.com/office/drawing/2014/main" id="{27EE9E5F-42B6-48B1-9122-6E0E9522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6AD92-6372-47EC-B4D6-4C4D9D223160}"/>
                </a:ext>
              </a:extLst>
            </p:cNvPr>
            <p:cNvSpPr txBox="1"/>
            <p:nvPr/>
          </p:nvSpPr>
          <p:spPr>
            <a:xfrm>
              <a:off x="5088649" y="2253507"/>
              <a:ext cx="2398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여행 다이어리 </a:t>
              </a:r>
              <a:r>
                <a:rPr lang="ko-KR" altLang="en-US" sz="1600" dirty="0" err="1">
                  <a:solidFill>
                    <a:prstClr val="black"/>
                  </a:solidFill>
                  <a:latin typeface="+mn-ea"/>
                </a:rPr>
                <a:t>포토북</a:t>
              </a:r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 제작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34F161-5B5D-4E29-97AE-F567AA8C4B05}"/>
              </a:ext>
            </a:extLst>
          </p:cNvPr>
          <p:cNvGrpSpPr/>
          <p:nvPr/>
        </p:nvGrpSpPr>
        <p:grpSpPr>
          <a:xfrm>
            <a:off x="3268133" y="3908674"/>
            <a:ext cx="2568120" cy="338554"/>
            <a:chOff x="4919079" y="2253507"/>
            <a:chExt cx="2568120" cy="338554"/>
          </a:xfrm>
        </p:grpSpPr>
        <p:pic>
          <p:nvPicPr>
            <p:cNvPr id="41" name="그림 40" descr="cb.png">
              <a:extLst>
                <a:ext uri="{FF2B5EF4-FFF2-40B4-BE49-F238E27FC236}">
                  <a16:creationId xmlns:a16="http://schemas.microsoft.com/office/drawing/2014/main" id="{35BB12D0-0B9C-4CA6-89AB-5F56E4810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6E6393-91CF-44CA-84B8-0C435D0759E9}"/>
                </a:ext>
              </a:extLst>
            </p:cNvPr>
            <p:cNvSpPr txBox="1"/>
            <p:nvPr/>
          </p:nvSpPr>
          <p:spPr>
            <a:xfrm>
              <a:off x="5088649" y="2253507"/>
              <a:ext cx="2398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여행 컨텐츠 제작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A65DBA-6765-4629-9E00-254B683D820E}"/>
              </a:ext>
            </a:extLst>
          </p:cNvPr>
          <p:cNvGrpSpPr/>
          <p:nvPr/>
        </p:nvGrpSpPr>
        <p:grpSpPr>
          <a:xfrm>
            <a:off x="6059566" y="3559153"/>
            <a:ext cx="2568120" cy="338554"/>
            <a:chOff x="4919079" y="2253507"/>
            <a:chExt cx="2568120" cy="338554"/>
          </a:xfrm>
        </p:grpSpPr>
        <p:pic>
          <p:nvPicPr>
            <p:cNvPr id="44" name="그림 43" descr="cb.png">
              <a:extLst>
                <a:ext uri="{FF2B5EF4-FFF2-40B4-BE49-F238E27FC236}">
                  <a16:creationId xmlns:a16="http://schemas.microsoft.com/office/drawing/2014/main" id="{30FF7C25-C26D-407A-B308-3D513003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05DE16-2834-4666-A1D1-80773EE6B7A2}"/>
                </a:ext>
              </a:extLst>
            </p:cNvPr>
            <p:cNvSpPr txBox="1"/>
            <p:nvPr/>
          </p:nvSpPr>
          <p:spPr>
            <a:xfrm>
              <a:off x="5088649" y="2253507"/>
              <a:ext cx="2398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반경 </a:t>
              </a:r>
              <a:r>
                <a:rPr lang="en-US" altLang="ko-KR" sz="1600" dirty="0">
                  <a:solidFill>
                    <a:prstClr val="black"/>
                  </a:solidFill>
                  <a:latin typeface="+mn-ea"/>
                </a:rPr>
                <a:t>10km</a:t>
              </a:r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이내 맛집 광고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789CA25-1012-400F-A991-CD0646F81D78}"/>
              </a:ext>
            </a:extLst>
          </p:cNvPr>
          <p:cNvGrpSpPr/>
          <p:nvPr/>
        </p:nvGrpSpPr>
        <p:grpSpPr>
          <a:xfrm>
            <a:off x="6059566" y="4077951"/>
            <a:ext cx="2622332" cy="338554"/>
            <a:chOff x="4919079" y="2253507"/>
            <a:chExt cx="2622332" cy="338554"/>
          </a:xfrm>
        </p:grpSpPr>
        <p:pic>
          <p:nvPicPr>
            <p:cNvPr id="47" name="그림 46" descr="cb.png">
              <a:extLst>
                <a:ext uri="{FF2B5EF4-FFF2-40B4-BE49-F238E27FC236}">
                  <a16:creationId xmlns:a16="http://schemas.microsoft.com/office/drawing/2014/main" id="{896721AB-34B9-4710-9ACC-1C1D4B7C5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9079" y="2329981"/>
              <a:ext cx="215396" cy="20857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83C0D8-3ECE-42BF-B82C-236E66C84350}"/>
                </a:ext>
              </a:extLst>
            </p:cNvPr>
            <p:cNvSpPr txBox="1"/>
            <p:nvPr/>
          </p:nvSpPr>
          <p:spPr>
            <a:xfrm>
              <a:off x="5088649" y="2253507"/>
              <a:ext cx="2452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  <a:latin typeface="+mn-ea"/>
                </a:rPr>
                <a:t>검색 지역 관광지 추천 광고</a:t>
              </a:r>
              <a:endParaRPr lang="en-US" altLang="ko-KR" sz="1600" dirty="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52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571D0EF2-139F-4321-B98E-CE25C5E0805F}"/>
              </a:ext>
            </a:extLst>
          </p:cNvPr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05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사업화 방안 및 기대효과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18693-68E3-4FD7-81BC-FE72F67F9D63}"/>
              </a:ext>
            </a:extLst>
          </p:cNvPr>
          <p:cNvSpPr txBox="1"/>
          <p:nvPr/>
        </p:nvSpPr>
        <p:spPr>
          <a:xfrm>
            <a:off x="1614022" y="1714025"/>
            <a:ext cx="5994121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향후 계획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9F2E46-A64D-4724-A2DD-FAA21B0A504F}"/>
              </a:ext>
            </a:extLst>
          </p:cNvPr>
          <p:cNvSpPr/>
          <p:nvPr/>
        </p:nvSpPr>
        <p:spPr>
          <a:xfrm>
            <a:off x="1391429" y="348221"/>
            <a:ext cx="1635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Business</a:t>
            </a:r>
            <a:r>
              <a:rPr lang="ko-KR" altLang="en-US" sz="1600" dirty="0">
                <a:solidFill>
                  <a:srgbClr val="01518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model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296F093-282B-467B-BCE9-8E7D557CC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6486"/>
              </p:ext>
            </p:extLst>
          </p:nvPr>
        </p:nvGraphicFramePr>
        <p:xfrm>
          <a:off x="771788" y="2334318"/>
          <a:ext cx="7633981" cy="355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158">
                  <a:extLst>
                    <a:ext uri="{9D8B030D-6E8A-4147-A177-3AD203B41FA5}">
                      <a16:colId xmlns:a16="http://schemas.microsoft.com/office/drawing/2014/main" val="656592408"/>
                    </a:ext>
                  </a:extLst>
                </a:gridCol>
                <a:gridCol w="1999504">
                  <a:extLst>
                    <a:ext uri="{9D8B030D-6E8A-4147-A177-3AD203B41FA5}">
                      <a16:colId xmlns:a16="http://schemas.microsoft.com/office/drawing/2014/main" val="3017011750"/>
                    </a:ext>
                  </a:extLst>
                </a:gridCol>
                <a:gridCol w="3414319">
                  <a:extLst>
                    <a:ext uri="{9D8B030D-6E8A-4147-A177-3AD203B41FA5}">
                      <a16:colId xmlns:a16="http://schemas.microsoft.com/office/drawing/2014/main" val="1308332362"/>
                    </a:ext>
                  </a:extLst>
                </a:gridCol>
              </a:tblGrid>
              <a:tr h="427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추진 내용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추진 기간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 내용</a:t>
                      </a:r>
                    </a:p>
                  </a:txBody>
                  <a:tcPr marL="83609" marR="83609" marT="41804" marB="41804" anchor="ctr"/>
                </a:tc>
                <a:extLst>
                  <a:ext uri="{0D108BD9-81ED-4DB2-BD59-A6C34878D82A}">
                    <a16:rowId xmlns:a16="http://schemas.microsoft.com/office/drawing/2014/main" val="1187908293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서비스 개발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2021.10.31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MVP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26673300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서비스 검수 및 개선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2021.11.01 ~ 2021. 12.31 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테스트 시나리오 작성 및 유저 테스트 진행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98032902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투자유치 전략 수립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2021.11.01 ~ 2021.12.31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정부지원사원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VC,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등을 진행하기 위한 리서치와 홍보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65632452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온라인 홍보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2021.12.01 ~ 2022.04.01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광고 및 검색광고 최적화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56824767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베타서비스 출시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2022.01.01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서비스 베타 버전 출시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6270361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오프라인 홍보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2022.03.01 ~ 2022.05.01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서포터즈 모집 및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인플루어서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마케팅 진행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68665970"/>
                  </a:ext>
                </a:extLst>
              </a:tr>
              <a:tr h="42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정식 서비스 출시 예정</a:t>
                      </a:r>
                    </a:p>
                  </a:txBody>
                  <a:tcPr marL="83609" marR="83609" marT="41804" marB="41804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2022.07.07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사용자들의 의견 반영 후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본격 웹 서비스 진행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8213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6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01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1429" y="348221"/>
            <a:ext cx="740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Name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61754" y="67120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명칭</a:t>
            </a:r>
            <a:endParaRPr lang="ko-KR" altLang="en-US" sz="2400" b="1" dirty="0">
              <a:solidFill>
                <a:srgbClr val="01518E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60D3B-15C2-4405-AA9C-2E750E2DF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36" y="3297238"/>
            <a:ext cx="2995513" cy="10085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7D9EEA-F06F-43CE-ABFC-8D4B99F0A2EF}"/>
              </a:ext>
            </a:extLst>
          </p:cNvPr>
          <p:cNvSpPr txBox="1"/>
          <p:nvPr/>
        </p:nvSpPr>
        <p:spPr>
          <a:xfrm>
            <a:off x="1614022" y="1714025"/>
            <a:ext cx="5994121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여꾸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여행 꾸미기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A8C6F53-1D5F-4FF9-8541-FFB6CD3CDE4E}"/>
              </a:ext>
            </a:extLst>
          </p:cNvPr>
          <p:cNvGrpSpPr/>
          <p:nvPr/>
        </p:nvGrpSpPr>
        <p:grpSpPr>
          <a:xfrm>
            <a:off x="4707299" y="4121162"/>
            <a:ext cx="3442571" cy="369332"/>
            <a:chOff x="4825248" y="4557973"/>
            <a:chExt cx="3442571" cy="369332"/>
          </a:xfrm>
        </p:grpSpPr>
        <p:pic>
          <p:nvPicPr>
            <p:cNvPr id="41" name="그림 40" descr="cb.png">
              <a:extLst>
                <a:ext uri="{FF2B5EF4-FFF2-40B4-BE49-F238E27FC236}">
                  <a16:creationId xmlns:a16="http://schemas.microsoft.com/office/drawing/2014/main" id="{0E08FE7F-8E8C-4BF3-BE81-6FE5006B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4663112"/>
              <a:ext cx="215396" cy="20857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A655C7-3154-4B77-8EC9-7521E4D82256}"/>
                </a:ext>
              </a:extLst>
            </p:cNvPr>
            <p:cNvSpPr txBox="1"/>
            <p:nvPr/>
          </p:nvSpPr>
          <p:spPr>
            <a:xfrm>
              <a:off x="5088649" y="4557973"/>
              <a:ext cx="3179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‘</a:t>
              </a:r>
              <a:r>
                <a:rPr lang="ko-KR" altLang="en-US" dirty="0">
                  <a:latin typeface="+mj-ea"/>
                  <a:ea typeface="+mj-ea"/>
                </a:rPr>
                <a:t>여행 경험 </a:t>
              </a:r>
              <a:r>
                <a:rPr lang="en-US" altLang="ko-KR" dirty="0">
                  <a:latin typeface="+mj-ea"/>
                  <a:ea typeface="+mj-ea"/>
                </a:rPr>
                <a:t>/ </a:t>
              </a:r>
              <a:r>
                <a:rPr lang="ko-KR" altLang="en-US" dirty="0">
                  <a:latin typeface="+mj-ea"/>
                  <a:ea typeface="+mj-ea"/>
                </a:rPr>
                <a:t>계획 스크랩 서비스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106AD9-AEB8-42D4-B814-8F2CCA97FB95}"/>
              </a:ext>
            </a:extLst>
          </p:cNvPr>
          <p:cNvGrpSpPr/>
          <p:nvPr/>
        </p:nvGrpSpPr>
        <p:grpSpPr>
          <a:xfrm>
            <a:off x="4707299" y="3100997"/>
            <a:ext cx="3044637" cy="369332"/>
            <a:chOff x="4825248" y="2253507"/>
            <a:chExt cx="3044637" cy="369332"/>
          </a:xfrm>
        </p:grpSpPr>
        <p:pic>
          <p:nvPicPr>
            <p:cNvPr id="44" name="그림 43" descr="cb.png">
              <a:extLst>
                <a:ext uri="{FF2B5EF4-FFF2-40B4-BE49-F238E27FC236}">
                  <a16:creationId xmlns:a16="http://schemas.microsoft.com/office/drawing/2014/main" id="{7789C03B-E0B7-4C4E-9157-4A3AF4D2F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25FB4B-8346-41ED-AB7A-B6EA4A121904}"/>
                </a:ext>
              </a:extLst>
            </p:cNvPr>
            <p:cNvSpPr txBox="1"/>
            <p:nvPr/>
          </p:nvSpPr>
          <p:spPr>
            <a:xfrm>
              <a:off x="5088648" y="2253507"/>
              <a:ext cx="2781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‘</a:t>
              </a:r>
              <a:r>
                <a:rPr lang="ko-KR" altLang="en-US" dirty="0">
                  <a:latin typeface="+mj-ea"/>
                  <a:ea typeface="+mj-ea"/>
                </a:rPr>
                <a:t>다이어리 꾸미기</a:t>
              </a:r>
              <a:r>
                <a:rPr lang="en-US" altLang="ko-KR" dirty="0">
                  <a:latin typeface="+mj-ea"/>
                  <a:ea typeface="+mj-ea"/>
                </a:rPr>
                <a:t>’</a:t>
              </a:r>
              <a:r>
                <a:rPr lang="ko-KR" altLang="en-US" dirty="0">
                  <a:latin typeface="+mj-ea"/>
                  <a:ea typeface="+mj-ea"/>
                </a:rPr>
                <a:t>에서 착안</a:t>
              </a:r>
              <a:endParaRPr lang="en-US" altLang="ko-KR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05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사업화 방안 및 기대효과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9F2E46-A64D-4724-A2DD-FAA21B0A504F}"/>
              </a:ext>
            </a:extLst>
          </p:cNvPr>
          <p:cNvSpPr/>
          <p:nvPr/>
        </p:nvSpPr>
        <p:spPr>
          <a:xfrm>
            <a:off x="1391429" y="348221"/>
            <a:ext cx="1635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Business</a:t>
            </a:r>
            <a:r>
              <a:rPr lang="ko-KR" altLang="en-US" sz="1600" dirty="0">
                <a:solidFill>
                  <a:srgbClr val="01518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model</a:t>
            </a:r>
          </a:p>
        </p:txBody>
      </p:sp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6248CE10-D3B3-4210-854E-26428C3F74AB}"/>
              </a:ext>
            </a:extLst>
          </p:cNvPr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96EDD0-5C8C-4D31-887C-0838999D621D}"/>
              </a:ext>
            </a:extLst>
          </p:cNvPr>
          <p:cNvCxnSpPr/>
          <p:nvPr/>
        </p:nvCxnSpPr>
        <p:spPr>
          <a:xfrm>
            <a:off x="4573165" y="1425236"/>
            <a:ext cx="0" cy="4723577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D81E17-C4C5-4A34-938A-8DFCCF7F6253}"/>
              </a:ext>
            </a:extLst>
          </p:cNvPr>
          <p:cNvCxnSpPr>
            <a:cxnSpLocks/>
            <a:stCxn id="16" idx="3"/>
            <a:endCxn id="16" idx="1"/>
          </p:cNvCxnSpPr>
          <p:nvPr/>
        </p:nvCxnSpPr>
        <p:spPr>
          <a:xfrm flipH="1">
            <a:off x="468694" y="3677289"/>
            <a:ext cx="8226127" cy="0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5F40A3-14A6-4E08-ABA3-3327DEA71FFC}"/>
              </a:ext>
            </a:extLst>
          </p:cNvPr>
          <p:cNvSpPr txBox="1"/>
          <p:nvPr/>
        </p:nvSpPr>
        <p:spPr>
          <a:xfrm>
            <a:off x="5032839" y="1700808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글로벌 도약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2572D2-906F-4ABA-B022-991307958B36}"/>
              </a:ext>
            </a:extLst>
          </p:cNvPr>
          <p:cNvSpPr txBox="1"/>
          <p:nvPr/>
        </p:nvSpPr>
        <p:spPr>
          <a:xfrm>
            <a:off x="5032839" y="3962426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지역 관광 확대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385D3-5F7E-4B5B-A3DE-A23BEB6C3466}"/>
              </a:ext>
            </a:extLst>
          </p:cNvPr>
          <p:cNvSpPr txBox="1"/>
          <p:nvPr/>
        </p:nvSpPr>
        <p:spPr>
          <a:xfrm>
            <a:off x="1084149" y="1700808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디지털 혁신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6A341A-03EF-4E4C-AC55-1CE5981459B7}"/>
              </a:ext>
            </a:extLst>
          </p:cNvPr>
          <p:cNvSpPr txBox="1"/>
          <p:nvPr/>
        </p:nvSpPr>
        <p:spPr>
          <a:xfrm>
            <a:off x="1084149" y="3962426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여행 활성화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EE51D-8ECC-4FD1-8ACD-34B89CFEF9C3}"/>
              </a:ext>
            </a:extLst>
          </p:cNvPr>
          <p:cNvSpPr txBox="1"/>
          <p:nvPr/>
        </p:nvSpPr>
        <p:spPr>
          <a:xfrm>
            <a:off x="1404330" y="2232312"/>
            <a:ext cx="24527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스퀘어 Bold"/>
                <a:ea typeface="나눔스퀘어 Bold"/>
              </a:rPr>
              <a:t>MZ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세대 맞춤형 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최초의 여행 다이어리 </a:t>
            </a:r>
            <a:r>
              <a:rPr lang="en-US" altLang="ko-KR" dirty="0">
                <a:solidFill>
                  <a:prstClr val="black"/>
                </a:solidFill>
                <a:latin typeface="나눔스퀘어 Bold"/>
                <a:ea typeface="나눔스퀘어 Bold"/>
              </a:rPr>
              <a:t>SNS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97E6F7-DC41-4D0C-A21B-6CB704E5A45B}"/>
              </a:ext>
            </a:extLst>
          </p:cNvPr>
          <p:cNvSpPr txBox="1"/>
          <p:nvPr/>
        </p:nvSpPr>
        <p:spPr>
          <a:xfrm>
            <a:off x="4632878" y="2232312"/>
            <a:ext cx="389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한국 관광지 및 번역 서비스를 제공하여 방한하는 </a:t>
            </a:r>
            <a:r>
              <a:rPr lang="en-US" altLang="ko-KR" dirty="0">
                <a:solidFill>
                  <a:prstClr val="black"/>
                </a:solidFill>
                <a:latin typeface="나눔스퀘어 Bold"/>
                <a:ea typeface="나눔스퀘어 Bold"/>
              </a:rPr>
              <a:t>MZ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관광객에게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더욱 다양한 관광정보 제공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3EA5A6-B309-40E3-9905-89386EA8B70D}"/>
              </a:ext>
            </a:extLst>
          </p:cNvPr>
          <p:cNvSpPr txBox="1"/>
          <p:nvPr/>
        </p:nvSpPr>
        <p:spPr>
          <a:xfrm>
            <a:off x="4643754" y="4586116"/>
            <a:ext cx="39839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여행 트렌드에 맞게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다양한 지역의 새로운 관광지를 추천하여 </a:t>
            </a:r>
            <a:endParaRPr lang="en-US" altLang="ko-KR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지역 경제 활성화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6F0608-548C-42D7-9D73-493BF08C07A9}"/>
              </a:ext>
            </a:extLst>
          </p:cNvPr>
          <p:cNvSpPr txBox="1"/>
          <p:nvPr/>
        </p:nvSpPr>
        <p:spPr>
          <a:xfrm>
            <a:off x="746619" y="4586116"/>
            <a:ext cx="36156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코로나 이후 적극적인 여행 수요에 적합한 정보 제공</a:t>
            </a:r>
          </a:p>
          <a:p>
            <a:pPr algn="ctr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여행 다이어리의 </a:t>
            </a:r>
            <a:r>
              <a:rPr lang="en-US" altLang="ko-KR" dirty="0">
                <a:solidFill>
                  <a:prstClr val="black"/>
                </a:solidFill>
                <a:latin typeface="나눔스퀘어 Bold"/>
                <a:ea typeface="나눔스퀘어 Bold"/>
              </a:rPr>
              <a:t>SNS</a:t>
            </a:r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공유를 통한 여행 욕구 자극</a:t>
            </a:r>
          </a:p>
        </p:txBody>
      </p:sp>
    </p:spTree>
    <p:extLst>
      <p:ext uri="{BB962C8B-B14F-4D97-AF65-F5344CB8AC3E}">
        <p14:creationId xmlns:p14="http://schemas.microsoft.com/office/powerpoint/2010/main" val="255006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865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n-ea"/>
              </a:rPr>
              <a:t>Thank you!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60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02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91429" y="348221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Idea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61754" y="6712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핵심내용</a:t>
            </a:r>
            <a:endParaRPr lang="ko-KR" altLang="en-US" sz="2400" b="1" dirty="0">
              <a:solidFill>
                <a:srgbClr val="01518E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32515" y="1700808"/>
            <a:ext cx="2781795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여행 정보 제공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573165" y="1425236"/>
            <a:ext cx="0" cy="4723577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32839" y="1700808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경험을 꾸미기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 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857202BE-2C77-49D5-B769-E36BC16C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24"/>
                    </a14:imgEffect>
                    <a14:imgEffect>
                      <a14:saturation sat="256000"/>
                    </a14:imgEffect>
                    <a14:imgEffect>
                      <a14:brightnessContrast bright="-12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19" y="2506896"/>
            <a:ext cx="1581544" cy="15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6B786CC-D8FA-43E0-88E5-AFA1463E1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56" b="89756" l="10000" r="90769">
                        <a14:foregroundMark x1="56538" y1="38049" x2="56538" y2="38049"/>
                        <a14:foregroundMark x1="44231" y1="29756" x2="44231" y2="29756"/>
                        <a14:foregroundMark x1="39231" y1="24390" x2="39231" y2="24390"/>
                        <a14:foregroundMark x1="30385" y1="25854" x2="30385" y2="25854"/>
                        <a14:foregroundMark x1="23846" y1="40488" x2="23846" y2="40488"/>
                        <a14:foregroundMark x1="25000" y1="49756" x2="25000" y2="49756"/>
                        <a14:foregroundMark x1="28462" y1="57561" x2="28462" y2="57561"/>
                        <a14:foregroundMark x1="22308" y1="65854" x2="22308" y2="65854"/>
                        <a14:foregroundMark x1="26923" y1="65854" x2="26923" y2="65854"/>
                        <a14:foregroundMark x1="31538" y1="65854" x2="31538" y2="65854"/>
                        <a14:foregroundMark x1="38846" y1="65366" x2="38846" y2="65366"/>
                        <a14:foregroundMark x1="45769" y1="65854" x2="45769" y2="65854"/>
                        <a14:foregroundMark x1="43462" y1="58049" x2="43462" y2="58049"/>
                        <a14:foregroundMark x1="45769" y1="44878" x2="45769" y2="44878"/>
                        <a14:foregroundMark x1="78846" y1="60976" x2="78846" y2="60976"/>
                        <a14:foregroundMark x1="73846" y1="65854" x2="73846" y2="65854"/>
                        <a14:foregroundMark x1="78462" y1="51220" x2="78462" y2="51220"/>
                        <a14:foregroundMark x1="90769" y1="55122" x2="90769" y2="55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50" y="2357175"/>
            <a:ext cx="2285173" cy="18017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FE7E57D-C89A-4377-AE19-679BCBD248E1}"/>
              </a:ext>
            </a:extLst>
          </p:cNvPr>
          <p:cNvSpPr txBox="1"/>
          <p:nvPr/>
        </p:nvSpPr>
        <p:spPr>
          <a:xfrm>
            <a:off x="674342" y="4572416"/>
            <a:ext cx="36459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국내</a:t>
            </a:r>
            <a:r>
              <a:rPr lang="en-US" altLang="ko-KR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국외 관광지 데이터 제공 및 최적경로 제안 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카카오 번역 </a:t>
            </a:r>
            <a:r>
              <a:rPr lang="en-US" altLang="ko-KR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API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를 이용해 문서 번역 기능 제공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</a:t>
            </a:r>
            <a:r>
              <a:rPr lang="en-US" altLang="ko-KR" sz="12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국내 </a:t>
            </a:r>
            <a:r>
              <a:rPr lang="ko-KR" altLang="en-US" sz="12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핫한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 여행지 분석 서비스 제공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</a:t>
            </a:r>
            <a:r>
              <a:rPr lang="en-US" altLang="ko-KR" sz="11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새로운 </a:t>
            </a:r>
            <a:r>
              <a:rPr lang="ko-KR" altLang="en-US" sz="12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여행트렌드에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 맞춰 </a:t>
            </a:r>
            <a:r>
              <a:rPr lang="en-US" altLang="ko-KR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가지 테마여행 정보 제공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</a:t>
            </a:r>
            <a:r>
              <a:rPr lang="en-US" altLang="ko-KR" sz="11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국내</a:t>
            </a:r>
            <a:r>
              <a:rPr lang="en-US" altLang="ko-KR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국외 나라에 해당하는 음악</a:t>
            </a:r>
            <a:r>
              <a:rPr lang="en-US" altLang="ko-KR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책</a:t>
            </a:r>
            <a:r>
              <a:rPr lang="en-US" altLang="ko-KR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영화 추천서비스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A6C56B-560F-4282-8B9C-37884C3E0803}"/>
              </a:ext>
            </a:extLst>
          </p:cNvPr>
          <p:cNvSpPr txBox="1"/>
          <p:nvPr/>
        </p:nvSpPr>
        <p:spPr>
          <a:xfrm>
            <a:off x="4823670" y="4572416"/>
            <a:ext cx="36459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유저의 개성이 드러나는 개인만의 다이어리 작성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12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스티커’를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 이용하여 다이어리 꾸미는 재미 기능 제공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방문했던 나라를 색칠하는 세계지도 색칠 기능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국내 관광지 관련 다이어리 번역 기능</a:t>
            </a:r>
            <a:endParaRPr lang="en-US" altLang="ko-KR" sz="12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1518E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1200" dirty="0">
                <a:solidFill>
                  <a:prstClr val="black"/>
                </a:solidFill>
                <a:latin typeface="나눔스퀘어 Bold"/>
                <a:ea typeface="나눔스퀘어 Bold"/>
              </a:rPr>
              <a:t>서로 여행 다이어리를 공유하며 여행 커뮤니티 형성</a:t>
            </a:r>
          </a:p>
        </p:txBody>
      </p:sp>
    </p:spTree>
    <p:extLst>
      <p:ext uri="{BB962C8B-B14F-4D97-AF65-F5344CB8AC3E}">
        <p14:creationId xmlns:p14="http://schemas.microsoft.com/office/powerpoint/2010/main" val="14343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02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91429" y="348221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Idea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61754" y="6712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핵심내용</a:t>
            </a:r>
            <a:endParaRPr lang="ko-KR" altLang="en-US" sz="2400" b="1" dirty="0">
              <a:solidFill>
                <a:srgbClr val="01518E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4" name="모서리가 둥근 직사각형 35">
            <a:extLst>
              <a:ext uri="{FF2B5EF4-FFF2-40B4-BE49-F238E27FC236}">
                <a16:creationId xmlns:a16="http://schemas.microsoft.com/office/drawing/2014/main" id="{10D8F173-DC92-44A8-9241-B9B5635381C9}"/>
              </a:ext>
            </a:extLst>
          </p:cNvPr>
          <p:cNvSpPr/>
          <p:nvPr/>
        </p:nvSpPr>
        <p:spPr>
          <a:xfrm>
            <a:off x="4731389" y="1418007"/>
            <a:ext cx="3943915" cy="2111949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모서리가 둥근 직사각형 35">
            <a:extLst>
              <a:ext uri="{FF2B5EF4-FFF2-40B4-BE49-F238E27FC236}">
                <a16:creationId xmlns:a16="http://schemas.microsoft.com/office/drawing/2014/main" id="{F36D3A32-8C6B-4A45-BAF1-948BB971256B}"/>
              </a:ext>
            </a:extLst>
          </p:cNvPr>
          <p:cNvSpPr/>
          <p:nvPr/>
        </p:nvSpPr>
        <p:spPr>
          <a:xfrm>
            <a:off x="4731389" y="3824620"/>
            <a:ext cx="3943915" cy="2111949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모서리가 둥근 직사각형 35">
            <a:extLst>
              <a:ext uri="{FF2B5EF4-FFF2-40B4-BE49-F238E27FC236}">
                <a16:creationId xmlns:a16="http://schemas.microsoft.com/office/drawing/2014/main" id="{A251A3FD-40DB-4780-8227-17379D21C976}"/>
              </a:ext>
            </a:extLst>
          </p:cNvPr>
          <p:cNvSpPr/>
          <p:nvPr/>
        </p:nvSpPr>
        <p:spPr>
          <a:xfrm>
            <a:off x="468695" y="1418007"/>
            <a:ext cx="3943914" cy="2111949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모서리가 둥근 직사각형 35">
            <a:extLst>
              <a:ext uri="{FF2B5EF4-FFF2-40B4-BE49-F238E27FC236}">
                <a16:creationId xmlns:a16="http://schemas.microsoft.com/office/drawing/2014/main" id="{B537E6B4-3A1A-4492-85AD-543BA8AB7F7F}"/>
              </a:ext>
            </a:extLst>
          </p:cNvPr>
          <p:cNvSpPr/>
          <p:nvPr/>
        </p:nvSpPr>
        <p:spPr>
          <a:xfrm>
            <a:off x="478451" y="3824620"/>
            <a:ext cx="3943914" cy="2111949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6A24B-3DA2-48C1-BF6A-3880B1DEAFE8}"/>
              </a:ext>
            </a:extLst>
          </p:cNvPr>
          <p:cNvSpPr txBox="1"/>
          <p:nvPr/>
        </p:nvSpPr>
        <p:spPr>
          <a:xfrm>
            <a:off x="5151283" y="1700808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시장동향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2E0EE9-B457-4F01-BA79-F4177CDD95D1}"/>
              </a:ext>
            </a:extLst>
          </p:cNvPr>
          <p:cNvSpPr txBox="1"/>
          <p:nvPr/>
        </p:nvSpPr>
        <p:spPr>
          <a:xfrm>
            <a:off x="5151283" y="3962426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환경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규제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29AE1-9D6C-4A06-AC9D-3D544C4D3A04}"/>
              </a:ext>
            </a:extLst>
          </p:cNvPr>
          <p:cNvSpPr txBox="1"/>
          <p:nvPr/>
        </p:nvSpPr>
        <p:spPr>
          <a:xfrm>
            <a:off x="899591" y="1700808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수요 고객 타겟팅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271B52-A98D-4E26-AA18-00DC09C3D9AD}"/>
              </a:ext>
            </a:extLst>
          </p:cNvPr>
          <p:cNvSpPr txBox="1"/>
          <p:nvPr/>
        </p:nvSpPr>
        <p:spPr>
          <a:xfrm>
            <a:off x="899591" y="3962426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시장 전략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A4838-0806-44C6-A056-DC37A4FD9918}"/>
              </a:ext>
            </a:extLst>
          </p:cNvPr>
          <p:cNvSpPr txBox="1"/>
          <p:nvPr/>
        </p:nvSpPr>
        <p:spPr>
          <a:xfrm>
            <a:off x="537894" y="2330056"/>
            <a:ext cx="38747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자신의 개성을 드러내고 싶어하는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MZ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세대</a:t>
            </a: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prstClr val="black"/>
              </a:solidFill>
              <a:latin typeface="나눔스퀘어 Bold"/>
              <a:ea typeface="나눔스퀘어 Bold"/>
            </a:endParaRPr>
          </a:p>
          <a:p>
            <a:pPr algn="ctr" fontAlgn="base"/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한국 관광 의향이 큰 해외 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K-Pop 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팬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B1761-F81B-4488-8E4C-4BF5A389EAE5}"/>
              </a:ext>
            </a:extLst>
          </p:cNvPr>
          <p:cNvSpPr txBox="1"/>
          <p:nvPr/>
        </p:nvSpPr>
        <p:spPr>
          <a:xfrm>
            <a:off x="4904156" y="2342033"/>
            <a:ext cx="3701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새로운 여행에 대한 기대감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, </a:t>
            </a:r>
          </a:p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해외여행 </a:t>
            </a:r>
            <a:r>
              <a:rPr lang="ko-KR" altLang="en-US" sz="1400" dirty="0" err="1">
                <a:solidFill>
                  <a:prstClr val="black"/>
                </a:solidFill>
                <a:latin typeface="나눔스퀘어 Bold"/>
                <a:ea typeface="나눔스퀘어 Bold"/>
              </a:rPr>
              <a:t>선예약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폭주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, ‘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얼린 항공권</a:t>
            </a:r>
            <a:r>
              <a:rPr lang="en-US" altLang="ko-KR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’</a:t>
            </a: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 열풍 현상 등 여행대기수요 급증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5857E5-0B19-4FED-9235-A2C3831425E1}"/>
              </a:ext>
            </a:extLst>
          </p:cNvPr>
          <p:cNvSpPr txBox="1"/>
          <p:nvPr/>
        </p:nvSpPr>
        <p:spPr>
          <a:xfrm>
            <a:off x="5381538" y="48494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백신 접종 이후 여행 규제 완화 예정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5CABE2-4825-4939-9F7C-926C6016944B}"/>
              </a:ext>
            </a:extLst>
          </p:cNvPr>
          <p:cNvSpPr txBox="1"/>
          <p:nvPr/>
        </p:nvSpPr>
        <p:spPr>
          <a:xfrm>
            <a:off x="1094764" y="4795270"/>
            <a:ext cx="2747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타겟 특성을 고려한 홍보 및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prstClr val="black"/>
                </a:solidFill>
                <a:latin typeface="나눔스퀘어 Bold"/>
                <a:ea typeface="나눔스퀘어 Bold"/>
              </a:rPr>
              <a:t>수익 창출 전략 수립</a:t>
            </a:r>
          </a:p>
        </p:txBody>
      </p:sp>
    </p:spTree>
    <p:extLst>
      <p:ext uri="{BB962C8B-B14F-4D97-AF65-F5344CB8AC3E}">
        <p14:creationId xmlns:p14="http://schemas.microsoft.com/office/powerpoint/2010/main" val="26407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03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431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제안배경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여행 기대감 증가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8F8389-D623-450D-BED4-0BD77B10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4424" y="-2236763"/>
            <a:ext cx="91440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FE10BD-1B12-4B3D-AEED-9A168C68D897}"/>
              </a:ext>
            </a:extLst>
          </p:cNvPr>
          <p:cNvSpPr/>
          <p:nvPr/>
        </p:nvSpPr>
        <p:spPr>
          <a:xfrm>
            <a:off x="1856848" y="5551757"/>
            <a:ext cx="5320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서울관광재단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2020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포스트 코로나 디지털 매체 여행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트레드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설문조사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인포그래픽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E9AA15-3098-46B0-A5EF-E9B575AF0EB6}"/>
              </a:ext>
            </a:extLst>
          </p:cNvPr>
          <p:cNvSpPr txBox="1"/>
          <p:nvPr/>
        </p:nvSpPr>
        <p:spPr>
          <a:xfrm>
            <a:off x="1614022" y="1714025"/>
            <a:ext cx="5994121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현재 해외여행에 대한 욕구 여부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EECB84-C5DA-4E10-9583-E345A2102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t="24449" r="6633" b="8829"/>
          <a:stretch/>
        </p:blipFill>
        <p:spPr bwMode="auto">
          <a:xfrm>
            <a:off x="1614022" y="2389092"/>
            <a:ext cx="4778152" cy="26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8C78C00-2C11-4D1D-8C4C-F1FA65A8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876249"/>
            <a:ext cx="4778153" cy="4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2854DD1-1AFE-43EF-A22E-87A98A49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6976">
            <a:off x="4783173" y="3853706"/>
            <a:ext cx="3732263" cy="785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1BC97E-97A0-4A51-BDDC-C0CEF4693038}"/>
              </a:ext>
            </a:extLst>
          </p:cNvPr>
          <p:cNvSpPr/>
          <p:nvPr/>
        </p:nvSpPr>
        <p:spPr>
          <a:xfrm>
            <a:off x="1391429" y="348221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297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03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431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제안배경 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①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여행 기대감 증가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3B8969B-E140-40CA-95E4-2EA015E66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2"/>
          <a:stretch/>
        </p:blipFill>
        <p:spPr bwMode="auto">
          <a:xfrm>
            <a:off x="1039628" y="1989498"/>
            <a:ext cx="4389263" cy="32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4E135465-AF10-4C51-BDD9-98E53589B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3" r="-525" b="2335"/>
          <a:stretch/>
        </p:blipFill>
        <p:spPr bwMode="auto">
          <a:xfrm>
            <a:off x="5504194" y="2169215"/>
            <a:ext cx="3115323" cy="2476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3E9A59-8FC6-446F-B244-0EA3927FB2B7}"/>
              </a:ext>
            </a:extLst>
          </p:cNvPr>
          <p:cNvSpPr txBox="1"/>
          <p:nvPr/>
        </p:nvSpPr>
        <p:spPr>
          <a:xfrm>
            <a:off x="1157260" y="1700808"/>
            <a:ext cx="4271632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다음 해외여행 계획 시기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2DF7E3-585A-4F54-823B-7627C463F660}"/>
              </a:ext>
            </a:extLst>
          </p:cNvPr>
          <p:cNvSpPr/>
          <p:nvPr/>
        </p:nvSpPr>
        <p:spPr>
          <a:xfrm>
            <a:off x="1856848" y="5551757"/>
            <a:ext cx="53204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서울관광재단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2020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포스트 코로나 디지털 매체 여행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트레드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설문조사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인포그래픽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42A5C42-5012-4185-AC47-812DA6F7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61" y="4963634"/>
            <a:ext cx="4271630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F227CC-2276-4E64-AC53-5542ACC72C0B}"/>
              </a:ext>
            </a:extLst>
          </p:cNvPr>
          <p:cNvSpPr/>
          <p:nvPr/>
        </p:nvSpPr>
        <p:spPr>
          <a:xfrm>
            <a:off x="1391429" y="348221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114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03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제안배경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</a:t>
            </a:r>
            <a:r>
              <a:rPr lang="en-US" altLang="ko-KR" sz="2400" b="1" dirty="0">
                <a:solidFill>
                  <a:srgbClr val="01518E"/>
                </a:solidFill>
                <a:latin typeface="바탕체" panose="02030609000101010101" pitchFamily="17" charset="-127"/>
                <a:ea typeface="나눔스퀘어OTF Bold" pitchFamily="34" charset="-127"/>
              </a:rPr>
              <a:t>②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MZ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세대 타겟팅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18693-68E3-4FD7-81BC-FE72F67F9D63}"/>
              </a:ext>
            </a:extLst>
          </p:cNvPr>
          <p:cNvSpPr txBox="1"/>
          <p:nvPr/>
        </p:nvSpPr>
        <p:spPr>
          <a:xfrm>
            <a:off x="1614022" y="1714025"/>
            <a:ext cx="5994121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MZ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세대의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꾸미기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’ 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C023B7-093F-45D6-B5E2-BA8EDF7BDB57}"/>
              </a:ext>
            </a:extLst>
          </p:cNvPr>
          <p:cNvSpPr/>
          <p:nvPr/>
        </p:nvSpPr>
        <p:spPr>
          <a:xfrm>
            <a:off x="621094" y="6221413"/>
            <a:ext cx="8226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rgbClr val="01518E"/>
                </a:solidFill>
                <a:latin typeface="+mj-ea"/>
                <a:ea typeface="+mj-ea"/>
              </a:rPr>
              <a:t>&gt;&gt;</a:t>
            </a:r>
            <a:r>
              <a:rPr lang="ko-KR" altLang="en-US" sz="2400" dirty="0">
                <a:solidFill>
                  <a:srgbClr val="01518E"/>
                </a:solidFill>
                <a:latin typeface="+mj-ea"/>
                <a:ea typeface="+mj-ea"/>
              </a:rPr>
              <a:t>관광 정보와 꾸미기 기능을 결합한 서비스 </a:t>
            </a:r>
          </a:p>
          <a:p>
            <a:pPr algn="r"/>
            <a:endParaRPr lang="ko-KR" altLang="en-US" sz="2400" dirty="0">
              <a:solidFill>
                <a:srgbClr val="01518E"/>
              </a:solidFill>
              <a:latin typeface="+mj-ea"/>
              <a:ea typeface="+mj-ea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8D83CB5-323E-47BA-8F5D-D37FF1FA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2400974"/>
            <a:ext cx="5994121" cy="2321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88AE49-CD3E-495F-A6C4-C5FAAF92C679}"/>
              </a:ext>
            </a:extLst>
          </p:cNvPr>
          <p:cNvGrpSpPr/>
          <p:nvPr/>
        </p:nvGrpSpPr>
        <p:grpSpPr>
          <a:xfrm>
            <a:off x="1614021" y="5070660"/>
            <a:ext cx="6741414" cy="369332"/>
            <a:chOff x="4825248" y="2253507"/>
            <a:chExt cx="6741414" cy="369332"/>
          </a:xfrm>
        </p:grpSpPr>
        <p:pic>
          <p:nvPicPr>
            <p:cNvPr id="35" name="그림 34" descr="cb.png">
              <a:extLst>
                <a:ext uri="{FF2B5EF4-FFF2-40B4-BE49-F238E27FC236}">
                  <a16:creationId xmlns:a16="http://schemas.microsoft.com/office/drawing/2014/main" id="{3EDEA3C8-D0EC-4D25-AFC6-B249A5B0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25248" y="2344468"/>
              <a:ext cx="215396" cy="20857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D77F15-585F-43DD-91D0-D4A54E34A1DC}"/>
                </a:ext>
              </a:extLst>
            </p:cNvPr>
            <p:cNvSpPr txBox="1"/>
            <p:nvPr/>
          </p:nvSpPr>
          <p:spPr>
            <a:xfrm>
              <a:off x="5088648" y="2253507"/>
              <a:ext cx="647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MZ</a:t>
              </a:r>
              <a:r>
                <a:rPr lang="ko-KR" altLang="en-US" dirty="0">
                  <a:latin typeface="+mj-ea"/>
                  <a:ea typeface="+mj-ea"/>
                </a:rPr>
                <a:t>세대의 다양성을 존중하고 개성을 드러낼 수 있는 서비스가 필요</a:t>
              </a:r>
              <a:endParaRPr lang="en-US" altLang="ko-KR" dirty="0">
                <a:latin typeface="+mj-ea"/>
                <a:ea typeface="+mj-ea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9F2E46-A64D-4724-A2DD-FAA21B0A504F}"/>
              </a:ext>
            </a:extLst>
          </p:cNvPr>
          <p:cNvSpPr/>
          <p:nvPr/>
        </p:nvSpPr>
        <p:spPr>
          <a:xfrm>
            <a:off x="1391429" y="348221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4440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94" y="249653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03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005" y="-4353930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1754" y="671207"/>
            <a:ext cx="4162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제안배경</a:t>
            </a:r>
            <a:r>
              <a:rPr lang="en-US" altLang="ko-KR" sz="2400" b="1" dirty="0">
                <a:solidFill>
                  <a:srgbClr val="01518E"/>
                </a:solidFill>
                <a:ea typeface="나눔스퀘어OTF Bold" pitchFamily="34" charset="-127"/>
              </a:rPr>
              <a:t>- ③K-Pop </a:t>
            </a:r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팬 타겟팅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C023B7-093F-45D6-B5E2-BA8EDF7BDB57}"/>
              </a:ext>
            </a:extLst>
          </p:cNvPr>
          <p:cNvSpPr/>
          <p:nvPr/>
        </p:nvSpPr>
        <p:spPr>
          <a:xfrm>
            <a:off x="621094" y="6221413"/>
            <a:ext cx="8226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rgbClr val="01518E"/>
                </a:solidFill>
                <a:latin typeface="+mj-ea"/>
                <a:ea typeface="+mj-ea"/>
              </a:rPr>
              <a:t>&gt;&gt;</a:t>
            </a:r>
            <a:r>
              <a:rPr lang="ko-KR" altLang="en-US" sz="2400" dirty="0">
                <a:solidFill>
                  <a:srgbClr val="01518E"/>
                </a:solidFill>
                <a:latin typeface="+mj-ea"/>
                <a:ea typeface="+mj-ea"/>
              </a:rPr>
              <a:t>해외 사용자는 </a:t>
            </a:r>
            <a:r>
              <a:rPr lang="en-US" altLang="ko-KR" sz="2400" dirty="0">
                <a:solidFill>
                  <a:srgbClr val="01518E"/>
                </a:solidFill>
                <a:latin typeface="+mj-ea"/>
                <a:ea typeface="+mj-ea"/>
              </a:rPr>
              <a:t>10</a:t>
            </a:r>
            <a:r>
              <a:rPr lang="ko-KR" altLang="en-US" sz="2400" dirty="0">
                <a:solidFill>
                  <a:srgbClr val="01518E"/>
                </a:solidFill>
                <a:latin typeface="+mj-ea"/>
                <a:ea typeface="+mj-ea"/>
              </a:rPr>
              <a:t>대</a:t>
            </a:r>
            <a:r>
              <a:rPr lang="en-US" altLang="ko-KR" sz="2400" dirty="0">
                <a:solidFill>
                  <a:srgbClr val="01518E"/>
                </a:solidFill>
                <a:latin typeface="+mj-ea"/>
                <a:ea typeface="+mj-ea"/>
              </a:rPr>
              <a:t>~20</a:t>
            </a:r>
            <a:r>
              <a:rPr lang="ko-KR" altLang="en-US" sz="2400" dirty="0">
                <a:solidFill>
                  <a:srgbClr val="01518E"/>
                </a:solidFill>
                <a:latin typeface="+mj-ea"/>
                <a:ea typeface="+mj-ea"/>
              </a:rPr>
              <a:t>대 </a:t>
            </a:r>
            <a:r>
              <a:rPr lang="en-US" altLang="ko-KR" sz="2400" dirty="0">
                <a:solidFill>
                  <a:srgbClr val="01518E"/>
                </a:solidFill>
                <a:latin typeface="+mj-ea"/>
                <a:ea typeface="+mj-ea"/>
              </a:rPr>
              <a:t>K-pop </a:t>
            </a:r>
            <a:r>
              <a:rPr lang="ko-KR" altLang="en-US" sz="2400" dirty="0">
                <a:solidFill>
                  <a:srgbClr val="01518E"/>
                </a:solidFill>
                <a:latin typeface="+mj-ea"/>
                <a:ea typeface="+mj-ea"/>
              </a:rPr>
              <a:t>팬으로 타겟팅</a:t>
            </a:r>
          </a:p>
          <a:p>
            <a:pPr algn="r"/>
            <a:endParaRPr lang="ko-KR" altLang="en-US" sz="2400" dirty="0">
              <a:solidFill>
                <a:srgbClr val="01518E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CE910-A19C-4ED3-BFA2-DE1BCB63DFA7}"/>
              </a:ext>
            </a:extLst>
          </p:cNvPr>
          <p:cNvSpPr/>
          <p:nvPr/>
        </p:nvSpPr>
        <p:spPr>
          <a:xfrm>
            <a:off x="1614022" y="5551757"/>
            <a:ext cx="59941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theQoos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미국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케이팝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앱 서비스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9277734-D03C-474C-A704-2DE40CB5D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49075" r="6697" b="26201"/>
          <a:stretch/>
        </p:blipFill>
        <p:spPr bwMode="auto">
          <a:xfrm>
            <a:off x="4884861" y="2859038"/>
            <a:ext cx="3389081" cy="17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1B726E-E6D9-41C0-9E41-5C4F2C481764}"/>
              </a:ext>
            </a:extLst>
          </p:cNvPr>
          <p:cNvSpPr txBox="1"/>
          <p:nvPr/>
        </p:nvSpPr>
        <p:spPr>
          <a:xfrm>
            <a:off x="1430359" y="1700808"/>
            <a:ext cx="2202654" cy="338554"/>
          </a:xfrm>
          <a:prstGeom prst="rect">
            <a:avLst/>
          </a:prstGeom>
          <a:solidFill>
            <a:srgbClr val="01518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K-Pop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팬 관광 의향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5637682-A6C8-4A4C-9D75-2F8E1C364C49}"/>
              </a:ext>
            </a:extLst>
          </p:cNvPr>
          <p:cNvCxnSpPr/>
          <p:nvPr/>
        </p:nvCxnSpPr>
        <p:spPr>
          <a:xfrm>
            <a:off x="4573165" y="1425236"/>
            <a:ext cx="0" cy="4723577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4E7327-32AB-4CEE-8A19-614D851FC761}"/>
              </a:ext>
            </a:extLst>
          </p:cNvPr>
          <p:cNvSpPr txBox="1"/>
          <p:nvPr/>
        </p:nvSpPr>
        <p:spPr>
          <a:xfrm>
            <a:off x="5032839" y="1700808"/>
            <a:ext cx="3093126" cy="338554"/>
          </a:xfrm>
          <a:prstGeom prst="rect">
            <a:avLst/>
          </a:prstGeom>
          <a:solidFill>
            <a:srgbClr val="015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미국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K-Pop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팬 특성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6DB143-2004-4F1B-BA70-E9FB1D4F06E4}"/>
              </a:ext>
            </a:extLst>
          </p:cNvPr>
          <p:cNvSpPr/>
          <p:nvPr/>
        </p:nvSpPr>
        <p:spPr>
          <a:xfrm>
            <a:off x="1391429" y="348221"/>
            <a:ext cx="1299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1518E"/>
                </a:solidFill>
                <a:latin typeface="+mn-ea"/>
              </a:rPr>
              <a:t>Background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8B72A0-3C50-43B2-B307-E0FC8628E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0"/>
          <a:stretch/>
        </p:blipFill>
        <p:spPr bwMode="auto">
          <a:xfrm>
            <a:off x="716766" y="3001739"/>
            <a:ext cx="3593962" cy="1395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9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4">
            <a:extLst>
              <a:ext uri="{FF2B5EF4-FFF2-40B4-BE49-F238E27FC236}">
                <a16:creationId xmlns:a16="http://schemas.microsoft.com/office/drawing/2014/main" id="{456ECDD0-1AD9-49DA-A491-93BE2B006AF6}"/>
              </a:ext>
            </a:extLst>
          </p:cNvPr>
          <p:cNvSpPr/>
          <p:nvPr/>
        </p:nvSpPr>
        <p:spPr>
          <a:xfrm>
            <a:off x="468694" y="1418008"/>
            <a:ext cx="8226127" cy="4518561"/>
          </a:xfrm>
          <a:prstGeom prst="roundRect">
            <a:avLst>
              <a:gd name="adj" fmla="val 1223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ECC31-57F1-4BF7-B3E9-FB931FEF87EC}"/>
              </a:ext>
            </a:extLst>
          </p:cNvPr>
          <p:cNvSpPr txBox="1"/>
          <p:nvPr/>
        </p:nvSpPr>
        <p:spPr>
          <a:xfrm>
            <a:off x="468694" y="249653"/>
            <a:ext cx="97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200" dirty="0">
                <a:solidFill>
                  <a:srgbClr val="01518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</a:t>
            </a:r>
            <a:endParaRPr lang="ko-KR" altLang="en-US" sz="6000" spc="-200" dirty="0">
              <a:solidFill>
                <a:srgbClr val="01518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F9B8C0-25C9-4E7E-A117-AE19DE936F0B}"/>
              </a:ext>
            </a:extLst>
          </p:cNvPr>
          <p:cNvSpPr/>
          <p:nvPr/>
        </p:nvSpPr>
        <p:spPr>
          <a:xfrm>
            <a:off x="1361754" y="671207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518E"/>
                </a:solidFill>
                <a:ea typeface="나눔스퀘어OTF Bold" pitchFamily="34" charset="-127"/>
              </a:rPr>
              <a:t>경쟁사 분석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DB3BED-938D-431A-835B-912F4265CCCC}"/>
              </a:ext>
            </a:extLst>
          </p:cNvPr>
          <p:cNvSpPr/>
          <p:nvPr/>
        </p:nvSpPr>
        <p:spPr>
          <a:xfrm>
            <a:off x="1391429" y="348221"/>
            <a:ext cx="2110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 err="1">
                <a:solidFill>
                  <a:srgbClr val="01518E"/>
                </a:solidFill>
                <a:latin typeface="+mn-ea"/>
              </a:rPr>
              <a:t>Competitor</a:t>
            </a:r>
            <a:r>
              <a:rPr lang="ko-KR" altLang="ko-KR" sz="1600" dirty="0">
                <a:solidFill>
                  <a:srgbClr val="01518E"/>
                </a:solidFill>
                <a:latin typeface="+mn-ea"/>
              </a:rPr>
              <a:t> </a:t>
            </a:r>
            <a:r>
              <a:rPr lang="ko-KR" altLang="ko-KR" sz="1600" dirty="0" err="1">
                <a:solidFill>
                  <a:srgbClr val="01518E"/>
                </a:solidFill>
                <a:latin typeface="+mn-ea"/>
              </a:rPr>
              <a:t>Analysis</a:t>
            </a:r>
            <a:r>
              <a:rPr lang="ko-KR" altLang="ko-KR" sz="1600" dirty="0">
                <a:solidFill>
                  <a:srgbClr val="01518E"/>
                </a:solidFill>
                <a:latin typeface="+mn-ea"/>
              </a:rPr>
              <a:t> </a:t>
            </a:r>
          </a:p>
          <a:p>
            <a:endParaRPr lang="en-US" altLang="ko-KR" sz="1600" dirty="0">
              <a:solidFill>
                <a:srgbClr val="01518E"/>
              </a:solidFill>
              <a:latin typeface="+mn-ea"/>
            </a:endParaRP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4AAD7214-665F-4D84-A41B-1A5C09C8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0677"/>
              </p:ext>
            </p:extLst>
          </p:nvPr>
        </p:nvGraphicFramePr>
        <p:xfrm>
          <a:off x="772140" y="1587731"/>
          <a:ext cx="7616853" cy="418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160">
                  <a:extLst>
                    <a:ext uri="{9D8B030D-6E8A-4147-A177-3AD203B41FA5}">
                      <a16:colId xmlns:a16="http://schemas.microsoft.com/office/drawing/2014/main" val="1631723090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1225775827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1289842236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421076567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968754359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34482591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1838347339"/>
                    </a:ext>
                  </a:extLst>
                </a:gridCol>
              </a:tblGrid>
              <a:tr h="52295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1200" b="0" dirty="0">
                        <a:effectLst/>
                      </a:endParaRPr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1130947652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개인공간이 존재하는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56295" marR="56295" marT="56295" marB="562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4111769572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관광지 최적경로 추천</a:t>
                      </a: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2688952071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문화콘텐츠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추천</a:t>
                      </a: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627247115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 언어 제공</a:t>
                      </a: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1013048681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테마여행 관광지 추천</a:t>
                      </a: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717616804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관광지 정보 제공 및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추천 컨텐츠</a:t>
                      </a: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4264592359"/>
                  </a:ext>
                </a:extLst>
              </a:tr>
              <a:tr h="5229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항공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숙박 예약 기능</a:t>
                      </a:r>
                    </a:p>
                  </a:txBody>
                  <a:tcPr marL="81065" marR="81065" marT="40532" marB="4053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065" marR="81065" marT="40532" marB="405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065" marR="81065" marT="40532" marB="40532"/>
                </a:tc>
                <a:extLst>
                  <a:ext uri="{0D108BD9-81ED-4DB2-BD59-A6C34878D82A}">
                    <a16:rowId xmlns:a16="http://schemas.microsoft.com/office/drawing/2014/main" val="2353586522"/>
                  </a:ext>
                </a:extLst>
              </a:tr>
            </a:tbl>
          </a:graphicData>
        </a:graphic>
      </p:graphicFrame>
      <p:pic>
        <p:nvPicPr>
          <p:cNvPr id="44" name="그림 4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1CDC8AA-C793-45B8-A0DA-C182E67BB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33" y="1693520"/>
            <a:ext cx="859567" cy="289416"/>
          </a:xfrm>
          <a:prstGeom prst="rect">
            <a:avLst/>
          </a:prstGeom>
        </p:spPr>
      </p:pic>
      <p:pic>
        <p:nvPicPr>
          <p:cNvPr id="11273" name="Picture 9">
            <a:extLst>
              <a:ext uri="{FF2B5EF4-FFF2-40B4-BE49-F238E27FC236}">
                <a16:creationId xmlns:a16="http://schemas.microsoft.com/office/drawing/2014/main" id="{802B2293-190D-4333-A649-E1B44BA7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79" y="1736185"/>
            <a:ext cx="744009" cy="2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>
            <a:extLst>
              <a:ext uri="{FF2B5EF4-FFF2-40B4-BE49-F238E27FC236}">
                <a16:creationId xmlns:a16="http://schemas.microsoft.com/office/drawing/2014/main" id="{6D99BF45-B8C4-4208-BF6F-A40E6E33F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77" y="1750727"/>
            <a:ext cx="743368" cy="2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E69F9791-5D7D-4953-AFFE-72ED77F9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45" y="1670896"/>
            <a:ext cx="522557" cy="36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>
            <a:extLst>
              <a:ext uri="{FF2B5EF4-FFF2-40B4-BE49-F238E27FC236}">
                <a16:creationId xmlns:a16="http://schemas.microsoft.com/office/drawing/2014/main" id="{EEC2AFBB-94AB-477B-B053-8EE366B2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29" y="1696744"/>
            <a:ext cx="799065" cy="28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3" name="Picture 19">
            <a:extLst>
              <a:ext uri="{FF2B5EF4-FFF2-40B4-BE49-F238E27FC236}">
                <a16:creationId xmlns:a16="http://schemas.microsoft.com/office/drawing/2014/main" id="{F8A93145-9F64-4E6C-BE3F-FEEC143B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622" y="1665615"/>
            <a:ext cx="368385" cy="3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원형: 비어 있음 42">
            <a:extLst>
              <a:ext uri="{FF2B5EF4-FFF2-40B4-BE49-F238E27FC236}">
                <a16:creationId xmlns:a16="http://schemas.microsoft.com/office/drawing/2014/main" id="{B4FD3332-9D6D-4726-8A56-789E2D00D03D}"/>
              </a:ext>
            </a:extLst>
          </p:cNvPr>
          <p:cNvSpPr/>
          <p:nvPr/>
        </p:nvSpPr>
        <p:spPr>
          <a:xfrm>
            <a:off x="2827684" y="2212746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0E1343F9-62FF-44B1-B0FA-2C48A4541F55}"/>
              </a:ext>
            </a:extLst>
          </p:cNvPr>
          <p:cNvSpPr/>
          <p:nvPr/>
        </p:nvSpPr>
        <p:spPr>
          <a:xfrm>
            <a:off x="2827684" y="2733030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E85D9D8D-DA25-406D-AF07-7BA21BD67260}"/>
              </a:ext>
            </a:extLst>
          </p:cNvPr>
          <p:cNvSpPr/>
          <p:nvPr/>
        </p:nvSpPr>
        <p:spPr>
          <a:xfrm>
            <a:off x="2827684" y="3253314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518DE4FD-85E3-48CF-91B3-5C5E70890635}"/>
              </a:ext>
            </a:extLst>
          </p:cNvPr>
          <p:cNvSpPr/>
          <p:nvPr/>
        </p:nvSpPr>
        <p:spPr>
          <a:xfrm>
            <a:off x="2827684" y="3773598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58" name="원형: 비어 있음 57">
            <a:extLst>
              <a:ext uri="{FF2B5EF4-FFF2-40B4-BE49-F238E27FC236}">
                <a16:creationId xmlns:a16="http://schemas.microsoft.com/office/drawing/2014/main" id="{F4646F12-AD3A-4DD1-8E81-FF85B3FA5C6B}"/>
              </a:ext>
            </a:extLst>
          </p:cNvPr>
          <p:cNvSpPr/>
          <p:nvPr/>
        </p:nvSpPr>
        <p:spPr>
          <a:xfrm>
            <a:off x="2827684" y="4300028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993FD6F2-4512-4926-AD66-5C3C9BCBB47C}"/>
              </a:ext>
            </a:extLst>
          </p:cNvPr>
          <p:cNvSpPr/>
          <p:nvPr/>
        </p:nvSpPr>
        <p:spPr>
          <a:xfrm>
            <a:off x="2827684" y="4820313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B2B6CF97-5F69-4231-95A1-7E24F319F475}"/>
              </a:ext>
            </a:extLst>
          </p:cNvPr>
          <p:cNvSpPr/>
          <p:nvPr/>
        </p:nvSpPr>
        <p:spPr>
          <a:xfrm>
            <a:off x="2744824" y="5280565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AC4AE6E3-39E1-4371-8060-AF7DDC5E41AB}"/>
              </a:ext>
            </a:extLst>
          </p:cNvPr>
          <p:cNvSpPr/>
          <p:nvPr/>
        </p:nvSpPr>
        <p:spPr>
          <a:xfrm>
            <a:off x="3695132" y="2127222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BADD1A1C-19D2-4268-AAE6-B9980CB3A629}"/>
              </a:ext>
            </a:extLst>
          </p:cNvPr>
          <p:cNvSpPr/>
          <p:nvPr/>
        </p:nvSpPr>
        <p:spPr>
          <a:xfrm>
            <a:off x="3704368" y="264580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5" name="곱하기 기호 64">
            <a:extLst>
              <a:ext uri="{FF2B5EF4-FFF2-40B4-BE49-F238E27FC236}">
                <a16:creationId xmlns:a16="http://schemas.microsoft.com/office/drawing/2014/main" id="{F34DB741-7597-4261-BCC7-5BC2BCC03610}"/>
              </a:ext>
            </a:extLst>
          </p:cNvPr>
          <p:cNvSpPr/>
          <p:nvPr/>
        </p:nvSpPr>
        <p:spPr>
          <a:xfrm>
            <a:off x="3695132" y="316687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6" name="곱하기 기호 65">
            <a:extLst>
              <a:ext uri="{FF2B5EF4-FFF2-40B4-BE49-F238E27FC236}">
                <a16:creationId xmlns:a16="http://schemas.microsoft.com/office/drawing/2014/main" id="{DECB48B6-F57B-41D9-B319-5216E2D1E1C3}"/>
              </a:ext>
            </a:extLst>
          </p:cNvPr>
          <p:cNvSpPr/>
          <p:nvPr/>
        </p:nvSpPr>
        <p:spPr>
          <a:xfrm>
            <a:off x="3704368" y="3685466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7" name="곱하기 기호 66">
            <a:extLst>
              <a:ext uri="{FF2B5EF4-FFF2-40B4-BE49-F238E27FC236}">
                <a16:creationId xmlns:a16="http://schemas.microsoft.com/office/drawing/2014/main" id="{39DDECAA-46E5-4F1E-9DF2-727247094C92}"/>
              </a:ext>
            </a:extLst>
          </p:cNvPr>
          <p:cNvSpPr/>
          <p:nvPr/>
        </p:nvSpPr>
        <p:spPr>
          <a:xfrm>
            <a:off x="4685557" y="2127222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8" name="곱하기 기호 67">
            <a:extLst>
              <a:ext uri="{FF2B5EF4-FFF2-40B4-BE49-F238E27FC236}">
                <a16:creationId xmlns:a16="http://schemas.microsoft.com/office/drawing/2014/main" id="{62A18573-25D2-4C4C-9F70-9EEF5527CF52}"/>
              </a:ext>
            </a:extLst>
          </p:cNvPr>
          <p:cNvSpPr/>
          <p:nvPr/>
        </p:nvSpPr>
        <p:spPr>
          <a:xfrm>
            <a:off x="4694793" y="264580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69" name="곱하기 기호 68">
            <a:extLst>
              <a:ext uri="{FF2B5EF4-FFF2-40B4-BE49-F238E27FC236}">
                <a16:creationId xmlns:a16="http://schemas.microsoft.com/office/drawing/2014/main" id="{859EDE82-5C7E-4AD2-99CF-DB4AC5AAE3F0}"/>
              </a:ext>
            </a:extLst>
          </p:cNvPr>
          <p:cNvSpPr/>
          <p:nvPr/>
        </p:nvSpPr>
        <p:spPr>
          <a:xfrm>
            <a:off x="4685557" y="316687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0" name="곱하기 기호 69">
            <a:extLst>
              <a:ext uri="{FF2B5EF4-FFF2-40B4-BE49-F238E27FC236}">
                <a16:creationId xmlns:a16="http://schemas.microsoft.com/office/drawing/2014/main" id="{A0600F9C-6A47-4AF1-8061-DD50BA7997B0}"/>
              </a:ext>
            </a:extLst>
          </p:cNvPr>
          <p:cNvSpPr/>
          <p:nvPr/>
        </p:nvSpPr>
        <p:spPr>
          <a:xfrm>
            <a:off x="4694793" y="3685466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D95C886E-8CBE-49C4-B703-B4D2EF357E19}"/>
              </a:ext>
            </a:extLst>
          </p:cNvPr>
          <p:cNvSpPr/>
          <p:nvPr/>
        </p:nvSpPr>
        <p:spPr>
          <a:xfrm>
            <a:off x="5699398" y="2127222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2" name="곱하기 기호 71">
            <a:extLst>
              <a:ext uri="{FF2B5EF4-FFF2-40B4-BE49-F238E27FC236}">
                <a16:creationId xmlns:a16="http://schemas.microsoft.com/office/drawing/2014/main" id="{8500E6FB-FB20-4031-B1A7-E9EC0C172FFB}"/>
              </a:ext>
            </a:extLst>
          </p:cNvPr>
          <p:cNvSpPr/>
          <p:nvPr/>
        </p:nvSpPr>
        <p:spPr>
          <a:xfrm>
            <a:off x="5708634" y="264580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6BF48CB3-99CF-4BC0-B888-C58F32EF1E46}"/>
              </a:ext>
            </a:extLst>
          </p:cNvPr>
          <p:cNvSpPr/>
          <p:nvPr/>
        </p:nvSpPr>
        <p:spPr>
          <a:xfrm>
            <a:off x="5699398" y="316687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4" name="곱하기 기호 73">
            <a:extLst>
              <a:ext uri="{FF2B5EF4-FFF2-40B4-BE49-F238E27FC236}">
                <a16:creationId xmlns:a16="http://schemas.microsoft.com/office/drawing/2014/main" id="{C1D11A8D-A2FF-4EA2-82B6-8CF944517C18}"/>
              </a:ext>
            </a:extLst>
          </p:cNvPr>
          <p:cNvSpPr/>
          <p:nvPr/>
        </p:nvSpPr>
        <p:spPr>
          <a:xfrm>
            <a:off x="5708634" y="4214504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DB1A2ACD-6CD0-48A8-989D-4B30FDD0800C}"/>
              </a:ext>
            </a:extLst>
          </p:cNvPr>
          <p:cNvSpPr/>
          <p:nvPr/>
        </p:nvSpPr>
        <p:spPr>
          <a:xfrm>
            <a:off x="6671957" y="2127222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6" name="곱하기 기호 75">
            <a:extLst>
              <a:ext uri="{FF2B5EF4-FFF2-40B4-BE49-F238E27FC236}">
                <a16:creationId xmlns:a16="http://schemas.microsoft.com/office/drawing/2014/main" id="{054BDED4-F75C-44FC-90A2-3B02C9AF6E55}"/>
              </a:ext>
            </a:extLst>
          </p:cNvPr>
          <p:cNvSpPr/>
          <p:nvPr/>
        </p:nvSpPr>
        <p:spPr>
          <a:xfrm>
            <a:off x="6681193" y="264580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7" name="곱하기 기호 76">
            <a:extLst>
              <a:ext uri="{FF2B5EF4-FFF2-40B4-BE49-F238E27FC236}">
                <a16:creationId xmlns:a16="http://schemas.microsoft.com/office/drawing/2014/main" id="{6E47CD18-106E-429B-B96F-50A74AE4D1C9}"/>
              </a:ext>
            </a:extLst>
          </p:cNvPr>
          <p:cNvSpPr/>
          <p:nvPr/>
        </p:nvSpPr>
        <p:spPr>
          <a:xfrm>
            <a:off x="6671957" y="3166879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8" name="곱하기 기호 77">
            <a:extLst>
              <a:ext uri="{FF2B5EF4-FFF2-40B4-BE49-F238E27FC236}">
                <a16:creationId xmlns:a16="http://schemas.microsoft.com/office/drawing/2014/main" id="{A094441D-E725-415E-9E24-E67B3DC403AD}"/>
              </a:ext>
            </a:extLst>
          </p:cNvPr>
          <p:cNvSpPr/>
          <p:nvPr/>
        </p:nvSpPr>
        <p:spPr>
          <a:xfrm>
            <a:off x="6681193" y="4230637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79" name="원형: 비어 있음 78">
            <a:extLst>
              <a:ext uri="{FF2B5EF4-FFF2-40B4-BE49-F238E27FC236}">
                <a16:creationId xmlns:a16="http://schemas.microsoft.com/office/drawing/2014/main" id="{C1AAEC26-662B-452B-89DD-6F71D172D278}"/>
              </a:ext>
            </a:extLst>
          </p:cNvPr>
          <p:cNvSpPr/>
          <p:nvPr/>
        </p:nvSpPr>
        <p:spPr>
          <a:xfrm>
            <a:off x="3789947" y="4300028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2C5DA5E8-BD33-4826-8673-D1D4C36659A9}"/>
              </a:ext>
            </a:extLst>
          </p:cNvPr>
          <p:cNvSpPr/>
          <p:nvPr/>
        </p:nvSpPr>
        <p:spPr>
          <a:xfrm>
            <a:off x="3789947" y="4820313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1" name="원형: 비어 있음 80">
            <a:extLst>
              <a:ext uri="{FF2B5EF4-FFF2-40B4-BE49-F238E27FC236}">
                <a16:creationId xmlns:a16="http://schemas.microsoft.com/office/drawing/2014/main" id="{28EFB042-ED74-423B-950E-FCC5406E7658}"/>
              </a:ext>
            </a:extLst>
          </p:cNvPr>
          <p:cNvSpPr/>
          <p:nvPr/>
        </p:nvSpPr>
        <p:spPr>
          <a:xfrm>
            <a:off x="3789947" y="5345197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59F1496E-7E3B-4F71-860D-541CECD2F1FA}"/>
              </a:ext>
            </a:extLst>
          </p:cNvPr>
          <p:cNvSpPr/>
          <p:nvPr/>
        </p:nvSpPr>
        <p:spPr>
          <a:xfrm>
            <a:off x="4685557" y="4208837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D34570B8-FF20-4EB4-98C1-00F2FA1059A2}"/>
              </a:ext>
            </a:extLst>
          </p:cNvPr>
          <p:cNvSpPr/>
          <p:nvPr/>
        </p:nvSpPr>
        <p:spPr>
          <a:xfrm>
            <a:off x="4694793" y="4727424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4" name="원형: 비어 있음 83">
            <a:extLst>
              <a:ext uri="{FF2B5EF4-FFF2-40B4-BE49-F238E27FC236}">
                <a16:creationId xmlns:a16="http://schemas.microsoft.com/office/drawing/2014/main" id="{8C090C42-3DB5-4768-9EE3-E19668F26453}"/>
              </a:ext>
            </a:extLst>
          </p:cNvPr>
          <p:cNvSpPr/>
          <p:nvPr/>
        </p:nvSpPr>
        <p:spPr>
          <a:xfrm>
            <a:off x="4782705" y="5345197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3202996C-D380-488D-ADC9-022E293531DE}"/>
              </a:ext>
            </a:extLst>
          </p:cNvPr>
          <p:cNvSpPr/>
          <p:nvPr/>
        </p:nvSpPr>
        <p:spPr>
          <a:xfrm>
            <a:off x="5789494" y="3773598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6" name="원형: 비어 있음 85">
            <a:extLst>
              <a:ext uri="{FF2B5EF4-FFF2-40B4-BE49-F238E27FC236}">
                <a16:creationId xmlns:a16="http://schemas.microsoft.com/office/drawing/2014/main" id="{42A3FBCB-B562-47CA-8AD7-B878ED144343}"/>
              </a:ext>
            </a:extLst>
          </p:cNvPr>
          <p:cNvSpPr/>
          <p:nvPr/>
        </p:nvSpPr>
        <p:spPr>
          <a:xfrm>
            <a:off x="5798730" y="4820313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7" name="원형: 비어 있음 86">
            <a:extLst>
              <a:ext uri="{FF2B5EF4-FFF2-40B4-BE49-F238E27FC236}">
                <a16:creationId xmlns:a16="http://schemas.microsoft.com/office/drawing/2014/main" id="{64596C80-61D0-4E22-B8C3-DF1B08440223}"/>
              </a:ext>
            </a:extLst>
          </p:cNvPr>
          <p:cNvSpPr/>
          <p:nvPr/>
        </p:nvSpPr>
        <p:spPr>
          <a:xfrm>
            <a:off x="5798730" y="5345197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8" name="원형: 비어 있음 87">
            <a:extLst>
              <a:ext uri="{FF2B5EF4-FFF2-40B4-BE49-F238E27FC236}">
                <a16:creationId xmlns:a16="http://schemas.microsoft.com/office/drawing/2014/main" id="{14A0A34C-E992-4F8C-B407-4D41BFC00FD3}"/>
              </a:ext>
            </a:extLst>
          </p:cNvPr>
          <p:cNvSpPr/>
          <p:nvPr/>
        </p:nvSpPr>
        <p:spPr>
          <a:xfrm>
            <a:off x="6771289" y="3773598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89" name="원형: 비어 있음 88">
            <a:extLst>
              <a:ext uri="{FF2B5EF4-FFF2-40B4-BE49-F238E27FC236}">
                <a16:creationId xmlns:a16="http://schemas.microsoft.com/office/drawing/2014/main" id="{97C49C26-2FCD-4D42-9ED6-0B242F6C98A6}"/>
              </a:ext>
            </a:extLst>
          </p:cNvPr>
          <p:cNvSpPr/>
          <p:nvPr/>
        </p:nvSpPr>
        <p:spPr>
          <a:xfrm>
            <a:off x="6771289" y="4820313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0" name="원형: 비어 있음 89">
            <a:extLst>
              <a:ext uri="{FF2B5EF4-FFF2-40B4-BE49-F238E27FC236}">
                <a16:creationId xmlns:a16="http://schemas.microsoft.com/office/drawing/2014/main" id="{0188A4A1-C425-4CA2-92E8-C75437575107}"/>
              </a:ext>
            </a:extLst>
          </p:cNvPr>
          <p:cNvSpPr/>
          <p:nvPr/>
        </p:nvSpPr>
        <p:spPr>
          <a:xfrm>
            <a:off x="6771289" y="5345197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1" name="곱하기 기호 90">
            <a:extLst>
              <a:ext uri="{FF2B5EF4-FFF2-40B4-BE49-F238E27FC236}">
                <a16:creationId xmlns:a16="http://schemas.microsoft.com/office/drawing/2014/main" id="{4452D42F-8805-4FFC-B5FC-3953C0390BE1}"/>
              </a:ext>
            </a:extLst>
          </p:cNvPr>
          <p:cNvSpPr/>
          <p:nvPr/>
        </p:nvSpPr>
        <p:spPr>
          <a:xfrm>
            <a:off x="7632262" y="2651233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CBE5421C-3C35-459B-A5EE-ECBFD6BD6246}"/>
              </a:ext>
            </a:extLst>
          </p:cNvPr>
          <p:cNvSpPr/>
          <p:nvPr/>
        </p:nvSpPr>
        <p:spPr>
          <a:xfrm>
            <a:off x="7722358" y="2212746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3" name="원형: 비어 있음 92">
            <a:extLst>
              <a:ext uri="{FF2B5EF4-FFF2-40B4-BE49-F238E27FC236}">
                <a16:creationId xmlns:a16="http://schemas.microsoft.com/office/drawing/2014/main" id="{95BFA4E8-C38E-4B1B-BBFF-E0A306D81635}"/>
              </a:ext>
            </a:extLst>
          </p:cNvPr>
          <p:cNvSpPr/>
          <p:nvPr/>
        </p:nvSpPr>
        <p:spPr>
          <a:xfrm>
            <a:off x="7720950" y="3253314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4" name="원형: 비어 있음 93">
            <a:extLst>
              <a:ext uri="{FF2B5EF4-FFF2-40B4-BE49-F238E27FC236}">
                <a16:creationId xmlns:a16="http://schemas.microsoft.com/office/drawing/2014/main" id="{AADC317E-468C-4BDA-BCE5-A1FF9358B182}"/>
              </a:ext>
            </a:extLst>
          </p:cNvPr>
          <p:cNvSpPr/>
          <p:nvPr/>
        </p:nvSpPr>
        <p:spPr>
          <a:xfrm>
            <a:off x="7720950" y="3773598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5" name="곱하기 기호 94">
            <a:extLst>
              <a:ext uri="{FF2B5EF4-FFF2-40B4-BE49-F238E27FC236}">
                <a16:creationId xmlns:a16="http://schemas.microsoft.com/office/drawing/2014/main" id="{73E6A138-723C-4E1F-9947-0024BD66135F}"/>
              </a:ext>
            </a:extLst>
          </p:cNvPr>
          <p:cNvSpPr/>
          <p:nvPr/>
        </p:nvSpPr>
        <p:spPr>
          <a:xfrm>
            <a:off x="7633813" y="4214504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6" name="원형: 비어 있음 95">
            <a:extLst>
              <a:ext uri="{FF2B5EF4-FFF2-40B4-BE49-F238E27FC236}">
                <a16:creationId xmlns:a16="http://schemas.microsoft.com/office/drawing/2014/main" id="{756E8F1F-4936-4745-80EB-3D072A7F7E7A}"/>
              </a:ext>
            </a:extLst>
          </p:cNvPr>
          <p:cNvSpPr/>
          <p:nvPr/>
        </p:nvSpPr>
        <p:spPr>
          <a:xfrm>
            <a:off x="7723909" y="4820313"/>
            <a:ext cx="320911" cy="328173"/>
          </a:xfrm>
          <a:prstGeom prst="donut">
            <a:avLst>
              <a:gd name="adj" fmla="val 11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  <p:sp>
        <p:nvSpPr>
          <p:cNvPr id="97" name="곱하기 기호 96">
            <a:extLst>
              <a:ext uri="{FF2B5EF4-FFF2-40B4-BE49-F238E27FC236}">
                <a16:creationId xmlns:a16="http://schemas.microsoft.com/office/drawing/2014/main" id="{43869E75-670D-4EBF-8C29-29A1BC02AF1E}"/>
              </a:ext>
            </a:extLst>
          </p:cNvPr>
          <p:cNvSpPr/>
          <p:nvPr/>
        </p:nvSpPr>
        <p:spPr>
          <a:xfrm>
            <a:off x="7632262" y="5280565"/>
            <a:ext cx="501104" cy="499220"/>
          </a:xfrm>
          <a:prstGeom prst="mathMultiply">
            <a:avLst>
              <a:gd name="adj1" fmla="val 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518E"/>
              </a:solidFill>
              <a:highlight>
                <a:srgbClr val="01518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12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신한은행 S20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1119</Words>
  <Application>Microsoft Office PowerPoint</Application>
  <PresentationFormat>화면 슬라이드 쇼(4:3)</PresentationFormat>
  <Paragraphs>249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나눔스퀘어 Bold</vt:lpstr>
      <vt:lpstr>HY견고딕</vt:lpstr>
      <vt:lpstr>Noto Sans CJK KR Light</vt:lpstr>
      <vt:lpstr>바탕체</vt:lpstr>
      <vt:lpstr>나눔스퀘어</vt:lpstr>
      <vt:lpstr>나눔스퀘어OTF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YEOKKU_PPT</dc:title>
  <dc:creator>4COLORPENS</dc:creator>
  <cp:keywords>YEOKKU_PPT;4COLORPENS</cp:keywords>
  <cp:lastModifiedBy>김지윤</cp:lastModifiedBy>
  <cp:revision>98</cp:revision>
  <dcterms:created xsi:type="dcterms:W3CDTF">2016-06-27T12:07:28Z</dcterms:created>
  <dcterms:modified xsi:type="dcterms:W3CDTF">2021-06-25T06:46:22Z</dcterms:modified>
</cp:coreProperties>
</file>