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8FE20D-F22E-43ED-A570-054CF1213E08}" v="19" dt="2021-06-12T17:46:37.3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19" autoAdjust="0"/>
  </p:normalViewPr>
  <p:slideViewPr>
    <p:cSldViewPr snapToGrid="0">
      <p:cViewPr varScale="1">
        <p:scale>
          <a:sx n="116" d="100"/>
          <a:sy n="116" d="100"/>
        </p:scale>
        <p:origin x="102"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Using 3 Movie data tables found on Kaggle, we will extract the data relevant to our story</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b="1" dirty="0"/>
            <a:t>Limitations</a:t>
          </a:r>
          <a:endParaRPr lang="en-US" dirty="0"/>
        </a:p>
        <a:p>
          <a:pPr>
            <a:lnSpc>
              <a:spcPct val="100000"/>
            </a:lnSpc>
          </a:pPr>
          <a:r>
            <a:rPr lang="en-US" dirty="0"/>
            <a:t>Only US films between 2006-2016</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b="1" dirty="0"/>
            <a:t>Assumptions</a:t>
          </a:r>
          <a:endParaRPr lang="en-US" dirty="0"/>
        </a:p>
        <a:p>
          <a:pPr>
            <a:lnSpc>
              <a:spcPct val="100000"/>
            </a:lnSpc>
          </a:pPr>
          <a:r>
            <a:rPr lang="en-US" dirty="0"/>
            <a:t>PG-13 movies and action genre will be the most profitable, mostly because of the superhero movies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430256" y="24179"/>
          <a:ext cx="1303875" cy="1303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708131" y="302054"/>
          <a:ext cx="748125" cy="74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13444" y="1734179"/>
          <a:ext cx="21375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Using 3 Movie data tables found on Kaggle, we will extract the data relevant to our story</a:t>
          </a:r>
        </a:p>
      </dsp:txBody>
      <dsp:txXfrm>
        <a:off x="13444" y="1734179"/>
        <a:ext cx="2137500" cy="922500"/>
      </dsp:txXfrm>
    </dsp:sp>
    <dsp:sp modelId="{BCD8CDD9-0C56-4401-ADB1-8B48DAB2C96F}">
      <dsp:nvSpPr>
        <dsp:cNvPr id="0" name=""/>
        <dsp:cNvSpPr/>
      </dsp:nvSpPr>
      <dsp:spPr>
        <a:xfrm>
          <a:off x="2941819" y="24179"/>
          <a:ext cx="1303875" cy="1303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3219694" y="302054"/>
          <a:ext cx="748125" cy="74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2525007" y="1734179"/>
          <a:ext cx="21375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Limitations</a:t>
          </a:r>
          <a:endParaRPr lang="en-US" sz="1100" kern="1200" dirty="0"/>
        </a:p>
        <a:p>
          <a:pPr marL="0" lvl="0" indent="0" algn="ctr" defTabSz="488950">
            <a:lnSpc>
              <a:spcPct val="100000"/>
            </a:lnSpc>
            <a:spcBef>
              <a:spcPct val="0"/>
            </a:spcBef>
            <a:spcAft>
              <a:spcPct val="35000"/>
            </a:spcAft>
            <a:buNone/>
          </a:pPr>
          <a:r>
            <a:rPr lang="en-US" sz="1100" kern="1200" dirty="0"/>
            <a:t>Only US films between 2006-2016</a:t>
          </a:r>
        </a:p>
      </dsp:txBody>
      <dsp:txXfrm>
        <a:off x="2525007" y="1734179"/>
        <a:ext cx="2137500" cy="922500"/>
      </dsp:txXfrm>
    </dsp:sp>
    <dsp:sp modelId="{FF93E135-77D6-48A0-8871-9BC93D705D06}">
      <dsp:nvSpPr>
        <dsp:cNvPr id="0" name=""/>
        <dsp:cNvSpPr/>
      </dsp:nvSpPr>
      <dsp:spPr>
        <a:xfrm>
          <a:off x="5453382" y="24179"/>
          <a:ext cx="1303875" cy="1303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5731257" y="302054"/>
          <a:ext cx="748125" cy="74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5036569" y="1734179"/>
          <a:ext cx="21375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Assumptions</a:t>
          </a:r>
          <a:endParaRPr lang="en-US" sz="1100" kern="1200" dirty="0"/>
        </a:p>
        <a:p>
          <a:pPr marL="0" lvl="0" indent="0" algn="ctr" defTabSz="488950">
            <a:lnSpc>
              <a:spcPct val="100000"/>
            </a:lnSpc>
            <a:spcBef>
              <a:spcPct val="0"/>
            </a:spcBef>
            <a:spcAft>
              <a:spcPct val="35000"/>
            </a:spcAft>
            <a:buNone/>
          </a:pPr>
          <a:r>
            <a:rPr lang="en-US" sz="1100" kern="1200" dirty="0"/>
            <a:t>PG-13 movies and action genre will be the most profitable, mostly because of the superhero movies</a:t>
          </a:r>
        </a:p>
      </dsp:txBody>
      <dsp:txXfrm>
        <a:off x="5036569" y="1734179"/>
        <a:ext cx="2137500" cy="9225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56962"/>
            <a:ext cx="10058400" cy="1371600"/>
          </a:xfrm>
        </p:spPr>
        <p:txBody>
          <a:bodyPr>
            <a:normAutofit/>
          </a:bodyPr>
          <a:lstStyle/>
          <a:p>
            <a:pPr algn="ctr"/>
            <a:r>
              <a:rPr lang="en-US" dirty="0" err="1"/>
              <a:t>Movie_Database</a:t>
            </a:r>
            <a:r>
              <a:rPr lang="en-US" dirty="0"/>
              <a:t> ETL</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510123407"/>
              </p:ext>
            </p:extLst>
          </p:nvPr>
        </p:nvGraphicFramePr>
        <p:xfrm>
          <a:off x="2122799" y="3624952"/>
          <a:ext cx="7187514" cy="2680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178941CB-6521-494C-AA62-41909D6D2640}"/>
              </a:ext>
            </a:extLst>
          </p:cNvPr>
          <p:cNvSpPr txBox="1"/>
          <p:nvPr/>
        </p:nvSpPr>
        <p:spPr>
          <a:xfrm>
            <a:off x="1938068" y="2214113"/>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1DE9837C-F14D-4FEF-AD05-C84FD2BBF9EE}"/>
              </a:ext>
            </a:extLst>
          </p:cNvPr>
          <p:cNvSpPr txBox="1"/>
          <p:nvPr/>
        </p:nvSpPr>
        <p:spPr>
          <a:xfrm>
            <a:off x="1066800" y="1828562"/>
            <a:ext cx="9959546" cy="1600438"/>
          </a:xfrm>
          <a:prstGeom prst="rect">
            <a:avLst/>
          </a:prstGeom>
          <a:noFill/>
        </p:spPr>
        <p:txBody>
          <a:bodyPr wrap="square" rtlCol="0">
            <a:spAutoFit/>
          </a:bodyPr>
          <a:lstStyle/>
          <a:p>
            <a:r>
              <a:rPr lang="en-US" sz="1400" dirty="0">
                <a:solidFill>
                  <a:prstClr val="black">
                    <a:hueOff val="0"/>
                    <a:satOff val="0"/>
                    <a:lumOff val="0"/>
                    <a:alphaOff val="0"/>
                  </a:prstClr>
                </a:solidFill>
                <a:latin typeface="Century Gothic" panose="020F0302020204030204"/>
              </a:rPr>
              <a:t>We like movies! While this is true for most people, what factors actually lead to the average person cracking open their wallets and dropping their hard-earned cash on a movie ticket? </a:t>
            </a:r>
          </a:p>
          <a:p>
            <a:endParaRPr lang="en-US" sz="1400" dirty="0">
              <a:solidFill>
                <a:prstClr val="black">
                  <a:hueOff val="0"/>
                  <a:satOff val="0"/>
                  <a:lumOff val="0"/>
                  <a:alphaOff val="0"/>
                </a:prstClr>
              </a:solidFill>
              <a:latin typeface="Century Gothic" panose="020F0302020204030204"/>
            </a:endParaRPr>
          </a:p>
          <a:p>
            <a:r>
              <a:rPr lang="en-US" sz="1400" dirty="0">
                <a:solidFill>
                  <a:prstClr val="black">
                    <a:hueOff val="0"/>
                    <a:satOff val="0"/>
                    <a:lumOff val="0"/>
                    <a:alphaOff val="0"/>
                  </a:prstClr>
                </a:solidFill>
                <a:latin typeface="Century Gothic" panose="020F0302020204030204"/>
              </a:rPr>
              <a:t>Is this determined by genre? Is the MPAA rating a factor? What about the critical reaction to the film? What choices can producers make when deciding what movies to produce to maximize their profits at both the domestic and worldwide box office? Using data cribbed from Box Office Mojo, IMDB, and Metacritic, can we create a database to determine what factors to lead to the highest chance of profitability.</a:t>
            </a:r>
          </a:p>
        </p:txBody>
      </p:sp>
    </p:spTree>
    <p:extLst>
      <p:ext uri="{BB962C8B-B14F-4D97-AF65-F5344CB8AC3E}">
        <p14:creationId xmlns:p14="http://schemas.microsoft.com/office/powerpoint/2010/main" val="1832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42662-6D71-4B0A-A256-E7C7CAAB9A34}"/>
              </a:ext>
            </a:extLst>
          </p:cNvPr>
          <p:cNvSpPr>
            <a:spLocks noGrp="1"/>
          </p:cNvSpPr>
          <p:nvPr>
            <p:ph type="title"/>
          </p:nvPr>
        </p:nvSpPr>
        <p:spPr/>
        <p:txBody>
          <a:bodyPr/>
          <a:lstStyle/>
          <a:p>
            <a:r>
              <a:rPr lang="en-US" dirty="0"/>
              <a:t>Data transformation</a:t>
            </a:r>
          </a:p>
        </p:txBody>
      </p:sp>
      <p:graphicFrame>
        <p:nvGraphicFramePr>
          <p:cNvPr id="7" name="Content Placeholder 6">
            <a:extLst>
              <a:ext uri="{FF2B5EF4-FFF2-40B4-BE49-F238E27FC236}">
                <a16:creationId xmlns:a16="http://schemas.microsoft.com/office/drawing/2014/main" id="{5E566176-695B-4221-BDAB-799AD6E9AD01}"/>
              </a:ext>
            </a:extLst>
          </p:cNvPr>
          <p:cNvGraphicFramePr>
            <a:graphicFrameLocks noGrp="1"/>
          </p:cNvGraphicFramePr>
          <p:nvPr>
            <p:ph idx="1"/>
            <p:extLst>
              <p:ext uri="{D42A27DB-BD31-4B8C-83A1-F6EECF244321}">
                <p14:modId xmlns:p14="http://schemas.microsoft.com/office/powerpoint/2010/main" val="2840025525"/>
              </p:ext>
            </p:extLst>
          </p:nvPr>
        </p:nvGraphicFramePr>
        <p:xfrm>
          <a:off x="5722189" y="2180972"/>
          <a:ext cx="4921728" cy="2871340"/>
        </p:xfrm>
        <a:graphic>
          <a:graphicData uri="http://schemas.openxmlformats.org/drawingml/2006/table">
            <a:tbl>
              <a:tblPr firstRow="1" firstCol="1" bandRow="1"/>
              <a:tblGrid>
                <a:gridCol w="1301524">
                  <a:extLst>
                    <a:ext uri="{9D8B030D-6E8A-4147-A177-3AD203B41FA5}">
                      <a16:colId xmlns:a16="http://schemas.microsoft.com/office/drawing/2014/main" val="2257995366"/>
                    </a:ext>
                  </a:extLst>
                </a:gridCol>
                <a:gridCol w="2274151">
                  <a:extLst>
                    <a:ext uri="{9D8B030D-6E8A-4147-A177-3AD203B41FA5}">
                      <a16:colId xmlns:a16="http://schemas.microsoft.com/office/drawing/2014/main" val="4074337571"/>
                    </a:ext>
                  </a:extLst>
                </a:gridCol>
                <a:gridCol w="1346053">
                  <a:extLst>
                    <a:ext uri="{9D8B030D-6E8A-4147-A177-3AD203B41FA5}">
                      <a16:colId xmlns:a16="http://schemas.microsoft.com/office/drawing/2014/main" val="922516981"/>
                    </a:ext>
                  </a:extLst>
                </a:gridCol>
              </a:tblGrid>
              <a:tr h="287134">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IMDB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Metacritic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Mojo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6200869"/>
                  </a:ext>
                </a:extLst>
              </a:tr>
              <a:tr h="287134">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ratings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meta_mixed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movie_title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5836507"/>
                  </a:ext>
                </a:extLst>
              </a:tr>
              <a:tr h="287134">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votes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meta_negative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movie_year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2386309"/>
                  </a:ext>
                </a:extLst>
              </a:tr>
              <a:tr h="287134">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meta_positive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budget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9465307"/>
                  </a:ext>
                </a:extLst>
              </a:tr>
              <a:tr h="287134">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metascore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domestic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6686844"/>
                  </a:ext>
                </a:extLst>
              </a:tr>
              <a:tr h="287134">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user_mixed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international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6679950"/>
                  </a:ext>
                </a:extLst>
              </a:tr>
              <a:tr h="287134">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user_negative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worldwide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577055"/>
                  </a:ext>
                </a:extLst>
              </a:tr>
              <a:tr h="287134">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user_positive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mpaa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2297370"/>
                  </a:ext>
                </a:extLst>
              </a:tr>
              <a:tr h="287134">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run_time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5329902"/>
                  </a:ext>
                </a:extLst>
              </a:tr>
              <a:tr h="287134">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genre_1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6106372"/>
                  </a:ext>
                </a:extLst>
              </a:tr>
            </a:tbl>
          </a:graphicData>
        </a:graphic>
      </p:graphicFrame>
      <p:sp>
        <p:nvSpPr>
          <p:cNvPr id="8" name="TextBox 7">
            <a:extLst>
              <a:ext uri="{FF2B5EF4-FFF2-40B4-BE49-F238E27FC236}">
                <a16:creationId xmlns:a16="http://schemas.microsoft.com/office/drawing/2014/main" id="{1CCBC0A5-767C-4503-93F8-2317CEF48B29}"/>
              </a:ext>
            </a:extLst>
          </p:cNvPr>
          <p:cNvSpPr txBox="1"/>
          <p:nvPr/>
        </p:nvSpPr>
        <p:spPr>
          <a:xfrm>
            <a:off x="1066800" y="2139314"/>
            <a:ext cx="3982995" cy="1477328"/>
          </a:xfrm>
          <a:prstGeom prst="rect">
            <a:avLst/>
          </a:prstGeom>
          <a:noFill/>
        </p:spPr>
        <p:txBody>
          <a:bodyPr wrap="square" rtlCol="0">
            <a:spAutoFit/>
          </a:bodyPr>
          <a:lstStyle/>
          <a:p>
            <a:r>
              <a:rPr lang="en-US" dirty="0"/>
              <a:t>From the 3 csv files pulled from Kaggle with up to 23 columns, we will join on movie titles and clean to reflect the columns in the table on the right.</a:t>
            </a:r>
          </a:p>
        </p:txBody>
      </p:sp>
    </p:spTree>
    <p:extLst>
      <p:ext uri="{BB962C8B-B14F-4D97-AF65-F5344CB8AC3E}">
        <p14:creationId xmlns:p14="http://schemas.microsoft.com/office/powerpoint/2010/main" val="3921284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{49CA3F9F-6BA9-42BA-AC5D-8F0B1037036B}tf78438558_win32</Template>
  <TotalTime>29</TotalTime>
  <Words>241</Words>
  <Application>Microsoft Office PowerPoint</Application>
  <PresentationFormat>Widescreen</PresentationFormat>
  <Paragraphs>40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Century Gothic</vt:lpstr>
      <vt:lpstr>Garamond</vt:lpstr>
      <vt:lpstr>SavonVTI</vt:lpstr>
      <vt:lpstr>Movie_Database ETL</vt:lpstr>
      <vt:lpstr>Data transformation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Amber Amato</dc:creator>
  <cp:lastModifiedBy>Amber Amato</cp:lastModifiedBy>
  <cp:revision>3</cp:revision>
  <dcterms:created xsi:type="dcterms:W3CDTF">2021-06-12T17:27:35Z</dcterms:created>
  <dcterms:modified xsi:type="dcterms:W3CDTF">2021-06-12T17:57:28Z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