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Default)" id="{273bc72c-65c4-c5b4-823b-3c1bf3fd59c1}">
          <p14:sldIdLst>
            <p14:sldId id="256"/>
            <p14:sldId id="257"/>
          </p14:sldIdLst>
        </p14:section>
        <p14:section name="מבנה החומר" id="{1587fdef-8220-6dcc-9703-3d79a6af2ee1}">
          <p14:sldIdLst>
            <p14:sldId id="258"/>
            <p14:sldId id="259"/>
            <p14:sldId id="260"/>
          </p14:sldIdLst>
        </p14:section>
        <p14:section name="תהליך הכנת יחידת חומר כיום" id="{77baf18f-5e38-b17a-7299-8662a391fadc}">
          <p14:sldIdLst>
            <p14:sldId id="261"/>
            <p14:sldId id="262"/>
          </p14:sldIdLst>
        </p14:section>
        <p14:section name="בעיות" id="{a7f84009-94cc-1106-e7dc-f82f21f3d5b8}">
          <p14:sldIdLst>
            <p14:sldId id="263"/>
            <p14:sldId id="264"/>
          </p14:sldIdLst>
        </p14:section>
        <p14:section name="עקרונות ההצעה" id="{1d813412-488b-9287-af8e-7325fe7aaafc}">
          <p14:sldIdLst>
            <p14:sldId id="265"/>
            <p14:sldId id="266"/>
          </p14:sldIdLst>
        </p14:section>
        <p14:section name="תהליך מוצע" id="{220fae77-2a6a-cb2d-1e4a-e07ca07ce5cf}">
          <p14:sldIdLst>
            <p14:sldId id="267"/>
            <p14:sldId id="268"/>
          </p14:sldIdLst>
        </p14:section>
        <p14:section name="רכיבי תכנות/פיתוח" id="{c18affcf-781e-13b5-a9d4-b9256a83db06}">
          <p14:sldIdLst>
            <p14:sldId id="269"/>
            <p14:sldId id="270"/>
            <p14:sldId id="271"/>
            <p14:sldId id="272"/>
          </p14:sldIdLst>
        </p14:section>
        <p14:section name="נושאים לבדיקה/פתרון" id="{a6bd0cb9-27b9-ca86-8b2a-3720c20f8da6}">
          <p14:sldIdLst>
            <p14:sldId id="273"/>
            <p14:sldId id="274"/>
          </p14:sldIdLst>
        </p14:section>
        <p14:section name="הערות נוספות" id="{de344d5e-a95b-6ce7-f979-c5312283b8d7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4000" b="1" dirty="0">
                <a:solidFill>
                  <a:srgbClr val="000000"/>
                </a:solidFill>
              </a:rPr>
              <a:t>הצעת </a:t>
            </a:r>
            <a:pPr rtl="1" algn="ctr" indent="0" marL="0">
              <a:buNone/>
            </a:pPr>
            <a:r>
              <a:rPr lang="he" altLang="en-US" sz="4000" b="1" dirty="0">
                <a:solidFill>
                  <a:srgbClr val="000000"/>
                </a:solidFill>
              </a:rPr>
              <a:t>ייעול </a:t>
            </a:r>
            <a:pPr rtl="1" algn="ctr" indent="0" marL="0">
              <a:buNone/>
            </a:pPr>
            <a:r>
              <a:rPr lang="he" altLang="en-US" sz="4000" b="1" dirty="0">
                <a:solidFill>
                  <a:srgbClr val="000000"/>
                </a:solidFill>
              </a:rPr>
              <a:t>בניית</a:t>
            </a:r>
            <a:pPr rtl="1" algn="ctr" indent="0" marL="0">
              <a:buNone/>
            </a:pPr>
            <a:r>
              <a:rPr lang="he" altLang="en-US" sz="4000" b="1" dirty="0">
                <a:solidFill>
                  <a:srgbClr val="000000"/>
                </a:solidFill>
              </a:rPr>
              <a:t> מאגרי</a:t>
            </a:r>
            <a:pPr rtl="1" algn="ctr" indent="0" marL="0">
              <a:buNone/>
            </a:pPr>
            <a:r>
              <a:rPr lang="he" altLang="en-US" sz="4000" b="1" dirty="0">
                <a:solidFill>
                  <a:srgbClr val="000000"/>
                </a:solidFill>
              </a:rPr>
              <a:t> חומר HackerU</a:t>
            </a:r>
            <a:endParaRPr lang="he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עקרונות ההצעה</a:t>
            </a:r>
            <a:endParaRPr lang="he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עקרונות ההצעה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מערכת אחת לניהול גרסאות של כל הקבצים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שימוש במערכת ייעודית לניהול גרסאות, כדי לנהל גרסאות גם של קבצי החומר וגם של הקבצים הנלווים (ולא מערכת עיצוב קבצים אשר ניהול גרסות הוברגה עליה כלאחר יד).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קבצי החומר כולו יהיו קבצי טקסט. מהם ייבנו אוטומטית קבצי הסוף, ה-PPTX.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קוד לדוגמא יישאב מקבצי מקור בזמן בניית קבצי הסוף.</a:t>
            </a:r>
            <a:endParaRPr lang="h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תהליך מוצע</a:t>
            </a:r>
            <a:endParaRPr lang="he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תהליך מוצע</a:t>
            </a:r>
            <a:endParaRPr lang="he" dirty="0"/>
          </a:p>
          <a:p>
            <a:pPr rtl="1" algn="r" indent="0" marL="0">
              <a:buNone/>
            </a:pPr>
            <a:r>
              <a:rPr lang="he" altLang="en-US" dirty="0">
                <a:solidFill>
                  <a:srgbClr val="000000"/>
                </a:solidFill>
              </a:rPr>
              <a:t>החומר והקבצים הנלווים יישמרו כקבצי טקסט (עם תוספת תמונות כפי הצורך) ב-GitHub. רק לגל תהיה אפשרות לבצע commit על ה-branch הראשי.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גל/יהונתן יכתבו חומר, ויעלו למאגר ב-branch נפרד (ע"פ הנחיות Git Flow)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זאב ויהונתן יגישו PR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גל עובר על ה-PR ומגיש ביקורת (חוזר חלילה ל-2 אם יש צורך)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פגישה אם יש צורך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גל ממזג את ה-PR לתוך ה-branch הראשי</a:t>
            </a:r>
            <a:endParaRPr lang="he" dirty="0"/>
          </a:p>
          <a:p>
            <a:pPr rtl="1" algn="r" marL="342900" indent="-342900">
              <a:buSzPct val="100000"/>
              <a:buFont typeface="+mj-lt"/>
              <a:buAutoNum type="arabicPeriod" startAt="1"/>
            </a:pPr>
            <a:r>
              <a:rPr lang="he" altLang="en-US" dirty="0">
                <a:solidFill>
                  <a:srgbClr val="000000"/>
                </a:solidFill>
              </a:rPr>
              <a:t>מתבצעת יצירה אוטומטית של ה-PPTX (ובהמשך אולי גם העלאה ל- tools-plan)</a:t>
            </a:r>
            <a:endParaRPr lang="h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רכיבי תכנות/פיתוח</a:t>
            </a:r>
            <a:endParaRPr lang="he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רכיבי תכנות/פיתוח</a:t>
            </a:r>
            <a:endParaRPr lang="h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כלי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תאור ותכונות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אתר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git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מערכת ניהול גרסאות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GitHub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מאפשר עבודת צוות משותפת עם כלים חזקים נוספים:</a:t>
                      </a:r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
</a:t>
                      </a:r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נושאים (Issues) שכל משתמש רשום ב-GitHub יכול לפתוח</a:t>
                      </a:r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
</a:t>
                      </a:r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בקשה למשיכת קוד לתוך ההמאגר/הענף המרכזי (Pull Request)</a:t>
                      </a:r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
</a:t>
                      </a:r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כלי ניהול פרוייקט ומשימות</a:t>
                      </a:r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
</a:t>
                      </a:r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פעולות אוטונטיות לאחר commit או אירוע אחר (Actions)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Markdown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שפת markup קריאה גם לאנשים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markdown-it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ספריית JS לפירוק ופיענוח Markdown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https://markdown-it.github.io/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remark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ספריית JS לפירוק ופיענוח Markdown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https://remark.js.org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remarkable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ספריית JS לפירוק ופיענוח Markdown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https://github.com/jonschlinkert/remarkable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marked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ספריית JS לפירוק ופיענוח Markdown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https://marked.js.org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PptxGenJS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ספרית JS ליצירת PPTX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https://gitbrent.github.io/PptxGenJS/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רכיבים מוכנים</a:t>
            </a:r>
            <a:endParaRPr lang="h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תאור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קוד המשתמש באחת הספריות הנ"ל לפירוק Markdown ומייצר PPTX בהתאם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קריאה ליצירת PPTX כנ"ל מתוך Github Actions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מערכת בדיקות, לדוגמא שכל קישור לקוד מוטמע מוביל לאנשהו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רכיבים לפיתוח</a:t>
            </a:r>
            <a:endParaRPr lang="h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נושאים לבדיקה/פתרון</a:t>
            </a:r>
            <a:endParaRPr lang="he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נושאים לבדיקה/פתרון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תחביר קוד מוטמע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בחירת ספריה לפירוק Markdown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תמיכה ב-RTL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תמיכה ב-RTL בעורך Markdown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אבטחת מידע של החומר</a:t>
            </a:r>
            <a:endParaRPr lang="h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הערות נוספות</a:t>
            </a:r>
            <a:endParaRPr lang="he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הערות נוספות</a:t>
            </a:r>
            <a:endParaRPr lang="h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מבנה החומר</a:t>
            </a:r>
            <a:endParaRPr lang="h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מבנה החומר</a:t>
            </a:r>
            <a:endParaRPr lang="he" dirty="0"/>
          </a:p>
          <a:p>
            <a:pPr rtl="1" algn="r" indent="0" marL="0">
              <a:buNone/>
            </a:pPr>
            <a:r>
              <a:rPr lang="he" altLang="en-US" dirty="0">
                <a:solidFill>
                  <a:srgbClr val="000000"/>
                </a:solidFill>
              </a:rPr>
              <a:t>נכון לעכשיו החומר מכיל 3 רכיבים: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החומר העיקרי: קבצי PPTX להצגה בזמן ההרצאה (עבור המרצה)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דוגמאות קוד מורחבות בקבצי HTML ו-JS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קבצי פתרון לדוגמא עבור התרגילים</a:t>
            </a:r>
            <a:endParaRPr lang="h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מבנה קבצי PPTX</a:t>
            </a:r>
            <a:endParaRPr lang="he" dirty="0"/>
          </a:p>
          <a:p>
            <a:pPr rtl="1" algn="r" indent="0" marL="0">
              <a:buNone/>
            </a:pPr>
            <a:r>
              <a:rPr lang="he" altLang="en-US" dirty="0">
                <a:solidFill>
                  <a:srgbClr val="000000"/>
                </a:solidFill>
              </a:rPr>
              <a:t>כל קובץ PPTX מכיל שקף התחלה, ושלשה שקפי סיום: "זמן שאלות", "בדיקת רמת ידע", ו-"סוף".</a:t>
            </a:r>
            <a:endParaRPr lang="he" dirty="0"/>
          </a:p>
          <a:p>
            <a:pPr rtl="1" algn="r" indent="0" marL="0">
              <a:buNone/>
            </a:pPr>
            <a:r>
              <a:rPr lang="he" altLang="en-US" dirty="0">
                <a:solidFill>
                  <a:srgbClr val="000000"/>
                </a:solidFill>
              </a:rPr>
              <a:t>עיקר החומר מחולק למקטעים, אשר כל מקטע יש לו: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שקף הקדמה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אחד או יותר שקפי תוכן - רשימת נקודות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אפס או יותר שקפי תרגילים</a:t>
            </a:r>
            <a:endParaRPr lang="h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תהליך הכנת יחידת חומר כיום</a:t>
            </a:r>
            <a:endParaRPr lang="he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תהליך הכנת יחידת חומר כיום</a:t>
            </a:r>
            <a:endParaRPr lang="he" dirty="0"/>
          </a:p>
          <a:p>
            <a:pPr rtl="1" algn="r" indent="0" marL="0">
              <a:buNone/>
            </a:pPr>
            <a:r>
              <a:rPr lang="he" altLang="en-US" dirty="0">
                <a:solidFill>
                  <a:srgbClr val="000000"/>
                </a:solidFill>
              </a:rPr>
              <a:t>הכנת החומר במצגות: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גל/יהונתן מכינים מצגת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גל מעלה ל-tools-plan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strike="sngStrike" dirty="0">
                <a:solidFill>
                  <a:srgbClr val="000000"/>
                </a:solidFill>
              </a:rPr>
              <a:t>יהונתן מעתיק צילומי מסך לקובץ PPTX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strike="sngStrike" dirty="0">
                <a:solidFill>
                  <a:srgbClr val="000000"/>
                </a:solidFill>
              </a:rPr>
              <a:t>זאב כותב הגהות בתוך קובץ ה-PPTX בהערות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זאב כותב הערות בקובץ נפרד על סמך המצגת ב-tools-plan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יהונתן עובר על ההערות, מוריד/מוסיף הערות נוספות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יהונתן וגל נפגשים כדי לשלב את הכל לקובץ הסופי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גל מעדכן את הקובץ ומעלה שוב ל-tools-plan</a:t>
            </a:r>
            <a:endParaRPr lang="he" dirty="0"/>
          </a:p>
          <a:p>
            <a:pPr rtl="1" algn="r" indent="0" marL="0">
              <a:buNone/>
            </a:pPr>
            <a:r>
              <a:rPr lang="he" altLang="en-US" dirty="0">
                <a:solidFill>
                  <a:srgbClr val="000000"/>
                </a:solidFill>
              </a:rPr>
              <a:t>יהונתן וזאב סיכמו שמכיוון שגל מעדכן את ה-tools-plan מדי פעם ואין ליהונתן דיווח מתי זה קורה, זאב יכתוב הערות בקובץ נפרד, במקום להסתמך על קובץ PPTX שיכין יהונתן.</a:t>
            </a:r>
            <a:endParaRPr lang="he" dirty="0"/>
          </a:p>
          <a:p>
            <a:pPr rtl="1" algn="r" indent="0" marL="0">
              <a:buNone/>
            </a:pPr>
            <a:r>
              <a:rPr lang="he" altLang="en-US" dirty="0">
                <a:solidFill>
                  <a:srgbClr val="000000"/>
                </a:solidFill>
              </a:rPr>
              <a:t>הכנת קוד ופתרונות לדוגמא: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גל/יונתן מכינים קוד ופתרונות לדוגמא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זאב מגיה את החומר. את הגירסא הישנה מעביר לתיקיה X ומעלה גירסה חדשה.</a:t>
            </a:r>
            <a:endParaRPr lang="h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rtl="1" algn="ctr" indent="0" marL="0">
              <a:buNone/>
            </a:pPr>
            <a:r>
              <a:rPr lang="he" altLang="en-US" sz="3000" b="1" dirty="0">
                <a:solidFill>
                  <a:srgbClr val="000000"/>
                </a:solidFill>
              </a:rPr>
              <a:t>בעיות</a:t>
            </a:r>
            <a:endParaRPr lang="he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91440"/>
            <a:ext cx="8686800" cy="4886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1" algn="r" indent="0" marL="0">
              <a:buNone/>
            </a:pPr>
            <a:r>
              <a:rPr lang="he" altLang="en-US" b="1" dirty="0">
                <a:solidFill>
                  <a:srgbClr val="000000"/>
                </a:solidFill>
              </a:rPr>
              <a:t>בעיות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ההתייחסות לשיקופית/שורה טעונת תיקון ב-PPTX מורכבת: יש לציין את מס' השיקופית + כותרת וכן את מס' השורה אליה מתייחסים. במידה ונדרש תיקון ניסוח יש לציין גם את הטקסט המקורי וגם את הטקסט החדש.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מחזיקים 2 תהליכי ניהול גרסאות התלויים בהרבה פעולות ידניות. למשל, תיקון שגיאה בפתרונות לדוגמא דורש לזכור קודם כל להעביר את הגרסא הקודמת לתיקיה X.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שגיאות בקוד המוטמע בשקופיות דורש תיקון פעמיים: גם בשקף עצמו, וגם בקבצים הנלווים. מיותר ועלול לגרום לאי תאימויות.</a:t>
            </a:r>
            <a:endParaRPr lang="he" dirty="0"/>
          </a:p>
          <a:p>
            <a:pPr rtl="1" algn="r" marL="342900" indent="-342900">
              <a:buSzPct val="100000"/>
              <a:buChar char="•"/>
            </a:pPr>
            <a:r>
              <a:rPr lang="he" altLang="en-US" dirty="0">
                <a:solidFill>
                  <a:srgbClr val="000000"/>
                </a:solidFill>
              </a:rPr>
              <a:t>כל דרישה לפעולה ידנית שחוזרת על עצמה שוב ושוב, מגדילה את הסיכון שהיא תשכח. למשל, חלק מהשקפים חסר להם תמונת רקע, וחלק מהמקטעים אין להם שקף הקדמה.</a:t>
            </a:r>
            <a:endParaRPr lang="h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2023-10-05T22:39:00Z</dcterms:created>
  <dcterms:modified xsi:type="dcterms:W3CDTF">2023-10-05T22:39:00Z</dcterms:modified>
</cp:coreProperties>
</file>