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300" r:id="rId11"/>
    <p:sldId id="301" r:id="rId12"/>
    <p:sldId id="305" r:id="rId13"/>
    <p:sldId id="265" r:id="rId14"/>
    <p:sldId id="266" r:id="rId15"/>
    <p:sldId id="267" r:id="rId16"/>
    <p:sldId id="268" r:id="rId17"/>
    <p:sldId id="269" r:id="rId18"/>
    <p:sldId id="270" r:id="rId19"/>
    <p:sldId id="312" r:id="rId20"/>
    <p:sldId id="310" r:id="rId21"/>
    <p:sldId id="308" r:id="rId22"/>
    <p:sldId id="314" r:id="rId23"/>
    <p:sldId id="315" r:id="rId24"/>
    <p:sldId id="316"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13" r:id="rId55"/>
    <p:sldId id="303"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8687772-FE02-48CD-82FE-3DFA8E4FBCC1}">
          <p14:sldIdLst>
            <p14:sldId id="256"/>
            <p14:sldId id="260"/>
            <p14:sldId id="257"/>
            <p14:sldId id="258"/>
            <p14:sldId id="259"/>
            <p14:sldId id="261"/>
            <p14:sldId id="262"/>
            <p14:sldId id="263"/>
            <p14:sldId id="264"/>
            <p14:sldId id="300"/>
            <p14:sldId id="301"/>
            <p14:sldId id="305"/>
            <p14:sldId id="265"/>
            <p14:sldId id="266"/>
            <p14:sldId id="267"/>
            <p14:sldId id="268"/>
            <p14:sldId id="269"/>
            <p14:sldId id="270"/>
            <p14:sldId id="312"/>
            <p14:sldId id="310"/>
            <p14:sldId id="308"/>
            <p14:sldId id="314"/>
            <p14:sldId id="315"/>
            <p14:sldId id="316"/>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13"/>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5" autoAdjust="0"/>
    <p:restoredTop sz="94660"/>
  </p:normalViewPr>
  <p:slideViewPr>
    <p:cSldViewPr snapToGrid="0">
      <p:cViewPr varScale="1">
        <p:scale>
          <a:sx n="79" d="100"/>
          <a:sy n="79" d="100"/>
        </p:scale>
        <p:origin x="12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894618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345976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88918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429323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77528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401745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20209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359726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181274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301381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51AA1E-FB94-46E3-804F-F10AEB28AFDD}" type="datetimeFigureOut">
              <a:rPr lang="zh-CN" altLang="en-US" smtClean="0"/>
              <a:t>2019/8/14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230011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1AA1E-FB94-46E3-804F-F10AEB28AFDD}" type="datetimeFigureOut">
              <a:rPr lang="zh-CN" altLang="en-US" smtClean="0"/>
              <a:t>2019/8/14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BDC2E-4739-4F87-BA18-52529209A736}" type="slidenum">
              <a:rPr lang="zh-CN" altLang="en-US" smtClean="0"/>
              <a:t>‹#›</a:t>
            </a:fld>
            <a:endParaRPr lang="zh-CN" altLang="en-US"/>
          </a:p>
        </p:txBody>
      </p:sp>
    </p:spTree>
    <p:extLst>
      <p:ext uri="{BB962C8B-B14F-4D97-AF65-F5344CB8AC3E}">
        <p14:creationId xmlns:p14="http://schemas.microsoft.com/office/powerpoint/2010/main" val="1352115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天哪你竟然发现</a:t>
            </a:r>
            <a:r>
              <a:rPr lang="zh-CN" altLang="en-US" smtClean="0"/>
              <a:t>了一个真的</a:t>
            </a:r>
            <a:r>
              <a:rPr lang="zh-CN" altLang="en-US" dirty="0" smtClean="0"/>
              <a:t>很水的联赛专题？</a:t>
            </a:r>
            <a:endParaRPr lang="zh-CN" altLang="en-US" dirty="0"/>
          </a:p>
        </p:txBody>
      </p:sp>
      <p:sp>
        <p:nvSpPr>
          <p:cNvPr id="3" name="副标题 2"/>
          <p:cNvSpPr>
            <a:spLocks noGrp="1"/>
          </p:cNvSpPr>
          <p:nvPr>
            <p:ph type="subTitle" idx="1"/>
          </p:nvPr>
        </p:nvSpPr>
        <p:spPr/>
        <p:txBody>
          <a:bodyPr/>
          <a:lstStyle/>
          <a:p>
            <a:r>
              <a:rPr lang="en-US" altLang="zh-CN" dirty="0" err="1" smtClean="0"/>
              <a:t>zjq</a:t>
            </a:r>
            <a:endParaRPr lang="zh-CN" altLang="en-US" dirty="0"/>
          </a:p>
        </p:txBody>
      </p:sp>
    </p:spTree>
    <p:extLst>
      <p:ext uri="{BB962C8B-B14F-4D97-AF65-F5344CB8AC3E}">
        <p14:creationId xmlns:p14="http://schemas.microsoft.com/office/powerpoint/2010/main" val="3641911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来数数树</a:t>
            </a:r>
            <a:endParaRPr lang="zh-CN" altLang="en-US" dirty="0"/>
          </a:p>
        </p:txBody>
      </p:sp>
    </p:spTree>
    <p:extLst>
      <p:ext uri="{BB962C8B-B14F-4D97-AF65-F5344CB8AC3E}">
        <p14:creationId xmlns:p14="http://schemas.microsoft.com/office/powerpoint/2010/main" val="79608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苹果树</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738" y="1690688"/>
            <a:ext cx="10008523" cy="3669792"/>
          </a:xfrm>
        </p:spPr>
      </p:pic>
      <p:sp>
        <p:nvSpPr>
          <p:cNvPr id="6" name="文本框 5"/>
          <p:cNvSpPr txBox="1"/>
          <p:nvPr/>
        </p:nvSpPr>
        <p:spPr>
          <a:xfrm>
            <a:off x="1328928" y="5596128"/>
            <a:ext cx="9314688" cy="369332"/>
          </a:xfrm>
          <a:prstGeom prst="rect">
            <a:avLst/>
          </a:prstGeom>
          <a:noFill/>
        </p:spPr>
        <p:txBody>
          <a:bodyPr wrap="square" rtlCol="0">
            <a:spAutoFit/>
          </a:bodyPr>
          <a:lstStyle/>
          <a:p>
            <a:r>
              <a:rPr lang="en-US" altLang="zh-CN" dirty="0" smtClean="0"/>
              <a:t>n&lt;=40</a:t>
            </a:r>
            <a:endParaRPr lang="zh-CN" altLang="en-US" dirty="0"/>
          </a:p>
        </p:txBody>
      </p:sp>
    </p:spTree>
    <p:extLst>
      <p:ext uri="{BB962C8B-B14F-4D97-AF65-F5344CB8AC3E}">
        <p14:creationId xmlns:p14="http://schemas.microsoft.com/office/powerpoint/2010/main" val="279322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吼题</a:t>
            </a:r>
            <a:endParaRPr lang="zh-CN" altLang="en-US" dirty="0"/>
          </a:p>
        </p:txBody>
      </p:sp>
      <p:sp>
        <p:nvSpPr>
          <p:cNvPr id="3" name="内容占位符 2"/>
          <p:cNvSpPr>
            <a:spLocks noGrp="1"/>
          </p:cNvSpPr>
          <p:nvPr>
            <p:ph idx="1"/>
          </p:nvPr>
        </p:nvSpPr>
        <p:spPr/>
        <p:txBody>
          <a:bodyPr/>
          <a:lstStyle/>
          <a:p>
            <a:r>
              <a:rPr lang="zh-CN" altLang="en-US" dirty="0" smtClean="0"/>
              <a:t>有</a:t>
            </a:r>
            <a:r>
              <a:rPr lang="en-US" altLang="zh-CN" dirty="0" smtClean="0"/>
              <a:t>n</a:t>
            </a:r>
            <a:r>
              <a:rPr lang="zh-CN" altLang="en-US" dirty="0"/>
              <a:t>个城市，每个城市有个权</a:t>
            </a:r>
            <a:r>
              <a:rPr lang="zh-CN" altLang="en-US" dirty="0" smtClean="0"/>
              <a:t>值</a:t>
            </a:r>
            <a:r>
              <a:rPr lang="en-US" altLang="zh-CN" dirty="0" err="1" smtClean="0"/>
              <a:t>wi</a:t>
            </a:r>
            <a:r>
              <a:rPr lang="zh-CN" altLang="en-US" dirty="0"/>
              <a:t>，任意两个</a:t>
            </a:r>
            <a:r>
              <a:rPr lang="zh-CN" altLang="en-US" dirty="0" smtClean="0"/>
              <a:t>城市</a:t>
            </a:r>
            <a:r>
              <a:rPr lang="en-US" altLang="zh-CN" dirty="0" err="1" smtClean="0"/>
              <a:t>i,j</a:t>
            </a:r>
            <a:r>
              <a:rPr lang="zh-CN" altLang="en-US" dirty="0"/>
              <a:t>之间的道路数有</a:t>
            </a:r>
            <a:r>
              <a:rPr lang="en-US" altLang="zh-CN" dirty="0" err="1"/>
              <a:t>wi∗</a:t>
            </a:r>
            <a:r>
              <a:rPr lang="en-US" altLang="zh-CN" dirty="0" err="1" smtClean="0"/>
              <a:t>wj</a:t>
            </a:r>
            <a:r>
              <a:rPr lang="zh-CN" altLang="en-US" dirty="0" smtClean="0"/>
              <a:t>条</a:t>
            </a:r>
            <a:r>
              <a:rPr lang="zh-CN" altLang="en-US" dirty="0"/>
              <a:t>。对于每种生成树，设每个点的度数</a:t>
            </a:r>
            <a:r>
              <a:rPr lang="zh-CN" altLang="en-US" dirty="0" smtClean="0"/>
              <a:t>为</a:t>
            </a:r>
            <a:r>
              <a:rPr lang="en-US" altLang="zh-CN" dirty="0" smtClean="0"/>
              <a:t>di</a:t>
            </a:r>
            <a:r>
              <a:rPr lang="zh-CN" altLang="en-US" dirty="0"/>
              <a:t>，其权值定义</a:t>
            </a:r>
            <a:r>
              <a:rPr lang="zh-CN" altLang="en-US" dirty="0" smtClean="0"/>
              <a:t>为</a:t>
            </a:r>
            <a:r>
              <a:rPr lang="en-US" altLang="zh-CN" dirty="0" smtClean="0"/>
              <a:t>∏</a:t>
            </a:r>
            <a:r>
              <a:rPr lang="en-US" altLang="zh-CN" dirty="0"/>
              <a:t>di</a:t>
            </a:r>
            <a:r>
              <a:rPr lang="zh-CN" altLang="en-US" dirty="0"/>
              <a:t>。问所有无根生成树的权值和。答案</a:t>
            </a:r>
            <a:r>
              <a:rPr lang="zh-CN" altLang="en-US" dirty="0" smtClean="0"/>
              <a:t>对</a:t>
            </a:r>
            <a:r>
              <a:rPr lang="en-US" altLang="zh-CN" dirty="0" smtClean="0"/>
              <a:t>1e9+7</a:t>
            </a:r>
            <a:r>
              <a:rPr lang="zh-CN" altLang="en-US" dirty="0"/>
              <a:t>取模</a:t>
            </a:r>
            <a:r>
              <a:rPr lang="zh-CN" altLang="en-US" dirty="0" smtClean="0"/>
              <a:t>。</a:t>
            </a:r>
            <a:endParaRPr lang="en-US" altLang="zh-CN" dirty="0" smtClean="0"/>
          </a:p>
          <a:p>
            <a:r>
              <a:rPr lang="zh-CN" altLang="en-US" dirty="0" smtClean="0"/>
              <a:t> </a:t>
            </a:r>
            <a:r>
              <a:rPr lang="en-US" altLang="zh-CN" dirty="0"/>
              <a:t>n≤</a:t>
            </a:r>
            <a:r>
              <a:rPr lang="en-US" altLang="zh-CN" dirty="0" smtClean="0"/>
              <a:t>2000</a:t>
            </a:r>
            <a:endParaRPr lang="zh-CN" altLang="en-US" dirty="0"/>
          </a:p>
        </p:txBody>
      </p:sp>
    </p:spTree>
    <p:extLst>
      <p:ext uri="{BB962C8B-B14F-4D97-AF65-F5344CB8AC3E}">
        <p14:creationId xmlns:p14="http://schemas.microsoft.com/office/powerpoint/2010/main" val="364206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图论三部曲之竞赛图</a:t>
            </a:r>
            <a:endParaRPr lang="zh-CN" altLang="en-US" dirty="0"/>
          </a:p>
        </p:txBody>
      </p:sp>
    </p:spTree>
    <p:extLst>
      <p:ext uri="{BB962C8B-B14F-4D97-AF65-F5344CB8AC3E}">
        <p14:creationId xmlns:p14="http://schemas.microsoft.com/office/powerpoint/2010/main" val="367348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兰道定理</a:t>
            </a:r>
          </a:p>
        </p:txBody>
      </p:sp>
      <p:sp>
        <p:nvSpPr>
          <p:cNvPr id="3" name="内容占位符 2"/>
          <p:cNvSpPr>
            <a:spLocks noGrp="1"/>
          </p:cNvSpPr>
          <p:nvPr>
            <p:ph idx="1"/>
          </p:nvPr>
        </p:nvSpPr>
        <p:spPr>
          <a:xfrm>
            <a:off x="838200" y="1355014"/>
            <a:ext cx="10515600" cy="5226539"/>
          </a:xfrm>
        </p:spPr>
        <p:txBody>
          <a:bodyPr>
            <a:normAutofit/>
          </a:bodyPr>
          <a:lstStyle/>
          <a:p>
            <a:r>
              <a:rPr lang="zh-CN" altLang="en-US" dirty="0"/>
              <a:t>用来判定竞赛图。</a:t>
            </a:r>
            <a:endParaRPr lang="en-US" altLang="zh-CN" dirty="0"/>
          </a:p>
          <a:p>
            <a:r>
              <a:rPr lang="zh-CN" altLang="en-US" dirty="0"/>
              <a:t>定义一个竞赛图的比分序列</a:t>
            </a:r>
            <a:r>
              <a:rPr lang="en-US" altLang="zh-CN" dirty="0" err="1"/>
              <a:t>si</a:t>
            </a:r>
            <a:r>
              <a:rPr lang="zh-CN" altLang="en-US" dirty="0"/>
              <a:t>，</a:t>
            </a:r>
            <a:r>
              <a:rPr lang="en-US" altLang="zh-CN" dirty="0"/>
              <a:t>(s1&lt;=s2&lt;=…&lt;=</a:t>
            </a:r>
            <a:r>
              <a:rPr lang="en-US" altLang="zh-CN" dirty="0" err="1"/>
              <a:t>sn</a:t>
            </a:r>
            <a:r>
              <a:rPr lang="en-US" altLang="zh-CN" dirty="0"/>
              <a:t>)</a:t>
            </a:r>
            <a:r>
              <a:rPr lang="zh-CN" altLang="en-US" dirty="0"/>
              <a:t>，代表每个点的出度。即把每个点的出度从小到大排序之后的序列。</a:t>
            </a:r>
            <a:endParaRPr lang="en-US" altLang="zh-CN" dirty="0"/>
          </a:p>
          <a:p>
            <a:r>
              <a:rPr lang="zh-CN" altLang="en-US" dirty="0"/>
              <a:t>我们需要判定这个比分序列是否合法，即是否存在一个竞赛图满足此序列。</a:t>
            </a:r>
            <a:endParaRPr lang="en-US" altLang="zh-CN" dirty="0"/>
          </a:p>
          <a:p>
            <a:r>
              <a:rPr lang="zh-CN" altLang="en-US" dirty="0"/>
              <a:t>那么序列</a:t>
            </a:r>
            <a:r>
              <a:rPr lang="en-US" altLang="zh-CN" dirty="0"/>
              <a:t>S</a:t>
            </a:r>
            <a:r>
              <a:rPr lang="zh-CN" altLang="en-US" dirty="0"/>
              <a:t>合法当且仅当</a:t>
            </a:r>
            <a:endParaRPr lang="en-US" altLang="zh-CN" dirty="0"/>
          </a:p>
          <a:p>
            <a:r>
              <a:rPr lang="zh-CN" altLang="en-US" dirty="0"/>
              <a:t>特别的当</a:t>
            </a:r>
            <a:r>
              <a:rPr lang="en-US" altLang="zh-CN" dirty="0"/>
              <a:t>k=n</a:t>
            </a:r>
            <a:r>
              <a:rPr lang="zh-CN" altLang="en-US" dirty="0"/>
              <a:t>时上式必须取等号。</a:t>
            </a:r>
            <a:endParaRPr lang="en-US" altLang="zh-CN" dirty="0"/>
          </a:p>
          <a:p>
            <a:r>
              <a:rPr lang="zh-CN" altLang="en-US" dirty="0"/>
              <a:t>这个定理的必要性是显然的，自己画个图就可以理解了，我们这里只证明其充分性。</a:t>
            </a:r>
            <a:endParaRPr lang="en-US" altLang="zh-CN" dirty="0"/>
          </a:p>
          <a:p>
            <a:r>
              <a:rPr lang="zh-CN" altLang="en-US" dirty="0"/>
              <a:t>具体一点，我们将会给出一种构造方法，可以从比分序列还原一种竞赛图。</a:t>
            </a:r>
          </a:p>
        </p:txBody>
      </p:sp>
      <p:pic>
        <p:nvPicPr>
          <p:cNvPr id="4" name="图片 3"/>
          <p:cNvPicPr>
            <a:picLocks noChangeAspect="1"/>
          </p:cNvPicPr>
          <p:nvPr/>
        </p:nvPicPr>
        <p:blipFill>
          <a:blip r:embed="rId2"/>
          <a:stretch>
            <a:fillRect/>
          </a:stretch>
        </p:blipFill>
        <p:spPr>
          <a:xfrm>
            <a:off x="6302171" y="3707483"/>
            <a:ext cx="2853670" cy="857275"/>
          </a:xfrm>
          <a:prstGeom prst="rect">
            <a:avLst/>
          </a:prstGeom>
        </p:spPr>
      </p:pic>
    </p:spTree>
    <p:extLst>
      <p:ext uri="{BB962C8B-B14F-4D97-AF65-F5344CB8AC3E}">
        <p14:creationId xmlns:p14="http://schemas.microsoft.com/office/powerpoint/2010/main" val="1856748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构造</a:t>
            </a:r>
          </a:p>
        </p:txBody>
      </p:sp>
      <p:sp>
        <p:nvSpPr>
          <p:cNvPr id="3" name="内容占位符 2"/>
          <p:cNvSpPr>
            <a:spLocks noGrp="1"/>
          </p:cNvSpPr>
          <p:nvPr>
            <p:ph idx="1"/>
          </p:nvPr>
        </p:nvSpPr>
        <p:spPr/>
        <p:txBody>
          <a:bodyPr/>
          <a:lstStyle/>
          <a:p>
            <a:r>
              <a:rPr lang="zh-CN" altLang="en-US" dirty="0"/>
              <a:t>我们的目标是从一个一般的竞赛图开始，每次改变</a:t>
            </a:r>
            <a:r>
              <a:rPr lang="en-US" altLang="zh-CN" dirty="0"/>
              <a:t>2</a:t>
            </a:r>
            <a:r>
              <a:rPr lang="zh-CN" altLang="en-US" dirty="0"/>
              <a:t>条边的方向，从而构造出一个比分序列是给定序列的竞赛图。</a:t>
            </a:r>
            <a:endParaRPr lang="en-US" altLang="zh-CN" dirty="0"/>
          </a:p>
          <a:p>
            <a:r>
              <a:rPr lang="zh-CN" altLang="en-US" dirty="0"/>
              <a:t>假设当前我们构造一个竞赛图的比分序列为</a:t>
            </a:r>
            <a:r>
              <a:rPr lang="en-US" altLang="zh-CN" dirty="0"/>
              <a:t>u</a:t>
            </a:r>
            <a:r>
              <a:rPr lang="zh-CN" altLang="en-US" dirty="0"/>
              <a:t>，满足</a:t>
            </a:r>
            <a:endParaRPr lang="en-US" altLang="zh-CN" dirty="0"/>
          </a:p>
          <a:p>
            <a:r>
              <a:rPr lang="zh-CN" altLang="en-US" dirty="0"/>
              <a:t>当</a:t>
            </a:r>
            <a:r>
              <a:rPr lang="en-US" altLang="zh-CN" dirty="0"/>
              <a:t>k=n</a:t>
            </a:r>
            <a:r>
              <a:rPr lang="zh-CN" altLang="en-US" dirty="0"/>
              <a:t>时显然取等号</a:t>
            </a:r>
            <a:endParaRPr lang="en-US" altLang="zh-CN" dirty="0"/>
          </a:p>
          <a:p>
            <a:r>
              <a:rPr lang="zh-CN" altLang="en-US" dirty="0"/>
              <a:t>设</a:t>
            </a:r>
            <a:r>
              <a:rPr lang="en-US" altLang="zh-CN" dirty="0"/>
              <a:t>α</a:t>
            </a:r>
            <a:r>
              <a:rPr lang="zh-CN" altLang="en-US" dirty="0"/>
              <a:t>是第一个满足</a:t>
            </a:r>
            <a:r>
              <a:rPr lang="en-US" altLang="zh-CN" dirty="0"/>
              <a:t>sα&gt;uα</a:t>
            </a:r>
            <a:r>
              <a:rPr lang="zh-CN" altLang="en-US" dirty="0"/>
              <a:t>的位置，显然存在这样的位置。</a:t>
            </a:r>
            <a:endParaRPr lang="en-US" altLang="zh-CN" dirty="0"/>
          </a:p>
          <a:p>
            <a:r>
              <a:rPr lang="zh-CN" altLang="en-US" dirty="0"/>
              <a:t>设</a:t>
            </a:r>
            <a:r>
              <a:rPr lang="en-US" altLang="zh-CN" dirty="0"/>
              <a:t>β</a:t>
            </a:r>
            <a:r>
              <a:rPr lang="zh-CN" altLang="en-US" dirty="0"/>
              <a:t>表示最后一个满足</a:t>
            </a:r>
            <a:r>
              <a:rPr lang="en-US" altLang="zh-CN" dirty="0"/>
              <a:t>uβ=uα</a:t>
            </a:r>
            <a:r>
              <a:rPr lang="zh-CN" altLang="en-US" dirty="0"/>
              <a:t>的位置，</a:t>
            </a:r>
            <a:r>
              <a:rPr lang="en-US" altLang="zh-CN" dirty="0"/>
              <a:t>γ</a:t>
            </a:r>
            <a:r>
              <a:rPr lang="zh-CN" altLang="en-US" dirty="0"/>
              <a:t>表示第一个满足</a:t>
            </a:r>
            <a:r>
              <a:rPr lang="en-US" altLang="zh-CN" dirty="0" err="1"/>
              <a:t>sγ</a:t>
            </a:r>
            <a:r>
              <a:rPr lang="en-US" altLang="zh-CN" dirty="0"/>
              <a:t>&lt;</a:t>
            </a:r>
            <a:r>
              <a:rPr lang="en-US" altLang="zh-CN" dirty="0" err="1"/>
              <a:t>uγ</a:t>
            </a:r>
            <a:r>
              <a:rPr lang="zh-CN" altLang="en-US" dirty="0"/>
              <a:t>的位置，因为</a:t>
            </a:r>
            <a:r>
              <a:rPr lang="en-US" altLang="zh-CN" dirty="0"/>
              <a:t>α</a:t>
            </a:r>
            <a:r>
              <a:rPr lang="zh-CN" altLang="en-US" dirty="0"/>
              <a:t>存在而总度数一定所以</a:t>
            </a:r>
            <a:r>
              <a:rPr lang="en-US" altLang="zh-CN" dirty="0"/>
              <a:t>γ</a:t>
            </a:r>
            <a:r>
              <a:rPr lang="zh-CN" altLang="en-US" dirty="0"/>
              <a:t>也一定存在，同时</a:t>
            </a:r>
            <a:r>
              <a:rPr lang="en-US" altLang="zh-CN" dirty="0"/>
              <a:t>γ</a:t>
            </a:r>
            <a:r>
              <a:rPr lang="zh-CN" altLang="en-US" dirty="0"/>
              <a:t>严格大于</a:t>
            </a:r>
            <a:r>
              <a:rPr lang="en-US" altLang="zh-CN" dirty="0"/>
              <a:t>β</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517" y="2568981"/>
            <a:ext cx="2786898" cy="860019"/>
          </a:xfrm>
          <a:prstGeom prst="rect">
            <a:avLst/>
          </a:prstGeom>
        </p:spPr>
      </p:pic>
    </p:spTree>
    <p:extLst>
      <p:ext uri="{BB962C8B-B14F-4D97-AF65-F5344CB8AC3E}">
        <p14:creationId xmlns:p14="http://schemas.microsoft.com/office/powerpoint/2010/main" val="425626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构造</a:t>
            </a:r>
          </a:p>
        </p:txBody>
      </p:sp>
      <p:sp>
        <p:nvSpPr>
          <p:cNvPr id="3" name="内容占位符 2"/>
          <p:cNvSpPr>
            <a:spLocks noGrp="1"/>
          </p:cNvSpPr>
          <p:nvPr>
            <p:ph idx="1"/>
          </p:nvPr>
        </p:nvSpPr>
        <p:spPr/>
        <p:txBody>
          <a:bodyPr/>
          <a:lstStyle/>
          <a:p>
            <a:r>
              <a:rPr lang="zh-CN" altLang="en-US" dirty="0"/>
              <a:t>大概长成这个样子</a:t>
            </a:r>
            <a:endParaRPr lang="en-US" altLang="zh-CN" dirty="0"/>
          </a:p>
          <a:p>
            <a:endParaRPr lang="en-US" altLang="zh-CN" dirty="0"/>
          </a:p>
          <a:p>
            <a:endParaRPr lang="en-US" altLang="zh-CN" dirty="0"/>
          </a:p>
          <a:p>
            <a:endParaRPr lang="en-US" altLang="zh-CN" dirty="0"/>
          </a:p>
          <a:p>
            <a:r>
              <a:rPr lang="zh-CN" altLang="en-US" dirty="0"/>
              <a:t>那么我们可以得到</a:t>
            </a:r>
            <a:r>
              <a:rPr lang="en-US" altLang="zh-CN" dirty="0" err="1"/>
              <a:t>uγ</a:t>
            </a:r>
            <a:r>
              <a:rPr lang="en-US" altLang="zh-CN" dirty="0"/>
              <a:t>&gt;</a:t>
            </a:r>
            <a:r>
              <a:rPr lang="en-US" altLang="zh-CN" dirty="0" err="1"/>
              <a:t>sγ</a:t>
            </a:r>
            <a:r>
              <a:rPr lang="zh-CN" altLang="en-US" dirty="0"/>
              <a:t>≥</a:t>
            </a:r>
            <a:r>
              <a:rPr lang="en-US" altLang="zh-CN" dirty="0"/>
              <a:t>sβ&gt;uβ</a:t>
            </a:r>
            <a:r>
              <a:rPr lang="zh-CN" altLang="en-US" dirty="0"/>
              <a:t>，即</a:t>
            </a:r>
            <a:r>
              <a:rPr lang="en-US" altLang="zh-CN" dirty="0" err="1"/>
              <a:t>uγ</a:t>
            </a:r>
            <a:r>
              <a:rPr lang="zh-CN" altLang="en-US" dirty="0"/>
              <a:t>≥</a:t>
            </a:r>
            <a:r>
              <a:rPr lang="en-US" altLang="zh-CN" dirty="0"/>
              <a:t>uβ+2</a:t>
            </a:r>
          </a:p>
          <a:p>
            <a:r>
              <a:rPr lang="zh-CN" altLang="en-US" dirty="0"/>
              <a:t>这就代表至少存在一个点</a:t>
            </a:r>
            <a:r>
              <a:rPr lang="en-US" altLang="zh-CN" dirty="0"/>
              <a:t>λ</a:t>
            </a:r>
            <a:r>
              <a:rPr lang="zh-CN" altLang="en-US" dirty="0"/>
              <a:t>满足</a:t>
            </a:r>
            <a:r>
              <a:rPr lang="en-US" altLang="zh-CN" dirty="0"/>
              <a:t>γ</a:t>
            </a:r>
            <a:r>
              <a:rPr lang="zh-CN" altLang="en-US" dirty="0"/>
              <a:t>连向</a:t>
            </a:r>
            <a:r>
              <a:rPr lang="en-US" altLang="zh-CN" dirty="0"/>
              <a:t>λ</a:t>
            </a:r>
            <a:r>
              <a:rPr lang="zh-CN" altLang="en-US" dirty="0"/>
              <a:t>，</a:t>
            </a:r>
            <a:r>
              <a:rPr lang="en-US" altLang="zh-CN" dirty="0"/>
              <a:t>λ</a:t>
            </a:r>
            <a:r>
              <a:rPr lang="zh-CN" altLang="en-US" dirty="0"/>
              <a:t>连向</a:t>
            </a:r>
            <a:r>
              <a:rPr lang="en-US" altLang="zh-CN" dirty="0"/>
              <a:t>β</a:t>
            </a:r>
          </a:p>
          <a:p>
            <a:r>
              <a:rPr lang="zh-CN" altLang="en-US" dirty="0"/>
              <a:t>如果我们把这两条边都反向容易发现这张图依然满足</a:t>
            </a:r>
            <a:endParaRPr lang="en-US" altLang="zh-CN" dirty="0"/>
          </a:p>
        </p:txBody>
      </p:sp>
      <p:pic>
        <p:nvPicPr>
          <p:cNvPr id="4" name="图片 3"/>
          <p:cNvPicPr>
            <a:picLocks noChangeAspect="1"/>
          </p:cNvPicPr>
          <p:nvPr/>
        </p:nvPicPr>
        <p:blipFill>
          <a:blip r:embed="rId2"/>
          <a:stretch>
            <a:fillRect/>
          </a:stretch>
        </p:blipFill>
        <p:spPr>
          <a:xfrm>
            <a:off x="0" y="2276459"/>
            <a:ext cx="12192000" cy="153953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102" y="4566470"/>
            <a:ext cx="2786898" cy="860019"/>
          </a:xfrm>
          <a:prstGeom prst="rect">
            <a:avLst/>
          </a:prstGeom>
        </p:spPr>
      </p:pic>
    </p:spTree>
    <p:extLst>
      <p:ext uri="{BB962C8B-B14F-4D97-AF65-F5344CB8AC3E}">
        <p14:creationId xmlns:p14="http://schemas.microsoft.com/office/powerpoint/2010/main" val="1046768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构造</a:t>
            </a:r>
          </a:p>
        </p:txBody>
      </p:sp>
      <p:sp>
        <p:nvSpPr>
          <p:cNvPr id="3" name="内容占位符 2"/>
          <p:cNvSpPr>
            <a:spLocks noGrp="1"/>
          </p:cNvSpPr>
          <p:nvPr>
            <p:ph idx="1"/>
          </p:nvPr>
        </p:nvSpPr>
        <p:spPr/>
        <p:txBody>
          <a:bodyPr/>
          <a:lstStyle/>
          <a:p>
            <a:r>
              <a:rPr lang="zh-CN" altLang="en-US" dirty="0"/>
              <a:t>定义两个序列</a:t>
            </a:r>
            <a:r>
              <a:rPr lang="en-US" altLang="zh-CN" dirty="0" err="1"/>
              <a:t>s,u</a:t>
            </a:r>
            <a:r>
              <a:rPr lang="zh-CN" altLang="en-US" dirty="0"/>
              <a:t>之间的距离</a:t>
            </a:r>
            <a:r>
              <a:rPr lang="en-US" altLang="zh-CN" dirty="0"/>
              <a:t>dis=</a:t>
            </a:r>
            <a:r>
              <a:rPr lang="zh-CN" altLang="en-US" dirty="0"/>
              <a:t>∑</a:t>
            </a:r>
            <a:r>
              <a:rPr lang="en-US" altLang="zh-CN" dirty="0"/>
              <a:t>|</a:t>
            </a:r>
            <a:r>
              <a:rPr lang="en-US" altLang="zh-CN" dirty="0" err="1"/>
              <a:t>si-ui</a:t>
            </a:r>
            <a:r>
              <a:rPr lang="en-US" altLang="zh-CN" dirty="0"/>
              <a:t>|</a:t>
            </a:r>
          </a:p>
          <a:p>
            <a:r>
              <a:rPr lang="zh-CN" altLang="en-US" dirty="0"/>
              <a:t>容易发现我们每执行这个过程一次</a:t>
            </a:r>
            <a:r>
              <a:rPr lang="en-US" altLang="zh-CN" dirty="0"/>
              <a:t>dis</a:t>
            </a:r>
            <a:r>
              <a:rPr lang="zh-CN" altLang="en-US" dirty="0"/>
              <a:t>都</a:t>
            </a:r>
            <a:r>
              <a:rPr lang="en-US" altLang="zh-CN" dirty="0"/>
              <a:t>-2</a:t>
            </a:r>
            <a:r>
              <a:rPr lang="zh-CN" altLang="en-US" dirty="0"/>
              <a:t>，且任意时候显然</a:t>
            </a:r>
            <a:r>
              <a:rPr lang="en-US" altLang="zh-CN" dirty="0"/>
              <a:t>dis</a:t>
            </a:r>
            <a:r>
              <a:rPr lang="zh-CN" altLang="en-US" dirty="0"/>
              <a:t>是偶数</a:t>
            </a:r>
            <a:endParaRPr lang="en-US" altLang="zh-CN" dirty="0"/>
          </a:p>
          <a:p>
            <a:r>
              <a:rPr lang="zh-CN" altLang="en-US" dirty="0"/>
              <a:t>因此我们一定能构造出目标竞赛图</a:t>
            </a:r>
          </a:p>
        </p:txBody>
      </p:sp>
    </p:spTree>
    <p:extLst>
      <p:ext uri="{BB962C8B-B14F-4D97-AF65-F5344CB8AC3E}">
        <p14:creationId xmlns:p14="http://schemas.microsoft.com/office/powerpoint/2010/main" val="2551585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强竞有哈回</a:t>
            </a:r>
          </a:p>
        </p:txBody>
      </p:sp>
      <p:sp>
        <p:nvSpPr>
          <p:cNvPr id="3" name="内容占位符 2"/>
          <p:cNvSpPr>
            <a:spLocks noGrp="1"/>
          </p:cNvSpPr>
          <p:nvPr>
            <p:ph idx="1"/>
          </p:nvPr>
        </p:nvSpPr>
        <p:spPr/>
        <p:txBody>
          <a:bodyPr/>
          <a:lstStyle/>
          <a:p>
            <a:r>
              <a:rPr lang="zh-CN" altLang="en-US" dirty="0"/>
              <a:t>栋老师的</a:t>
            </a:r>
            <a:r>
              <a:rPr lang="en-US" altLang="zh-CN" dirty="0"/>
              <a:t>5</a:t>
            </a:r>
            <a:r>
              <a:rPr lang="zh-CN" altLang="en-US" dirty="0"/>
              <a:t>字箴言</a:t>
            </a:r>
            <a:r>
              <a:rPr lang="en-US" altLang="zh-CN" dirty="0"/>
              <a:t>~~~</a:t>
            </a:r>
          </a:p>
          <a:p>
            <a:r>
              <a:rPr lang="zh-CN" altLang="en-US" dirty="0"/>
              <a:t>说人话是强连通竞赛图一定有哈密顿回路。</a:t>
            </a:r>
            <a:endParaRPr lang="en-US" altLang="zh-CN" dirty="0"/>
          </a:p>
          <a:p>
            <a:r>
              <a:rPr lang="zh-CN" altLang="en-US" dirty="0"/>
              <a:t>另一个定理是竞有哈</a:t>
            </a:r>
            <a:r>
              <a:rPr lang="en-US" altLang="zh-CN" dirty="0"/>
              <a:t>~~~</a:t>
            </a:r>
          </a:p>
          <a:p>
            <a:r>
              <a:rPr lang="zh-CN" altLang="en-US" dirty="0"/>
              <a:t>也就是竞赛图有哈密顿路径。</a:t>
            </a:r>
            <a:endParaRPr lang="en-US" altLang="zh-CN" dirty="0"/>
          </a:p>
          <a:p>
            <a:r>
              <a:rPr lang="zh-CN" altLang="en-US" dirty="0"/>
              <a:t>这个可以归纳一发，考虑第</a:t>
            </a:r>
            <a:r>
              <a:rPr lang="en-US" altLang="zh-CN" dirty="0"/>
              <a:t>n</a:t>
            </a:r>
            <a:r>
              <a:rPr lang="zh-CN" altLang="en-US" dirty="0"/>
              <a:t>个点和前面的点的连边情况。</a:t>
            </a:r>
            <a:endParaRPr lang="en-US" altLang="zh-CN" dirty="0"/>
          </a:p>
          <a:p>
            <a:r>
              <a:rPr lang="zh-CN" altLang="en-US" dirty="0"/>
              <a:t>分其向前</a:t>
            </a:r>
            <a:r>
              <a:rPr lang="en-US" altLang="zh-CN" dirty="0"/>
              <a:t>n-1</a:t>
            </a:r>
            <a:r>
              <a:rPr lang="zh-CN" altLang="en-US" dirty="0"/>
              <a:t>个点连边，前</a:t>
            </a:r>
            <a:r>
              <a:rPr lang="en-US" altLang="zh-CN" dirty="0"/>
              <a:t>n-1</a:t>
            </a:r>
            <a:r>
              <a:rPr lang="zh-CN" altLang="en-US" dirty="0"/>
              <a:t>个点向其连边，有反有正三种，灵性讨论即可。。。。</a:t>
            </a:r>
            <a:endParaRPr lang="en-US" altLang="zh-CN" dirty="0"/>
          </a:p>
          <a:p>
            <a:endParaRPr lang="zh-CN" altLang="en-US" dirty="0"/>
          </a:p>
        </p:txBody>
      </p:sp>
    </p:spTree>
    <p:extLst>
      <p:ext uri="{BB962C8B-B14F-4D97-AF65-F5344CB8AC3E}">
        <p14:creationId xmlns:p14="http://schemas.microsoft.com/office/powerpoint/2010/main" val="50724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树</a:t>
            </a:r>
            <a:r>
              <a:rPr lang="zh-CN" altLang="en-US" dirty="0" smtClean="0"/>
              <a:t>数完了来画图</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5109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前置姿势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515600" cy="5032376"/>
              </a:xfrm>
            </p:spPr>
            <p:txBody>
              <a:bodyPr>
                <a:normAutofit/>
              </a:bodyPr>
              <a:lstStyle/>
              <a:p>
                <a:r>
                  <a:rPr lang="zh-CN" altLang="en-US" sz="2000" dirty="0" smtClean="0"/>
                  <a:t>行列式</a:t>
                </a:r>
                <a:r>
                  <a:rPr lang="en-US" altLang="zh-CN" sz="2000" dirty="0" err="1" smtClean="0"/>
                  <a:t>det</a:t>
                </a:r>
                <a:r>
                  <a:rPr lang="en-US" altLang="zh-CN" sz="2000" dirty="0" smtClean="0"/>
                  <a:t>(A)</a:t>
                </a:r>
                <a:r>
                  <a:rPr lang="zh-CN" altLang="en-US" sz="2000" dirty="0" smtClean="0"/>
                  <a:t>或</a:t>
                </a:r>
                <a:r>
                  <a:rPr lang="en-US" altLang="zh-CN" sz="2000" dirty="0" smtClean="0"/>
                  <a:t>|A|</a:t>
                </a:r>
              </a:p>
              <a:p>
                <a:r>
                  <a:rPr lang="en-US" altLang="zh-CN" sz="2000" dirty="0" smtClean="0"/>
                  <a:t>A,B,C,D</a:t>
                </a:r>
                <a:r>
                  <a:rPr lang="zh-CN" altLang="en-US" sz="2000" dirty="0" smtClean="0"/>
                  <a:t>是个</a:t>
                </a:r>
                <a:r>
                  <a:rPr lang="en-US" altLang="zh-CN" sz="2000" dirty="0" smtClean="0"/>
                  <a:t>n</a:t>
                </a:r>
                <a:r>
                  <a:rPr lang="zh-CN" altLang="en-US" sz="2000" dirty="0" smtClean="0"/>
                  <a:t>阶矩阵</a:t>
                </a:r>
                <a:endParaRPr lang="en-US" altLang="zh-CN" sz="2000" dirty="0" smtClean="0"/>
              </a:p>
              <a:p>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𝐵</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 </m:t>
                    </m:r>
                    <m:r>
                      <a:rPr lang="en-US" altLang="zh-CN" sz="2000" b="0" i="1" smtClean="0">
                        <a:latin typeface="Cambria Math" panose="02040503050406030204" pitchFamily="18" charset="0"/>
                      </a:rPr>
                      <m:t>𝐷</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𝜆</m:t>
                    </m:r>
                    <m:r>
                      <a:rPr lang="en-US" altLang="zh-CN" sz="2000" b="0" i="1" smtClean="0">
                        <a:latin typeface="Cambria Math" panose="02040503050406030204" pitchFamily="18" charset="0"/>
                      </a:rPr>
                      <m:t>𝐴</m:t>
                    </m:r>
                    <m:r>
                      <a:rPr lang="en-US" altLang="zh-CN" sz="2000" i="1">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𝐷</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endParaRPr lang="en-US" altLang="zh-CN" sz="2000" b="0" dirty="0" smtClean="0"/>
              </a:p>
              <a:p>
                <a:r>
                  <a:rPr lang="zh-CN" altLang="en-US" sz="2000" dirty="0" smtClean="0"/>
                  <a:t>矩阵</a:t>
                </a:r>
                <a14:m>
                  <m:oMath xmlns:m="http://schemas.openxmlformats.org/officeDocument/2006/math">
                    <m:r>
                      <m:rPr>
                        <m:sty m:val="p"/>
                      </m:rPr>
                      <a:rPr lang="en-US" altLang="zh-CN" sz="2000" i="1" dirty="0">
                        <a:latin typeface="Cambria Math" panose="02040503050406030204" pitchFamily="18" charset="0"/>
                      </a:rPr>
                      <m:t>A</m:t>
                    </m:r>
                  </m:oMath>
                </a14:m>
                <a:r>
                  <a:rPr lang="zh-CN" altLang="en-US" sz="2000" dirty="0" smtClean="0"/>
                  <a:t>的转置</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r>
                          <a:rPr lang="en-US" altLang="zh-CN" sz="2000" b="0" i="1" smtClean="0">
                            <a:latin typeface="Cambria Math" panose="02040503050406030204" pitchFamily="18" charset="0"/>
                          </a:rPr>
                          <m:t>𝑇</m:t>
                        </m:r>
                      </m:sup>
                    </m:sSub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oMath>
                </a14:m>
                <a:r>
                  <a:rPr lang="en-US" altLang="zh-CN" sz="2000" dirty="0" smtClean="0"/>
                  <a:t>(</a:t>
                </a:r>
                <a:r>
                  <a:rPr lang="zh-CN" altLang="en-US" sz="2000" dirty="0" smtClean="0"/>
                  <a:t>可以不是</a:t>
                </a:r>
                <a:r>
                  <a:rPr lang="en-US" altLang="zh-CN" sz="2000" dirty="0" err="1" smtClean="0"/>
                  <a:t>n×n</a:t>
                </a:r>
                <a:r>
                  <a:rPr lang="zh-CN" altLang="en-US" sz="2000" dirty="0" smtClean="0"/>
                  <a:t>的</a:t>
                </a:r>
                <a:r>
                  <a:rPr lang="en-US" altLang="zh-CN" sz="2000" dirty="0" smtClean="0"/>
                  <a:t>)</a:t>
                </a:r>
              </a:p>
              <a:p>
                <a14:m>
                  <m:oMath xmlns:m="http://schemas.openxmlformats.org/officeDocument/2006/math">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det</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e>
                    </m:func>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sub>
                      <m:sup/>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e>
                          <m:sup>
                            <m:r>
                              <a:rPr lang="zh-CN" altLang="en-US" sz="2000" b="0" i="1" smtClean="0">
                                <a:latin typeface="Cambria Math" panose="02040503050406030204" pitchFamily="18" charset="0"/>
                              </a:rPr>
                              <m:t>𝜏</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sup>
                        </m:sSup>
                        <m:nary>
                          <m:naryPr>
                            <m:chr m:val="∏"/>
                            <m:subHide m:val="on"/>
                            <m:supHide m:val="on"/>
                            <m:ctrlPr>
                              <a:rPr lang="en-US" altLang="zh-CN" sz="2000" b="0" i="1" smtClean="0">
                                <a:latin typeface="Cambria Math" panose="02040503050406030204" pitchFamily="18" charset="0"/>
                              </a:rPr>
                            </m:ctrlPr>
                          </m:naryPr>
                          <m:sub/>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sub>
                            </m:sSub>
                          </m:e>
                        </m:nary>
                      </m:e>
                    </m:nary>
                  </m:oMath>
                </a14:m>
                <a:endParaRPr lang="en-US" altLang="zh-CN" sz="2000" dirty="0" smtClean="0"/>
              </a:p>
              <a:p>
                <a:r>
                  <a:rPr lang="zh-CN" altLang="en-US" sz="2000" dirty="0"/>
                  <a:t>其中</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oMath>
                </a14:m>
                <a:r>
                  <a:rPr lang="zh-CN" altLang="en-US" sz="2000" dirty="0" smtClean="0"/>
                  <a:t>是个排列，</a:t>
                </a:r>
                <a14:m>
                  <m:oMath xmlns:m="http://schemas.openxmlformats.org/officeDocument/2006/math">
                    <m:r>
                      <a:rPr lang="zh-CN" altLang="en-US" sz="2000" b="0" i="1" smtClean="0">
                        <a:latin typeface="Cambria Math" panose="02040503050406030204" pitchFamily="18" charset="0"/>
                      </a:rPr>
                      <m:t>𝜏</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是</m:t>
                    </m:r>
                  </m:oMath>
                </a14:m>
                <a:r>
                  <a:rPr lang="zh-CN" altLang="en-US" sz="2000" dirty="0" smtClean="0"/>
                  <a:t>该排列的逆序对个数</a:t>
                </a:r>
                <a:endParaRPr lang="en-US" altLang="zh-CN" sz="2000" dirty="0"/>
              </a:p>
              <a:p>
                <a:pPr marL="457200" indent="-457200">
                  <a:buFont typeface="+mj-lt"/>
                  <a:buAutoNum type="arabicPeriod"/>
                </a:pPr>
                <a:r>
                  <a:rPr lang="en-US" altLang="zh-CN" sz="2000" dirty="0" smtClean="0"/>
                  <a:t>A,B</a:t>
                </a:r>
                <a:r>
                  <a:rPr lang="zh-CN" altLang="en-US" sz="2000" dirty="0" smtClean="0"/>
                  <a:t>，除了某一行</a:t>
                </a:r>
                <a:r>
                  <a:rPr lang="en-US" altLang="zh-CN" sz="2000" dirty="0" smtClean="0"/>
                  <a:t>(</a:t>
                </a:r>
                <a:r>
                  <a:rPr lang="zh-CN" altLang="en-US" sz="2000" dirty="0" smtClean="0"/>
                  <a:t>或一列</a:t>
                </a:r>
                <a:r>
                  <a:rPr lang="en-US" altLang="zh-CN" sz="2000" dirty="0" smtClean="0"/>
                  <a:t>)</a:t>
                </a:r>
                <a:r>
                  <a:rPr lang="zh-CN" altLang="en-US" sz="2000" dirty="0" smtClean="0"/>
                  <a:t>不同，其他行</a:t>
                </a:r>
                <a:r>
                  <a:rPr lang="en-US" altLang="zh-CN" sz="2000" dirty="0" smtClean="0"/>
                  <a:t>(</a:t>
                </a:r>
                <a:r>
                  <a:rPr lang="zh-CN" altLang="en-US" sz="2000" dirty="0" smtClean="0"/>
                  <a:t>列</a:t>
                </a:r>
                <a:r>
                  <a:rPr lang="en-US" altLang="zh-CN" sz="2000" dirty="0" smtClean="0"/>
                  <a:t>)</a:t>
                </a:r>
                <a:r>
                  <a:rPr lang="zh-CN" altLang="en-US" sz="2000" dirty="0" smtClean="0"/>
                  <a:t>全部相同，那么</a:t>
                </a:r>
                <a:r>
                  <a:rPr lang="en-US" altLang="zh-CN" sz="2000" dirty="0" smtClean="0"/>
                  <a:t>|A+B|=|A|+|B|</a:t>
                </a:r>
              </a:p>
              <a:p>
                <a:pPr marL="457200" indent="-457200">
                  <a:buFont typeface="+mj-lt"/>
                  <a:buAutoNum type="arabicPeriod"/>
                </a:pPr>
                <a:r>
                  <a:rPr lang="en-US" altLang="zh-CN" sz="2000" dirty="0" smtClean="0"/>
                  <a:t>A,B</a:t>
                </a:r>
                <a:r>
                  <a:rPr lang="zh-CN" altLang="en-US" sz="2000" dirty="0" smtClean="0"/>
                  <a:t>，除了</a:t>
                </a:r>
                <a:r>
                  <a:rPr lang="zh-CN" altLang="en-US" sz="2000" dirty="0"/>
                  <a:t>某</a:t>
                </a:r>
                <a:r>
                  <a:rPr lang="zh-CN" altLang="en-US" sz="2000" dirty="0" smtClean="0"/>
                  <a:t>一行</a:t>
                </a:r>
                <a:r>
                  <a:rPr lang="en-US" altLang="zh-CN" sz="2000" dirty="0" smtClean="0"/>
                  <a:t>(</a:t>
                </a:r>
                <a:r>
                  <a:rPr lang="zh-CN" altLang="en-US" sz="2000" dirty="0" smtClean="0"/>
                  <a:t>或一列</a:t>
                </a:r>
                <a:r>
                  <a:rPr lang="en-US" altLang="zh-CN" sz="2000" dirty="0" smtClean="0"/>
                  <a:t>)</a:t>
                </a:r>
                <a:r>
                  <a:rPr lang="zh-CN" altLang="en-US" sz="2000" dirty="0" smtClean="0"/>
                  <a:t>对应项</a:t>
                </a:r>
                <a:r>
                  <a:rPr lang="en-US" altLang="zh-CN" sz="2000" dirty="0" smtClean="0"/>
                  <a:t>A</a:t>
                </a:r>
                <a:r>
                  <a:rPr lang="zh-CN" altLang="en-US" sz="2000" dirty="0" smtClean="0"/>
                  <a:t>是</a:t>
                </a:r>
                <a:r>
                  <a:rPr lang="en-US" altLang="zh-CN" sz="2000" dirty="0" smtClean="0"/>
                  <a:t>B</a:t>
                </a:r>
                <a:r>
                  <a:rPr lang="zh-CN" altLang="en-US" sz="2000" dirty="0" smtClean="0"/>
                  <a:t>的</a:t>
                </a:r>
                <a:r>
                  <a:rPr lang="el-GR" altLang="zh-CN" sz="2000" dirty="0" smtClean="0"/>
                  <a:t>λ</a:t>
                </a:r>
                <a:r>
                  <a:rPr lang="zh-CN" altLang="en-US" sz="2000" dirty="0" smtClean="0"/>
                  <a:t>倍，则</a:t>
                </a:r>
                <a:r>
                  <a:rPr lang="en-US" altLang="zh-CN" sz="2000" dirty="0" smtClean="0"/>
                  <a:t>|A|=</a:t>
                </a:r>
                <a:r>
                  <a:rPr lang="el-GR" altLang="zh-CN" sz="2000" dirty="0" smtClean="0"/>
                  <a:t>λ</a:t>
                </a:r>
                <a:r>
                  <a:rPr lang="en-US" altLang="zh-CN" sz="2000" dirty="0" smtClean="0"/>
                  <a:t>|B|</a:t>
                </a:r>
                <a:r>
                  <a:rPr lang="zh-CN" altLang="en-US" sz="2000" dirty="0" smtClean="0"/>
                  <a:t>，</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𝜆</m:t>
                        </m:r>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𝜆</m:t>
                        </m:r>
                      </m:e>
                      <m:sup>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oMath>
                </a14:m>
                <a:endParaRPr lang="en-US" altLang="zh-CN" sz="2000" dirty="0" smtClean="0"/>
              </a:p>
              <a:p>
                <a:pPr marL="457200" indent="-457200">
                  <a:buFont typeface="+mj-lt"/>
                  <a:buAutoNum type="arabicPeriod"/>
                </a:pPr>
                <a:r>
                  <a:rPr lang="en-US" altLang="zh-CN" sz="2000" dirty="0" smtClean="0"/>
                  <a:t>A</a:t>
                </a:r>
                <a:r>
                  <a:rPr lang="zh-CN" altLang="en-US" sz="2000" dirty="0" smtClean="0"/>
                  <a:t>中有两行</a:t>
                </a:r>
                <a:r>
                  <a:rPr lang="en-US" altLang="zh-CN" sz="2000" dirty="0" smtClean="0"/>
                  <a:t>(</a:t>
                </a:r>
                <a:r>
                  <a:rPr lang="zh-CN" altLang="en-US" sz="2000" dirty="0" smtClean="0"/>
                  <a:t>或两列</a:t>
                </a:r>
                <a:r>
                  <a:rPr lang="en-US" altLang="zh-CN" sz="2000" dirty="0" smtClean="0"/>
                  <a:t>)</a:t>
                </a:r>
                <a:r>
                  <a:rPr lang="zh-CN" altLang="en-US" sz="2000" dirty="0" smtClean="0"/>
                  <a:t>成比例，则</a:t>
                </a:r>
                <a:r>
                  <a:rPr lang="en-US" altLang="zh-CN" sz="2000" dirty="0" smtClean="0"/>
                  <a:t>|A|=0</a:t>
                </a:r>
              </a:p>
              <a:p>
                <a:pPr marL="457200" indent="-457200">
                  <a:buFont typeface="+mj-lt"/>
                  <a:buAutoNum type="arabicPeriod"/>
                </a:pPr>
                <a:r>
                  <a:rPr lang="en-US" altLang="zh-CN" sz="2000" dirty="0" smtClean="0"/>
                  <a:t>|AB|=|A||B|</a:t>
                </a:r>
              </a:p>
              <a:p>
                <a:pPr marL="457200" indent="-457200">
                  <a:buFont typeface="+mj-lt"/>
                  <a:buAutoNum type="arabicPeriod"/>
                </a:pP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𝐴</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𝐴</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m:t>
                    </m:r>
                  </m:oMath>
                </a14:m>
                <a:endParaRPr lang="en-US" altLang="zh-CN" sz="2000" dirty="0" smtClean="0"/>
              </a:p>
              <a:p>
                <a:pPr marL="0" indent="0">
                  <a:buNone/>
                </a:pPr>
                <a:r>
                  <a:rPr lang="zh-CN" altLang="en-US" sz="2000" dirty="0" smtClean="0"/>
                  <a:t>因此将</a:t>
                </a:r>
                <a:r>
                  <a:rPr lang="en-US" altLang="zh-CN" sz="2000" dirty="0" smtClean="0"/>
                  <a:t>A</a:t>
                </a:r>
                <a:r>
                  <a:rPr lang="zh-CN" altLang="en-US" sz="2000" dirty="0" smtClean="0"/>
                  <a:t>通过高斯消元，形成上三角矩阵，将</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oMath>
                </a14:m>
                <a:r>
                  <a:rPr lang="zh-CN" altLang="en-US" sz="2000" dirty="0" smtClean="0"/>
                  <a:t>乘起来就是行列式的值</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638" t="-15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8249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最</a:t>
            </a:r>
            <a:r>
              <a:rPr lang="zh-CN" altLang="en-US" dirty="0"/>
              <a:t>长路径</a:t>
            </a:r>
          </a:p>
        </p:txBody>
      </p:sp>
      <p:sp>
        <p:nvSpPr>
          <p:cNvPr id="3" name="内容占位符 2"/>
          <p:cNvSpPr>
            <a:spLocks noGrp="1"/>
          </p:cNvSpPr>
          <p:nvPr>
            <p:ph idx="1"/>
          </p:nvPr>
        </p:nvSpPr>
        <p:spPr/>
        <p:txBody>
          <a:bodyPr/>
          <a:lstStyle/>
          <a:p>
            <a:r>
              <a:rPr lang="zh-CN" altLang="en-US" dirty="0"/>
              <a:t>给定</a:t>
            </a:r>
            <a:r>
              <a:rPr lang="en-US" altLang="zh-CN" dirty="0"/>
              <a:t>n</a:t>
            </a:r>
            <a:r>
              <a:rPr lang="zh-CN" altLang="en-US" dirty="0"/>
              <a:t>，求对于所有</a:t>
            </a:r>
            <a:r>
              <a:rPr lang="en-US" altLang="zh-CN" dirty="0"/>
              <a:t>1&lt;=</a:t>
            </a:r>
            <a:r>
              <a:rPr lang="en-US" altLang="zh-CN" dirty="0" err="1"/>
              <a:t>i</a:t>
            </a:r>
            <a:r>
              <a:rPr lang="en-US" altLang="zh-CN" dirty="0"/>
              <a:t>&lt;=n</a:t>
            </a:r>
            <a:r>
              <a:rPr lang="zh-CN" altLang="en-US" dirty="0"/>
              <a:t>，从</a:t>
            </a:r>
            <a:r>
              <a:rPr lang="en-US" altLang="zh-CN" dirty="0"/>
              <a:t>1</a:t>
            </a:r>
            <a:r>
              <a:rPr lang="zh-CN" altLang="en-US" dirty="0"/>
              <a:t>出发最长路为的</a:t>
            </a:r>
            <a:r>
              <a:rPr lang="en-US" altLang="zh-CN" dirty="0" err="1"/>
              <a:t>i</a:t>
            </a:r>
            <a:r>
              <a:rPr lang="zh-CN" altLang="en-US" dirty="0"/>
              <a:t>的</a:t>
            </a:r>
            <a:r>
              <a:rPr lang="en-US" altLang="zh-CN" dirty="0"/>
              <a:t>n</a:t>
            </a:r>
            <a:r>
              <a:rPr lang="zh-CN" altLang="en-US" dirty="0"/>
              <a:t>个点的竞赛图个数。</a:t>
            </a:r>
            <a:endParaRPr lang="en-US" altLang="zh-CN" dirty="0"/>
          </a:p>
          <a:p>
            <a:r>
              <a:rPr lang="en-US" altLang="zh-CN" dirty="0"/>
              <a:t>N&lt;=2000</a:t>
            </a:r>
            <a:endParaRPr lang="zh-CN" altLang="en-US" dirty="0"/>
          </a:p>
        </p:txBody>
      </p:sp>
    </p:spTree>
    <p:extLst>
      <p:ext uri="{BB962C8B-B14F-4D97-AF65-F5344CB8AC3E}">
        <p14:creationId xmlns:p14="http://schemas.microsoft.com/office/powerpoint/2010/main" val="163053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小学生图</a:t>
            </a:r>
            <a:r>
              <a:rPr lang="zh-CN" altLang="en-US" dirty="0" smtClean="0"/>
              <a:t>论题</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smtClean="0"/>
              <a:t>个点的竞赛图</a:t>
            </a:r>
            <a:r>
              <a:rPr lang="en-US" altLang="zh-CN" dirty="0" smtClean="0"/>
              <a:t>(</a:t>
            </a:r>
            <a:r>
              <a:rPr lang="zh-CN" altLang="en-US" dirty="0" smtClean="0"/>
              <a:t>两两点有且仅有一条有向边</a:t>
            </a:r>
            <a:r>
              <a:rPr lang="en-US" altLang="zh-CN" dirty="0" smtClean="0"/>
              <a:t>)</a:t>
            </a:r>
            <a:r>
              <a:rPr lang="zh-CN" altLang="en-US" dirty="0" smtClean="0"/>
              <a:t>，已知一些边，并且保证这些边只能形成若干条不相交的简单路径，问在其余边方向随机的情况下，这个图的强连通分量个数期望值。</a:t>
            </a:r>
            <a:endParaRPr lang="en-US" altLang="zh-CN" dirty="0" smtClean="0"/>
          </a:p>
          <a:p>
            <a:endParaRPr lang="en-US" altLang="zh-CN" dirty="0"/>
          </a:p>
          <a:p>
            <a:r>
              <a:rPr lang="en-US" altLang="zh-CN" dirty="0"/>
              <a:t>n</a:t>
            </a:r>
            <a:r>
              <a:rPr lang="en-US" altLang="zh-CN" dirty="0" smtClean="0"/>
              <a:t>&lt;=1e5</a:t>
            </a:r>
            <a:endParaRPr lang="zh-CN" altLang="en-US" dirty="0"/>
          </a:p>
        </p:txBody>
      </p:sp>
    </p:spTree>
    <p:extLst>
      <p:ext uri="{BB962C8B-B14F-4D97-AF65-F5344CB8AC3E}">
        <p14:creationId xmlns:p14="http://schemas.microsoft.com/office/powerpoint/2010/main" val="198716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图论三部曲插曲</a:t>
            </a:r>
            <a:r>
              <a:rPr lang="zh-CN" altLang="en-US" dirty="0"/>
              <a:t>之</a:t>
            </a:r>
            <a:r>
              <a:rPr lang="zh-CN" altLang="en-US" dirty="0" smtClean="0"/>
              <a:t>二分图</a:t>
            </a:r>
            <a:endParaRPr lang="zh-CN" altLang="en-US" dirty="0"/>
          </a:p>
        </p:txBody>
      </p:sp>
    </p:spTree>
    <p:extLst>
      <p:ext uri="{BB962C8B-B14F-4D97-AF65-F5344CB8AC3E}">
        <p14:creationId xmlns:p14="http://schemas.microsoft.com/office/powerpoint/2010/main" val="108118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Hall</a:t>
            </a:r>
            <a:r>
              <a:rPr lang="zh-CN" altLang="en-US" dirty="0" smtClean="0"/>
              <a:t>定理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一个二分图有完美匹配的充要条件是</a:t>
                </a:r>
                <a:endParaRPr lang="en-US" altLang="zh-CN" dirty="0" smtClean="0"/>
              </a:p>
              <a:p>
                <a:r>
                  <a:rPr lang="zh-CN" altLang="en-US" dirty="0" smtClean="0"/>
                  <a:t>对于处于同一部分的点集</a:t>
                </a:r>
                <a14:m>
                  <m:oMath xmlns:m="http://schemas.openxmlformats.org/officeDocument/2006/math">
                    <m:r>
                      <a:rPr lang="en-US" altLang="zh-CN" b="0" i="1" smtClean="0">
                        <a:latin typeface="Cambria Math" panose="02040503050406030204" pitchFamily="18" charset="0"/>
                      </a:rPr>
                      <m:t>𝑈</m:t>
                    </m:r>
                  </m:oMath>
                </a14:m>
                <a:r>
                  <a:rPr lang="zh-CN" altLang="en-US" dirty="0" smtClean="0"/>
                  <a:t>，其临集大小</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𝑈</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3430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Strongly </a:t>
            </a:r>
            <a:r>
              <a:rPr lang="en-US" altLang="zh-CN" dirty="0" err="1" smtClean="0"/>
              <a:t>Matchable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en-US" altLang="zh-CN" dirty="0" smtClean="0"/>
                  <a:t>n</a:t>
                </a:r>
                <a:r>
                  <a:rPr lang="zh-CN" altLang="en-US" dirty="0" smtClean="0"/>
                  <a:t>个点的无向无权简单图，问是否对于任意一种</a:t>
                </a:r>
                <a14:m>
                  <m:oMath xmlns:m="http://schemas.openxmlformats.org/officeDocument/2006/math">
                    <m:box>
                      <m:boxPr>
                        <m:ctrlPr>
                          <a:rPr lang="zh-CN" altLang="en-US"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e>
                    </m:box>
                  </m:oMath>
                </a14:m>
                <a:r>
                  <a:rPr lang="zh-CN" altLang="en-US" dirty="0" smtClean="0"/>
                  <a:t>个黑点</a:t>
                </a:r>
                <a14:m>
                  <m:oMath xmlns:m="http://schemas.openxmlformats.org/officeDocument/2006/math">
                    <m:box>
                      <m:boxPr>
                        <m:ctrlPr>
                          <a:rPr lang="zh-CN" altLang="en-US" i="1">
                            <a:latin typeface="Cambria Math" panose="02040503050406030204" pitchFamily="18" charset="0"/>
                          </a:rPr>
                        </m:ctrlPr>
                      </m:boxPr>
                      <m:e>
                        <m:argPr>
                          <m:argSz m:val="-1"/>
                        </m:argP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box>
                  </m:oMath>
                </a14:m>
                <a:r>
                  <a:rPr lang="zh-CN" altLang="en-US" dirty="0" smtClean="0"/>
                  <a:t>个白点的染色方式，使黑点白点之间都有完美匹配。</a:t>
                </a:r>
                <a:endParaRPr lang="en-US" altLang="zh-CN" dirty="0" smtClean="0"/>
              </a:p>
              <a:p>
                <a:pPr marL="0" indent="0">
                  <a:buNone/>
                </a:pPr>
                <a:endParaRPr lang="en-US" altLang="zh-CN" dirty="0"/>
              </a:p>
              <a:p>
                <a:pPr marL="0" indent="0">
                  <a:buNone/>
                </a:pPr>
                <a:r>
                  <a:rPr lang="en-US" altLang="zh-CN" dirty="0"/>
                  <a:t>n</a:t>
                </a:r>
                <a:r>
                  <a:rPr lang="en-US" altLang="zh-CN" dirty="0" smtClean="0"/>
                  <a:t>&lt;=100</a:t>
                </a:r>
                <a:r>
                  <a:rPr lang="zh-CN" altLang="en-US" dirty="0" smtClean="0"/>
                  <a:t>为偶数</a:t>
                </a:r>
                <a:r>
                  <a:rPr lang="zh-CN" altLang="en-US" dirty="0"/>
                  <a:t/>
                </a:r>
                <a:br>
                  <a:rPr lang="zh-CN" altLang="en-US" dirty="0"/>
                </a:b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17"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5012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图论三部曲之线性规划</a:t>
            </a:r>
            <a:endParaRPr lang="zh-CN" altLang="en-US" dirty="0"/>
          </a:p>
        </p:txBody>
      </p:sp>
    </p:spTree>
    <p:extLst>
      <p:ext uri="{BB962C8B-B14F-4D97-AF65-F5344CB8AC3E}">
        <p14:creationId xmlns:p14="http://schemas.microsoft.com/office/powerpoint/2010/main" val="325153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1FC62D2-3A9B-4A64-B699-3F88B26D4E54}"/>
              </a:ext>
            </a:extLst>
          </p:cNvPr>
          <p:cNvSpPr>
            <a:spLocks noGrp="1"/>
          </p:cNvSpPr>
          <p:nvPr>
            <p:ph type="title"/>
          </p:nvPr>
        </p:nvSpPr>
        <p:spPr/>
        <p:txBody>
          <a:bodyPr/>
          <a:lstStyle/>
          <a:p>
            <a:pPr algn="ctr"/>
            <a:r>
              <a:rPr lang="zh-CN" altLang="en-US" dirty="0"/>
              <a:t>标准形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C7AD7CCC-4DAA-46B8-8205-A129DEDCDB15}"/>
                  </a:ext>
                </a:extLst>
              </p:cNvPr>
              <p:cNvSpPr>
                <a:spLocks noGrp="1"/>
              </p:cNvSpPr>
              <p:nvPr>
                <p:ph idx="1"/>
              </p:nvPr>
            </p:nvSpPr>
            <p:spPr/>
            <p:txBody>
              <a:bodyPr/>
              <a:lstStyle/>
              <a:p>
                <a:r>
                  <a:rPr lang="zh-CN" altLang="en-US" dirty="0" smtClean="0"/>
                  <a:t>定义</a:t>
                </a:r>
                <a:r>
                  <a:rPr lang="en-US" altLang="zh-CN" dirty="0"/>
                  <a:t>c</a:t>
                </a:r>
                <a:r>
                  <a:rPr lang="zh-CN" altLang="en-US" dirty="0"/>
                  <a:t>和</a:t>
                </a:r>
                <a:r>
                  <a:rPr lang="en-US" altLang="zh-CN" dirty="0"/>
                  <a:t>x</a:t>
                </a:r>
                <a:r>
                  <a:rPr lang="zh-CN" altLang="en-US" dirty="0"/>
                  <a:t>是</a:t>
                </a:r>
                <a:r>
                  <a:rPr lang="en-US" altLang="zh-CN" dirty="0"/>
                  <a:t>n</a:t>
                </a:r>
                <a:r>
                  <a:rPr lang="zh-CN" altLang="en-US" dirty="0"/>
                  <a:t>维向量，</a:t>
                </a:r>
                <a:r>
                  <a:rPr lang="en-US" altLang="zh-CN" dirty="0"/>
                  <a:t>b</a:t>
                </a:r>
                <a:r>
                  <a:rPr lang="zh-CN" altLang="en-US" dirty="0"/>
                  <a:t>是</a:t>
                </a:r>
                <a:r>
                  <a:rPr lang="en-US" altLang="zh-CN" dirty="0"/>
                  <a:t>m</a:t>
                </a:r>
                <a:r>
                  <a:rPr lang="zh-CN" altLang="en-US" dirty="0"/>
                  <a:t>维向量，</a:t>
                </a:r>
                <a:r>
                  <a:rPr lang="en-US" altLang="zh-CN" dirty="0"/>
                  <a:t>a</a:t>
                </a:r>
                <a:r>
                  <a:rPr lang="zh-CN" altLang="en-US" dirty="0"/>
                  <a:t>是</a:t>
                </a:r>
                <a:r>
                  <a:rPr lang="en-US" altLang="zh-CN" dirty="0"/>
                  <a:t>m*n</a:t>
                </a:r>
                <a:r>
                  <a:rPr lang="zh-CN" altLang="en-US" dirty="0"/>
                  <a:t>的矩阵</a:t>
                </a:r>
                <a:endParaRPr lang="en-US" altLang="zh-CN" dirty="0"/>
              </a:p>
              <a:p>
                <a:r>
                  <a:rPr lang="zh-CN" altLang="en-US" dirty="0"/>
                  <a:t>最大化</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𝑇</m:t>
                        </m:r>
                      </m:sup>
                    </m:sSup>
                    <m:r>
                      <m:rPr>
                        <m:sty m:val="p"/>
                      </m:rPr>
                      <a:rPr lang="en-US" altLang="zh-CN" b="0" i="0" smtClean="0">
                        <a:latin typeface="Cambria Math" panose="02040503050406030204" pitchFamily="18" charset="0"/>
                      </a:rPr>
                      <m:t>x</m:t>
                    </m:r>
                  </m:oMath>
                </a14:m>
                <a:endParaRPr lang="en-US" altLang="zh-CN" dirty="0"/>
              </a:p>
              <a:p>
                <a:r>
                  <a:rPr lang="zh-CN" altLang="en-US" dirty="0"/>
                  <a:t>满足约束</a:t>
                </a:r>
                <a:r>
                  <a:rPr lang="en-US" altLang="zh-CN" dirty="0"/>
                  <a:t>Ax</a:t>
                </a:r>
                <a:r>
                  <a:rPr lang="zh-CN" altLang="en-US" dirty="0"/>
                  <a:t>≤</a:t>
                </a:r>
                <a:r>
                  <a:rPr lang="en-US" altLang="zh-CN" dirty="0"/>
                  <a:t>b</a:t>
                </a:r>
              </a:p>
              <a:p>
                <a:r>
                  <a:rPr lang="en-US" altLang="zh-CN" dirty="0"/>
                  <a:t>xi</a:t>
                </a:r>
                <a:r>
                  <a:rPr lang="zh-CN" altLang="en-US" dirty="0"/>
                  <a:t>≥</a:t>
                </a:r>
                <a:r>
                  <a:rPr lang="en-US" altLang="zh-CN" dirty="0"/>
                  <a:t>0</a:t>
                </a:r>
              </a:p>
              <a:p>
                <a:r>
                  <a:rPr lang="zh-CN" altLang="en-US" dirty="0"/>
                  <a:t>或者说最大化</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r>
                  <a:rPr lang="zh-CN" altLang="en-US" dirty="0"/>
                  <a:t>满足约束</a:t>
                </a:r>
                <a14:m>
                  <m:oMath xmlns:m="http://schemas.openxmlformats.org/officeDocument/2006/math">
                    <m:r>
                      <a:rPr lang="zh-CN" altLang="en-US" b="0" i="1" smtClean="0">
                        <a:latin typeface="Cambria Math" panose="02040503050406030204" pitchFamily="18" charset="0"/>
                      </a:rPr>
                      <m:t>∀</m:t>
                    </m:r>
                    <m:r>
                      <a:rPr lang="en-US" altLang="zh-CN" b="0" i="1">
                        <a:latin typeface="Cambria Math" panose="02040503050406030204" pitchFamily="18" charset="0"/>
                      </a:rPr>
                      <m:t>𝑖</m:t>
                    </m:r>
                  </m:oMath>
                </a14:m>
                <a:r>
                  <a:rPr lang="en-US" altLang="zh-CN" dirty="0"/>
                  <a:t>=1~n</a:t>
                </a:r>
                <a:r>
                  <a:rPr lang="zh-CN" altLang="en-US" dirty="0"/>
                  <a:t>，</a:t>
                </a:r>
                <a14:m>
                  <m:oMath xmlns:m="http://schemas.openxmlformats.org/officeDocument/2006/math">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𝑗</m:t>
                            </m:r>
                          </m:sub>
                        </m:sSub>
                      </m:e>
                    </m:nary>
                  </m:oMath>
                </a14:m>
                <a:endParaRPr lang="en-US" altLang="zh-CN" dirty="0"/>
              </a:p>
              <a:p>
                <a:r>
                  <a:rPr lang="en-US" altLang="zh-CN" dirty="0"/>
                  <a:t>Xi</a:t>
                </a:r>
                <a:r>
                  <a:rPr lang="zh-CN" altLang="en-US" dirty="0"/>
                  <a:t>≥</a:t>
                </a:r>
                <a:r>
                  <a:rPr lang="en-US" altLang="zh-CN" dirty="0"/>
                  <a:t>0</a:t>
                </a:r>
              </a:p>
            </p:txBody>
          </p:sp>
        </mc:Choice>
        <mc:Fallback xmlns="">
          <p:sp>
            <p:nvSpPr>
              <p:cNvPr id="3" name="内容占位符 2">
                <a:extLst>
                  <a:ext uri="{FF2B5EF4-FFF2-40B4-BE49-F238E27FC236}">
                    <a16:creationId xmlns:a16="http://schemas.microsoft.com/office/drawing/2014/main" xmlns:a14="http://schemas.microsoft.com/office/drawing/2010/main" xmlns="" id="{C7AD7CCC-4DAA-46B8-8205-A129DEDCDB15}"/>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2548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53E42A-9FFF-4B4D-BE7B-892969FBFCA6}"/>
              </a:ext>
            </a:extLst>
          </p:cNvPr>
          <p:cNvSpPr>
            <a:spLocks noGrp="1"/>
          </p:cNvSpPr>
          <p:nvPr>
            <p:ph type="title"/>
          </p:nvPr>
        </p:nvSpPr>
        <p:spPr/>
        <p:txBody>
          <a:bodyPr/>
          <a:lstStyle/>
          <a:p>
            <a:pPr algn="ctr"/>
            <a:r>
              <a:rPr lang="zh-CN" altLang="en-US" dirty="0"/>
              <a:t>转化成标准形</a:t>
            </a:r>
          </a:p>
        </p:txBody>
      </p:sp>
      <p:sp>
        <p:nvSpPr>
          <p:cNvPr id="3" name="内容占位符 2">
            <a:extLst>
              <a:ext uri="{FF2B5EF4-FFF2-40B4-BE49-F238E27FC236}">
                <a16:creationId xmlns="" xmlns:a16="http://schemas.microsoft.com/office/drawing/2014/main" id="{FB570E38-6040-43C5-A665-F6DEAC2A210F}"/>
              </a:ext>
            </a:extLst>
          </p:cNvPr>
          <p:cNvSpPr>
            <a:spLocks noGrp="1"/>
          </p:cNvSpPr>
          <p:nvPr>
            <p:ph idx="1"/>
          </p:nvPr>
        </p:nvSpPr>
        <p:spPr/>
        <p:txBody>
          <a:bodyPr/>
          <a:lstStyle/>
          <a:p>
            <a:r>
              <a:rPr lang="zh-CN" altLang="en-US" dirty="0"/>
              <a:t>我们知道任何一个线性规划都是可以转化成标准形的。</a:t>
            </a:r>
            <a:endParaRPr lang="en-US" altLang="zh-CN" dirty="0"/>
          </a:p>
          <a:p>
            <a:r>
              <a:rPr lang="zh-CN" altLang="en-US" dirty="0"/>
              <a:t>对于取</a:t>
            </a:r>
            <a:r>
              <a:rPr lang="en-US" altLang="zh-CN" dirty="0"/>
              <a:t>min</a:t>
            </a:r>
            <a:r>
              <a:rPr lang="zh-CN" altLang="en-US" dirty="0"/>
              <a:t>的我们可以取反之后取</a:t>
            </a:r>
            <a:r>
              <a:rPr lang="en-US" altLang="zh-CN" dirty="0"/>
              <a:t>max</a:t>
            </a:r>
          </a:p>
          <a:p>
            <a:r>
              <a:rPr lang="zh-CN" altLang="en-US" dirty="0"/>
              <a:t>对于≥的我们可以取反</a:t>
            </a:r>
            <a:endParaRPr lang="en-US" altLang="zh-CN" dirty="0"/>
          </a:p>
          <a:p>
            <a:r>
              <a:rPr lang="zh-CN" altLang="en-US" dirty="0"/>
              <a:t>对于</a:t>
            </a:r>
            <a:r>
              <a:rPr lang="en-US" altLang="zh-CN" dirty="0"/>
              <a:t>=</a:t>
            </a:r>
            <a:r>
              <a:rPr lang="zh-CN" altLang="en-US" dirty="0"/>
              <a:t>的我们可以变成≤和≥</a:t>
            </a:r>
            <a:endParaRPr lang="en-US" altLang="zh-CN" dirty="0"/>
          </a:p>
          <a:p>
            <a:r>
              <a:rPr lang="zh-CN" altLang="en-US" dirty="0"/>
              <a:t>对于没有</a:t>
            </a:r>
            <a:r>
              <a:rPr lang="en-US" altLang="zh-CN" dirty="0"/>
              <a:t>xi</a:t>
            </a:r>
            <a:r>
              <a:rPr lang="zh-CN" altLang="en-US" dirty="0"/>
              <a:t>≥</a:t>
            </a:r>
            <a:r>
              <a:rPr lang="en-US" altLang="zh-CN" dirty="0"/>
              <a:t>0</a:t>
            </a:r>
            <a:r>
              <a:rPr lang="zh-CN" altLang="en-US" dirty="0"/>
              <a:t>的我们可以拆成</a:t>
            </a:r>
            <a:r>
              <a:rPr lang="en-US" altLang="zh-CN" dirty="0"/>
              <a:t>xi=x1-x2</a:t>
            </a:r>
            <a:r>
              <a:rPr lang="zh-CN" altLang="en-US" dirty="0"/>
              <a:t>，其中</a:t>
            </a:r>
            <a:r>
              <a:rPr lang="en-US" altLang="zh-CN" dirty="0"/>
              <a:t>x1,x2</a:t>
            </a:r>
            <a:r>
              <a:rPr lang="zh-CN" altLang="en-US" dirty="0"/>
              <a:t>≥</a:t>
            </a:r>
            <a:r>
              <a:rPr lang="en-US" altLang="zh-CN" dirty="0"/>
              <a:t>0</a:t>
            </a:r>
            <a:endParaRPr lang="zh-CN" altLang="en-US" dirty="0"/>
          </a:p>
        </p:txBody>
      </p:sp>
    </p:spTree>
    <p:extLst>
      <p:ext uri="{BB962C8B-B14F-4D97-AF65-F5344CB8AC3E}">
        <p14:creationId xmlns:p14="http://schemas.microsoft.com/office/powerpoint/2010/main" val="1434527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25FB104-C7E8-45E7-85A4-FA7EB5A08236}"/>
              </a:ext>
            </a:extLst>
          </p:cNvPr>
          <p:cNvSpPr>
            <a:spLocks noGrp="1"/>
          </p:cNvSpPr>
          <p:nvPr>
            <p:ph type="title"/>
          </p:nvPr>
        </p:nvSpPr>
        <p:spPr/>
        <p:txBody>
          <a:bodyPr/>
          <a:lstStyle/>
          <a:p>
            <a:pPr algn="ctr"/>
            <a:r>
              <a:rPr lang="zh-CN" altLang="en-US" dirty="0"/>
              <a:t>松弛型</a:t>
            </a:r>
            <a:r>
              <a:rPr lang="en-US" altLang="zh-CN" dirty="0"/>
              <a:t>/</a:t>
            </a:r>
            <a:r>
              <a:rPr lang="zh-CN" altLang="en-US" dirty="0"/>
              <a:t>约束型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774A126C-6160-4547-8A56-9F3C080AE43B}"/>
                  </a:ext>
                </a:extLst>
              </p:cNvPr>
              <p:cNvSpPr>
                <a:spLocks noGrp="1"/>
              </p:cNvSpPr>
              <p:nvPr>
                <p:ph idx="1"/>
              </p:nvPr>
            </p:nvSpPr>
            <p:spPr/>
            <p:txBody>
              <a:bodyPr/>
              <a:lstStyle/>
              <a:p>
                <a:r>
                  <a:rPr lang="zh-CN" altLang="en-US" dirty="0" smtClean="0"/>
                  <a:t>松弛型就是存在一个限制并不是强制等于，而是小于等于</a:t>
                </a:r>
                <a:endParaRPr lang="en-US" altLang="zh-CN" dirty="0"/>
              </a:p>
              <a:p>
                <a:r>
                  <a:rPr lang="zh-CN" altLang="en-US" dirty="0"/>
                  <a:t>约束型就是全部的限制都是强制等于</a:t>
                </a:r>
                <a:endParaRPr lang="en-US" altLang="zh-CN" dirty="0"/>
              </a:p>
              <a:p>
                <a:r>
                  <a:rPr lang="zh-CN" altLang="en-US" dirty="0"/>
                  <a:t>我们可以很轻易将松弛型线性规划转化成约束型线性规划</a:t>
                </a:r>
                <a:endParaRPr lang="en-US" altLang="zh-CN" dirty="0"/>
              </a:p>
              <a:p>
                <a:r>
                  <a:rPr lang="zh-CN" altLang="en-US" dirty="0"/>
                  <a:t>对于每个</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𝐴</m:t>
                        </m:r>
                      </m:e>
                      <m:sub>
                        <m:r>
                          <a:rPr lang="en-US" altLang="zh-CN" i="1" dirty="0" smtClean="0">
                            <a:latin typeface="Cambria Math" panose="02040503050406030204" pitchFamily="18" charset="0"/>
                          </a:rPr>
                          <m:t>𝑖</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𝐵</m:t>
                        </m:r>
                      </m:e>
                      <m:sub>
                        <m:r>
                          <a:rPr lang="en-US" altLang="zh-CN" b="0" i="1" dirty="0" smtClean="0">
                            <a:latin typeface="Cambria Math" panose="02040503050406030204" pitchFamily="18" charset="0"/>
                          </a:rPr>
                          <m:t>𝑖</m:t>
                        </m:r>
                      </m:sub>
                    </m:sSub>
                  </m:oMath>
                </a14:m>
                <a:r>
                  <a:rPr lang="zh-CN" altLang="en-US" dirty="0"/>
                  <a:t>的限制，我们添加一个变量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b>
                    </m:sSub>
                  </m:oMath>
                </a14:m>
                <a:r>
                  <a:rPr lang="zh-CN" altLang="en-US" dirty="0" smtClean="0"/>
                  <a:t>，</a:t>
                </a:r>
                <a:r>
                  <a:rPr lang="zh-CN" altLang="en-US" dirty="0"/>
                  <a:t>变成</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𝐵</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𝐴</m:t>
                        </m:r>
                      </m:e>
                      <m:sub>
                        <m:r>
                          <a:rPr lang="en-US" altLang="zh-CN" i="1" dirty="0">
                            <a:latin typeface="Cambria Math" panose="02040503050406030204" pitchFamily="18" charset="0"/>
                          </a:rPr>
                          <m:t>𝑖</m:t>
                        </m:r>
                      </m:sub>
                    </m:sSub>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zh-CN" altLang="en-US" dirty="0" smtClean="0"/>
                  <a:t>且</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sub>
                    </m:sSub>
                    <m:r>
                      <a:rPr lang="zh-CN" altLang="en-US" i="1" dirty="0">
                        <a:latin typeface="Cambria Math" panose="02040503050406030204" pitchFamily="18" charset="0"/>
                      </a:rPr>
                      <m:t>≥</m:t>
                    </m:r>
                    <m:r>
                      <a:rPr lang="en-US" altLang="zh-CN" i="1" dirty="0">
                        <a:latin typeface="Cambria Math" panose="02040503050406030204" pitchFamily="18" charset="0"/>
                      </a:rPr>
                      <m:t>0</m:t>
                    </m:r>
                  </m:oMath>
                </a14:m>
                <a:endParaRPr lang="en-US" altLang="zh-CN" dirty="0"/>
              </a:p>
              <a:p>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xmlns="" id="{774A126C-6160-4547-8A56-9F3C080AE43B}"/>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1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EF17FB8-DBF4-4331-BFF3-A1ED1DB9FFDA}"/>
              </a:ext>
            </a:extLst>
          </p:cNvPr>
          <p:cNvSpPr>
            <a:spLocks noGrp="1"/>
          </p:cNvSpPr>
          <p:nvPr>
            <p:ph type="title"/>
          </p:nvPr>
        </p:nvSpPr>
        <p:spPr/>
        <p:txBody>
          <a:bodyPr/>
          <a:lstStyle/>
          <a:p>
            <a:pPr algn="ctr"/>
            <a:r>
              <a:rPr lang="zh-CN" altLang="en-US" dirty="0"/>
              <a:t>单纯形</a:t>
            </a:r>
          </a:p>
        </p:txBody>
      </p:sp>
      <p:sp>
        <p:nvSpPr>
          <p:cNvPr id="3" name="内容占位符 2">
            <a:extLst>
              <a:ext uri="{FF2B5EF4-FFF2-40B4-BE49-F238E27FC236}">
                <a16:creationId xmlns="" xmlns:a16="http://schemas.microsoft.com/office/drawing/2014/main" id="{5717C552-4627-4E49-8D8B-5B7B63D9812A}"/>
              </a:ext>
            </a:extLst>
          </p:cNvPr>
          <p:cNvSpPr>
            <a:spLocks noGrp="1"/>
          </p:cNvSpPr>
          <p:nvPr>
            <p:ph idx="1"/>
          </p:nvPr>
        </p:nvSpPr>
        <p:spPr>
          <a:xfrm>
            <a:off x="838200" y="1825625"/>
            <a:ext cx="10515600" cy="4819724"/>
          </a:xfrm>
        </p:spPr>
        <p:txBody>
          <a:bodyPr/>
          <a:lstStyle/>
          <a:p>
            <a:r>
              <a:rPr lang="zh-CN" altLang="en-US" dirty="0"/>
              <a:t>如果我们用向量来理解高维线性规划的话，我们会发现</a:t>
            </a:r>
            <a:endParaRPr lang="en-US" altLang="zh-CN" dirty="0"/>
          </a:p>
          <a:p>
            <a:r>
              <a:rPr lang="zh-CN" altLang="en-US" dirty="0"/>
              <a:t>每个约束限制了</a:t>
            </a:r>
            <a:r>
              <a:rPr lang="en-US" altLang="zh-CN" dirty="0"/>
              <a:t>n</a:t>
            </a:r>
            <a:r>
              <a:rPr lang="zh-CN" altLang="en-US" dirty="0"/>
              <a:t>维空间中的一个超平面，所有的超平面的交集形成的可行凸区域称作单纯形</a:t>
            </a:r>
            <a:endParaRPr lang="en-US" altLang="zh-CN" dirty="0"/>
          </a:p>
          <a:p>
            <a:r>
              <a:rPr lang="zh-CN" altLang="en-US" dirty="0"/>
              <a:t>目标函数也是一个超平面，最优解肯定会在顶点处取得</a:t>
            </a:r>
            <a:endParaRPr lang="en-US" altLang="zh-CN" dirty="0"/>
          </a:p>
          <a:p>
            <a:r>
              <a:rPr lang="zh-CN" altLang="en-US" dirty="0"/>
              <a:t>一个暴力的想法是我们找到每一个顶点来更新答案</a:t>
            </a:r>
            <a:endParaRPr lang="en-US" altLang="zh-CN" dirty="0"/>
          </a:p>
          <a:p>
            <a:r>
              <a:rPr lang="zh-CN" altLang="en-US" dirty="0"/>
              <a:t>单纯形算法的思想就是通过变量的代换实现空内沿边界朝目标函数增大的方向移动</a:t>
            </a:r>
            <a:endParaRPr lang="en-US" altLang="zh-CN" dirty="0"/>
          </a:p>
          <a:p>
            <a:r>
              <a:rPr lang="zh-CN" altLang="en-US" dirty="0"/>
              <a:t>我们需要先找到一组基本可行解，然后不断调整</a:t>
            </a:r>
            <a:endParaRPr lang="en-US" altLang="zh-CN" dirty="0"/>
          </a:p>
          <a:p>
            <a:r>
              <a:rPr lang="zh-CN" altLang="en-US" dirty="0"/>
              <a:t>我们先默认所有</a:t>
            </a:r>
            <a:r>
              <a:rPr lang="en-US" altLang="zh-CN" dirty="0"/>
              <a:t>Bi</a:t>
            </a:r>
            <a:r>
              <a:rPr lang="zh-CN" altLang="en-US" dirty="0"/>
              <a:t>≥</a:t>
            </a:r>
            <a:r>
              <a:rPr lang="en-US" altLang="zh-CN" dirty="0"/>
              <a:t>0</a:t>
            </a:r>
            <a:r>
              <a:rPr lang="zh-CN" altLang="en-US" dirty="0"/>
              <a:t>，这样基本可行解非常好找，直接把</a:t>
            </a:r>
            <a:r>
              <a:rPr lang="en-US" altLang="zh-CN" dirty="0" err="1"/>
              <a:t>xi+n</a:t>
            </a:r>
            <a:r>
              <a:rPr lang="en-US" altLang="zh-CN" dirty="0"/>
              <a:t>=Bi</a:t>
            </a:r>
            <a:r>
              <a:rPr lang="zh-CN" altLang="en-US" dirty="0"/>
              <a:t>即可，</a:t>
            </a:r>
            <a:r>
              <a:rPr lang="en-US" altLang="zh-CN" dirty="0"/>
              <a:t>Bi&lt;0</a:t>
            </a:r>
            <a:r>
              <a:rPr lang="zh-CN" altLang="en-US" dirty="0"/>
              <a:t>的情况后面会讨论。</a:t>
            </a:r>
          </a:p>
        </p:txBody>
      </p:sp>
    </p:spTree>
    <p:extLst>
      <p:ext uri="{BB962C8B-B14F-4D97-AF65-F5344CB8AC3E}">
        <p14:creationId xmlns:p14="http://schemas.microsoft.com/office/powerpoint/2010/main" val="399192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nvPr>
        </p:nvSpPr>
        <p:spPr/>
        <p:txBody>
          <a:bodyPr/>
          <a:lstStyle/>
          <a:p>
            <a:r>
              <a:rPr lang="zh-CN" altLang="en-US" dirty="0" smtClean="0"/>
              <a:t>图论三部曲之</a:t>
            </a:r>
            <a:r>
              <a:rPr lang="zh-CN" altLang="en-US" dirty="0"/>
              <a:t>生成树</a:t>
            </a:r>
          </a:p>
        </p:txBody>
      </p:sp>
    </p:spTree>
    <p:extLst>
      <p:ext uri="{BB962C8B-B14F-4D97-AF65-F5344CB8AC3E}">
        <p14:creationId xmlns:p14="http://schemas.microsoft.com/office/powerpoint/2010/main" val="4267716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94150D9-9990-441F-B10A-27E72567A481}"/>
              </a:ext>
            </a:extLst>
          </p:cNvPr>
          <p:cNvSpPr>
            <a:spLocks noGrp="1"/>
          </p:cNvSpPr>
          <p:nvPr>
            <p:ph type="title"/>
          </p:nvPr>
        </p:nvSpPr>
        <p:spPr/>
        <p:txBody>
          <a:bodyPr/>
          <a:lstStyle/>
          <a:p>
            <a:pPr algn="ctr"/>
            <a:r>
              <a:rPr lang="zh-CN" altLang="en-US" dirty="0"/>
              <a:t>转轴操作</a:t>
            </a:r>
            <a:r>
              <a:rPr lang="en-US" altLang="zh-CN" dirty="0"/>
              <a:t>(pivot)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0DDDF5E4-BEEA-4EF1-A65B-E3519C4A0B03}"/>
                  </a:ext>
                </a:extLst>
              </p:cNvPr>
              <p:cNvSpPr>
                <a:spLocks noGrp="1"/>
              </p:cNvSpPr>
              <p:nvPr>
                <p:ph idx="1"/>
              </p:nvPr>
            </p:nvSpPr>
            <p:spPr>
              <a:xfrm>
                <a:off x="838200" y="1825624"/>
                <a:ext cx="10515600" cy="5032376"/>
              </a:xfrm>
            </p:spPr>
            <p:txBody>
              <a:bodyPr>
                <a:normAutofit/>
              </a:bodyPr>
              <a:lstStyle/>
              <a:p>
                <a:r>
                  <a:rPr lang="zh-CN" altLang="en-US" dirty="0" smtClean="0"/>
                  <a:t>我们把</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sub>
                    </m:sSub>
                  </m:oMath>
                </a14:m>
                <a:r>
                  <a:rPr lang="zh-CN" altLang="en-US" dirty="0"/>
                  <a:t>叫做非基变量，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sub>
                    </m:sSub>
                  </m:oMath>
                </a14:m>
                <a:r>
                  <a:rPr lang="zh-CN" altLang="en-US" dirty="0" smtClean="0"/>
                  <a:t>叫做</a:t>
                </a:r>
                <a:r>
                  <a:rPr lang="zh-CN" altLang="en-US" dirty="0"/>
                  <a:t>基变量</a:t>
                </a:r>
                <a:endParaRPr lang="en-US" altLang="zh-CN" dirty="0"/>
              </a:p>
              <a:p>
                <a:r>
                  <a:rPr lang="zh-CN" altLang="en-US" dirty="0"/>
                  <a:t>我们需要保证转轴之后我们的答案更优，于是我们选择一个</a:t>
                </a:r>
                <a:r>
                  <a:rPr lang="en-US" altLang="zh-CN" dirty="0" err="1"/>
                  <a:t>ce</a:t>
                </a:r>
                <a:r>
                  <a:rPr lang="zh-CN" altLang="en-US" dirty="0"/>
                  <a:t>≥</a:t>
                </a:r>
                <a:r>
                  <a:rPr lang="en-US" altLang="zh-CN" dirty="0"/>
                  <a:t>0</a:t>
                </a:r>
                <a:r>
                  <a:rPr lang="zh-CN" altLang="en-US" dirty="0"/>
                  <a:t>的非基变量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𝑒</m:t>
                        </m:r>
                      </m:sub>
                    </m:sSub>
                  </m:oMath>
                </a14:m>
                <a:r>
                  <a:rPr lang="zh-CN" altLang="en-US" dirty="0"/>
                  <a:t>，再选择一</a:t>
                </a:r>
                <a:r>
                  <a:rPr lang="zh-CN" altLang="en-US" dirty="0" smtClean="0"/>
                  <a:t>个</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b="0" i="1" dirty="0" smtClean="0">
                            <a:latin typeface="Cambria Math" panose="02040503050406030204" pitchFamily="18" charset="0"/>
                          </a:rPr>
                          <m:t>𝑙</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𝑎</m:t>
                        </m:r>
                      </m:e>
                      <m:sub>
                        <m:r>
                          <a:rPr lang="en-US" altLang="zh-CN" i="1" dirty="0" err="1"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𝑒</m:t>
                        </m:r>
                      </m:sub>
                    </m:sSub>
                  </m:oMath>
                </a14:m>
                <a:r>
                  <a:rPr lang="zh-CN" altLang="en-US" dirty="0" smtClean="0"/>
                  <a:t>最小</a:t>
                </a:r>
                <a:r>
                  <a:rPr lang="zh-CN" altLang="en-US" dirty="0"/>
                  <a:t>且</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𝑒</m:t>
                        </m:r>
                      </m:sub>
                    </m:sSub>
                    <m:r>
                      <a:rPr lang="zh-CN" altLang="en-US" i="1" dirty="0">
                        <a:latin typeface="Cambria Math" panose="02040503050406030204" pitchFamily="18" charset="0"/>
                      </a:rPr>
                      <m:t>≥</m:t>
                    </m:r>
                    <m:r>
                      <a:rPr lang="en-US" altLang="zh-CN" i="1" dirty="0">
                        <a:latin typeface="Cambria Math" panose="02040503050406030204" pitchFamily="18" charset="0"/>
                      </a:rPr>
                      <m:t>0</m:t>
                    </m:r>
                  </m:oMath>
                </a14:m>
                <a:r>
                  <a:rPr lang="zh-CN" altLang="en-US" dirty="0"/>
                  <a:t>的</a:t>
                </a:r>
                <a:r>
                  <a:rPr lang="zh-CN" altLang="en-US" dirty="0" smtClean="0"/>
                  <a:t>基变量</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𝑙</m:t>
                        </m:r>
                      </m:sub>
                    </m:sSub>
                  </m:oMath>
                </a14:m>
                <a:r>
                  <a:rPr lang="zh-CN" altLang="en-US" dirty="0" smtClean="0"/>
                  <a:t>，</a:t>
                </a:r>
                <a:r>
                  <a:rPr lang="zh-CN" altLang="en-US" dirty="0"/>
                  <a:t>交换</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𝑒</m:t>
                        </m:r>
                      </m:sub>
                    </m:sSub>
                  </m:oMath>
                </a14:m>
                <a:r>
                  <a:rPr lang="zh-CN" altLang="en-US" dirty="0" smtClean="0"/>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sub>
                    </m:sSub>
                  </m:oMath>
                </a14:m>
                <a:endParaRPr lang="en-US" altLang="zh-CN" dirty="0"/>
              </a:p>
              <a:p>
                <a:r>
                  <a:rPr lang="zh-CN" altLang="en-US" dirty="0"/>
                  <a:t>例如原来是</a:t>
                </a:r>
                <a:endParaRPr lang="en-US" altLang="zh-CN" dirty="0"/>
              </a:p>
              <a:p>
                <a:r>
                  <a:rPr lang="zh-CN" altLang="en-US" dirty="0"/>
                  <a:t>移项之后有</a:t>
                </a:r>
                <a:endParaRPr lang="en-US" altLang="zh-CN" dirty="0"/>
              </a:p>
              <a:p>
                <a:r>
                  <a:rPr lang="zh-CN" altLang="en-US" dirty="0"/>
                  <a:t>那么</a:t>
                </a:r>
                <a:endParaRPr lang="en-US" altLang="zh-CN" dirty="0"/>
              </a:p>
              <a:p>
                <a:endParaRPr lang="en-US" altLang="zh-CN" dirty="0"/>
              </a:p>
              <a:p>
                <a:r>
                  <a:rPr lang="zh-CN" altLang="en-US" dirty="0"/>
                  <a:t>把这条式子代入其它等式就完成了转轴操作</a:t>
                </a:r>
                <a:endParaRPr lang="en-US" altLang="zh-CN" dirty="0"/>
              </a:p>
              <a:p>
                <a:r>
                  <a:rPr lang="zh-CN" altLang="en-US" dirty="0"/>
                  <a:t>最后交换</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sub>
                    </m:sSub>
                  </m:oMath>
                </a14:m>
                <a:r>
                  <a:rPr lang="zh-CN" altLang="en-US" dirty="0" smtClean="0"/>
                  <a:t>和</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𝑒</m:t>
                        </m:r>
                      </m:sub>
                    </m:sSub>
                  </m:oMath>
                </a14:m>
                <a:r>
                  <a:rPr lang="zh-CN" altLang="en-US" dirty="0"/>
                  <a:t>的下标即可</a:t>
                </a:r>
                <a:endParaRPr lang="en-US" altLang="zh-CN" dirty="0"/>
              </a:p>
            </p:txBody>
          </p:sp>
        </mc:Choice>
        <mc:Fallback xmlns="">
          <p:sp>
            <p:nvSpPr>
              <p:cNvPr id="3" name="内容占位符 2">
                <a:extLst>
                  <a:ext uri="{FF2B5EF4-FFF2-40B4-BE49-F238E27FC236}">
                    <a16:creationId xmlns:a16="http://schemas.microsoft.com/office/drawing/2014/main" xmlns="" id="{0DDDF5E4-BEEA-4EF1-A65B-E3519C4A0B03}"/>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1043" t="-2542"/>
                </a:stretch>
              </a:blipFill>
            </p:spPr>
            <p:txBody>
              <a:bodyPr/>
              <a:lstStyle/>
              <a:p>
                <a:r>
                  <a:rPr lang="zh-CN" altLang="en-US">
                    <a:noFill/>
                  </a:rPr>
                  <a:t> </a:t>
                </a:r>
              </a:p>
            </p:txBody>
          </p:sp>
        </mc:Fallback>
      </mc:AlternateContent>
      <p:pic>
        <p:nvPicPr>
          <p:cNvPr id="4" name="图片 3">
            <a:extLst>
              <a:ext uri="{FF2B5EF4-FFF2-40B4-BE49-F238E27FC236}">
                <a16:creationId xmlns="" xmlns:a16="http://schemas.microsoft.com/office/drawing/2014/main" id="{D33D786E-E418-4C8A-B20B-ADEA2DB6154F}"/>
              </a:ext>
            </a:extLst>
          </p:cNvPr>
          <p:cNvPicPr>
            <a:picLocks noChangeAspect="1"/>
          </p:cNvPicPr>
          <p:nvPr/>
        </p:nvPicPr>
        <p:blipFill>
          <a:blip r:embed="rId3"/>
          <a:stretch>
            <a:fillRect/>
          </a:stretch>
        </p:blipFill>
        <p:spPr>
          <a:xfrm>
            <a:off x="2951279" y="3453717"/>
            <a:ext cx="3057143" cy="600000"/>
          </a:xfrm>
          <a:prstGeom prst="rect">
            <a:avLst/>
          </a:prstGeom>
        </p:spPr>
      </p:pic>
      <p:pic>
        <p:nvPicPr>
          <p:cNvPr id="5" name="图片 4">
            <a:extLst>
              <a:ext uri="{FF2B5EF4-FFF2-40B4-BE49-F238E27FC236}">
                <a16:creationId xmlns="" xmlns:a16="http://schemas.microsoft.com/office/drawing/2014/main" id="{3BBE8C8C-2239-47FA-AAD1-B677045E6C9D}"/>
              </a:ext>
            </a:extLst>
          </p:cNvPr>
          <p:cNvPicPr>
            <a:picLocks noChangeAspect="1"/>
          </p:cNvPicPr>
          <p:nvPr/>
        </p:nvPicPr>
        <p:blipFill>
          <a:blip r:embed="rId4"/>
          <a:stretch>
            <a:fillRect/>
          </a:stretch>
        </p:blipFill>
        <p:spPr>
          <a:xfrm>
            <a:off x="2951279" y="4053717"/>
            <a:ext cx="4028571" cy="600000"/>
          </a:xfrm>
          <a:prstGeom prst="rect">
            <a:avLst/>
          </a:prstGeom>
        </p:spPr>
      </p:pic>
      <p:pic>
        <p:nvPicPr>
          <p:cNvPr id="6" name="图片 5">
            <a:extLst>
              <a:ext uri="{FF2B5EF4-FFF2-40B4-BE49-F238E27FC236}">
                <a16:creationId xmlns="" xmlns:a16="http://schemas.microsoft.com/office/drawing/2014/main" id="{801D8E42-AB47-4696-B571-F02790340846}"/>
              </a:ext>
            </a:extLst>
          </p:cNvPr>
          <p:cNvPicPr>
            <a:picLocks noChangeAspect="1"/>
          </p:cNvPicPr>
          <p:nvPr/>
        </p:nvPicPr>
        <p:blipFill>
          <a:blip r:embed="rId5"/>
          <a:stretch>
            <a:fillRect/>
          </a:stretch>
        </p:blipFill>
        <p:spPr>
          <a:xfrm>
            <a:off x="1933682" y="4653717"/>
            <a:ext cx="3476190" cy="1019048"/>
          </a:xfrm>
          <a:prstGeom prst="rect">
            <a:avLst/>
          </a:prstGeom>
        </p:spPr>
      </p:pic>
    </p:spTree>
    <p:extLst>
      <p:ext uri="{BB962C8B-B14F-4D97-AF65-F5344CB8AC3E}">
        <p14:creationId xmlns:p14="http://schemas.microsoft.com/office/powerpoint/2010/main" val="2559038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ABA7CA6-2184-4A3E-AB16-110E41A4BB2D}"/>
              </a:ext>
            </a:extLst>
          </p:cNvPr>
          <p:cNvSpPr>
            <a:spLocks noGrp="1"/>
          </p:cNvSpPr>
          <p:nvPr>
            <p:ph type="title"/>
          </p:nvPr>
        </p:nvSpPr>
        <p:spPr/>
        <p:txBody>
          <a:bodyPr/>
          <a:lstStyle/>
          <a:p>
            <a:pPr algn="ctr"/>
            <a:r>
              <a:rPr lang="en-US" altLang="zh-CN" dirty="0"/>
              <a:t>Simplex</a:t>
            </a:r>
            <a:r>
              <a:rPr lang="zh-CN" altLang="en-US" dirty="0"/>
              <a:t>操作</a:t>
            </a:r>
          </a:p>
        </p:txBody>
      </p:sp>
      <p:sp>
        <p:nvSpPr>
          <p:cNvPr id="3" name="内容占位符 2">
            <a:extLst>
              <a:ext uri="{FF2B5EF4-FFF2-40B4-BE49-F238E27FC236}">
                <a16:creationId xmlns="" xmlns:a16="http://schemas.microsoft.com/office/drawing/2014/main" id="{05714046-A1AA-4552-BEFC-FCEB819DEE6E}"/>
              </a:ext>
            </a:extLst>
          </p:cNvPr>
          <p:cNvSpPr>
            <a:spLocks noGrp="1"/>
          </p:cNvSpPr>
          <p:nvPr>
            <p:ph idx="1"/>
          </p:nvPr>
        </p:nvSpPr>
        <p:spPr/>
        <p:txBody>
          <a:bodyPr/>
          <a:lstStyle/>
          <a:p>
            <a:r>
              <a:rPr lang="zh-CN" altLang="en-US" dirty="0"/>
              <a:t>为什么要比值最小？</a:t>
            </a:r>
            <a:endParaRPr lang="en-US" altLang="zh-CN" dirty="0"/>
          </a:p>
          <a:p>
            <a:r>
              <a:rPr lang="zh-CN" altLang="en-US" dirty="0"/>
              <a:t>因为我们要贪心的走，但不能一步走太多</a:t>
            </a:r>
            <a:endParaRPr lang="en-US" altLang="zh-CN" dirty="0"/>
          </a:p>
          <a:p>
            <a:r>
              <a:rPr lang="zh-CN" altLang="en-US" dirty="0"/>
              <a:t>还有一个叫做</a:t>
            </a:r>
            <a:r>
              <a:rPr lang="en-US" altLang="zh-CN" dirty="0"/>
              <a:t>bland</a:t>
            </a:r>
            <a:r>
              <a:rPr lang="zh-CN" altLang="en-US" dirty="0"/>
              <a:t>定则的东西，每次需要取下标最小的变量，为了防止循环</a:t>
            </a:r>
            <a:endParaRPr lang="en-US" altLang="zh-CN" dirty="0"/>
          </a:p>
          <a:p>
            <a:r>
              <a:rPr lang="zh-CN" altLang="en-US" dirty="0"/>
              <a:t>当我们找不到合法的</a:t>
            </a:r>
            <a:r>
              <a:rPr lang="en-US" altLang="zh-CN" dirty="0"/>
              <a:t>e</a:t>
            </a:r>
            <a:r>
              <a:rPr lang="zh-CN" altLang="en-US" dirty="0"/>
              <a:t>的时候算法就结束了</a:t>
            </a:r>
            <a:endParaRPr lang="en-US" altLang="zh-CN" dirty="0"/>
          </a:p>
          <a:p>
            <a:r>
              <a:rPr lang="zh-CN" altLang="en-US" dirty="0"/>
              <a:t>当我们找得到合法的</a:t>
            </a:r>
            <a:r>
              <a:rPr lang="en-US" altLang="zh-CN" dirty="0"/>
              <a:t>e</a:t>
            </a:r>
            <a:r>
              <a:rPr lang="zh-CN" altLang="en-US" dirty="0"/>
              <a:t>但找不到合法的</a:t>
            </a:r>
            <a:r>
              <a:rPr lang="en-US" altLang="zh-CN" dirty="0"/>
              <a:t>l</a:t>
            </a:r>
            <a:r>
              <a:rPr lang="zh-CN" altLang="en-US" dirty="0"/>
              <a:t>的时候就证明目标函数可以无穷大</a:t>
            </a:r>
            <a:endParaRPr lang="en-US" altLang="zh-CN" dirty="0"/>
          </a:p>
          <a:p>
            <a:endParaRPr lang="zh-CN" altLang="en-US" dirty="0"/>
          </a:p>
        </p:txBody>
      </p:sp>
    </p:spTree>
    <p:extLst>
      <p:ext uri="{BB962C8B-B14F-4D97-AF65-F5344CB8AC3E}">
        <p14:creationId xmlns:p14="http://schemas.microsoft.com/office/powerpoint/2010/main" val="3955665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D2E559-197C-4590-8EB6-F0DC299F013C}"/>
              </a:ext>
            </a:extLst>
          </p:cNvPr>
          <p:cNvSpPr>
            <a:spLocks noGrp="1"/>
          </p:cNvSpPr>
          <p:nvPr>
            <p:ph type="title"/>
          </p:nvPr>
        </p:nvSpPr>
        <p:spPr/>
        <p:txBody>
          <a:bodyPr/>
          <a:lstStyle/>
          <a:p>
            <a:pPr algn="ctr"/>
            <a:r>
              <a:rPr lang="zh-CN" altLang="en-US" dirty="0"/>
              <a:t>举个栗子</a:t>
            </a:r>
          </a:p>
        </p:txBody>
      </p:sp>
      <p:sp>
        <p:nvSpPr>
          <p:cNvPr id="3" name="内容占位符 2">
            <a:extLst>
              <a:ext uri="{FF2B5EF4-FFF2-40B4-BE49-F238E27FC236}">
                <a16:creationId xmlns="" xmlns:a16="http://schemas.microsoft.com/office/drawing/2014/main" id="{11F4E4FB-3B78-463F-80B7-F789509C658C}"/>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这个线性规划的初始解是</a:t>
            </a:r>
            <a:r>
              <a:rPr lang="en-US" altLang="zh-CN" dirty="0"/>
              <a:t>(0,0,0,30,24,36),</a:t>
            </a:r>
            <a:r>
              <a:rPr lang="zh-CN" altLang="en-US" dirty="0"/>
              <a:t>目标函数值为</a:t>
            </a:r>
            <a:r>
              <a:rPr lang="en-US" altLang="zh-CN" dirty="0"/>
              <a:t>0</a:t>
            </a:r>
            <a:endParaRPr lang="zh-CN" altLang="en-US" dirty="0"/>
          </a:p>
        </p:txBody>
      </p:sp>
      <p:pic>
        <p:nvPicPr>
          <p:cNvPr id="5" name="图片 4">
            <a:extLst>
              <a:ext uri="{FF2B5EF4-FFF2-40B4-BE49-F238E27FC236}">
                <a16:creationId xmlns="" xmlns:a16="http://schemas.microsoft.com/office/drawing/2014/main" id="{1399CA77-264D-4786-8A90-8A3C31408F50}"/>
              </a:ext>
            </a:extLst>
          </p:cNvPr>
          <p:cNvPicPr>
            <a:picLocks noChangeAspect="1"/>
          </p:cNvPicPr>
          <p:nvPr/>
        </p:nvPicPr>
        <p:blipFill>
          <a:blip r:embed="rId2"/>
          <a:stretch>
            <a:fillRect/>
          </a:stretch>
        </p:blipFill>
        <p:spPr>
          <a:xfrm>
            <a:off x="1177533" y="1825625"/>
            <a:ext cx="3180952" cy="2857143"/>
          </a:xfrm>
          <a:prstGeom prst="rect">
            <a:avLst/>
          </a:prstGeom>
        </p:spPr>
      </p:pic>
    </p:spTree>
    <p:extLst>
      <p:ext uri="{BB962C8B-B14F-4D97-AF65-F5344CB8AC3E}">
        <p14:creationId xmlns:p14="http://schemas.microsoft.com/office/powerpoint/2010/main" val="929978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1502DD3-608E-4B3D-B00C-26F41E70FA54}"/>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16D8F98D-5AEA-4079-AC46-20E70DB788C2}"/>
              </a:ext>
            </a:extLst>
          </p:cNvPr>
          <p:cNvSpPr>
            <a:spLocks noGrp="1"/>
          </p:cNvSpPr>
          <p:nvPr>
            <p:ph idx="1"/>
          </p:nvPr>
        </p:nvSpPr>
        <p:spPr/>
        <p:txBody>
          <a:bodyPr/>
          <a:lstStyle/>
          <a:p>
            <a:r>
              <a:rPr lang="zh-CN" altLang="en-US" dirty="0"/>
              <a:t>现在选择的</a:t>
            </a:r>
            <a:r>
              <a:rPr lang="en-US" altLang="zh-CN" dirty="0"/>
              <a:t>e=1,l=3</a:t>
            </a:r>
          </a:p>
          <a:p>
            <a:r>
              <a:rPr lang="zh-CN" altLang="en-US" dirty="0"/>
              <a:t>那么第</a:t>
            </a:r>
            <a:r>
              <a:rPr lang="en-US" altLang="zh-CN" dirty="0"/>
              <a:t>3</a:t>
            </a:r>
            <a:r>
              <a:rPr lang="zh-CN" altLang="en-US" dirty="0"/>
              <a:t>个约束改为</a:t>
            </a:r>
            <a:endParaRPr lang="en-US" altLang="zh-CN" dirty="0"/>
          </a:p>
          <a:p>
            <a:r>
              <a:rPr lang="zh-CN" altLang="en-US" dirty="0"/>
              <a:t>代入得                                      这时的解为</a:t>
            </a:r>
            <a:r>
              <a:rPr lang="en-US" altLang="zh-CN" dirty="0"/>
              <a:t>(9,0,0,21,6,0),</a:t>
            </a:r>
          </a:p>
          <a:p>
            <a:r>
              <a:rPr lang="zh-CN" altLang="en-US" dirty="0"/>
              <a:t>                                                   目标函数值为</a:t>
            </a:r>
            <a:r>
              <a:rPr lang="en-US" altLang="zh-CN" dirty="0"/>
              <a:t>27</a:t>
            </a:r>
            <a:endParaRPr lang="zh-CN" altLang="en-US" dirty="0"/>
          </a:p>
        </p:txBody>
      </p:sp>
      <p:pic>
        <p:nvPicPr>
          <p:cNvPr id="5" name="图片 4">
            <a:extLst>
              <a:ext uri="{FF2B5EF4-FFF2-40B4-BE49-F238E27FC236}">
                <a16:creationId xmlns="" xmlns:a16="http://schemas.microsoft.com/office/drawing/2014/main" id="{DA8EEFC0-1ADA-418C-91F9-FD8A06321667}"/>
              </a:ext>
            </a:extLst>
          </p:cNvPr>
          <p:cNvPicPr>
            <a:picLocks noChangeAspect="1"/>
          </p:cNvPicPr>
          <p:nvPr/>
        </p:nvPicPr>
        <p:blipFill>
          <a:blip r:embed="rId2"/>
          <a:stretch>
            <a:fillRect/>
          </a:stretch>
        </p:blipFill>
        <p:spPr>
          <a:xfrm>
            <a:off x="4350411" y="2124073"/>
            <a:ext cx="2342857" cy="733333"/>
          </a:xfrm>
          <a:prstGeom prst="rect">
            <a:avLst/>
          </a:prstGeom>
        </p:spPr>
      </p:pic>
      <p:pic>
        <p:nvPicPr>
          <p:cNvPr id="6" name="图片 5">
            <a:extLst>
              <a:ext uri="{FF2B5EF4-FFF2-40B4-BE49-F238E27FC236}">
                <a16:creationId xmlns="" xmlns:a16="http://schemas.microsoft.com/office/drawing/2014/main" id="{6AEDB5DD-5573-4D2B-8A28-B12B1246603B}"/>
              </a:ext>
            </a:extLst>
          </p:cNvPr>
          <p:cNvPicPr>
            <a:picLocks noChangeAspect="1"/>
          </p:cNvPicPr>
          <p:nvPr/>
        </p:nvPicPr>
        <p:blipFill>
          <a:blip r:embed="rId3"/>
          <a:stretch>
            <a:fillRect/>
          </a:stretch>
        </p:blipFill>
        <p:spPr>
          <a:xfrm>
            <a:off x="2228067" y="2924875"/>
            <a:ext cx="2797597" cy="3569079"/>
          </a:xfrm>
          <a:prstGeom prst="rect">
            <a:avLst/>
          </a:prstGeom>
        </p:spPr>
      </p:pic>
    </p:spTree>
    <p:extLst>
      <p:ext uri="{BB962C8B-B14F-4D97-AF65-F5344CB8AC3E}">
        <p14:creationId xmlns:p14="http://schemas.microsoft.com/office/powerpoint/2010/main" val="1959616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8C5B044-9512-4BE0-B02C-900D413DE52F}"/>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4237A169-A360-499C-A486-B7396158B7A2}"/>
              </a:ext>
            </a:extLst>
          </p:cNvPr>
          <p:cNvSpPr>
            <a:spLocks noGrp="1"/>
          </p:cNvSpPr>
          <p:nvPr>
            <p:ph idx="1"/>
          </p:nvPr>
        </p:nvSpPr>
        <p:spPr/>
        <p:txBody>
          <a:bodyPr/>
          <a:lstStyle/>
          <a:p>
            <a:r>
              <a:rPr lang="zh-CN" altLang="en-US" dirty="0"/>
              <a:t>选择</a:t>
            </a:r>
            <a:r>
              <a:rPr lang="en-US" altLang="zh-CN" dirty="0"/>
              <a:t>e=3,l=2</a:t>
            </a:r>
          </a:p>
          <a:p>
            <a:r>
              <a:rPr lang="zh-CN" altLang="en-US" dirty="0"/>
              <a:t>将第</a:t>
            </a:r>
            <a:r>
              <a:rPr lang="en-US" altLang="zh-CN" dirty="0"/>
              <a:t>2</a:t>
            </a:r>
            <a:r>
              <a:rPr lang="zh-CN" altLang="en-US" dirty="0"/>
              <a:t>个约束改写为</a:t>
            </a:r>
            <a:endParaRPr lang="en-US" altLang="zh-CN" dirty="0"/>
          </a:p>
          <a:p>
            <a:r>
              <a:rPr lang="zh-CN" altLang="en-US" dirty="0"/>
              <a:t>代入得                                           最优解为</a:t>
            </a:r>
            <a:endParaRPr lang="en-US" altLang="zh-CN" dirty="0"/>
          </a:p>
          <a:p>
            <a:r>
              <a:rPr lang="en-US" altLang="zh-CN" dirty="0"/>
              <a:t>                                                         </a:t>
            </a:r>
            <a:r>
              <a:rPr lang="zh-CN" altLang="en-US" dirty="0"/>
              <a:t>值为</a:t>
            </a:r>
            <a:endParaRPr lang="en-US" altLang="zh-CN" dirty="0"/>
          </a:p>
          <a:p>
            <a:endParaRPr lang="zh-CN" altLang="en-US" dirty="0"/>
          </a:p>
        </p:txBody>
      </p:sp>
      <p:pic>
        <p:nvPicPr>
          <p:cNvPr id="5" name="图片 4">
            <a:extLst>
              <a:ext uri="{FF2B5EF4-FFF2-40B4-BE49-F238E27FC236}">
                <a16:creationId xmlns="" xmlns:a16="http://schemas.microsoft.com/office/drawing/2014/main" id="{CCADD0B9-7CBB-41B8-BB66-F209D1AEC25E}"/>
              </a:ext>
            </a:extLst>
          </p:cNvPr>
          <p:cNvPicPr>
            <a:picLocks noChangeAspect="1"/>
          </p:cNvPicPr>
          <p:nvPr/>
        </p:nvPicPr>
        <p:blipFill>
          <a:blip r:embed="rId2"/>
          <a:stretch>
            <a:fillRect/>
          </a:stretch>
        </p:blipFill>
        <p:spPr>
          <a:xfrm>
            <a:off x="4181855" y="2137300"/>
            <a:ext cx="2552381" cy="733333"/>
          </a:xfrm>
          <a:prstGeom prst="rect">
            <a:avLst/>
          </a:prstGeom>
        </p:spPr>
      </p:pic>
      <p:pic>
        <p:nvPicPr>
          <p:cNvPr id="6" name="图片 5">
            <a:extLst>
              <a:ext uri="{FF2B5EF4-FFF2-40B4-BE49-F238E27FC236}">
                <a16:creationId xmlns="" xmlns:a16="http://schemas.microsoft.com/office/drawing/2014/main" id="{D0519596-FBDF-4724-B4CA-153A0F2FD69A}"/>
              </a:ext>
            </a:extLst>
          </p:cNvPr>
          <p:cNvPicPr>
            <a:picLocks noChangeAspect="1"/>
          </p:cNvPicPr>
          <p:nvPr/>
        </p:nvPicPr>
        <p:blipFill>
          <a:blip r:embed="rId3"/>
          <a:stretch>
            <a:fillRect/>
          </a:stretch>
        </p:blipFill>
        <p:spPr>
          <a:xfrm>
            <a:off x="2256156" y="2870633"/>
            <a:ext cx="3310798" cy="3878122"/>
          </a:xfrm>
          <a:prstGeom prst="rect">
            <a:avLst/>
          </a:prstGeom>
        </p:spPr>
      </p:pic>
      <p:pic>
        <p:nvPicPr>
          <p:cNvPr id="7" name="图片 6">
            <a:extLst>
              <a:ext uri="{FF2B5EF4-FFF2-40B4-BE49-F238E27FC236}">
                <a16:creationId xmlns="" xmlns:a16="http://schemas.microsoft.com/office/drawing/2014/main" id="{12D4ABE2-2F31-40F9-ADD2-C4297E3AF999}"/>
              </a:ext>
            </a:extLst>
          </p:cNvPr>
          <p:cNvPicPr>
            <a:picLocks noChangeAspect="1"/>
          </p:cNvPicPr>
          <p:nvPr/>
        </p:nvPicPr>
        <p:blipFill>
          <a:blip r:embed="rId4"/>
          <a:stretch>
            <a:fillRect/>
          </a:stretch>
        </p:blipFill>
        <p:spPr>
          <a:xfrm>
            <a:off x="7148866" y="2666624"/>
            <a:ext cx="2104762" cy="761905"/>
          </a:xfrm>
          <a:prstGeom prst="rect">
            <a:avLst/>
          </a:prstGeom>
        </p:spPr>
      </p:pic>
      <p:pic>
        <p:nvPicPr>
          <p:cNvPr id="8" name="图片 7">
            <a:extLst>
              <a:ext uri="{FF2B5EF4-FFF2-40B4-BE49-F238E27FC236}">
                <a16:creationId xmlns="" xmlns:a16="http://schemas.microsoft.com/office/drawing/2014/main" id="{CC80E529-4A2C-4622-969A-DC179F70D144}"/>
              </a:ext>
            </a:extLst>
          </p:cNvPr>
          <p:cNvPicPr>
            <a:picLocks noChangeAspect="1"/>
          </p:cNvPicPr>
          <p:nvPr/>
        </p:nvPicPr>
        <p:blipFill>
          <a:blip r:embed="rId5"/>
          <a:stretch>
            <a:fillRect/>
          </a:stretch>
        </p:blipFill>
        <p:spPr>
          <a:xfrm>
            <a:off x="6486617" y="3254035"/>
            <a:ext cx="495238" cy="733333"/>
          </a:xfrm>
          <a:prstGeom prst="rect">
            <a:avLst/>
          </a:prstGeom>
        </p:spPr>
      </p:pic>
    </p:spTree>
    <p:extLst>
      <p:ext uri="{BB962C8B-B14F-4D97-AF65-F5344CB8AC3E}">
        <p14:creationId xmlns:p14="http://schemas.microsoft.com/office/powerpoint/2010/main" val="1047912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BA6CC44-36C6-4440-BF26-1C66A630674B}"/>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A293102C-FEE2-4946-8436-7AF5F5263356}"/>
              </a:ext>
            </a:extLst>
          </p:cNvPr>
          <p:cNvSpPr>
            <a:spLocks noGrp="1"/>
          </p:cNvSpPr>
          <p:nvPr>
            <p:ph idx="1"/>
          </p:nvPr>
        </p:nvSpPr>
        <p:spPr/>
        <p:txBody>
          <a:bodyPr/>
          <a:lstStyle/>
          <a:p>
            <a:r>
              <a:rPr lang="zh-CN" altLang="en-US" dirty="0"/>
              <a:t>选择</a:t>
            </a:r>
            <a:r>
              <a:rPr lang="en-US" altLang="zh-CN" dirty="0"/>
              <a:t>e=2,l=2</a:t>
            </a:r>
          </a:p>
          <a:p>
            <a:r>
              <a:rPr lang="zh-CN" altLang="en-US" dirty="0"/>
              <a:t>那么第</a:t>
            </a:r>
            <a:r>
              <a:rPr lang="en-US" altLang="zh-CN" dirty="0"/>
              <a:t>2</a:t>
            </a:r>
            <a:r>
              <a:rPr lang="zh-CN" altLang="en-US" dirty="0"/>
              <a:t>个约束改写为</a:t>
            </a:r>
            <a:endParaRPr lang="en-US" altLang="zh-CN" dirty="0"/>
          </a:p>
          <a:p>
            <a:r>
              <a:rPr lang="zh-CN" altLang="en-US" dirty="0"/>
              <a:t>代入得                                        最优解为</a:t>
            </a:r>
            <a:r>
              <a:rPr lang="en-US" altLang="zh-CN" dirty="0"/>
              <a:t>(8,4,0,18,0,0)</a:t>
            </a:r>
          </a:p>
          <a:p>
            <a:r>
              <a:rPr lang="en-US" altLang="zh-CN" dirty="0"/>
              <a:t>                                                      </a:t>
            </a:r>
            <a:r>
              <a:rPr lang="zh-CN" altLang="en-US" dirty="0"/>
              <a:t>最优值为</a:t>
            </a:r>
            <a:r>
              <a:rPr lang="en-US" altLang="zh-CN" dirty="0"/>
              <a:t>28</a:t>
            </a:r>
            <a:endParaRPr lang="zh-CN" altLang="en-US" dirty="0"/>
          </a:p>
        </p:txBody>
      </p:sp>
      <p:pic>
        <p:nvPicPr>
          <p:cNvPr id="5" name="图片 4">
            <a:extLst>
              <a:ext uri="{FF2B5EF4-FFF2-40B4-BE49-F238E27FC236}">
                <a16:creationId xmlns="" xmlns:a16="http://schemas.microsoft.com/office/drawing/2014/main" id="{4B3EE072-C7EC-4A9B-AFBF-B4A83E424BF4}"/>
              </a:ext>
            </a:extLst>
          </p:cNvPr>
          <p:cNvPicPr>
            <a:picLocks noChangeAspect="1"/>
          </p:cNvPicPr>
          <p:nvPr/>
        </p:nvPicPr>
        <p:blipFill>
          <a:blip r:embed="rId2"/>
          <a:stretch>
            <a:fillRect/>
          </a:stretch>
        </p:blipFill>
        <p:spPr>
          <a:xfrm>
            <a:off x="4580805" y="2243471"/>
            <a:ext cx="2302693" cy="637796"/>
          </a:xfrm>
          <a:prstGeom prst="rect">
            <a:avLst/>
          </a:prstGeom>
        </p:spPr>
      </p:pic>
      <p:pic>
        <p:nvPicPr>
          <p:cNvPr id="6" name="图片 5">
            <a:extLst>
              <a:ext uri="{FF2B5EF4-FFF2-40B4-BE49-F238E27FC236}">
                <a16:creationId xmlns="" xmlns:a16="http://schemas.microsoft.com/office/drawing/2014/main" id="{E567E693-3836-43C6-89A8-DA7D8D376139}"/>
              </a:ext>
            </a:extLst>
          </p:cNvPr>
          <p:cNvPicPr>
            <a:picLocks noChangeAspect="1"/>
          </p:cNvPicPr>
          <p:nvPr/>
        </p:nvPicPr>
        <p:blipFill>
          <a:blip r:embed="rId3"/>
          <a:stretch>
            <a:fillRect/>
          </a:stretch>
        </p:blipFill>
        <p:spPr>
          <a:xfrm>
            <a:off x="2255203" y="2886583"/>
            <a:ext cx="3017772" cy="3839277"/>
          </a:xfrm>
          <a:prstGeom prst="rect">
            <a:avLst/>
          </a:prstGeom>
        </p:spPr>
      </p:pic>
    </p:spTree>
    <p:extLst>
      <p:ext uri="{BB962C8B-B14F-4D97-AF65-F5344CB8AC3E}">
        <p14:creationId xmlns:p14="http://schemas.microsoft.com/office/powerpoint/2010/main" val="1274193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BE0A9E54-972C-470C-825C-57CBF9A52FFD}"/>
              </a:ext>
            </a:extLst>
          </p:cNvPr>
          <p:cNvPicPr>
            <a:picLocks noChangeAspect="1"/>
          </p:cNvPicPr>
          <p:nvPr/>
        </p:nvPicPr>
        <p:blipFill>
          <a:blip r:embed="rId2"/>
          <a:stretch>
            <a:fillRect/>
          </a:stretch>
        </p:blipFill>
        <p:spPr>
          <a:xfrm>
            <a:off x="19663" y="2376377"/>
            <a:ext cx="12152674" cy="1828800"/>
          </a:xfrm>
          <a:prstGeom prst="rect">
            <a:avLst/>
          </a:prstGeom>
        </p:spPr>
      </p:pic>
    </p:spTree>
    <p:extLst>
      <p:ext uri="{BB962C8B-B14F-4D97-AF65-F5344CB8AC3E}">
        <p14:creationId xmlns:p14="http://schemas.microsoft.com/office/powerpoint/2010/main" val="2063213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B022EF-3F24-4D73-8328-6E3BDA4E4432}"/>
              </a:ext>
            </a:extLst>
          </p:cNvPr>
          <p:cNvSpPr>
            <a:spLocks noGrp="1"/>
          </p:cNvSpPr>
          <p:nvPr>
            <p:ph type="title"/>
          </p:nvPr>
        </p:nvSpPr>
        <p:spPr/>
        <p:txBody>
          <a:bodyPr/>
          <a:lstStyle/>
          <a:p>
            <a:pPr algn="ctr"/>
            <a:r>
              <a:rPr lang="zh-CN" altLang="en-US" dirty="0"/>
              <a:t>初始化</a:t>
            </a:r>
          </a:p>
        </p:txBody>
      </p:sp>
      <p:sp>
        <p:nvSpPr>
          <p:cNvPr id="3" name="内容占位符 2">
            <a:extLst>
              <a:ext uri="{FF2B5EF4-FFF2-40B4-BE49-F238E27FC236}">
                <a16:creationId xmlns="" xmlns:a16="http://schemas.microsoft.com/office/drawing/2014/main" id="{A7162502-E926-4FE6-9343-0373B109FBA6}"/>
              </a:ext>
            </a:extLst>
          </p:cNvPr>
          <p:cNvSpPr>
            <a:spLocks noGrp="1"/>
          </p:cNvSpPr>
          <p:nvPr>
            <p:ph idx="1"/>
          </p:nvPr>
        </p:nvSpPr>
        <p:spPr/>
        <p:txBody>
          <a:bodyPr/>
          <a:lstStyle/>
          <a:p>
            <a:r>
              <a:rPr lang="zh-CN" altLang="en-US" dirty="0"/>
              <a:t>我们回到原来的问题，如何构造一个所有的</a:t>
            </a:r>
            <a:r>
              <a:rPr lang="en-US" altLang="zh-CN" dirty="0"/>
              <a:t>Bi</a:t>
            </a:r>
            <a:r>
              <a:rPr lang="zh-CN" altLang="en-US" dirty="0"/>
              <a:t>均≥</a:t>
            </a:r>
            <a:r>
              <a:rPr lang="en-US" altLang="zh-CN" dirty="0"/>
              <a:t>0</a:t>
            </a:r>
            <a:r>
              <a:rPr lang="zh-CN" altLang="en-US" dirty="0"/>
              <a:t>的线性规划？</a:t>
            </a:r>
            <a:endParaRPr lang="en-US" altLang="zh-CN" dirty="0"/>
          </a:p>
          <a:p>
            <a:r>
              <a:rPr lang="zh-CN" altLang="en-US" dirty="0"/>
              <a:t>正统做法比较麻烦，放到后面再说，这里介绍一个基于随机化的初始化方法</a:t>
            </a:r>
            <a:endParaRPr lang="en-US" altLang="zh-CN" dirty="0"/>
          </a:p>
          <a:p>
            <a:r>
              <a:rPr lang="zh-CN" altLang="en-US" dirty="0"/>
              <a:t>虽然</a:t>
            </a:r>
            <a:r>
              <a:rPr lang="en-US" altLang="zh-CN" dirty="0"/>
              <a:t>UOJ</a:t>
            </a:r>
            <a:r>
              <a:rPr lang="zh-CN" altLang="en-US" dirty="0"/>
              <a:t>上只能有</a:t>
            </a:r>
            <a:r>
              <a:rPr lang="en-US" altLang="zh-CN" dirty="0"/>
              <a:t>97</a:t>
            </a:r>
            <a:r>
              <a:rPr lang="zh-CN" altLang="en-US" dirty="0"/>
              <a:t>分，但不是针对卡的话很难卡掉</a:t>
            </a:r>
            <a:r>
              <a:rPr lang="en-US" altLang="zh-CN" dirty="0"/>
              <a:t>~~</a:t>
            </a:r>
          </a:p>
          <a:p>
            <a:r>
              <a:rPr lang="zh-CN" altLang="en-US" dirty="0"/>
              <a:t>即每次随机一个</a:t>
            </a:r>
            <a:r>
              <a:rPr lang="en-US" altLang="zh-CN" dirty="0"/>
              <a:t>Bl&lt;0</a:t>
            </a:r>
            <a:r>
              <a:rPr lang="zh-CN" altLang="en-US" dirty="0"/>
              <a:t>，再随机一个</a:t>
            </a:r>
            <a:r>
              <a:rPr lang="en-US" altLang="zh-CN" dirty="0" err="1"/>
              <a:t>Al,e</a:t>
            </a:r>
            <a:r>
              <a:rPr lang="en-US" altLang="zh-CN" dirty="0"/>
              <a:t>&lt;0</a:t>
            </a:r>
            <a:r>
              <a:rPr lang="zh-CN" altLang="en-US" dirty="0"/>
              <a:t>，然后</a:t>
            </a:r>
            <a:r>
              <a:rPr lang="en-US" altLang="zh-CN" dirty="0"/>
              <a:t>pivot(</a:t>
            </a:r>
            <a:r>
              <a:rPr lang="en-US" altLang="zh-CN" dirty="0" err="1"/>
              <a:t>l,e</a:t>
            </a:r>
            <a:r>
              <a:rPr lang="en-US" altLang="zh-CN" dirty="0"/>
              <a:t>)</a:t>
            </a:r>
          </a:p>
          <a:p>
            <a:r>
              <a:rPr lang="zh-CN" altLang="en-US" dirty="0"/>
              <a:t>这样不知道经过多少次之后就能保证所有的</a:t>
            </a:r>
            <a:r>
              <a:rPr lang="en-US" altLang="zh-CN" dirty="0"/>
              <a:t>Bi</a:t>
            </a:r>
            <a:r>
              <a:rPr lang="zh-CN" altLang="en-US" dirty="0"/>
              <a:t>≥</a:t>
            </a:r>
            <a:r>
              <a:rPr lang="en-US" altLang="zh-CN" dirty="0"/>
              <a:t>0</a:t>
            </a:r>
            <a:r>
              <a:rPr lang="zh-CN" altLang="en-US" dirty="0"/>
              <a:t>了</a:t>
            </a:r>
            <a:endParaRPr lang="en-US" altLang="zh-CN" dirty="0"/>
          </a:p>
          <a:p>
            <a:r>
              <a:rPr lang="zh-CN" altLang="en-US" dirty="0"/>
              <a:t>如果找得到</a:t>
            </a:r>
            <a:r>
              <a:rPr lang="en-US" altLang="zh-CN" dirty="0"/>
              <a:t>l</a:t>
            </a:r>
            <a:r>
              <a:rPr lang="zh-CN" altLang="en-US" dirty="0"/>
              <a:t>但找不到</a:t>
            </a:r>
            <a:r>
              <a:rPr lang="en-US" altLang="zh-CN" dirty="0"/>
              <a:t>e</a:t>
            </a:r>
            <a:r>
              <a:rPr lang="zh-CN" altLang="en-US" dirty="0"/>
              <a:t>说明该线性规划无解</a:t>
            </a:r>
            <a:endParaRPr lang="en-US" altLang="zh-CN" dirty="0"/>
          </a:p>
        </p:txBody>
      </p:sp>
    </p:spTree>
    <p:extLst>
      <p:ext uri="{BB962C8B-B14F-4D97-AF65-F5344CB8AC3E}">
        <p14:creationId xmlns:p14="http://schemas.microsoft.com/office/powerpoint/2010/main" val="3074441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2FF8734-80B5-4BFA-9A89-11E035A2BAD2}"/>
              </a:ext>
            </a:extLst>
          </p:cNvPr>
          <p:cNvSpPr>
            <a:spLocks noGrp="1"/>
          </p:cNvSpPr>
          <p:nvPr>
            <p:ph type="title"/>
          </p:nvPr>
        </p:nvSpPr>
        <p:spPr/>
        <p:txBody>
          <a:bodyPr/>
          <a:lstStyle/>
          <a:p>
            <a:pPr algn="ctr"/>
            <a:r>
              <a:rPr lang="zh-CN" altLang="en-US" dirty="0"/>
              <a:t>正统初始化</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B384CE05-D4F8-4851-BE7D-35E621ACCF00}"/>
                  </a:ext>
                </a:extLst>
              </p:cNvPr>
              <p:cNvSpPr>
                <a:spLocks noGrp="1"/>
              </p:cNvSpPr>
              <p:nvPr>
                <p:ph idx="1"/>
              </p:nvPr>
            </p:nvSpPr>
            <p:spPr/>
            <p:txBody>
              <a:bodyPr/>
              <a:lstStyle/>
              <a:p>
                <a:r>
                  <a:rPr lang="zh-CN" altLang="en-US" dirty="0" smtClean="0"/>
                  <a:t>我们新增辅助变量</a:t>
                </a:r>
                <a:r>
                  <a:rPr lang="en-US" altLang="zh-CN" dirty="0"/>
                  <a:t>x0</a:t>
                </a:r>
                <a:r>
                  <a:rPr lang="zh-CN" altLang="en-US" dirty="0"/>
                  <a:t>，引入一个线性规划如下：</a:t>
                </a:r>
                <a:endParaRPr lang="en-US" altLang="zh-CN" dirty="0"/>
              </a:p>
              <a:p>
                <a14:m>
                  <m:oMath xmlns:m="http://schemas.openxmlformats.org/officeDocument/2006/math">
                    <m:r>
                      <m:rPr>
                        <m:sty m:val="p"/>
                      </m:rPr>
                      <a:rPr lang="en-US" altLang="zh-CN" i="1" dirty="0" smtClean="0">
                        <a:latin typeface="Cambria Math" panose="02040503050406030204" pitchFamily="18" charset="0"/>
                      </a:rPr>
                      <m:t>max</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0</m:t>
                        </m:r>
                      </m:sub>
                    </m:sSub>
                  </m:oMath>
                </a14:m>
                <a:endParaRPr lang="en-US" altLang="zh-CN" dirty="0"/>
              </a:p>
              <a:p>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a:latin typeface="Cambria Math" panose="02040503050406030204" pitchFamily="18" charset="0"/>
                          </a:rPr>
                          <m:t>𝑥</m:t>
                        </m:r>
                      </m:e>
                      <m:sub>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0" smtClean="0">
                        <a:latin typeface="Cambria Math" panose="02040503050406030204" pitchFamily="18" charset="0"/>
                      </a:rPr>
                      <m:t>−</m:t>
                    </m:r>
                    <m:nary>
                      <m:naryPr>
                        <m:chr m:val="∑"/>
                        <m:limLoc m:val="subSup"/>
                        <m:ctrlPr>
                          <a:rPr lang="en-US" altLang="zh-CN"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nary>
                  </m:oMath>
                </a14:m>
                <a:endParaRPr lang="en-US" altLang="zh-CN" dirty="0"/>
              </a:p>
              <a:p>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𝑗</m:t>
                        </m:r>
                      </m:sub>
                    </m:sSub>
                    <m:r>
                      <a:rPr lang="zh-CN" altLang="en-US" i="1" dirty="0">
                        <a:latin typeface="Cambria Math" panose="02040503050406030204" pitchFamily="18" charset="0"/>
                      </a:rPr>
                      <m:t>≥</m:t>
                    </m:r>
                    <m:r>
                      <a:rPr lang="en-US" altLang="zh-CN" i="1" dirty="0" smtClean="0">
                        <a:latin typeface="Cambria Math" panose="02040503050406030204" pitchFamily="18" charset="0"/>
                      </a:rPr>
                      <m:t>0</m:t>
                    </m:r>
                  </m:oMath>
                </a14:m>
                <a:endParaRPr lang="en-US" altLang="zh-CN" dirty="0"/>
              </a:p>
            </p:txBody>
          </p:sp>
        </mc:Choice>
        <mc:Fallback xmlns="">
          <p:sp>
            <p:nvSpPr>
              <p:cNvPr id="3" name="内容占位符 2">
                <a:extLst>
                  <a:ext uri="{FF2B5EF4-FFF2-40B4-BE49-F238E27FC236}">
                    <a16:creationId xmlns:a16="http://schemas.microsoft.com/office/drawing/2014/main" xmlns:a14="http://schemas.microsoft.com/office/drawing/2010/main" xmlns="" id="{B384CE05-D4F8-4851-BE7D-35E621ACCF00}"/>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6308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7D64FE-1CB7-4FC3-BF66-D8D5487661A4}"/>
              </a:ext>
            </a:extLst>
          </p:cNvPr>
          <p:cNvSpPr>
            <a:spLocks noGrp="1"/>
          </p:cNvSpPr>
          <p:nvPr>
            <p:ph type="title"/>
          </p:nvPr>
        </p:nvSpPr>
        <p:spPr/>
        <p:txBody>
          <a:bodyPr/>
          <a:lstStyle/>
          <a:p>
            <a:pPr algn="ctr"/>
            <a:r>
              <a:rPr lang="zh-CN" altLang="en-US" dirty="0"/>
              <a:t>初始化</a:t>
            </a:r>
          </a:p>
        </p:txBody>
      </p:sp>
      <p:sp>
        <p:nvSpPr>
          <p:cNvPr id="3" name="内容占位符 2">
            <a:extLst>
              <a:ext uri="{FF2B5EF4-FFF2-40B4-BE49-F238E27FC236}">
                <a16:creationId xmlns="" xmlns:a16="http://schemas.microsoft.com/office/drawing/2014/main" id="{C538CA23-7F87-4019-A0A8-11A140E0CCF7}"/>
              </a:ext>
            </a:extLst>
          </p:cNvPr>
          <p:cNvSpPr>
            <a:spLocks noGrp="1"/>
          </p:cNvSpPr>
          <p:nvPr>
            <p:ph idx="1"/>
          </p:nvPr>
        </p:nvSpPr>
        <p:spPr/>
        <p:txBody>
          <a:bodyPr/>
          <a:lstStyle/>
          <a:p>
            <a:endParaRPr lang="zh-CN" altLang="en-US"/>
          </a:p>
        </p:txBody>
      </p:sp>
      <p:pic>
        <p:nvPicPr>
          <p:cNvPr id="4" name="图片 3">
            <a:extLst>
              <a:ext uri="{FF2B5EF4-FFF2-40B4-BE49-F238E27FC236}">
                <a16:creationId xmlns="" xmlns:a16="http://schemas.microsoft.com/office/drawing/2014/main" id="{5B0B7657-5CDF-487D-9055-5C535CA79E13}"/>
              </a:ext>
            </a:extLst>
          </p:cNvPr>
          <p:cNvPicPr>
            <a:picLocks noChangeAspect="1"/>
          </p:cNvPicPr>
          <p:nvPr/>
        </p:nvPicPr>
        <p:blipFill>
          <a:blip r:embed="rId2"/>
          <a:stretch>
            <a:fillRect/>
          </a:stretch>
        </p:blipFill>
        <p:spPr>
          <a:xfrm>
            <a:off x="74428" y="1820309"/>
            <a:ext cx="11872488" cy="3332975"/>
          </a:xfrm>
          <a:prstGeom prst="rect">
            <a:avLst/>
          </a:prstGeom>
        </p:spPr>
      </p:pic>
    </p:spTree>
    <p:extLst>
      <p:ext uri="{BB962C8B-B14F-4D97-AF65-F5344CB8AC3E}">
        <p14:creationId xmlns:p14="http://schemas.microsoft.com/office/powerpoint/2010/main" val="2619335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最小生成树</a:t>
            </a:r>
            <a:endParaRPr lang="zh-CN" altLang="en-US" dirty="0"/>
          </a:p>
        </p:txBody>
      </p:sp>
      <p:sp>
        <p:nvSpPr>
          <p:cNvPr id="3" name="内容占位符 2"/>
          <p:cNvSpPr>
            <a:spLocks noGrp="1"/>
          </p:cNvSpPr>
          <p:nvPr>
            <p:ph idx="1"/>
          </p:nvPr>
        </p:nvSpPr>
        <p:spPr/>
        <p:txBody>
          <a:bodyPr>
            <a:normAutofit/>
          </a:bodyPr>
          <a:lstStyle/>
          <a:p>
            <a:r>
              <a:rPr lang="en-US" altLang="zh-CN" dirty="0" smtClean="0"/>
              <a:t>prim</a:t>
            </a:r>
            <a:r>
              <a:rPr lang="zh-CN" altLang="en-US" dirty="0" smtClean="0"/>
              <a:t>，</a:t>
            </a:r>
            <a:r>
              <a:rPr lang="en-US" altLang="zh-CN" dirty="0" err="1" smtClean="0"/>
              <a:t>kruskal</a:t>
            </a:r>
            <a:r>
              <a:rPr lang="zh-CN" altLang="en-US" dirty="0" smtClean="0"/>
              <a:t>相信大家都会了</a:t>
            </a:r>
            <a:endParaRPr lang="en-US" altLang="zh-CN" dirty="0" smtClean="0"/>
          </a:p>
          <a:p>
            <a:r>
              <a:rPr lang="en-US" altLang="zh-CN" dirty="0" err="1" smtClean="0"/>
              <a:t>kruskal</a:t>
            </a:r>
            <a:r>
              <a:rPr lang="zh-CN" altLang="en-US" dirty="0" smtClean="0"/>
              <a:t>重构树就是建新点，令要合并的两个点成为这个新点的儿子，性质就是父亲的关键字要比儿子的大，例题就有</a:t>
            </a:r>
            <a:r>
              <a:rPr lang="en-US" altLang="zh-CN" dirty="0" smtClean="0"/>
              <a:t>NOI2018</a:t>
            </a:r>
            <a:r>
              <a:rPr lang="zh-CN" altLang="en-US" dirty="0" smtClean="0"/>
              <a:t>签到题。</a:t>
            </a:r>
            <a:endParaRPr lang="en-US" altLang="zh-CN" dirty="0" smtClean="0"/>
          </a:p>
          <a:p>
            <a:r>
              <a:rPr lang="en-US" altLang="zh-CN" dirty="0" err="1"/>
              <a:t>x</a:t>
            </a:r>
            <a:r>
              <a:rPr lang="en-US" altLang="zh-CN" dirty="0" err="1" smtClean="0"/>
              <a:t>or</a:t>
            </a:r>
            <a:r>
              <a:rPr lang="zh-CN" altLang="en-US" dirty="0" smtClean="0"/>
              <a:t>最小生成树算是一种老套的模型了，两点的边权为点权的</a:t>
            </a:r>
            <a:r>
              <a:rPr lang="en-US" altLang="zh-CN" dirty="0" err="1" smtClean="0"/>
              <a:t>xor</a:t>
            </a:r>
            <a:r>
              <a:rPr lang="zh-CN" altLang="en-US" dirty="0" smtClean="0"/>
              <a:t>，就在</a:t>
            </a:r>
            <a:r>
              <a:rPr lang="en-US" altLang="zh-CN" dirty="0" err="1" smtClean="0"/>
              <a:t>trie</a:t>
            </a:r>
            <a:r>
              <a:rPr lang="zh-CN" altLang="en-US" dirty="0" smtClean="0"/>
              <a:t>上求答案，一个位的贡献就通过将</a:t>
            </a:r>
            <a:r>
              <a:rPr lang="en-US" altLang="zh-CN" dirty="0" smtClean="0"/>
              <a:t>0</a:t>
            </a:r>
            <a:r>
              <a:rPr lang="zh-CN" altLang="en-US" dirty="0" smtClean="0"/>
              <a:t>儿子和</a:t>
            </a:r>
            <a:r>
              <a:rPr lang="en-US" altLang="zh-CN" dirty="0" smtClean="0"/>
              <a:t>1</a:t>
            </a:r>
            <a:r>
              <a:rPr lang="zh-CN" altLang="en-US" dirty="0" smtClean="0"/>
              <a:t>儿子的</a:t>
            </a:r>
            <a:r>
              <a:rPr lang="en-US" altLang="zh-CN" dirty="0" err="1" smtClean="0"/>
              <a:t>trie</a:t>
            </a:r>
            <a:r>
              <a:rPr lang="zh-CN" altLang="en-US" dirty="0" smtClean="0"/>
              <a:t>进行合并，求最小的两边的点的异或。</a:t>
            </a:r>
            <a:endParaRPr lang="en-US" altLang="zh-CN" dirty="0" smtClean="0"/>
          </a:p>
          <a:p>
            <a:r>
              <a:rPr lang="zh-CN" altLang="en-US" dirty="0" smtClean="0"/>
              <a:t>动态最小生成树可以通过</a:t>
            </a:r>
            <a:r>
              <a:rPr lang="en-US" altLang="zh-CN" dirty="0" err="1" smtClean="0"/>
              <a:t>lct</a:t>
            </a:r>
            <a:r>
              <a:rPr lang="zh-CN" altLang="en-US" dirty="0" smtClean="0"/>
              <a:t>进行维护，每次加入边如果形成了环，就删掉关键字较大的边</a:t>
            </a:r>
            <a:r>
              <a:rPr lang="zh-CN" altLang="en-US" dirty="0"/>
              <a:t>，</a:t>
            </a:r>
            <a:r>
              <a:rPr lang="zh-CN" altLang="en-US" dirty="0" smtClean="0"/>
              <a:t>如果有删边操作就用分治</a:t>
            </a:r>
            <a:endParaRPr lang="zh-CN" altLang="en-US" dirty="0"/>
          </a:p>
        </p:txBody>
      </p:sp>
    </p:spTree>
    <p:extLst>
      <p:ext uri="{BB962C8B-B14F-4D97-AF65-F5344CB8AC3E}">
        <p14:creationId xmlns:p14="http://schemas.microsoft.com/office/powerpoint/2010/main" val="2148787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14D70DB-3A12-4A7C-B1C8-0287D8B6B680}"/>
              </a:ext>
            </a:extLst>
          </p:cNvPr>
          <p:cNvSpPr>
            <a:spLocks noGrp="1"/>
          </p:cNvSpPr>
          <p:nvPr>
            <p:ph type="title"/>
          </p:nvPr>
        </p:nvSpPr>
        <p:spPr/>
        <p:txBody>
          <a:bodyPr/>
          <a:lstStyle/>
          <a:p>
            <a:pPr algn="ctr"/>
            <a:r>
              <a:rPr lang="zh-CN" altLang="en-US" dirty="0"/>
              <a:t>初始化的初值</a:t>
            </a:r>
          </a:p>
        </p:txBody>
      </p:sp>
      <p:sp>
        <p:nvSpPr>
          <p:cNvPr id="3" name="内容占位符 2">
            <a:extLst>
              <a:ext uri="{FF2B5EF4-FFF2-40B4-BE49-F238E27FC236}">
                <a16:creationId xmlns="" xmlns:a16="http://schemas.microsoft.com/office/drawing/2014/main" id="{837BB3CA-F16D-4C09-800A-0B26A749AABB}"/>
              </a:ext>
            </a:extLst>
          </p:cNvPr>
          <p:cNvSpPr>
            <a:spLocks noGrp="1"/>
          </p:cNvSpPr>
          <p:nvPr>
            <p:ph idx="1"/>
          </p:nvPr>
        </p:nvSpPr>
        <p:spPr>
          <a:xfrm>
            <a:off x="838200" y="1464890"/>
            <a:ext cx="10515600" cy="4351338"/>
          </a:xfrm>
        </p:spPr>
        <p:txBody>
          <a:bodyPr/>
          <a:lstStyle/>
          <a:p>
            <a:r>
              <a:rPr lang="zh-CN" altLang="en-US" dirty="0"/>
              <a:t>那么现在问题来了，辅助线性规划的初始解又怎么办呢？</a:t>
            </a:r>
            <a:endParaRPr lang="en-US" altLang="zh-CN" dirty="0"/>
          </a:p>
          <a:p>
            <a:r>
              <a:rPr lang="zh-CN" altLang="en-US" dirty="0"/>
              <a:t>我们找到一个</a:t>
            </a:r>
            <a:r>
              <a:rPr lang="en-US" altLang="zh-CN" dirty="0"/>
              <a:t>bl&lt;0</a:t>
            </a:r>
            <a:r>
              <a:rPr lang="zh-CN" altLang="en-US" dirty="0"/>
              <a:t>且最小的</a:t>
            </a:r>
            <a:r>
              <a:rPr lang="en-US" altLang="zh-CN" dirty="0"/>
              <a:t>l</a:t>
            </a:r>
            <a:r>
              <a:rPr lang="zh-CN" altLang="en-US" dirty="0"/>
              <a:t>，</a:t>
            </a:r>
            <a:r>
              <a:rPr lang="en-US" altLang="zh-CN" dirty="0"/>
              <a:t>pivot(l,0)</a:t>
            </a:r>
            <a:endParaRPr lang="zh-CN" altLang="en-US" dirty="0"/>
          </a:p>
        </p:txBody>
      </p:sp>
      <p:pic>
        <p:nvPicPr>
          <p:cNvPr id="4" name="图片 3">
            <a:extLst>
              <a:ext uri="{FF2B5EF4-FFF2-40B4-BE49-F238E27FC236}">
                <a16:creationId xmlns="" xmlns:a16="http://schemas.microsoft.com/office/drawing/2014/main" id="{FBEEE816-A91C-464A-91C8-E01DC801C9C6}"/>
              </a:ext>
            </a:extLst>
          </p:cNvPr>
          <p:cNvPicPr>
            <a:picLocks noChangeAspect="1"/>
          </p:cNvPicPr>
          <p:nvPr/>
        </p:nvPicPr>
        <p:blipFill>
          <a:blip r:embed="rId2"/>
          <a:stretch>
            <a:fillRect/>
          </a:stretch>
        </p:blipFill>
        <p:spPr>
          <a:xfrm>
            <a:off x="961985" y="2426557"/>
            <a:ext cx="3556852" cy="1297615"/>
          </a:xfrm>
          <a:prstGeom prst="rect">
            <a:avLst/>
          </a:prstGeom>
        </p:spPr>
      </p:pic>
      <p:pic>
        <p:nvPicPr>
          <p:cNvPr id="5" name="图片 4">
            <a:extLst>
              <a:ext uri="{FF2B5EF4-FFF2-40B4-BE49-F238E27FC236}">
                <a16:creationId xmlns="" xmlns:a16="http://schemas.microsoft.com/office/drawing/2014/main" id="{888D2F00-EDF2-4883-AFF1-787581747777}"/>
              </a:ext>
            </a:extLst>
          </p:cNvPr>
          <p:cNvPicPr>
            <a:picLocks noChangeAspect="1"/>
          </p:cNvPicPr>
          <p:nvPr/>
        </p:nvPicPr>
        <p:blipFill>
          <a:blip r:embed="rId3"/>
          <a:stretch>
            <a:fillRect/>
          </a:stretch>
        </p:blipFill>
        <p:spPr>
          <a:xfrm>
            <a:off x="961985" y="3724172"/>
            <a:ext cx="8877770" cy="2381841"/>
          </a:xfrm>
          <a:prstGeom prst="rect">
            <a:avLst/>
          </a:prstGeom>
        </p:spPr>
      </p:pic>
    </p:spTree>
    <p:extLst>
      <p:ext uri="{BB962C8B-B14F-4D97-AF65-F5344CB8AC3E}">
        <p14:creationId xmlns:p14="http://schemas.microsoft.com/office/powerpoint/2010/main" val="1044271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048C1CE-C9D0-4014-8B8F-3AB335A3A7A2}"/>
              </a:ext>
            </a:extLst>
          </p:cNvPr>
          <p:cNvSpPr>
            <a:spLocks noGrp="1"/>
          </p:cNvSpPr>
          <p:nvPr>
            <p:ph type="title"/>
          </p:nvPr>
        </p:nvSpPr>
        <p:spPr/>
        <p:txBody>
          <a:bodyPr/>
          <a:lstStyle/>
          <a:p>
            <a:pPr algn="ctr"/>
            <a:r>
              <a:rPr lang="zh-CN" altLang="en-US" dirty="0"/>
              <a:t>又煮个栗子</a:t>
            </a:r>
          </a:p>
        </p:txBody>
      </p:sp>
      <p:pic>
        <p:nvPicPr>
          <p:cNvPr id="4" name="内容占位符 3">
            <a:extLst>
              <a:ext uri="{FF2B5EF4-FFF2-40B4-BE49-F238E27FC236}">
                <a16:creationId xmlns="" xmlns:a16="http://schemas.microsoft.com/office/drawing/2014/main" id="{06DC3EA3-305B-457A-B768-037FF6F8910B}"/>
              </a:ext>
            </a:extLst>
          </p:cNvPr>
          <p:cNvPicPr>
            <a:picLocks noGrp="1" noChangeAspect="1"/>
          </p:cNvPicPr>
          <p:nvPr>
            <p:ph idx="1"/>
          </p:nvPr>
        </p:nvPicPr>
        <p:blipFill>
          <a:blip r:embed="rId2"/>
          <a:stretch>
            <a:fillRect/>
          </a:stretch>
        </p:blipFill>
        <p:spPr>
          <a:xfrm>
            <a:off x="4475587" y="1922245"/>
            <a:ext cx="2666667" cy="2733333"/>
          </a:xfrm>
          <a:prstGeom prst="rect">
            <a:avLst/>
          </a:prstGeom>
        </p:spPr>
      </p:pic>
    </p:spTree>
    <p:extLst>
      <p:ext uri="{BB962C8B-B14F-4D97-AF65-F5344CB8AC3E}">
        <p14:creationId xmlns:p14="http://schemas.microsoft.com/office/powerpoint/2010/main" val="29418017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DF0A4F-4DA0-45A1-8244-4F842AC55DA1}"/>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55152DE7-F578-40B8-9CFA-1B90257131FA}"/>
              </a:ext>
            </a:extLst>
          </p:cNvPr>
          <p:cNvSpPr>
            <a:spLocks noGrp="1"/>
          </p:cNvSpPr>
          <p:nvPr>
            <p:ph idx="1"/>
          </p:nvPr>
        </p:nvSpPr>
        <p:spPr/>
        <p:txBody>
          <a:bodyPr/>
          <a:lstStyle/>
          <a:p>
            <a:r>
              <a:rPr lang="zh-CN" altLang="en-US" dirty="0"/>
              <a:t>引入辅助线性规划：</a:t>
            </a:r>
          </a:p>
        </p:txBody>
      </p:sp>
      <p:pic>
        <p:nvPicPr>
          <p:cNvPr id="5" name="图片 4">
            <a:extLst>
              <a:ext uri="{FF2B5EF4-FFF2-40B4-BE49-F238E27FC236}">
                <a16:creationId xmlns="" xmlns:a16="http://schemas.microsoft.com/office/drawing/2014/main" id="{7F53DE55-46C8-4437-88F2-693F5209742F}"/>
              </a:ext>
            </a:extLst>
          </p:cNvPr>
          <p:cNvPicPr>
            <a:picLocks noChangeAspect="1"/>
          </p:cNvPicPr>
          <p:nvPr/>
        </p:nvPicPr>
        <p:blipFill>
          <a:blip r:embed="rId2"/>
          <a:stretch>
            <a:fillRect/>
          </a:stretch>
        </p:blipFill>
        <p:spPr>
          <a:xfrm>
            <a:off x="1017391" y="2328147"/>
            <a:ext cx="3352381" cy="2733333"/>
          </a:xfrm>
          <a:prstGeom prst="rect">
            <a:avLst/>
          </a:prstGeom>
        </p:spPr>
      </p:pic>
    </p:spTree>
    <p:extLst>
      <p:ext uri="{BB962C8B-B14F-4D97-AF65-F5344CB8AC3E}">
        <p14:creationId xmlns:p14="http://schemas.microsoft.com/office/powerpoint/2010/main" val="1581509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F59002D-F68B-48BA-AC5E-0FDBF5560FF3}"/>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98ECDAB4-6B81-4163-AED3-D8DCB5064999}"/>
              </a:ext>
            </a:extLst>
          </p:cNvPr>
          <p:cNvSpPr>
            <a:spLocks noGrp="1"/>
          </p:cNvSpPr>
          <p:nvPr>
            <p:ph idx="1"/>
          </p:nvPr>
        </p:nvSpPr>
        <p:spPr/>
        <p:txBody>
          <a:bodyPr/>
          <a:lstStyle/>
          <a:p>
            <a:r>
              <a:rPr lang="en-US" altLang="zh-CN" dirty="0"/>
              <a:t>L=2</a:t>
            </a:r>
            <a:r>
              <a:rPr lang="zh-CN" altLang="en-US" dirty="0"/>
              <a:t>，我们</a:t>
            </a:r>
            <a:r>
              <a:rPr lang="en-US" altLang="zh-CN" dirty="0"/>
              <a:t>pivot(0,2)</a:t>
            </a:r>
            <a:r>
              <a:rPr lang="zh-CN" altLang="en-US" dirty="0"/>
              <a:t>，有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这个线性规划存在初值</a:t>
            </a:r>
            <a:r>
              <a:rPr lang="en-US" altLang="zh-CN" dirty="0"/>
              <a:t>(4,0,0,6,0)</a:t>
            </a:r>
            <a:r>
              <a:rPr lang="zh-CN" altLang="en-US" dirty="0"/>
              <a:t>，我们进行</a:t>
            </a:r>
            <a:r>
              <a:rPr lang="en-US" altLang="zh-CN" dirty="0"/>
              <a:t>simplex</a:t>
            </a:r>
            <a:r>
              <a:rPr lang="zh-CN" altLang="en-US" dirty="0"/>
              <a:t>操作</a:t>
            </a:r>
          </a:p>
        </p:txBody>
      </p:sp>
      <p:pic>
        <p:nvPicPr>
          <p:cNvPr id="4" name="图片 3">
            <a:extLst>
              <a:ext uri="{FF2B5EF4-FFF2-40B4-BE49-F238E27FC236}">
                <a16:creationId xmlns="" xmlns:a16="http://schemas.microsoft.com/office/drawing/2014/main" id="{9175C3E6-E7A5-471C-A8F1-4A83AD273315}"/>
              </a:ext>
            </a:extLst>
          </p:cNvPr>
          <p:cNvPicPr>
            <a:picLocks noChangeAspect="1"/>
          </p:cNvPicPr>
          <p:nvPr/>
        </p:nvPicPr>
        <p:blipFill>
          <a:blip r:embed="rId2"/>
          <a:stretch>
            <a:fillRect/>
          </a:stretch>
        </p:blipFill>
        <p:spPr>
          <a:xfrm>
            <a:off x="1092401" y="2306882"/>
            <a:ext cx="3819048" cy="2733333"/>
          </a:xfrm>
          <a:prstGeom prst="rect">
            <a:avLst/>
          </a:prstGeom>
        </p:spPr>
      </p:pic>
    </p:spTree>
    <p:extLst>
      <p:ext uri="{BB962C8B-B14F-4D97-AF65-F5344CB8AC3E}">
        <p14:creationId xmlns:p14="http://schemas.microsoft.com/office/powerpoint/2010/main" val="3447636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90051D6-F367-4C36-9C1B-3A38FDD84C29}"/>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B59BAF57-C65B-45AF-8BEA-2D13DBF543FD}"/>
              </a:ext>
            </a:extLst>
          </p:cNvPr>
          <p:cNvSpPr>
            <a:spLocks noGrp="1"/>
          </p:cNvSpPr>
          <p:nvPr>
            <p:ph idx="1"/>
          </p:nvPr>
        </p:nvSpPr>
        <p:spPr/>
        <p:txBody>
          <a:bodyPr/>
          <a:lstStyle/>
          <a:p>
            <a:r>
              <a:rPr lang="zh-CN" altLang="en-US" dirty="0"/>
              <a:t>找到</a:t>
            </a:r>
            <a:r>
              <a:rPr lang="en-US" altLang="zh-CN" dirty="0"/>
              <a:t>e=0,l=2</a:t>
            </a:r>
          </a:p>
          <a:p>
            <a:endParaRPr lang="zh-CN" altLang="en-US" dirty="0"/>
          </a:p>
        </p:txBody>
      </p:sp>
      <p:pic>
        <p:nvPicPr>
          <p:cNvPr id="4" name="图片 3">
            <a:extLst>
              <a:ext uri="{FF2B5EF4-FFF2-40B4-BE49-F238E27FC236}">
                <a16:creationId xmlns="" xmlns:a16="http://schemas.microsoft.com/office/drawing/2014/main" id="{92551C5D-003D-438A-9E72-890EB3FCB608}"/>
              </a:ext>
            </a:extLst>
          </p:cNvPr>
          <p:cNvPicPr>
            <a:picLocks noChangeAspect="1"/>
          </p:cNvPicPr>
          <p:nvPr/>
        </p:nvPicPr>
        <p:blipFill>
          <a:blip r:embed="rId2"/>
          <a:stretch>
            <a:fillRect/>
          </a:stretch>
        </p:blipFill>
        <p:spPr>
          <a:xfrm>
            <a:off x="1203815" y="2316462"/>
            <a:ext cx="3723809" cy="3628571"/>
          </a:xfrm>
          <a:prstGeom prst="rect">
            <a:avLst/>
          </a:prstGeom>
        </p:spPr>
      </p:pic>
    </p:spTree>
    <p:extLst>
      <p:ext uri="{BB962C8B-B14F-4D97-AF65-F5344CB8AC3E}">
        <p14:creationId xmlns:p14="http://schemas.microsoft.com/office/powerpoint/2010/main" val="1785225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8B0CF2F-28DD-4FB4-8BE9-8BE7FCFD81F6}"/>
              </a:ext>
            </a:extLst>
          </p:cNvPr>
          <p:cNvSpPr>
            <a:spLocks noGrp="1"/>
          </p:cNvSpPr>
          <p:nvPr>
            <p:ph type="title"/>
          </p:nvPr>
        </p:nvSpPr>
        <p:spPr/>
        <p:txBody>
          <a:bodyPr/>
          <a:lstStyle/>
          <a:p>
            <a:pPr algn="ctr"/>
            <a:r>
              <a:rPr lang="zh-CN" altLang="en-US" dirty="0"/>
              <a:t>栗子</a:t>
            </a:r>
          </a:p>
        </p:txBody>
      </p:sp>
      <p:sp>
        <p:nvSpPr>
          <p:cNvPr id="3" name="内容占位符 2">
            <a:extLst>
              <a:ext uri="{FF2B5EF4-FFF2-40B4-BE49-F238E27FC236}">
                <a16:creationId xmlns="" xmlns:a16="http://schemas.microsoft.com/office/drawing/2014/main" id="{7FCC6E55-0C67-4EAF-A4EB-26068341CC7A}"/>
              </a:ext>
            </a:extLst>
          </p:cNvPr>
          <p:cNvSpPr>
            <a:spLocks noGrp="1"/>
          </p:cNvSpPr>
          <p:nvPr>
            <p:ph idx="1"/>
          </p:nvPr>
        </p:nvSpPr>
        <p:spPr/>
        <p:txBody>
          <a:bodyPr/>
          <a:lstStyle/>
          <a:p>
            <a:r>
              <a:rPr lang="zh-CN" altLang="en-US" dirty="0"/>
              <a:t>于是我们找到了辅助线性规划的最优解</a:t>
            </a:r>
            <a:endParaRPr lang="en-US" altLang="zh-CN" dirty="0"/>
          </a:p>
          <a:p>
            <a:r>
              <a:rPr lang="zh-CN" altLang="en-US" dirty="0"/>
              <a:t>注意到这个最优解中</a:t>
            </a:r>
            <a:r>
              <a:rPr lang="en-US" altLang="zh-CN" dirty="0"/>
              <a:t>x0=0</a:t>
            </a:r>
            <a:r>
              <a:rPr lang="zh-CN" altLang="en-US" dirty="0"/>
              <a:t>，直接将</a:t>
            </a:r>
            <a:r>
              <a:rPr lang="en-US" altLang="zh-CN" dirty="0"/>
              <a:t>x0</a:t>
            </a:r>
            <a:r>
              <a:rPr lang="zh-CN" altLang="en-US" dirty="0"/>
              <a:t>换出去</a:t>
            </a:r>
            <a:endParaRPr lang="en-US" altLang="zh-CN" dirty="0"/>
          </a:p>
          <a:p>
            <a:r>
              <a:rPr lang="zh-CN" altLang="en-US" dirty="0"/>
              <a:t>这时</a:t>
            </a:r>
            <a:r>
              <a:rPr lang="en-US" altLang="zh-CN" dirty="0"/>
              <a:t>x2</a:t>
            </a:r>
            <a:r>
              <a:rPr lang="zh-CN" altLang="en-US" dirty="0"/>
              <a:t>是基变量，需要替换成</a:t>
            </a:r>
            <a:endParaRPr lang="en-US" altLang="zh-CN" dirty="0"/>
          </a:p>
          <a:p>
            <a:r>
              <a:rPr lang="zh-CN" altLang="en-US" dirty="0"/>
              <a:t>那么我们就得到了</a:t>
            </a:r>
            <a:endParaRPr lang="en-US" altLang="zh-CN" dirty="0"/>
          </a:p>
          <a:p>
            <a:r>
              <a:rPr lang="zh-CN" altLang="en-US" dirty="0"/>
              <a:t>这样一个线性规划</a:t>
            </a:r>
            <a:endParaRPr lang="en-US" altLang="zh-CN" dirty="0"/>
          </a:p>
          <a:p>
            <a:r>
              <a:rPr lang="zh-CN" altLang="en-US" dirty="0"/>
              <a:t>再用</a:t>
            </a:r>
            <a:r>
              <a:rPr lang="en-US" altLang="zh-CN" dirty="0"/>
              <a:t>simplex</a:t>
            </a:r>
            <a:r>
              <a:rPr lang="zh-CN" altLang="en-US" dirty="0"/>
              <a:t>操作</a:t>
            </a:r>
          </a:p>
        </p:txBody>
      </p:sp>
      <p:pic>
        <p:nvPicPr>
          <p:cNvPr id="4" name="图片 3">
            <a:extLst>
              <a:ext uri="{FF2B5EF4-FFF2-40B4-BE49-F238E27FC236}">
                <a16:creationId xmlns="" xmlns:a16="http://schemas.microsoft.com/office/drawing/2014/main" id="{08C1F835-DCBF-4C5B-BDB0-62236A16AC98}"/>
              </a:ext>
            </a:extLst>
          </p:cNvPr>
          <p:cNvPicPr>
            <a:picLocks noChangeAspect="1"/>
          </p:cNvPicPr>
          <p:nvPr/>
        </p:nvPicPr>
        <p:blipFill>
          <a:blip r:embed="rId2"/>
          <a:stretch>
            <a:fillRect/>
          </a:stretch>
        </p:blipFill>
        <p:spPr>
          <a:xfrm>
            <a:off x="5826703" y="2805532"/>
            <a:ext cx="2296571" cy="623468"/>
          </a:xfrm>
          <a:prstGeom prst="rect">
            <a:avLst/>
          </a:prstGeom>
        </p:spPr>
      </p:pic>
      <p:pic>
        <p:nvPicPr>
          <p:cNvPr id="5" name="图片 4">
            <a:extLst>
              <a:ext uri="{FF2B5EF4-FFF2-40B4-BE49-F238E27FC236}">
                <a16:creationId xmlns="" xmlns:a16="http://schemas.microsoft.com/office/drawing/2014/main" id="{D948DA46-2104-4084-BDE8-396017DBBFEA}"/>
              </a:ext>
            </a:extLst>
          </p:cNvPr>
          <p:cNvPicPr>
            <a:picLocks noChangeAspect="1"/>
          </p:cNvPicPr>
          <p:nvPr/>
        </p:nvPicPr>
        <p:blipFill>
          <a:blip r:embed="rId3"/>
          <a:stretch>
            <a:fillRect/>
          </a:stretch>
        </p:blipFill>
        <p:spPr>
          <a:xfrm>
            <a:off x="4203376" y="3429000"/>
            <a:ext cx="2407645" cy="3131415"/>
          </a:xfrm>
          <a:prstGeom prst="rect">
            <a:avLst/>
          </a:prstGeom>
        </p:spPr>
      </p:pic>
    </p:spTree>
    <p:extLst>
      <p:ext uri="{BB962C8B-B14F-4D97-AF65-F5344CB8AC3E}">
        <p14:creationId xmlns:p14="http://schemas.microsoft.com/office/powerpoint/2010/main" val="71663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86C7B6B-9C78-412C-8252-62043E947988}"/>
              </a:ext>
            </a:extLst>
          </p:cNvPr>
          <p:cNvSpPr>
            <a:spLocks noGrp="1"/>
          </p:cNvSpPr>
          <p:nvPr>
            <p:ph type="title"/>
          </p:nvPr>
        </p:nvSpPr>
        <p:spPr/>
        <p:txBody>
          <a:bodyPr/>
          <a:lstStyle/>
          <a:p>
            <a:pPr algn="ctr"/>
            <a:r>
              <a:rPr lang="zh-CN" altLang="en-US" dirty="0"/>
              <a:t>复杂度分析</a:t>
            </a:r>
          </a:p>
        </p:txBody>
      </p:sp>
      <p:sp>
        <p:nvSpPr>
          <p:cNvPr id="3" name="内容占位符 2">
            <a:extLst>
              <a:ext uri="{FF2B5EF4-FFF2-40B4-BE49-F238E27FC236}">
                <a16:creationId xmlns="" xmlns:a16="http://schemas.microsoft.com/office/drawing/2014/main" id="{37CB96F2-D16B-42B4-B41E-762C85841C65}"/>
              </a:ext>
            </a:extLst>
          </p:cNvPr>
          <p:cNvSpPr>
            <a:spLocks noGrp="1"/>
          </p:cNvSpPr>
          <p:nvPr>
            <p:ph idx="1"/>
          </p:nvPr>
        </p:nvSpPr>
        <p:spPr/>
        <p:txBody>
          <a:bodyPr/>
          <a:lstStyle/>
          <a:p>
            <a:r>
              <a:rPr lang="zh-CN" altLang="en-US" dirty="0"/>
              <a:t>显然单次</a:t>
            </a:r>
            <a:r>
              <a:rPr lang="en-US" altLang="zh-CN" dirty="0"/>
              <a:t>pivot</a:t>
            </a:r>
            <a:r>
              <a:rPr lang="zh-CN" altLang="en-US" dirty="0"/>
              <a:t>是</a:t>
            </a:r>
            <a:r>
              <a:rPr lang="en-US" altLang="zh-CN" dirty="0"/>
              <a:t>O(nm)</a:t>
            </a:r>
            <a:r>
              <a:rPr lang="zh-CN" altLang="en-US" dirty="0"/>
              <a:t>的</a:t>
            </a:r>
            <a:endParaRPr lang="en-US" altLang="zh-CN" dirty="0"/>
          </a:p>
          <a:p>
            <a:r>
              <a:rPr lang="zh-CN" altLang="en-US" dirty="0"/>
              <a:t>单纯形法并没有一个多项式复杂度，但实际效率非常高</a:t>
            </a:r>
            <a:endParaRPr lang="en-US" altLang="zh-CN" dirty="0"/>
          </a:p>
          <a:p>
            <a:r>
              <a:rPr lang="zh-CN" altLang="en-US" dirty="0"/>
              <a:t>因为很多问题一般的变量数都比较小</a:t>
            </a:r>
          </a:p>
        </p:txBody>
      </p:sp>
    </p:spTree>
    <p:extLst>
      <p:ext uri="{BB962C8B-B14F-4D97-AF65-F5344CB8AC3E}">
        <p14:creationId xmlns:p14="http://schemas.microsoft.com/office/powerpoint/2010/main" val="1567611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20C2E8-38F8-43E5-81C4-B905956446FB}"/>
              </a:ext>
            </a:extLst>
          </p:cNvPr>
          <p:cNvSpPr>
            <a:spLocks noGrp="1"/>
          </p:cNvSpPr>
          <p:nvPr>
            <p:ph type="title"/>
          </p:nvPr>
        </p:nvSpPr>
        <p:spPr/>
        <p:txBody>
          <a:bodyPr/>
          <a:lstStyle/>
          <a:p>
            <a:pPr algn="ctr"/>
            <a:r>
              <a:rPr lang="zh-CN" altLang="en-US" dirty="0"/>
              <a:t>网络流与线性规划</a:t>
            </a:r>
          </a:p>
        </p:txBody>
      </p:sp>
      <p:sp>
        <p:nvSpPr>
          <p:cNvPr id="3" name="内容占位符 2">
            <a:extLst>
              <a:ext uri="{FF2B5EF4-FFF2-40B4-BE49-F238E27FC236}">
                <a16:creationId xmlns="" xmlns:a16="http://schemas.microsoft.com/office/drawing/2014/main" id="{3B7CEA65-6C4D-4893-971E-CB19CA4F6624}"/>
              </a:ext>
            </a:extLst>
          </p:cNvPr>
          <p:cNvSpPr>
            <a:spLocks noGrp="1"/>
          </p:cNvSpPr>
          <p:nvPr>
            <p:ph idx="1"/>
          </p:nvPr>
        </p:nvSpPr>
        <p:spPr/>
        <p:txBody>
          <a:bodyPr/>
          <a:lstStyle/>
          <a:p>
            <a:r>
              <a:rPr lang="zh-CN" altLang="en-US" dirty="0"/>
              <a:t>网络流由于其的优美性质（流量守恒），可以用一个线性规划来表示。</a:t>
            </a:r>
            <a:endParaRPr lang="en-US" altLang="zh-CN" dirty="0"/>
          </a:p>
          <a:p>
            <a:r>
              <a:rPr lang="zh-CN" altLang="en-US" dirty="0"/>
              <a:t>然而实际应用上都是把线性规划问题用网络流来解决</a:t>
            </a:r>
          </a:p>
        </p:txBody>
      </p:sp>
    </p:spTree>
    <p:extLst>
      <p:ext uri="{BB962C8B-B14F-4D97-AF65-F5344CB8AC3E}">
        <p14:creationId xmlns:p14="http://schemas.microsoft.com/office/powerpoint/2010/main" val="1754646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33D744-6F35-4704-8D82-0AA104EE0C2B}"/>
              </a:ext>
            </a:extLst>
          </p:cNvPr>
          <p:cNvSpPr>
            <a:spLocks noGrp="1"/>
          </p:cNvSpPr>
          <p:nvPr>
            <p:ph type="title"/>
          </p:nvPr>
        </p:nvSpPr>
        <p:spPr/>
        <p:txBody>
          <a:bodyPr/>
          <a:lstStyle/>
          <a:p>
            <a:pPr algn="ctr"/>
            <a:r>
              <a:rPr lang="zh-CN" altLang="en-US" dirty="0"/>
              <a:t>最大流</a:t>
            </a:r>
          </a:p>
        </p:txBody>
      </p:sp>
      <p:sp>
        <p:nvSpPr>
          <p:cNvPr id="3" name="内容占位符 2">
            <a:extLst>
              <a:ext uri="{FF2B5EF4-FFF2-40B4-BE49-F238E27FC236}">
                <a16:creationId xmlns="" xmlns:a16="http://schemas.microsoft.com/office/drawing/2014/main" id="{98FFFD6A-62D8-416C-B03C-BEE67394F60B}"/>
              </a:ext>
            </a:extLst>
          </p:cNvPr>
          <p:cNvSpPr>
            <a:spLocks noGrp="1"/>
          </p:cNvSpPr>
          <p:nvPr>
            <p:ph idx="1"/>
          </p:nvPr>
        </p:nvSpPr>
        <p:spPr/>
        <p:txBody>
          <a:bodyPr/>
          <a:lstStyle/>
          <a:p>
            <a:r>
              <a:rPr lang="zh-CN" altLang="en-US" dirty="0"/>
              <a:t>最大化∑</a:t>
            </a:r>
            <a:r>
              <a:rPr lang="en-US" altLang="zh-CN" dirty="0"/>
              <a:t>f(</a:t>
            </a:r>
            <a:r>
              <a:rPr lang="en-US" altLang="zh-CN" dirty="0" err="1"/>
              <a:t>s,v</a:t>
            </a:r>
            <a:r>
              <a:rPr lang="en-US" altLang="zh-CN" dirty="0"/>
              <a:t>)</a:t>
            </a:r>
          </a:p>
          <a:p>
            <a:r>
              <a:rPr lang="zh-CN" altLang="en-US" dirty="0"/>
              <a:t>满足限制</a:t>
            </a:r>
            <a:endParaRPr lang="en-US" altLang="zh-CN" dirty="0"/>
          </a:p>
          <a:p>
            <a:r>
              <a:rPr lang="zh-CN" altLang="en-US" dirty="0"/>
              <a:t>对于</a:t>
            </a:r>
            <a:r>
              <a:rPr lang="en-US" altLang="zh-CN" dirty="0"/>
              <a:t>u(u!=</a:t>
            </a:r>
            <a:r>
              <a:rPr lang="en-US" altLang="zh-CN" dirty="0" err="1"/>
              <a:t>s,u</a:t>
            </a:r>
            <a:r>
              <a:rPr lang="en-US" altLang="zh-CN" dirty="0"/>
              <a:t>!=t)</a:t>
            </a:r>
            <a:r>
              <a:rPr lang="zh-CN" altLang="en-US" dirty="0"/>
              <a:t>∑</a:t>
            </a:r>
            <a:r>
              <a:rPr lang="en-US" altLang="zh-CN" dirty="0"/>
              <a:t>f(</a:t>
            </a:r>
            <a:r>
              <a:rPr lang="en-US" altLang="zh-CN" dirty="0" err="1"/>
              <a:t>u,v</a:t>
            </a:r>
            <a:r>
              <a:rPr lang="en-US" altLang="zh-CN" dirty="0"/>
              <a:t>)-</a:t>
            </a:r>
            <a:r>
              <a:rPr lang="zh-CN" altLang="en-US" dirty="0"/>
              <a:t>∑</a:t>
            </a:r>
            <a:r>
              <a:rPr lang="en-US" altLang="zh-CN" dirty="0"/>
              <a:t>f(</a:t>
            </a:r>
            <a:r>
              <a:rPr lang="en-US" altLang="zh-CN" dirty="0" err="1"/>
              <a:t>v,u</a:t>
            </a:r>
            <a:r>
              <a:rPr lang="en-US" altLang="zh-CN" dirty="0"/>
              <a:t>)=0</a:t>
            </a:r>
          </a:p>
          <a:p>
            <a:r>
              <a:rPr lang="en-US" altLang="zh-CN" dirty="0"/>
              <a:t>f(</a:t>
            </a:r>
            <a:r>
              <a:rPr lang="en-US" altLang="zh-CN" dirty="0" err="1"/>
              <a:t>u,v</a:t>
            </a:r>
            <a:r>
              <a:rPr lang="en-US" altLang="zh-CN" dirty="0"/>
              <a:t>)</a:t>
            </a:r>
            <a:r>
              <a:rPr lang="zh-CN" altLang="en-US" dirty="0"/>
              <a:t>≤</a:t>
            </a:r>
            <a:r>
              <a:rPr lang="en-US" altLang="zh-CN" dirty="0"/>
              <a:t>c(</a:t>
            </a:r>
            <a:r>
              <a:rPr lang="en-US" altLang="zh-CN" dirty="0" err="1"/>
              <a:t>u,v</a:t>
            </a:r>
            <a:r>
              <a:rPr lang="en-US" altLang="zh-CN" dirty="0"/>
              <a:t>)</a:t>
            </a:r>
          </a:p>
          <a:p>
            <a:r>
              <a:rPr lang="en-US" altLang="zh-CN" dirty="0"/>
              <a:t>f(</a:t>
            </a:r>
            <a:r>
              <a:rPr lang="en-US" altLang="zh-CN" dirty="0" err="1"/>
              <a:t>u,v</a:t>
            </a:r>
            <a:r>
              <a:rPr lang="en-US" altLang="zh-CN" dirty="0"/>
              <a:t>)</a:t>
            </a:r>
            <a:r>
              <a:rPr lang="zh-CN" altLang="en-US" dirty="0"/>
              <a:t>≥</a:t>
            </a:r>
            <a:r>
              <a:rPr lang="en-US" altLang="zh-CN" dirty="0"/>
              <a:t>0</a:t>
            </a:r>
          </a:p>
          <a:p>
            <a:endParaRPr lang="en-US" altLang="zh-CN" dirty="0"/>
          </a:p>
          <a:p>
            <a:r>
              <a:rPr lang="zh-CN" altLang="en-US" dirty="0"/>
              <a:t>费用流的话只是目标函数稍作修改即可</a:t>
            </a:r>
            <a:endParaRPr lang="en-US" altLang="zh-CN" dirty="0"/>
          </a:p>
          <a:p>
            <a:r>
              <a:rPr lang="zh-CN" altLang="en-US" dirty="0"/>
              <a:t>注意这里并不需要最大流</a:t>
            </a:r>
          </a:p>
        </p:txBody>
      </p:sp>
    </p:spTree>
    <p:extLst>
      <p:ext uri="{BB962C8B-B14F-4D97-AF65-F5344CB8AC3E}">
        <p14:creationId xmlns:p14="http://schemas.microsoft.com/office/powerpoint/2010/main" val="3316085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82058D1-5392-4583-A1C5-8FBAE2C6E736}"/>
              </a:ext>
            </a:extLst>
          </p:cNvPr>
          <p:cNvSpPr>
            <a:spLocks noGrp="1"/>
          </p:cNvSpPr>
          <p:nvPr>
            <p:ph type="title"/>
          </p:nvPr>
        </p:nvSpPr>
        <p:spPr/>
        <p:txBody>
          <a:bodyPr/>
          <a:lstStyle/>
          <a:p>
            <a:pPr algn="ctr"/>
            <a:r>
              <a:rPr lang="zh-CN" altLang="en-US" dirty="0"/>
              <a:t>特征</a:t>
            </a:r>
          </a:p>
        </p:txBody>
      </p:sp>
      <p:sp>
        <p:nvSpPr>
          <p:cNvPr id="3" name="内容占位符 2">
            <a:extLst>
              <a:ext uri="{FF2B5EF4-FFF2-40B4-BE49-F238E27FC236}">
                <a16:creationId xmlns="" xmlns:a16="http://schemas.microsoft.com/office/drawing/2014/main" id="{BD081C9D-A81F-4B35-A5D9-A4B49BE6D9BB}"/>
              </a:ext>
            </a:extLst>
          </p:cNvPr>
          <p:cNvSpPr>
            <a:spLocks noGrp="1"/>
          </p:cNvSpPr>
          <p:nvPr>
            <p:ph idx="1"/>
          </p:nvPr>
        </p:nvSpPr>
        <p:spPr/>
        <p:txBody>
          <a:bodyPr/>
          <a:lstStyle/>
          <a:p>
            <a:r>
              <a:rPr lang="zh-CN" altLang="en-US" dirty="0"/>
              <a:t>可以转化为网络流的线性规划满足以下条件：</a:t>
            </a:r>
            <a:endParaRPr lang="en-US" altLang="zh-CN" dirty="0"/>
          </a:p>
          <a:p>
            <a:r>
              <a:rPr lang="zh-CN" altLang="en-US" dirty="0"/>
              <a:t>每个变量均出现两次，一次系数为</a:t>
            </a:r>
            <a:r>
              <a:rPr lang="en-US" altLang="zh-CN" dirty="0"/>
              <a:t>+1</a:t>
            </a:r>
            <a:r>
              <a:rPr lang="zh-CN" altLang="en-US" dirty="0"/>
              <a:t>，另一次为</a:t>
            </a:r>
            <a:r>
              <a:rPr lang="en-US" altLang="zh-CN" dirty="0"/>
              <a:t>-1</a:t>
            </a:r>
          </a:p>
          <a:p>
            <a:r>
              <a:rPr lang="zh-CN" altLang="en-US" dirty="0"/>
              <a:t>一般这个变量连续在若干个约束中出现</a:t>
            </a:r>
          </a:p>
        </p:txBody>
      </p:sp>
    </p:spTree>
    <p:extLst>
      <p:ext uri="{BB962C8B-B14F-4D97-AF65-F5344CB8AC3E}">
        <p14:creationId xmlns:p14="http://schemas.microsoft.com/office/powerpoint/2010/main" val="359672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prufer</a:t>
            </a:r>
            <a:r>
              <a:rPr lang="zh-CN" altLang="en-US" dirty="0" smtClean="0"/>
              <a:t>序</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定义一棵树的</a:t>
            </a:r>
            <a:r>
              <a:rPr lang="en-US" altLang="zh-CN" sz="2400" dirty="0" err="1" smtClean="0"/>
              <a:t>purfer</a:t>
            </a:r>
            <a:r>
              <a:rPr lang="zh-CN" altLang="en-US" sz="2400" dirty="0" smtClean="0"/>
              <a:t>序是按如下方法生成的序列：</a:t>
            </a:r>
            <a:endParaRPr lang="en-US" altLang="zh-CN" sz="2400" dirty="0" smtClean="0"/>
          </a:p>
          <a:p>
            <a:r>
              <a:rPr lang="zh-CN" altLang="en-US" sz="2400" dirty="0" smtClean="0"/>
              <a:t>选择一个编号最小的度数为</a:t>
            </a:r>
            <a:r>
              <a:rPr lang="en-US" altLang="zh-CN" sz="2400" dirty="0" smtClean="0"/>
              <a:t>1</a:t>
            </a:r>
            <a:r>
              <a:rPr lang="zh-CN" altLang="en-US" sz="2400" dirty="0" smtClean="0"/>
              <a:t>的点，将其删去，输出与其相连的点的编号。</a:t>
            </a:r>
            <a:endParaRPr lang="en-US" altLang="zh-CN" sz="2400" dirty="0" smtClean="0"/>
          </a:p>
          <a:p>
            <a:r>
              <a:rPr lang="zh-CN" altLang="en-US" sz="2400" dirty="0" smtClean="0"/>
              <a:t>重复上述过程直到只剩两个点。</a:t>
            </a:r>
            <a:endParaRPr lang="en-US" altLang="zh-CN" sz="2400" dirty="0"/>
          </a:p>
          <a:p>
            <a:r>
              <a:rPr lang="zh-CN" altLang="en-US" sz="2400" dirty="0" smtClean="0"/>
              <a:t>一棵树与一个</a:t>
            </a:r>
            <a:r>
              <a:rPr lang="en-US" altLang="zh-CN" sz="2400" dirty="0" err="1" smtClean="0"/>
              <a:t>prufer</a:t>
            </a:r>
            <a:r>
              <a:rPr lang="zh-CN" altLang="en-US" sz="2400" dirty="0" smtClean="0"/>
              <a:t>一一对应。</a:t>
            </a:r>
            <a:endParaRPr lang="en-US" altLang="zh-CN" sz="2400" dirty="0" smtClean="0"/>
          </a:p>
          <a:p>
            <a:r>
              <a:rPr lang="zh-CN" altLang="en-US" sz="2400" dirty="0" smtClean="0"/>
              <a:t>知道</a:t>
            </a:r>
            <a:r>
              <a:rPr lang="en-US" altLang="zh-CN" sz="2400" dirty="0" err="1" smtClean="0"/>
              <a:t>prufer</a:t>
            </a:r>
            <a:r>
              <a:rPr lang="zh-CN" altLang="en-US" sz="2400" dirty="0" smtClean="0"/>
              <a:t>序，可以通过以下方法还原该树：</a:t>
            </a:r>
            <a:endParaRPr lang="en-US" altLang="zh-CN" sz="2400" dirty="0" smtClean="0"/>
          </a:p>
          <a:p>
            <a:r>
              <a:rPr lang="zh-CN" altLang="en-US" sz="2400" dirty="0"/>
              <a:t>将结点列一个集合</a:t>
            </a:r>
            <a:r>
              <a:rPr lang="en-US" altLang="zh-CN" sz="2400" dirty="0"/>
              <a:t>A={1</a:t>
            </a:r>
            <a:r>
              <a:rPr lang="zh-CN" altLang="en-US" sz="2400" dirty="0"/>
              <a:t>，</a:t>
            </a:r>
            <a:r>
              <a:rPr lang="en-US" altLang="zh-CN" sz="2400" dirty="0"/>
              <a:t>2</a:t>
            </a:r>
            <a:r>
              <a:rPr lang="zh-CN" altLang="en-US" sz="2400" dirty="0"/>
              <a:t>，</a:t>
            </a:r>
            <a:r>
              <a:rPr lang="en-US" altLang="zh-CN" sz="2400" dirty="0"/>
              <a:t>3......,n};</a:t>
            </a:r>
            <a:r>
              <a:rPr lang="zh-CN" altLang="en-US" sz="2400" dirty="0"/>
              <a:t>在集合</a:t>
            </a:r>
            <a:r>
              <a:rPr lang="en-US" altLang="zh-CN" sz="2400" dirty="0"/>
              <a:t>A</a:t>
            </a:r>
            <a:r>
              <a:rPr lang="zh-CN" altLang="en-US" sz="2400" dirty="0"/>
              <a:t>中找出一个没有在</a:t>
            </a:r>
            <a:r>
              <a:rPr lang="en-US" altLang="zh-CN" sz="2400" dirty="0" err="1"/>
              <a:t>prufer</a:t>
            </a:r>
            <a:r>
              <a:rPr lang="zh-CN" altLang="en-US" sz="2400" dirty="0"/>
              <a:t>数列中出现的最小的值，将这个值在集合</a:t>
            </a:r>
            <a:r>
              <a:rPr lang="en-US" altLang="zh-CN" sz="2400" dirty="0"/>
              <a:t>A</a:t>
            </a:r>
            <a:r>
              <a:rPr lang="zh-CN" altLang="en-US" sz="2400" dirty="0"/>
              <a:t>中删去，并且将这个值和</a:t>
            </a:r>
            <a:r>
              <a:rPr lang="en-US" altLang="zh-CN" sz="2400" dirty="0" err="1"/>
              <a:t>prufer</a:t>
            </a:r>
            <a:r>
              <a:rPr lang="zh-CN" altLang="en-US" sz="2400" dirty="0"/>
              <a:t>数列中的第一个数连起一条边，并划去</a:t>
            </a:r>
            <a:r>
              <a:rPr lang="en-US" altLang="zh-CN" sz="2400" dirty="0" err="1"/>
              <a:t>prufer</a:t>
            </a:r>
            <a:r>
              <a:rPr lang="zh-CN" altLang="en-US" sz="2400" dirty="0"/>
              <a:t>数列中的第一个值，重复此步，直到集合</a:t>
            </a:r>
            <a:r>
              <a:rPr lang="en-US" altLang="zh-CN" sz="2400" dirty="0"/>
              <a:t>A</a:t>
            </a:r>
            <a:r>
              <a:rPr lang="zh-CN" altLang="en-US" sz="2400" dirty="0"/>
              <a:t>中只剩下两个数字，将以这两个数字为编号的结点连起一条边。</a:t>
            </a:r>
            <a:endParaRPr lang="en-US" altLang="zh-CN" sz="2400" dirty="0" smtClean="0"/>
          </a:p>
        </p:txBody>
      </p:sp>
    </p:spTree>
    <p:extLst>
      <p:ext uri="{BB962C8B-B14F-4D97-AF65-F5344CB8AC3E}">
        <p14:creationId xmlns:p14="http://schemas.microsoft.com/office/powerpoint/2010/main" val="607627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A39728A-BE27-428E-8B60-353A8BB5D7CF}"/>
              </a:ext>
            </a:extLst>
          </p:cNvPr>
          <p:cNvSpPr>
            <a:spLocks noGrp="1"/>
          </p:cNvSpPr>
          <p:nvPr>
            <p:ph type="title"/>
          </p:nvPr>
        </p:nvSpPr>
        <p:spPr/>
        <p:txBody>
          <a:bodyPr/>
          <a:lstStyle/>
          <a:p>
            <a:pPr algn="ctr"/>
            <a:r>
              <a:rPr lang="zh-CN" altLang="en-US" dirty="0"/>
              <a:t>对偶问题</a:t>
            </a:r>
          </a:p>
        </p:txBody>
      </p:sp>
      <p:sp>
        <p:nvSpPr>
          <p:cNvPr id="3" name="内容占位符 2">
            <a:extLst>
              <a:ext uri="{FF2B5EF4-FFF2-40B4-BE49-F238E27FC236}">
                <a16:creationId xmlns="" xmlns:a16="http://schemas.microsoft.com/office/drawing/2014/main" id="{D450909B-4DB6-4EFF-A351-C5FF34A1EC95}"/>
              </a:ext>
            </a:extLst>
          </p:cNvPr>
          <p:cNvSpPr>
            <a:spLocks noGrp="1"/>
          </p:cNvSpPr>
          <p:nvPr>
            <p:ph idx="1"/>
          </p:nvPr>
        </p:nvSpPr>
        <p:spPr/>
        <p:txBody>
          <a:bodyPr/>
          <a:lstStyle/>
          <a:p>
            <a:r>
              <a:rPr lang="zh-CN" altLang="en-US" dirty="0"/>
              <a:t>一般来说，当某个线性规划不好求解时，我们可以考虑其对偶问题</a:t>
            </a:r>
          </a:p>
        </p:txBody>
      </p:sp>
    </p:spTree>
    <p:extLst>
      <p:ext uri="{BB962C8B-B14F-4D97-AF65-F5344CB8AC3E}">
        <p14:creationId xmlns:p14="http://schemas.microsoft.com/office/powerpoint/2010/main" val="277302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B46708CD-D0FA-424D-A9DB-0C001AF63810}"/>
                  </a:ext>
                </a:extLst>
              </p:cNvPr>
              <p:cNvSpPr>
                <a:spLocks noGrp="1"/>
              </p:cNvSpPr>
              <p:nvPr>
                <p:ph idx="1"/>
              </p:nvPr>
            </p:nvSpPr>
            <p:spPr>
              <a:xfrm>
                <a:off x="625549" y="135048"/>
                <a:ext cx="10515600" cy="4351338"/>
              </a:xfrm>
            </p:spPr>
            <p:txBody>
              <a:bodyPr/>
              <a:lstStyle/>
              <a:p>
                <a:r>
                  <a:rPr lang="zh-CN" altLang="en-US" dirty="0" smtClean="0"/>
                  <a:t>对于一个原始的线性规划</a:t>
                </a:r>
                <a:endParaRPr lang="en-US" altLang="zh-CN" dirty="0"/>
              </a:p>
              <a:p>
                <a:r>
                  <a:rPr lang="zh-CN" altLang="en-US" dirty="0"/>
                  <a:t>最小化</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e>
                    </m:nary>
                  </m:oMath>
                </a14:m>
                <a:endParaRPr lang="en-US" altLang="zh-CN" dirty="0"/>
              </a:p>
              <a:p>
                <a:r>
                  <a:rPr lang="zh-CN" altLang="en-US" dirty="0"/>
                  <a:t>满足约束</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zh-CN" altLang="en-US" b="0"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𝑚</m:t>
                    </m:r>
                  </m:oMath>
                </a14:m>
                <a:endParaRPr lang="en-US" altLang="zh-CN" dirty="0">
                  <a:ea typeface="Cambria Math" panose="02040503050406030204" pitchFamily="18" charset="0"/>
                </a:endParaRPr>
              </a:p>
              <a:p>
                <a:r>
                  <a:rPr lang="en-US" altLang="zh-CN" dirty="0"/>
                  <a:t>xi</a:t>
                </a:r>
                <a:r>
                  <a:rPr lang="zh-CN" altLang="en-US" dirty="0"/>
                  <a:t>≥</a:t>
                </a:r>
                <a:r>
                  <a:rPr lang="en-US" altLang="zh-CN" dirty="0"/>
                  <a:t>0</a:t>
                </a:r>
              </a:p>
              <a:p>
                <a:r>
                  <a:rPr lang="zh-CN" altLang="en-US" dirty="0"/>
                  <a:t>定义其对偶线性规划为</a:t>
                </a:r>
                <a:endParaRPr lang="en-US" altLang="zh-CN" dirty="0"/>
              </a:p>
              <a:p>
                <a:r>
                  <a:rPr lang="zh-CN" altLang="en-US" dirty="0"/>
                  <a:t>最大化</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endParaRPr lang="en-US" altLang="zh-CN" dirty="0"/>
              </a:p>
              <a:p>
                <a:r>
                  <a:rPr lang="zh-CN" altLang="en-US" dirty="0"/>
                  <a:t>满足约束</a:t>
                </a:r>
                <a14:m>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zh-CN" altLang="en-US" b="0"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a:latin typeface="Cambria Math" panose="02040503050406030204" pitchFamily="18" charset="0"/>
                              </a:rPr>
                              <m:t>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ub>
                        </m:sSub>
                      </m:e>
                    </m:nary>
                  </m:oMath>
                </a14:m>
                <a:endParaRPr lang="en-US" altLang="zh-CN" dirty="0"/>
              </a:p>
              <a:p>
                <a:r>
                  <a:rPr lang="en-US" altLang="zh-CN" dirty="0" err="1"/>
                  <a:t>yj</a:t>
                </a:r>
                <a:r>
                  <a:rPr lang="zh-CN" altLang="en-US" dirty="0"/>
                  <a:t>≥</a:t>
                </a:r>
                <a:r>
                  <a:rPr lang="en-US" altLang="zh-CN" dirty="0"/>
                  <a:t>0</a:t>
                </a:r>
                <a:endParaRPr lang="zh-CN" altLang="en-US" dirty="0"/>
              </a:p>
            </p:txBody>
          </p:sp>
        </mc:Choice>
        <mc:Fallback xmlns="">
          <p:sp>
            <p:nvSpPr>
              <p:cNvPr id="3" name="内容占位符 2">
                <a:extLst>
                  <a:ext uri="{FF2B5EF4-FFF2-40B4-BE49-F238E27FC236}">
                    <a16:creationId xmlns:a16="http://schemas.microsoft.com/office/drawing/2014/main" xmlns:a14="http://schemas.microsoft.com/office/drawing/2010/main" xmlns="" id="{B46708CD-D0FA-424D-A9DB-0C001AF63810}"/>
                  </a:ext>
                </a:extLst>
              </p:cNvPr>
              <p:cNvSpPr>
                <a:spLocks noGrp="1" noRot="1" noChangeAspect="1" noMove="1" noResize="1" noEditPoints="1" noAdjustHandles="1" noChangeArrowheads="1" noChangeShapeType="1" noTextEdit="1"/>
              </p:cNvSpPr>
              <p:nvPr>
                <p:ph idx="1"/>
              </p:nvPr>
            </p:nvSpPr>
            <p:spPr>
              <a:xfrm>
                <a:off x="625549" y="135048"/>
                <a:ext cx="10515600" cy="4351338"/>
              </a:xfrm>
              <a:blipFill rotWithShape="0">
                <a:blip r:embed="rId2"/>
                <a:stretch>
                  <a:fillRect l="-1043" t="-2941" b="-140"/>
                </a:stretch>
              </a:blipFill>
            </p:spPr>
            <p:txBody>
              <a:bodyPr/>
              <a:lstStyle/>
              <a:p>
                <a:r>
                  <a:rPr lang="zh-CN" altLang="en-US">
                    <a:noFill/>
                  </a:rPr>
                  <a:t> </a:t>
                </a:r>
              </a:p>
            </p:txBody>
          </p:sp>
        </mc:Fallback>
      </mc:AlternateContent>
      <p:pic>
        <p:nvPicPr>
          <p:cNvPr id="4" name="图片 3">
            <a:extLst>
              <a:ext uri="{FF2B5EF4-FFF2-40B4-BE49-F238E27FC236}">
                <a16:creationId xmlns="" xmlns:a16="http://schemas.microsoft.com/office/drawing/2014/main" id="{D81FFC7F-B6D7-4420-B95A-B4BFC4D09BB8}"/>
              </a:ext>
            </a:extLst>
          </p:cNvPr>
          <p:cNvPicPr>
            <a:picLocks noChangeAspect="1"/>
          </p:cNvPicPr>
          <p:nvPr/>
        </p:nvPicPr>
        <p:blipFill>
          <a:blip r:embed="rId3"/>
          <a:stretch>
            <a:fillRect/>
          </a:stretch>
        </p:blipFill>
        <p:spPr>
          <a:xfrm>
            <a:off x="707683" y="4303308"/>
            <a:ext cx="8798978" cy="2249227"/>
          </a:xfrm>
          <a:prstGeom prst="rect">
            <a:avLst/>
          </a:prstGeom>
        </p:spPr>
      </p:pic>
    </p:spTree>
    <p:extLst>
      <p:ext uri="{BB962C8B-B14F-4D97-AF65-F5344CB8AC3E}">
        <p14:creationId xmlns:p14="http://schemas.microsoft.com/office/powerpoint/2010/main" val="38879576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31DD9F-508C-4580-BC08-18269057AA13}"/>
              </a:ext>
            </a:extLst>
          </p:cNvPr>
          <p:cNvSpPr>
            <a:spLocks noGrp="1"/>
          </p:cNvSpPr>
          <p:nvPr>
            <p:ph type="title"/>
          </p:nvPr>
        </p:nvSpPr>
        <p:spPr/>
        <p:txBody>
          <a:bodyPr/>
          <a:lstStyle/>
          <a:p>
            <a:pPr algn="ctr"/>
            <a:r>
              <a:rPr lang="zh-CN" altLang="en-US" dirty="0"/>
              <a:t>简单的理解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1E440A3F-D4BC-46C3-8183-F35A60B8573F}"/>
                  </a:ext>
                </a:extLst>
              </p:cNvPr>
              <p:cNvSpPr>
                <a:spLocks noGrp="1"/>
              </p:cNvSpPr>
              <p:nvPr>
                <p:ph idx="1"/>
              </p:nvPr>
            </p:nvSpPr>
            <p:spPr/>
            <p:txBody>
              <a:bodyPr/>
              <a:lstStyle/>
              <a:p>
                <a:r>
                  <a:rPr lang="zh-CN" altLang="en-US" dirty="0" smtClean="0"/>
                  <a:t>我们可以把线性规划看做一个矩阵</a:t>
                </a:r>
                <a:endParaRPr lang="en-US" altLang="zh-CN" dirty="0"/>
              </a:p>
              <a:p>
                <a:r>
                  <a:rPr lang="zh-CN" altLang="en-US" dirty="0"/>
                  <a:t>那么对偶问题就是原矩阵转置之后的东西</a:t>
                </a:r>
                <a:endParaRPr lang="en-US" altLang="zh-CN" dirty="0"/>
              </a:p>
              <a:p>
                <a:r>
                  <a:rPr lang="zh-CN" altLang="en-US" dirty="0"/>
                  <a:t>至于为什么是对的的话可以再举个栗子：</a:t>
                </a:r>
                <a:endParaRPr lang="en-US" altLang="zh-CN" dirty="0"/>
              </a:p>
              <a:p>
                <a:r>
                  <a:rPr lang="zh-CN" altLang="en-US" dirty="0"/>
                  <a:t>最小化</a:t>
                </a:r>
                <a14:m>
                  <m:oMath xmlns:m="http://schemas.openxmlformats.org/officeDocument/2006/math">
                    <m:r>
                      <a:rPr lang="en-US" altLang="zh-CN" i="1" dirty="0" smtClean="0">
                        <a:latin typeface="Cambria Math" panose="02040503050406030204" pitchFamily="18" charset="0"/>
                      </a:rPr>
                      <m:t>7</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+5</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3</m:t>
                        </m:r>
                      </m:sub>
                    </m:sSub>
                  </m:oMath>
                </a14:m>
                <a:endParaRPr lang="en-US" altLang="zh-CN" dirty="0"/>
              </a:p>
              <a:p>
                <a:r>
                  <a:rPr lang="zh-CN" altLang="en-US" dirty="0"/>
                  <a:t>满足限制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+3</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3</m:t>
                        </m:r>
                      </m:sub>
                    </m:sSub>
                    <m:r>
                      <a:rPr lang="zh-CN" altLang="en-US" i="1" dirty="0">
                        <a:latin typeface="Cambria Math" panose="02040503050406030204" pitchFamily="18" charset="0"/>
                      </a:rPr>
                      <m:t>≥</m:t>
                    </m:r>
                    <m:r>
                      <a:rPr lang="en-US" altLang="zh-CN" i="1" dirty="0">
                        <a:latin typeface="Cambria Math" panose="02040503050406030204" pitchFamily="18" charset="0"/>
                      </a:rPr>
                      <m:t>10</m:t>
                    </m:r>
                  </m:oMath>
                </a14:m>
                <a:endParaRPr lang="en-US" altLang="zh-CN" dirty="0"/>
              </a:p>
              <a:p>
                <a14:m>
                  <m:oMath xmlns:m="http://schemas.openxmlformats.org/officeDocument/2006/math">
                    <m:r>
                      <a:rPr lang="en-US" altLang="zh-CN" i="1" dirty="0" smtClean="0">
                        <a:latin typeface="Cambria Math" panose="02040503050406030204" pitchFamily="18" charset="0"/>
                      </a:rPr>
                      <m:t>                   5</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+2</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3</m:t>
                        </m:r>
                      </m:sub>
                    </m:sSub>
                    <m:r>
                      <a:rPr lang="zh-CN" altLang="en-US" i="1" dirty="0">
                        <a:latin typeface="Cambria Math" panose="02040503050406030204" pitchFamily="18" charset="0"/>
                      </a:rPr>
                      <m:t>≥</m:t>
                    </m:r>
                    <m:r>
                      <a:rPr lang="en-US" altLang="zh-CN" i="1" dirty="0">
                        <a:latin typeface="Cambria Math" panose="02040503050406030204" pitchFamily="18" charset="0"/>
                      </a:rPr>
                      <m:t>6</m:t>
                    </m:r>
                  </m:oMath>
                </a14:m>
                <a:endParaRPr lang="en-US" altLang="zh-CN" dirty="0"/>
              </a:p>
              <a:p>
                <a14:m>
                  <m:oMath xmlns:m="http://schemas.openxmlformats.org/officeDocument/2006/math">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zh-CN" altLang="en-US" i="1" dirty="0">
                        <a:latin typeface="Cambria Math" panose="02040503050406030204" pitchFamily="18" charset="0"/>
                      </a:rPr>
                      <m:t>≥</m:t>
                    </m:r>
                    <m:r>
                      <a:rPr lang="en-US" altLang="zh-CN" i="1" dirty="0">
                        <a:latin typeface="Cambria Math" panose="02040503050406030204" pitchFamily="18" charset="0"/>
                      </a:rPr>
                      <m:t>0</m:t>
                    </m:r>
                  </m:oMath>
                </a14:m>
                <a:endParaRPr lang="en-US" altLang="zh-CN" dirty="0"/>
              </a:p>
            </p:txBody>
          </p:sp>
        </mc:Choice>
        <mc:Fallback xmlns="">
          <p:sp>
            <p:nvSpPr>
              <p:cNvPr id="3" name="内容占位符 2">
                <a:extLst>
                  <a:ext uri="{FF2B5EF4-FFF2-40B4-BE49-F238E27FC236}">
                    <a16:creationId xmlns:a16="http://schemas.microsoft.com/office/drawing/2014/main" xmlns="" id="{1E440A3F-D4BC-46C3-8183-F35A60B8573F}"/>
                  </a:ext>
                </a:extLst>
              </p:cNvPr>
              <p:cNvSpPr>
                <a:spLocks noGrp="1" noRot="1" noChangeAspect="1" noMove="1" noResize="1" noEditPoints="1" noAdjustHandles="1" noChangeArrowheads="1" noChangeShapeType="1" noTextEdit="1"/>
              </p:cNvSpPr>
              <p:nvPr>
                <p:ph idx="1"/>
              </p:nvPr>
            </p:nvSpPr>
            <p:spPr>
              <a:blipFill rotWithShape="0">
                <a:blip r:embed="rId2"/>
                <a:stretch>
                  <a:fillRect l="-1043" t="-2941"/>
                </a:stretch>
              </a:blipFill>
            </p:spPr>
            <p:txBody>
              <a:bodyPr/>
              <a:lstStyle/>
              <a:p>
                <a:r>
                  <a:rPr lang="zh-CN" altLang="en-US">
                    <a:noFill/>
                  </a:rPr>
                  <a:t> </a:t>
                </a:r>
              </a:p>
            </p:txBody>
          </p:sp>
        </mc:Fallback>
      </mc:AlternateContent>
      <p:pic>
        <p:nvPicPr>
          <p:cNvPr id="4" name="图片 3">
            <a:extLst>
              <a:ext uri="{FF2B5EF4-FFF2-40B4-BE49-F238E27FC236}">
                <a16:creationId xmlns="" xmlns:a16="http://schemas.microsoft.com/office/drawing/2014/main" id="{C0C2713A-0E72-4DDF-9565-F99241EC783A}"/>
              </a:ext>
            </a:extLst>
          </p:cNvPr>
          <p:cNvPicPr>
            <a:picLocks noChangeAspect="1"/>
          </p:cNvPicPr>
          <p:nvPr/>
        </p:nvPicPr>
        <p:blipFill>
          <a:blip r:embed="rId3"/>
          <a:stretch>
            <a:fillRect/>
          </a:stretch>
        </p:blipFill>
        <p:spPr>
          <a:xfrm>
            <a:off x="7846038" y="1350834"/>
            <a:ext cx="3942715" cy="2200275"/>
          </a:xfrm>
          <a:prstGeom prst="rect">
            <a:avLst/>
          </a:prstGeom>
        </p:spPr>
      </p:pic>
    </p:spTree>
    <p:extLst>
      <p:ext uri="{BB962C8B-B14F-4D97-AF65-F5344CB8AC3E}">
        <p14:creationId xmlns:p14="http://schemas.microsoft.com/office/powerpoint/2010/main" val="1194020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6D1CF1D-8F9D-4E6B-BC1E-9F84C652E581}"/>
              </a:ext>
            </a:extLst>
          </p:cNvPr>
          <p:cNvSpPr>
            <a:spLocks noGrp="1"/>
          </p:cNvSpPr>
          <p:nvPr>
            <p:ph type="title"/>
          </p:nvPr>
        </p:nvSpPr>
        <p:spPr/>
        <p:txBody>
          <a:bodyPr/>
          <a:lstStyle/>
          <a:p>
            <a:pPr algn="ctr"/>
            <a:r>
              <a:rPr lang="zh-CN" altLang="en-US" dirty="0"/>
              <a:t>对偶问题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9E0C3004-D640-4503-931C-B160FDF1F310}"/>
                  </a:ext>
                </a:extLst>
              </p:cNvPr>
              <p:cNvSpPr>
                <a:spLocks noGrp="1"/>
              </p:cNvSpPr>
              <p:nvPr>
                <p:ph idx="1"/>
              </p:nvPr>
            </p:nvSpPr>
            <p:spPr>
              <a:xfrm>
                <a:off x="838200" y="1825624"/>
                <a:ext cx="10515600" cy="5032376"/>
              </a:xfrm>
            </p:spPr>
            <p:txBody>
              <a:bodyPr>
                <a:normAutofit/>
              </a:bodyPr>
              <a:lstStyle/>
              <a:p>
                <a:r>
                  <a:rPr lang="zh-CN" altLang="en-US" sz="2400" dirty="0" smtClean="0"/>
                  <a:t>我们设</a:t>
                </a:r>
                <a14:m>
                  <m:oMath xmlns:m="http://schemas.openxmlformats.org/officeDocument/2006/math">
                    <m:r>
                      <a:rPr lang="en-US" altLang="zh-CN" sz="2400" i="1" dirty="0" smtClean="0">
                        <a:latin typeface="Cambria Math" panose="02040503050406030204" pitchFamily="18" charset="0"/>
                      </a:rPr>
                      <m:t>𝑓</m:t>
                    </m:r>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+3</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3</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(5</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+2</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3</m:t>
                        </m:r>
                      </m:sub>
                    </m:sSub>
                    <m:r>
                      <a:rPr lang="en-US" altLang="zh-CN" sz="2400" i="1" dirty="0" smtClean="0">
                        <a:latin typeface="Cambria Math" panose="02040503050406030204" pitchFamily="18" charset="0"/>
                      </a:rPr>
                      <m:t>)</m:t>
                    </m:r>
                    <m:r>
                      <a:rPr lang="zh-CN" altLang="en-US" sz="2400" i="1" dirty="0">
                        <a:latin typeface="Cambria Math" panose="02040503050406030204" pitchFamily="18" charset="0"/>
                      </a:rPr>
                      <m:t>≥</m:t>
                    </m:r>
                    <m:r>
                      <a:rPr lang="en-US" altLang="zh-CN" sz="2400" i="1" dirty="0">
                        <a:latin typeface="Cambria Math" panose="02040503050406030204" pitchFamily="18" charset="0"/>
                      </a:rPr>
                      <m:t>10</m:t>
                    </m:r>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𝑦</m:t>
                        </m:r>
                      </m:e>
                      <m:sub>
                        <m:r>
                          <a:rPr lang="en-US" altLang="zh-CN" sz="2400" b="0" i="1" dirty="0" smtClean="0">
                            <a:latin typeface="Cambria Math" panose="02040503050406030204" pitchFamily="18" charset="0"/>
                          </a:rPr>
                          <m:t>1</m:t>
                        </m:r>
                      </m:sub>
                    </m:sSub>
                    <m:r>
                      <a:rPr lang="en-US" altLang="zh-CN" sz="2400" i="1" dirty="0">
                        <a:latin typeface="Cambria Math" panose="02040503050406030204" pitchFamily="18" charset="0"/>
                      </a:rPr>
                      <m:t>+6</m:t>
                    </m:r>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𝑦</m:t>
                        </m:r>
                      </m:e>
                      <m:sub>
                        <m:r>
                          <a:rPr lang="en-US" altLang="zh-CN" sz="2400" i="1" dirty="0">
                            <a:latin typeface="Cambria Math" panose="02040503050406030204" pitchFamily="18" charset="0"/>
                          </a:rPr>
                          <m:t>2</m:t>
                        </m:r>
                      </m:sub>
                    </m:sSub>
                  </m:oMath>
                </a14:m>
                <a:endParaRPr lang="en-US" altLang="zh-CN" sz="2400" dirty="0"/>
              </a:p>
              <a:p>
                <a:r>
                  <a:rPr lang="zh-CN" altLang="en-US" sz="2400" dirty="0"/>
                  <a:t>我们想要构造出原线性规划的下界，将上面的式子拆开之后会发现可以写成</a:t>
                </a:r>
                <a14:m>
                  <m:oMath xmlns:m="http://schemas.openxmlformats.org/officeDocument/2006/math">
                    <m:r>
                      <a:rPr lang="en-US" altLang="zh-CN" sz="2400" i="1" dirty="0" smtClean="0">
                        <a:latin typeface="Cambria Math" panose="02040503050406030204" pitchFamily="18" charset="0"/>
                      </a:rPr>
                      <m:t>𝑓</m:t>
                    </m:r>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+5</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+2</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i="1" dirty="0" smtClean="0">
                            <a:latin typeface="Cambria Math" panose="02040503050406030204" pitchFamily="18" charset="0"/>
                          </a:rPr>
                          <m:t>3</m:t>
                        </m:r>
                      </m:sub>
                    </m:sSub>
                    <m:r>
                      <a:rPr lang="en-US" altLang="zh-CN" sz="2400" i="1" dirty="0" smtClean="0">
                        <a:latin typeface="Cambria Math" panose="02040503050406030204" pitchFamily="18" charset="0"/>
                      </a:rPr>
                      <m:t>(3</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en-US" altLang="zh-CN" sz="2400" i="1" dirty="0" smtClean="0">
                        <a:latin typeface="Cambria Math" panose="02040503050406030204" pitchFamily="18" charset="0"/>
                      </a:rPr>
                      <m:t>)</m:t>
                    </m:r>
                  </m:oMath>
                </a14:m>
                <a:endParaRPr lang="en-US" altLang="zh-CN" sz="2400" dirty="0"/>
              </a:p>
              <a:p>
                <a:r>
                  <a:rPr lang="zh-CN" altLang="en-US" sz="2400" dirty="0"/>
                  <a:t>为了满足取到原线性规划的下界我们有</a:t>
                </a:r>
                <a:endParaRPr lang="en-US" altLang="zh-CN" sz="2400" dirty="0"/>
              </a:p>
              <a:p>
                <a:r>
                  <a:rPr lang="zh-CN" altLang="en-US" sz="2400" dirty="0"/>
                  <a:t>最大化</a:t>
                </a:r>
                <a14:m>
                  <m:oMath xmlns:m="http://schemas.openxmlformats.org/officeDocument/2006/math">
                    <m:r>
                      <a:rPr lang="en-US" altLang="zh-CN" sz="2400" i="1" dirty="0" smtClean="0">
                        <a:latin typeface="Cambria Math" panose="02040503050406030204" pitchFamily="18" charset="0"/>
                      </a:rPr>
                      <m:t>10</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+6</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oMath>
                </a14:m>
                <a:endParaRPr lang="en-US" altLang="zh-CN" sz="2400" dirty="0"/>
              </a:p>
              <a:p>
                <a:r>
                  <a:rPr lang="zh-CN" altLang="en-US" sz="2400" dirty="0"/>
                  <a:t>满足限制 </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+5</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zh-CN" altLang="en-US" sz="2400" i="1" dirty="0">
                        <a:latin typeface="Cambria Math" panose="02040503050406030204" pitchFamily="18" charset="0"/>
                      </a:rPr>
                      <m:t>≤</m:t>
                    </m:r>
                    <m:r>
                      <a:rPr lang="en-US" altLang="zh-CN" sz="2400" i="1" dirty="0">
                        <a:latin typeface="Cambria Math" panose="02040503050406030204" pitchFamily="18" charset="0"/>
                      </a:rPr>
                      <m:t>7</m:t>
                    </m:r>
                  </m:oMath>
                </a14:m>
                <a:endParaRPr lang="en-US" altLang="zh-CN" sz="2400" dirty="0"/>
              </a:p>
              <a:p>
                <a14:m>
                  <m:oMath xmlns:m="http://schemas.openxmlformats.org/officeDocument/2006/math">
                    <m:r>
                      <a:rPr lang="en-US" altLang="zh-CN" sz="2400" i="1" dirty="0" smtClean="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+2</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zh-CN" altLang="en-US" sz="2400" i="1" dirty="0">
                        <a:latin typeface="Cambria Math" panose="02040503050406030204" pitchFamily="18" charset="0"/>
                      </a:rPr>
                      <m:t>≤</m:t>
                    </m:r>
                    <m:r>
                      <a:rPr lang="en-US" altLang="zh-CN" sz="2400" i="1" dirty="0">
                        <a:latin typeface="Cambria Math" panose="02040503050406030204" pitchFamily="18" charset="0"/>
                      </a:rPr>
                      <m:t>1</m:t>
                    </m:r>
                  </m:oMath>
                </a14:m>
                <a:endParaRPr lang="en-US" altLang="zh-CN" sz="2400" dirty="0"/>
              </a:p>
              <a:p>
                <a14:m>
                  <m:oMath xmlns:m="http://schemas.openxmlformats.org/officeDocument/2006/math">
                    <m:r>
                      <a:rPr lang="en-US" altLang="zh-CN" sz="2400" i="1" dirty="0" smtClean="0">
                        <a:latin typeface="Cambria Math" panose="02040503050406030204" pitchFamily="18" charset="0"/>
                      </a:rPr>
                      <m:t>                  3</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𝑦</m:t>
                        </m:r>
                      </m:e>
                      <m:sub>
                        <m:r>
                          <a:rPr lang="en-US" altLang="zh-CN" sz="2400" i="1" dirty="0" smtClean="0">
                            <a:latin typeface="Cambria Math" panose="02040503050406030204" pitchFamily="18" charset="0"/>
                          </a:rPr>
                          <m:t>2</m:t>
                        </m:r>
                      </m:sub>
                    </m:sSub>
                    <m:r>
                      <a:rPr lang="zh-CN" altLang="en-US" sz="2400" i="1" dirty="0">
                        <a:latin typeface="Cambria Math" panose="02040503050406030204" pitchFamily="18" charset="0"/>
                      </a:rPr>
                      <m:t>≤</m:t>
                    </m:r>
                    <m:r>
                      <a:rPr lang="en-US" altLang="zh-CN" sz="2400" i="1" dirty="0">
                        <a:latin typeface="Cambria Math" panose="02040503050406030204" pitchFamily="18" charset="0"/>
                      </a:rPr>
                      <m:t>5</m:t>
                    </m:r>
                  </m:oMath>
                </a14:m>
                <a:endParaRPr lang="en-US" altLang="zh-CN" sz="2400" dirty="0"/>
              </a:p>
              <a:p>
                <a:r>
                  <a:rPr lang="zh-CN" altLang="en-US" sz="2400" dirty="0"/>
                  <a:t>这也就是我们说的对偶形式</a:t>
                </a:r>
                <a:endParaRPr lang="en-US" altLang="zh-CN" sz="2400" dirty="0"/>
              </a:p>
              <a:p>
                <a:r>
                  <a:rPr lang="zh-CN" altLang="en-US" sz="2400" dirty="0"/>
                  <a:t>对偶问题的对偶问题就是原问题</a:t>
                </a:r>
                <a:endParaRPr lang="en-US" altLang="zh-CN" sz="2400" dirty="0"/>
              </a:p>
            </p:txBody>
          </p:sp>
        </mc:Choice>
        <mc:Fallback xmlns="">
          <p:sp>
            <p:nvSpPr>
              <p:cNvPr id="3" name="内容占位符 2">
                <a:extLst>
                  <a:ext uri="{FF2B5EF4-FFF2-40B4-BE49-F238E27FC236}">
                    <a16:creationId xmlns:a16="http://schemas.microsoft.com/office/drawing/2014/main" xmlns="" id="{9E0C3004-D640-4503-931C-B160FDF1F310}"/>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rotWithShape="0">
                <a:blip r:embed="rId2"/>
                <a:stretch>
                  <a:fillRect l="-812" t="-2179"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3831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玩会儿</a:t>
            </a:r>
            <a:r>
              <a:rPr lang="en-US" altLang="zh-CN" dirty="0" smtClean="0"/>
              <a:t>——</a:t>
            </a:r>
            <a:r>
              <a:rPr lang="zh-CN" altLang="en-US" dirty="0" smtClean="0"/>
              <a:t>高考数学题</a:t>
            </a:r>
            <a:endParaRPr lang="zh-CN" altLang="en-US" dirty="0"/>
          </a:p>
        </p:txBody>
      </p:sp>
      <p:sp>
        <p:nvSpPr>
          <p:cNvPr id="6" name="文本框 5"/>
          <p:cNvSpPr txBox="1"/>
          <p:nvPr/>
        </p:nvSpPr>
        <p:spPr>
          <a:xfrm>
            <a:off x="4815840" y="2623209"/>
            <a:ext cx="1158240" cy="784830"/>
          </a:xfrm>
          <a:prstGeom prst="rect">
            <a:avLst/>
          </a:prstGeom>
          <a:noFill/>
        </p:spPr>
        <p:txBody>
          <a:bodyPr wrap="square" rtlCol="0">
            <a:spAutoFit/>
          </a:bodyPr>
          <a:lstStyle/>
          <a:p>
            <a:pPr>
              <a:lnSpc>
                <a:spcPct val="150000"/>
              </a:lnSpc>
            </a:pPr>
            <a:r>
              <a:rPr lang="zh-CN" altLang="en-US" dirty="0"/>
              <a:t>已经被</a:t>
            </a:r>
            <a:r>
              <a:rPr lang="zh-CN" altLang="en-US" dirty="0" smtClean="0"/>
              <a:t>踢</a:t>
            </a:r>
            <a:endParaRPr lang="en-US" altLang="zh-CN" dirty="0"/>
          </a:p>
          <a:p>
            <a:r>
              <a:rPr lang="zh-CN" altLang="en-US" dirty="0" smtClean="0"/>
              <a:t>出</a:t>
            </a:r>
            <a:r>
              <a:rPr lang="zh-CN" altLang="en-US" dirty="0"/>
              <a:t>考纲的</a:t>
            </a:r>
          </a:p>
        </p:txBody>
      </p:sp>
    </p:spTree>
    <p:extLst>
      <p:ext uri="{BB962C8B-B14F-4D97-AF65-F5344CB8AC3E}">
        <p14:creationId xmlns:p14="http://schemas.microsoft.com/office/powerpoint/2010/main" val="1791212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志愿者招募</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n</a:t>
                </a:r>
                <a:r>
                  <a:rPr lang="zh-CN" altLang="en-US" dirty="0" smtClean="0"/>
                  <a:t>天</a:t>
                </a:r>
                <a:r>
                  <a:rPr lang="en-US" altLang="zh-CN" dirty="0" smtClean="0"/>
                  <a:t>m</a:t>
                </a:r>
                <a:r>
                  <a:rPr lang="zh-CN" altLang="en-US" dirty="0" smtClean="0"/>
                  <a:t>种志愿者，第</a:t>
                </a:r>
                <a:r>
                  <a:rPr lang="en-US" altLang="zh-CN" dirty="0" err="1" smtClean="0"/>
                  <a:t>i</a:t>
                </a:r>
                <a:r>
                  <a:rPr lang="zh-CN" altLang="en-US" dirty="0" smtClean="0"/>
                  <a:t>种志愿者会在</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zh-CN" altLang="en-US" i="1">
                        <a:latin typeface="Cambria Math" panose="02040503050406030204" pitchFamily="18" charset="0"/>
                      </a:rPr>
                      <m:t>天</m:t>
                    </m:r>
                  </m:oMath>
                </a14:m>
                <a:r>
                  <a:rPr lang="zh-CN" altLang="en-US" dirty="0" smtClean="0"/>
                  <a:t>工作，招募每人须</a:t>
                </a:r>
                <a14:m>
                  <m:oMath xmlns:m="http://schemas.openxmlformats.org/officeDocument/2006/math">
                    <m:r>
                      <a:rPr lang="zh-CN" altLang="en-US" i="1">
                        <a:latin typeface="Cambria Math" panose="02040503050406030204" pitchFamily="18" charset="0"/>
                      </a:rPr>
                      <m:t>花费</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smtClean="0"/>
                  <a:t>，招募的人数不限。</a:t>
                </a:r>
                <a:endParaRPr lang="en-US" altLang="zh-CN" dirty="0" smtClean="0"/>
              </a:p>
              <a:p>
                <a:r>
                  <a:rPr lang="zh-CN" altLang="en-US" dirty="0" smtClean="0"/>
                  <a:t>第</a:t>
                </a:r>
                <a:r>
                  <a:rPr lang="en-US" altLang="zh-CN" dirty="0" err="1" smtClean="0"/>
                  <a:t>i</a:t>
                </a:r>
                <a:r>
                  <a:rPr lang="zh-CN" altLang="en-US" dirty="0" smtClean="0"/>
                  <a:t>天至少要有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smtClean="0"/>
                  <a:t>人工作，求招募最小费用。</a:t>
                </a:r>
                <a:endParaRPr lang="en-US" altLang="zh-CN" dirty="0" smtClean="0"/>
              </a:p>
              <a:p>
                <a:endParaRPr lang="en-US" altLang="zh-CN" dirty="0"/>
              </a:p>
              <a:p>
                <a:pPr marL="514350" indent="-514350">
                  <a:buFont typeface="+mj-lt"/>
                  <a:buAutoNum type="arabicPeriod"/>
                </a:pPr>
                <a:r>
                  <a:rPr lang="en-US" altLang="zh-CN" dirty="0"/>
                  <a:t>n</a:t>
                </a:r>
                <a:r>
                  <a:rPr lang="en-US" altLang="zh-CN" dirty="0" smtClean="0"/>
                  <a:t>&lt;=10000, m&lt;=1000</a:t>
                </a:r>
              </a:p>
              <a:p>
                <a:pPr marL="514350" indent="-514350">
                  <a:buFont typeface="+mj-lt"/>
                  <a:buAutoNum type="arabicPeriod"/>
                </a:pPr>
                <a:r>
                  <a:rPr lang="en-US" altLang="zh-CN" dirty="0"/>
                  <a:t>n</a:t>
                </a:r>
                <a:r>
                  <a:rPr lang="en-US" altLang="zh-CN" dirty="0" smtClean="0"/>
                  <a:t>&lt;=1000, m&lt;=10000</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17" t="-2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471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矩阵树定理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a:rPr lang="en-US" altLang="zh-CN" sz="2400" b="0" i="1" smtClean="0">
                        <a:latin typeface="Cambria Math" panose="02040503050406030204" pitchFamily="18" charset="0"/>
                      </a:rPr>
                      <m:t>𝑑</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𝑢</m:t>
                        </m:r>
                      </m:e>
                    </m:d>
                  </m:oMath>
                </a14:m>
                <a:r>
                  <a:rPr lang="zh-CN" altLang="en-US" sz="2400" dirty="0" smtClean="0"/>
                  <a:t>为</a:t>
                </a:r>
                <a:r>
                  <a:rPr lang="en-US" altLang="zh-CN" sz="2400" dirty="0" smtClean="0"/>
                  <a:t>u</a:t>
                </a:r>
                <a:r>
                  <a:rPr lang="zh-CN" altLang="en-US" sz="2400" dirty="0" smtClean="0"/>
                  <a:t>的度数</a:t>
                </a:r>
                <a:endParaRPr lang="en-US" altLang="zh-CN" sz="2400" dirty="0" smtClean="0"/>
              </a:p>
              <a:p>
                <a:r>
                  <a:rPr lang="zh-CN" altLang="en-US" sz="2400" dirty="0" smtClean="0"/>
                  <a:t>一个矩阵的余子式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oMath>
                </a14:m>
                <a:r>
                  <a:rPr lang="zh-CN" altLang="en-US" sz="2400" dirty="0" smtClean="0"/>
                  <a:t>就是挖掉</a:t>
                </a:r>
                <a:r>
                  <a:rPr lang="en-US" altLang="zh-CN" sz="2400" dirty="0" err="1" smtClean="0"/>
                  <a:t>i</a:t>
                </a:r>
                <a:r>
                  <a:rPr lang="zh-CN" altLang="en-US" sz="2400" dirty="0" smtClean="0"/>
                  <a:t>行</a:t>
                </a:r>
                <a:r>
                  <a:rPr lang="en-US" altLang="zh-CN" sz="2400" dirty="0" smtClean="0"/>
                  <a:t>j</a:t>
                </a:r>
                <a:r>
                  <a:rPr lang="zh-CN" altLang="en-US" sz="2400" dirty="0" smtClean="0"/>
                  <a:t>列的矩阵</a:t>
                </a:r>
                <a:endParaRPr lang="en-US" altLang="zh-CN" sz="2400" dirty="0" smtClean="0"/>
              </a:p>
              <a:p>
                <a:r>
                  <a:rPr lang="zh-CN" altLang="en-US" sz="2400" dirty="0" smtClean="0"/>
                  <a:t>图</a:t>
                </a:r>
                <a:r>
                  <a:rPr lang="en-US" altLang="zh-CN" sz="2400" dirty="0" smtClean="0"/>
                  <a:t>G(E,V)</a:t>
                </a:r>
                <a:r>
                  <a:rPr lang="zh-CN" altLang="en-US" sz="2400" dirty="0" smtClean="0"/>
                  <a:t>对应的基尔霍夫矩阵</a:t>
                </a:r>
                <a:r>
                  <a:rPr lang="en-US" altLang="zh-CN" sz="2400" dirty="0" smtClean="0"/>
                  <a:t>C</a:t>
                </a:r>
                <a:r>
                  <a:rPr lang="zh-CN" altLang="en-US" sz="2400" dirty="0" smtClean="0"/>
                  <a:t>：</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d>
                      <m:dPr>
                        <m:begChr m:val="["/>
                        <m:endChr m:val="]"/>
                        <m:ctrlPr>
                          <a:rPr lang="en-US" altLang="zh-CN" sz="2400" i="1" smtClean="0">
                            <a:latin typeface="Cambria Math" panose="02040503050406030204" pitchFamily="18" charset="0"/>
                          </a:rPr>
                        </m:ctrlPr>
                      </m:dPr>
                      <m:e>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oMath>
                </a14:m>
                <a:endParaRPr lang="en-US" altLang="zh-CN" sz="2400" dirty="0" smtClean="0"/>
              </a:p>
              <a:p>
                <a:r>
                  <a:rPr lang="zh-CN" altLang="en-US" sz="2400" dirty="0" smtClean="0"/>
                  <a:t>一个图的生成树个数为这个图的基尔霍夫矩阵任意余子式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oMath>
                </a14:m>
                <a:r>
                  <a:rPr lang="zh-CN" altLang="en-US" sz="2400" dirty="0" smtClean="0"/>
                  <a:t>的行列式</a:t>
                </a:r>
                <a:endParaRPr lang="en-US" altLang="zh-CN" sz="2400" dirty="0" smtClean="0"/>
              </a:p>
              <a:p>
                <a:endParaRPr lang="en-US" altLang="zh-CN" sz="2400" dirty="0"/>
              </a:p>
              <a:p>
                <a:pPr marL="457200" indent="-457200">
                  <a:buFont typeface="+mj-lt"/>
                  <a:buAutoNum type="arabicPeriod"/>
                </a:pPr>
                <a:r>
                  <a:rPr lang="en-US" altLang="zh-CN" sz="2400" dirty="0" smtClean="0"/>
                  <a:t>|C|=0</a:t>
                </a:r>
              </a:p>
              <a:p>
                <a:pPr marL="457200" indent="-457200">
                  <a:buFont typeface="+mj-lt"/>
                  <a:buAutoNum type="arabicPeriod"/>
                </a:pPr>
                <a:r>
                  <a:rPr lang="zh-CN" altLang="en-US" sz="2400" dirty="0" smtClean="0"/>
                  <a:t>如果图</a:t>
                </a:r>
                <a:r>
                  <a:rPr lang="en-US" altLang="zh-CN" sz="2400" dirty="0" smtClean="0"/>
                  <a:t>G</a:t>
                </a:r>
                <a:r>
                  <a:rPr lang="zh-CN" altLang="en-US" sz="2400" dirty="0" smtClean="0"/>
                  <a:t>不连通，那么任意余子式</a:t>
                </a:r>
                <a:r>
                  <a:rPr lang="en-US" altLang="zh-CN" sz="2400" dirty="0" err="1" smtClean="0"/>
                  <a:t>Mi,i</a:t>
                </a:r>
                <a:r>
                  <a:rPr lang="en-US" altLang="zh-CN" sz="2400" dirty="0" smtClean="0"/>
                  <a:t>=0</a:t>
                </a:r>
              </a:p>
              <a:p>
                <a:pPr marL="457200" indent="-457200">
                  <a:buFont typeface="+mj-lt"/>
                  <a:buAutoNum type="arabicPeriod"/>
                </a:pPr>
                <a:r>
                  <a:rPr lang="zh-CN" altLang="en-US" sz="2400" dirty="0" smtClean="0"/>
                  <a:t>如果图</a:t>
                </a:r>
                <a:r>
                  <a:rPr lang="en-US" altLang="zh-CN" sz="2400" dirty="0" smtClean="0"/>
                  <a:t>G</a:t>
                </a:r>
                <a:r>
                  <a:rPr lang="zh-CN" altLang="en-US" sz="2400" dirty="0" smtClean="0"/>
                  <a:t>是一棵树，则任意余子式</a:t>
                </a:r>
                <a:r>
                  <a:rPr lang="en-US" altLang="zh-CN" sz="2400" dirty="0" err="1" smtClean="0"/>
                  <a:t>Mi,i</a:t>
                </a:r>
                <a:r>
                  <a:rPr lang="en-US" altLang="zh-CN" sz="2400" dirty="0" smtClean="0"/>
                  <a:t>=1</a:t>
                </a:r>
              </a:p>
              <a:p>
                <a:pPr marL="0" indent="0">
                  <a:buNone/>
                </a:pPr>
                <a:r>
                  <a:rPr lang="zh-CN" altLang="en-US" sz="2400" dirty="0" smtClean="0"/>
                  <a:t>这里实在是不想证了，栋爷博客里有讲具体证明。</a:t>
                </a:r>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379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515600" cy="4766561"/>
              </a:xfrm>
            </p:spPr>
            <p:txBody>
              <a:bodyPr/>
              <a:lstStyle/>
              <a:p>
                <a:r>
                  <a:rPr lang="zh-CN" altLang="en-US" dirty="0" smtClean="0"/>
                  <a:t>定义辅助矩阵</a:t>
                </a:r>
                <a:r>
                  <a:rPr lang="en-US" altLang="zh-CN" dirty="0"/>
                  <a:t>B</a:t>
                </a:r>
                <a:r>
                  <a:rPr lang="zh-CN" altLang="en-US" dirty="0"/>
                  <a:t>，</a:t>
                </a:r>
                <a:r>
                  <a:rPr lang="en-US" altLang="zh-CN" dirty="0"/>
                  <a:t>B</a:t>
                </a:r>
                <a:r>
                  <a:rPr lang="zh-CN" altLang="en-US" dirty="0"/>
                  <a:t>是一个</a:t>
                </a:r>
                <a:r>
                  <a:rPr lang="en-US" altLang="zh-CN" dirty="0"/>
                  <a:t>m*n</a:t>
                </a:r>
                <a:r>
                  <a:rPr lang="zh-CN" altLang="en-US" dirty="0"/>
                  <a:t>的矩阵，</a:t>
                </a:r>
                <a:r>
                  <a:rPr lang="en-US" altLang="zh-CN" dirty="0"/>
                  <a:t>m</a:t>
                </a:r>
                <a:r>
                  <a:rPr lang="zh-CN" altLang="en-US" dirty="0"/>
                  <a:t>是边数。</a:t>
                </a:r>
                <a:endParaRPr lang="en-US" altLang="zh-CN" dirty="0"/>
              </a:p>
              <a:p>
                <a:r>
                  <a:rPr lang="zh-CN" altLang="en-US" dirty="0"/>
                  <a:t>对于第</a:t>
                </a:r>
                <a:r>
                  <a:rPr lang="en-US" altLang="zh-CN" dirty="0" err="1"/>
                  <a:t>i</a:t>
                </a:r>
                <a:r>
                  <a:rPr lang="zh-CN" altLang="en-US" dirty="0"/>
                  <a:t>条边</a:t>
                </a:r>
                <a:r>
                  <a:rPr lang="en-US" altLang="zh-CN" dirty="0"/>
                  <a:t>(</a:t>
                </a:r>
                <a:r>
                  <a:rPr lang="en-US" altLang="zh-CN" dirty="0" err="1"/>
                  <a:t>u,v</a:t>
                </a:r>
                <a:r>
                  <a:rPr lang="en-US" altLang="zh-CN" dirty="0"/>
                  <a:t>)</a:t>
                </a:r>
                <a:r>
                  <a:rPr lang="zh-CN" altLang="en-US" dirty="0"/>
                  <a:t>，</a:t>
                </a:r>
                <a:r>
                  <a:rPr lang="en-US" altLang="zh-CN" dirty="0"/>
                  <a:t>B[</a:t>
                </a:r>
                <a:r>
                  <a:rPr lang="en-US" altLang="zh-CN" dirty="0" err="1"/>
                  <a:t>i</a:t>
                </a:r>
                <a:r>
                  <a:rPr lang="en-US" altLang="zh-CN" dirty="0"/>
                  <a:t>][u]=1,B[</a:t>
                </a:r>
                <a:r>
                  <a:rPr lang="en-US" altLang="zh-CN" dirty="0" err="1"/>
                  <a:t>i</a:t>
                </a:r>
                <a:r>
                  <a:rPr lang="en-US" altLang="zh-CN" dirty="0"/>
                  <a:t>][v]=-1</a:t>
                </a:r>
                <a:r>
                  <a:rPr lang="zh-CN" altLang="en-US" dirty="0"/>
                  <a:t>，</a:t>
                </a:r>
                <a:r>
                  <a:rPr lang="en-US" altLang="zh-CN" dirty="0"/>
                  <a:t>B[</a:t>
                </a:r>
                <a:r>
                  <a:rPr lang="en-US" altLang="zh-CN" dirty="0" err="1"/>
                  <a:t>i</a:t>
                </a:r>
                <a:r>
                  <a:rPr lang="en-US" altLang="zh-CN" dirty="0"/>
                  <a:t>][j]=0</a:t>
                </a:r>
              </a:p>
              <a:p>
                <a:r>
                  <a:rPr lang="zh-CN" altLang="en-US" dirty="0" smtClean="0"/>
                  <a:t>显然</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𝐵</m:t>
                    </m:r>
                  </m:oMath>
                </a14:m>
                <a:endParaRPr lang="en-US" altLang="zh-CN" dirty="0"/>
              </a:p>
              <a:p>
                <a:r>
                  <a:rPr lang="zh-CN" altLang="en-US" dirty="0"/>
                  <a:t>我们前面讲的求行列式都是</a:t>
                </a:r>
                <a:r>
                  <a:rPr lang="en-US" altLang="zh-CN" dirty="0"/>
                  <a:t>n*n</a:t>
                </a:r>
                <a:r>
                  <a:rPr lang="zh-CN" altLang="en-US" dirty="0"/>
                  <a:t>矩阵，现在对于</a:t>
                </a:r>
                <a:r>
                  <a:rPr lang="en-US" altLang="zh-CN" dirty="0"/>
                  <a:t>n*m</a:t>
                </a:r>
                <a:r>
                  <a:rPr lang="zh-CN" altLang="en-US" dirty="0"/>
                  <a:t>矩阵和</a:t>
                </a:r>
                <a:r>
                  <a:rPr lang="en-US" altLang="zh-CN" dirty="0"/>
                  <a:t>m*n</a:t>
                </a:r>
                <a:r>
                  <a:rPr lang="zh-CN" altLang="en-US" dirty="0"/>
                  <a:t>矩阵相乘的行列式怎么办呢？</a:t>
                </a:r>
                <a:endParaRPr lang="en-US" altLang="zh-CN" dirty="0"/>
              </a:p>
              <a:p>
                <a:r>
                  <a:rPr lang="zh-CN" altLang="en-US" dirty="0"/>
                  <a:t>有一个叫做</a:t>
                </a:r>
                <a:r>
                  <a:rPr lang="en-US" altLang="zh-CN" dirty="0"/>
                  <a:t>Binet-Cauchy</a:t>
                </a:r>
                <a:r>
                  <a:rPr lang="zh-CN" altLang="en-US" dirty="0"/>
                  <a:t>定理的东西，证明的话可能需要继续用到其他定理就略去不证了</a:t>
                </a:r>
                <a:r>
                  <a:rPr lang="en-US" altLang="zh-CN" dirty="0"/>
                  <a:t>(</a:t>
                </a:r>
                <a:r>
                  <a:rPr lang="zh-CN" altLang="en-US" dirty="0"/>
                  <a:t>狗头</a:t>
                </a:r>
                <a:r>
                  <a:rPr lang="en-US" altLang="zh-CN" dirty="0"/>
                  <a:t>)</a:t>
                </a:r>
              </a:p>
              <a:p>
                <a:r>
                  <a:rPr lang="zh-CN" altLang="en-US" dirty="0"/>
                  <a:t>这个定理大概长成这样：</a:t>
                </a:r>
                <a:r>
                  <a:rPr lang="en-US" altLang="zh-CN" dirty="0"/>
                  <a:t>A</a:t>
                </a:r>
                <a:r>
                  <a:rPr lang="zh-CN" altLang="en-US" dirty="0"/>
                  <a:t>是</a:t>
                </a:r>
                <a:r>
                  <a:rPr lang="en-US" altLang="zh-CN" dirty="0"/>
                  <a:t>n*m</a:t>
                </a:r>
                <a:r>
                  <a:rPr lang="zh-CN" altLang="en-US" dirty="0"/>
                  <a:t>的，</a:t>
                </a:r>
                <a:r>
                  <a:rPr lang="en-US" altLang="zh-CN" dirty="0"/>
                  <a:t>B</a:t>
                </a:r>
                <a:r>
                  <a:rPr lang="zh-CN" altLang="en-US" dirty="0"/>
                  <a:t>是</a:t>
                </a:r>
                <a:r>
                  <a:rPr lang="en-US" altLang="zh-CN" dirty="0"/>
                  <a:t>m*n</a:t>
                </a:r>
                <a:r>
                  <a:rPr lang="zh-CN" altLang="en-US" dirty="0"/>
                  <a:t>的，那么</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515600" cy="4766561"/>
              </a:xfrm>
              <a:blipFill rotWithShape="0">
                <a:blip r:embed="rId2"/>
                <a:stretch>
                  <a:fillRect l="-1043" t="-2685" r="-696"/>
                </a:stretch>
              </a:blipFill>
            </p:spPr>
            <p:txBody>
              <a:bodyPr/>
              <a:lstStyle/>
              <a:p>
                <a:r>
                  <a:rPr lang="zh-CN" altLang="en-US">
                    <a:noFill/>
                  </a:rPr>
                  <a:t> </a:t>
                </a: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131" y="5667154"/>
            <a:ext cx="3823801" cy="555883"/>
          </a:xfrm>
          <a:prstGeom prst="rect">
            <a:avLst/>
          </a:prstGeom>
        </p:spPr>
      </p:pic>
    </p:spTree>
    <p:extLst>
      <p:ext uri="{BB962C8B-B14F-4D97-AF65-F5344CB8AC3E}">
        <p14:creationId xmlns:p14="http://schemas.microsoft.com/office/powerpoint/2010/main" val="41827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证明</a:t>
            </a:r>
          </a:p>
        </p:txBody>
      </p:sp>
      <p:sp>
        <p:nvSpPr>
          <p:cNvPr id="3" name="内容占位符 2"/>
          <p:cNvSpPr>
            <a:spLocks noGrp="1"/>
          </p:cNvSpPr>
          <p:nvPr>
            <p:ph idx="1"/>
          </p:nvPr>
        </p:nvSpPr>
        <p:spPr>
          <a:xfrm>
            <a:off x="838200" y="2325356"/>
            <a:ext cx="10515600" cy="4351338"/>
          </a:xfrm>
        </p:spPr>
        <p:txBody>
          <a:bodyPr/>
          <a:lstStyle/>
          <a:p>
            <a:r>
              <a:rPr lang="zh-CN" altLang="en-US" dirty="0"/>
              <a:t>这个东西的含义是选取一个大小为</a:t>
            </a:r>
            <a:r>
              <a:rPr lang="en-US" altLang="zh-CN" dirty="0"/>
              <a:t>n</a:t>
            </a:r>
            <a:r>
              <a:rPr lang="zh-CN" altLang="en-US" dirty="0"/>
              <a:t>的集合</a:t>
            </a:r>
            <a:r>
              <a:rPr lang="en-US" altLang="zh-CN" dirty="0"/>
              <a:t>s</a:t>
            </a:r>
            <a:r>
              <a:rPr lang="zh-CN" altLang="en-US" dirty="0"/>
              <a:t>，</a:t>
            </a:r>
            <a:r>
              <a:rPr lang="en-US" altLang="zh-CN" dirty="0"/>
              <a:t>A</a:t>
            </a:r>
            <a:r>
              <a:rPr lang="zh-CN" altLang="en-US" dirty="0"/>
              <a:t>只保留对应列，</a:t>
            </a:r>
            <a:r>
              <a:rPr lang="en-US" altLang="zh-CN" dirty="0"/>
              <a:t>B</a:t>
            </a:r>
            <a:r>
              <a:rPr lang="zh-CN" altLang="en-US" dirty="0"/>
              <a:t>只保留对应行，再做矩阵乘法，求行列式，把结果相加就是答案。</a:t>
            </a:r>
            <a:endParaRPr lang="en-US" altLang="zh-CN" dirty="0"/>
          </a:p>
          <a:p>
            <a:r>
              <a:rPr lang="zh-CN" altLang="en-US" dirty="0"/>
              <a:t>然后回到基尔霍夫定理，我们有</a:t>
            </a:r>
            <a:endParaRPr lang="en-US" altLang="zh-CN" dirty="0"/>
          </a:p>
          <a:p>
            <a:r>
              <a:rPr lang="zh-CN" altLang="en-US" dirty="0"/>
              <a:t>因为是自己乘自己的转置所以可以直接这样子。</a:t>
            </a:r>
            <a:endParaRPr lang="en-US" altLang="zh-CN" dirty="0"/>
          </a:p>
          <a:p>
            <a:r>
              <a:rPr lang="zh-CN" altLang="en-US" dirty="0"/>
              <a:t>现在我们只需要证明后面这个东西是生成树个数。</a:t>
            </a:r>
            <a:endParaRPr lang="en-US" altLang="zh-CN" dirty="0"/>
          </a:p>
          <a:p>
            <a:r>
              <a:rPr lang="zh-CN" altLang="en-US" dirty="0"/>
              <a:t>相当于我们选出了</a:t>
            </a:r>
            <a:r>
              <a:rPr lang="en-US" altLang="zh-CN" dirty="0"/>
              <a:t>n-1</a:t>
            </a:r>
            <a:r>
              <a:rPr lang="zh-CN" altLang="en-US" dirty="0"/>
              <a:t>条边，如果这</a:t>
            </a:r>
            <a:r>
              <a:rPr lang="en-US" altLang="zh-CN" dirty="0"/>
              <a:t>n-1</a:t>
            </a:r>
            <a:r>
              <a:rPr lang="zh-CN" altLang="en-US" dirty="0"/>
              <a:t>条边不连通，根据之前的引理贡献为</a:t>
            </a:r>
            <a:r>
              <a:rPr lang="en-US" altLang="zh-CN" dirty="0"/>
              <a:t>0</a:t>
            </a:r>
          </a:p>
          <a:p>
            <a:r>
              <a:rPr lang="zh-CN" altLang="en-US" dirty="0"/>
              <a:t>否则这</a:t>
            </a:r>
            <a:r>
              <a:rPr lang="en-US" altLang="zh-CN" dirty="0"/>
              <a:t>n-1</a:t>
            </a:r>
            <a:r>
              <a:rPr lang="zh-CN" altLang="en-US" dirty="0"/>
              <a:t>条边形成一棵树，那么贡献为</a:t>
            </a:r>
            <a:r>
              <a:rPr lang="en-US" altLang="zh-CN" dirty="0"/>
              <a:t>1</a:t>
            </a:r>
          </a:p>
          <a:p>
            <a:r>
              <a:rPr lang="zh-CN" altLang="en-US" dirty="0" smtClean="0"/>
              <a:t>可以证出矩阵树定理正确。</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03769"/>
            <a:ext cx="3682520" cy="535344"/>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855" y="3198185"/>
            <a:ext cx="2458180" cy="461630"/>
          </a:xfrm>
          <a:prstGeom prst="rect">
            <a:avLst/>
          </a:prstGeom>
        </p:spPr>
      </p:pic>
    </p:spTree>
    <p:extLst>
      <p:ext uri="{BB962C8B-B14F-4D97-AF65-F5344CB8AC3E}">
        <p14:creationId xmlns:p14="http://schemas.microsoft.com/office/powerpoint/2010/main" val="103910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矩阵树定理扩展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smtClean="0"/>
                  <a:t>有边权的图，一个生成树的权值为边权之积，求所有生成树的权值和</a:t>
                </a:r>
                <a:r>
                  <a:rPr lang="zh-CN" altLang="en-US" sz="2400" dirty="0"/>
                  <a:t>。</a:t>
                </a:r>
                <a:endParaRPr lang="en-US" altLang="zh-CN" sz="2400" dirty="0" smtClean="0"/>
              </a:p>
              <a:p>
                <a:r>
                  <a:rPr lang="zh-CN" altLang="en-US" sz="2400" dirty="0" smtClean="0"/>
                  <a:t>和基尔霍夫矩阵类似：</a:t>
                </a:r>
                <a:endParaRPr lang="en-US" altLang="zh-CN" sz="2400" dirty="0" smtClean="0"/>
              </a:p>
              <a:p>
                <a14:m>
                  <m:oMath xmlns:m="http://schemas.openxmlformats.org/officeDocument/2006/math">
                    <m:r>
                      <a:rPr lang="en-US" altLang="zh-CN" sz="2400" b="0" i="1" smtClean="0">
                        <a:latin typeface="Cambria Math" panose="02040503050406030204" pitchFamily="18" charset="0"/>
                      </a:rPr>
                      <m:t>𝑠</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𝑢</m:t>
                        </m:r>
                      </m:e>
                    </m:d>
                  </m:oMath>
                </a14:m>
                <a:r>
                  <a:rPr lang="zh-CN" altLang="en-US" sz="2400" dirty="0" smtClean="0"/>
                  <a:t>为与</a:t>
                </a:r>
                <a:r>
                  <a:rPr lang="en-US" altLang="zh-CN" sz="2400" dirty="0" smtClean="0"/>
                  <a:t>u</a:t>
                </a:r>
                <a:r>
                  <a:rPr lang="zh-CN" altLang="en-US" sz="2400" dirty="0" smtClean="0"/>
                  <a:t>相连的边的权值和</a:t>
                </a:r>
                <a:endParaRPr lang="en-US" altLang="zh-CN" sz="2400" dirty="0" smtClean="0"/>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𝑖</m:t>
                        </m:r>
                      </m:e>
                    </m:d>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oMath>
                </a14:m>
                <a:endParaRPr lang="en-US" altLang="zh-CN" sz="2400" dirty="0" smtClean="0"/>
              </a:p>
              <a:p>
                <a:r>
                  <a:rPr lang="en-US" altLang="zh-CN" sz="2400" dirty="0" smtClean="0"/>
                  <a:t>C</a:t>
                </a:r>
                <a:r>
                  <a:rPr lang="zh-CN" altLang="en-US" sz="2400" dirty="0" smtClean="0"/>
                  <a:t>的任意余子式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oMath>
                </a14:m>
                <a:r>
                  <a:rPr lang="zh-CN" altLang="en-US" sz="2400" dirty="0" smtClean="0"/>
                  <a:t>的行列式即为所求。</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2"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16505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6204</TotalTime>
  <Words>2116</Words>
  <Application>Microsoft Office PowerPoint</Application>
  <PresentationFormat>宽屏</PresentationFormat>
  <Paragraphs>276</Paragraphs>
  <Slides>55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55</vt:i4>
      </vt:variant>
    </vt:vector>
  </HeadingPairs>
  <TitlesOfParts>
    <vt:vector size="61" baseType="lpstr">
      <vt:lpstr>宋体</vt:lpstr>
      <vt:lpstr>Arial</vt:lpstr>
      <vt:lpstr>Calibri</vt:lpstr>
      <vt:lpstr>Calibri Light</vt:lpstr>
      <vt:lpstr>Cambria Math</vt:lpstr>
      <vt:lpstr>Office 主题</vt:lpstr>
      <vt:lpstr>天哪你竟然发现了一个真的很水的联赛专题？</vt:lpstr>
      <vt:lpstr>前置姿势</vt:lpstr>
      <vt:lpstr>图论三部曲之生成树</vt:lpstr>
      <vt:lpstr>最小生成树</vt:lpstr>
      <vt:lpstr>prufer序</vt:lpstr>
      <vt:lpstr>矩阵树定理</vt:lpstr>
      <vt:lpstr>证明</vt:lpstr>
      <vt:lpstr>证明</vt:lpstr>
      <vt:lpstr>矩阵树定理扩展</vt:lpstr>
      <vt:lpstr>来数数树</vt:lpstr>
      <vt:lpstr>苹果树</vt:lpstr>
      <vt:lpstr>吼题</vt:lpstr>
      <vt:lpstr>图论三部曲之竞赛图</vt:lpstr>
      <vt:lpstr>兰道定理</vt:lpstr>
      <vt:lpstr>构造</vt:lpstr>
      <vt:lpstr>构造</vt:lpstr>
      <vt:lpstr>构造</vt:lpstr>
      <vt:lpstr>强竞有哈回</vt:lpstr>
      <vt:lpstr>树数完了来画图</vt:lpstr>
      <vt:lpstr>最长路径</vt:lpstr>
      <vt:lpstr>小学生图论题</vt:lpstr>
      <vt:lpstr>图论三部曲插曲之二分图</vt:lpstr>
      <vt:lpstr>Hall定理</vt:lpstr>
      <vt:lpstr>Strongly Matchable</vt:lpstr>
      <vt:lpstr>图论三部曲之线性规划</vt:lpstr>
      <vt:lpstr>标准形</vt:lpstr>
      <vt:lpstr>转化成标准形</vt:lpstr>
      <vt:lpstr>松弛型/约束型</vt:lpstr>
      <vt:lpstr>单纯形</vt:lpstr>
      <vt:lpstr>转轴操作(pivot)</vt:lpstr>
      <vt:lpstr>Simplex操作</vt:lpstr>
      <vt:lpstr>举个栗子</vt:lpstr>
      <vt:lpstr>栗子</vt:lpstr>
      <vt:lpstr>栗子</vt:lpstr>
      <vt:lpstr>栗子</vt:lpstr>
      <vt:lpstr>PowerPoint 演示文稿</vt:lpstr>
      <vt:lpstr>初始化</vt:lpstr>
      <vt:lpstr>正统初始化</vt:lpstr>
      <vt:lpstr>初始化</vt:lpstr>
      <vt:lpstr>初始化的初值</vt:lpstr>
      <vt:lpstr>又煮个栗子</vt:lpstr>
      <vt:lpstr>栗子</vt:lpstr>
      <vt:lpstr>栗子</vt:lpstr>
      <vt:lpstr>栗子</vt:lpstr>
      <vt:lpstr>栗子</vt:lpstr>
      <vt:lpstr>复杂度分析</vt:lpstr>
      <vt:lpstr>网络流与线性规划</vt:lpstr>
      <vt:lpstr>最大流</vt:lpstr>
      <vt:lpstr>特征</vt:lpstr>
      <vt:lpstr>对偶问题</vt:lpstr>
      <vt:lpstr>PowerPoint 演示文稿</vt:lpstr>
      <vt:lpstr>简单的理解</vt:lpstr>
      <vt:lpstr>对偶问题</vt:lpstr>
      <vt:lpstr>玩会儿——高考数学题</vt:lpstr>
      <vt:lpstr>志愿者招募</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254</cp:revision>
  <dcterms:created xsi:type="dcterms:W3CDTF">2019-08-09T14:13:44Z</dcterms:created>
  <dcterms:modified xsi:type="dcterms:W3CDTF">2019-08-14T01:38:53Z</dcterms:modified>
</cp:coreProperties>
</file>