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5" r:id="rId7"/>
    <p:sldId id="272" r:id="rId8"/>
    <p:sldId id="262" r:id="rId9"/>
    <p:sldId id="271" r:id="rId10"/>
    <p:sldId id="273" r:id="rId11"/>
    <p:sldId id="274" r:id="rId12"/>
    <p:sldId id="285" r:id="rId13"/>
    <p:sldId id="276" r:id="rId14"/>
    <p:sldId id="286" r:id="rId15"/>
    <p:sldId id="277" r:id="rId16"/>
    <p:sldId id="279" r:id="rId17"/>
    <p:sldId id="281" r:id="rId18"/>
    <p:sldId id="283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0F815-4BF9-479C-B251-ED52C1B4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37DCA-8ADE-453F-82DA-931C7B3A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D9159-ADA2-4A73-83FB-EAC6983D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1F106-6A17-4B2B-A809-78FC61B4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F5D7-6792-439E-A64D-E38E1D49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DF40F-B19F-43A9-B0ED-F746361E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1844A-B4D1-4864-AEE6-3D274607C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E31F-BF32-4C4E-86F9-B550CC24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B45EF-3FEA-4857-9AE0-31596DE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89436-BA84-4D27-B581-D214513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4D67F-9A80-4F40-9C91-937FD94F5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515B7-5689-4543-BC4E-A678FE418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F674B-ADB3-4109-8011-FE2CC589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C45C4-6E4B-47CE-9F20-8EF5451C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49FC2-D18E-42A3-BD0F-011BF3C2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9E2C-AFD5-4797-ADA9-E509CDD9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26FEC-9E8B-4C98-9DEF-A15F0821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9EAE7-CA88-42AD-87A5-67CB87E9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AECCF-F830-4D3F-8FBE-BDB377D5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C8518-DBDD-4216-B393-E3E76F67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07F9-C395-48A1-8D5F-56E05834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1D92F-3E97-4528-810C-ADEED59D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942A7-E879-4995-883D-3047195A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4ADBA-CF83-4CB2-BF52-D46ED6F0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50A9E-610E-4529-B41B-4339534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F37D0-A1D5-4B98-A64E-9D9E7A6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A884C-59C6-46F6-97E3-11C03D195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8FE3B-0B83-4775-AF0A-42C82949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E70FC-498A-4690-8F9C-16DFDE59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BECB-6300-48BA-BB1D-823E9FB0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77341-8339-416B-BD3D-07940D8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0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3DFA-E78F-4688-91D0-5734B8F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C44D7-462F-4333-B575-EB4E1B66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9B8D1-0902-48CF-933B-A79397EB0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32BD19-F719-402B-8F49-0723EC348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C30A3-353C-44D5-BFAF-BBBFDE562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5B8150-B2F5-4CB0-9E18-D910D62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F7FAFF-0162-4D41-8B7E-6C662235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131716-13A7-4924-8E49-2B429F67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5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CC88-231C-45C1-915C-659D997F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3D686-F829-408E-9C35-212AE9A8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215191-321B-43B4-A64F-2AAFC8BA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3566A-5E09-48B9-8DBC-5B3D8D04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DFBF1-D8C0-4EE2-90A3-69B283FE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2B3DF-40D2-45B7-B964-8CC4C892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E9A11-4091-423C-A6E6-D1FCDD86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F331-F365-47FC-A745-4BADF52F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BF6A-970A-4DCC-8DBD-95D4B70C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B364D-1F0D-49AE-AD0E-577B2287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70EAB-C6D4-4337-A31C-380356EB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AB4B7-38C4-44D1-8B0C-F61E86EA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C24E8-C932-4979-8A21-EFB2F87B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4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B1E4D-8EBB-4B8B-963F-9EE90A54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C2CB4-FECE-4C1E-B5E4-B1E8DB135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279CC-BCF3-4BF3-96EF-C7116D1B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8612-A597-4B0D-A6D8-6DF368F5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DF39-1337-4B5F-B54F-97EABBE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1A64A-0A30-4809-AB35-C07773EC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FB7E5E-49D1-4381-9A14-1D34E2FC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5784E-5BF3-4BF4-BE6F-ED451530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9CC98-3D5E-496C-AF72-6DFF72C6E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7DF1-AB69-4DCC-BB9D-B8559CBDFF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87CA-CFDA-4156-AFEE-A8A96710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37A4E-0D24-48AB-B1C4-D171E1E8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BB93-EE5C-41F2-8CA4-FC07F330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6B57-BFD8-4E60-9269-91FD3670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6F673-7EF2-4B9A-8F84-128569819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我们可以来证明一下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/>
              <a:t>n=1</a:t>
            </a:r>
            <a:r>
              <a:rPr lang="zh-CN" altLang="en-US" sz="2400" dirty="0"/>
              <a:t>显然成立，然后我们说明</a:t>
            </a:r>
            <a:r>
              <a:rPr lang="en-US" altLang="zh-CN" sz="2400" dirty="0"/>
              <a:t>n&gt;=2</a:t>
            </a:r>
            <a:r>
              <a:rPr lang="zh-CN" altLang="en-US" sz="2400" dirty="0"/>
              <a:t>成立。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2480310"/>
            <a:ext cx="8285480" cy="69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9700"/>
            <a:ext cx="10168255" cy="1641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140EE2B-6BD2-4C7D-AFF8-874E1BA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BAC7A0B-D3C7-40CC-8BCF-2A8A6C4F3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个硬币排成一列，每一个硬币可以是正面向上也可以是反面向上</a:t>
                </a:r>
                <a:endParaRPr lang="en-US" altLang="zh-CN" dirty="0"/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个限制，第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个限制表示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区间存在正面朝上的硬币</a:t>
                </a:r>
                <a:endParaRPr lang="en-US" altLang="zh-CN" dirty="0"/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个限制，第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个限制表示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区间存在反面朝上的硬币</a:t>
                </a:r>
                <a:endParaRPr lang="en-US" altLang="zh-CN" dirty="0"/>
              </a:p>
              <a:p>
                <a:r>
                  <a:rPr lang="zh-CN" altLang="en-US" dirty="0"/>
                  <a:t>求合法的硬币方案数模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9+7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BAC7A0B-D3C7-40CC-8BCF-2A8A6C4F3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0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F12D50-47F4-4EC6-8E1D-7152D8FE397E}"/>
              </a:ext>
            </a:extLst>
          </p:cNvPr>
          <p:cNvSpPr txBox="1"/>
          <p:nvPr/>
        </p:nvSpPr>
        <p:spPr>
          <a:xfrm>
            <a:off x="1145822" y="982133"/>
            <a:ext cx="990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考虑容斥：枚举哪些条件一定不满足，乘以容斥系数</a:t>
            </a:r>
            <a:r>
              <a:rPr lang="en-US" altLang="zh-CN" dirty="0"/>
              <a:t>(-1)^I</a:t>
            </a:r>
          </a:p>
          <a:p>
            <a:r>
              <a:rPr lang="zh-CN" altLang="en-US" dirty="0"/>
              <a:t>显然</a:t>
            </a:r>
            <a:r>
              <a:rPr lang="en-US" altLang="zh-CN" dirty="0"/>
              <a:t>2^n+m</a:t>
            </a:r>
            <a:r>
              <a:rPr lang="zh-CN" altLang="en-US" dirty="0"/>
              <a:t>是一个不可接受的复杂度。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把区间按右端点排序，同一类型的区间如果存在包含就去掉大的。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f0[</a:t>
            </a:r>
            <a:r>
              <a:rPr lang="en-US" altLang="zh-CN" dirty="0" err="1"/>
              <a:t>i</a:t>
            </a:r>
            <a:r>
              <a:rPr lang="en-US" altLang="zh-CN" dirty="0"/>
              <a:t>]/f1[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为最后一个区间是“至少有一个朝上”</a:t>
            </a:r>
            <a:r>
              <a:rPr lang="en-US" altLang="zh-CN" dirty="0"/>
              <a:t>/</a:t>
            </a:r>
            <a:r>
              <a:rPr lang="zh-CN" altLang="en-US" dirty="0"/>
              <a:t>“至少有一个朝下”的第</a:t>
            </a:r>
            <a:r>
              <a:rPr lang="en-US" altLang="zh-CN" dirty="0" err="1"/>
              <a:t>i</a:t>
            </a:r>
            <a:r>
              <a:rPr lang="zh-CN" altLang="en-US" dirty="0"/>
              <a:t>个区间</a:t>
            </a:r>
            <a:endParaRPr lang="en-US" altLang="zh-CN" dirty="0"/>
          </a:p>
          <a:p>
            <a:r>
              <a:rPr lang="zh-CN" altLang="en-US" dirty="0"/>
              <a:t>即这个区间右端点之前的都已经确定了的带权方案数，权即为容斥系数。</a:t>
            </a:r>
            <a:endParaRPr lang="en-US" altLang="zh-CN" dirty="0"/>
          </a:p>
          <a:p>
            <a:r>
              <a:rPr lang="zh-CN" altLang="en-US" dirty="0"/>
              <a:t>转移就是枚举上一个一定不满足的区间，乘上中间数任意选的方案以及容斥系数</a:t>
            </a:r>
            <a:r>
              <a:rPr lang="en-US" altLang="zh-CN" dirty="0"/>
              <a:t>(-1)</a:t>
            </a:r>
          </a:p>
          <a:p>
            <a:r>
              <a:rPr lang="zh-CN" altLang="en-US" dirty="0"/>
              <a:t>事实上这个东西可以通过线段树解决，离散化之后也可以直接前缀和做。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47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CB906-201C-407F-908E-4F6BE58A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642F9-DA32-4002-A124-A564C069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一张图，每条边的边权是一个</a:t>
            </a:r>
            <a:r>
              <a:rPr lang="en-US" altLang="zh-CN" dirty="0"/>
              <a:t>[0,1]</a:t>
            </a:r>
            <a:r>
              <a:rPr lang="zh-CN" altLang="en-US" dirty="0"/>
              <a:t>中均匀随机的实数。</a:t>
            </a:r>
            <a:endParaRPr lang="en-US" altLang="zh-CN" dirty="0"/>
          </a:p>
          <a:p>
            <a:r>
              <a:rPr lang="zh-CN" altLang="en-US" dirty="0"/>
              <a:t>求这张图的最小生成树的边权最大值。</a:t>
            </a:r>
            <a:endParaRPr lang="en-US" altLang="zh-CN" dirty="0"/>
          </a:p>
          <a:p>
            <a:r>
              <a:rPr lang="en-US" altLang="zh-CN" dirty="0"/>
              <a:t>N&lt;=10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3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D12B9-4F15-451D-91D6-AEB0DA839273}"/>
              </a:ext>
            </a:extLst>
          </p:cNvPr>
          <p:cNvSpPr txBox="1"/>
          <p:nvPr/>
        </p:nvSpPr>
        <p:spPr>
          <a:xfrm>
            <a:off x="1145822" y="982133"/>
            <a:ext cx="990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记函数</a:t>
            </a:r>
            <a:r>
              <a:rPr lang="en-US" altLang="zh-CN" dirty="0"/>
              <a:t>P(x)</a:t>
            </a:r>
            <a:r>
              <a:rPr lang="zh-CN" altLang="en-US" dirty="0"/>
              <a:t>为答案小于</a:t>
            </a:r>
            <a:r>
              <a:rPr lang="en-US" altLang="zh-CN" dirty="0"/>
              <a:t>x</a:t>
            </a:r>
            <a:r>
              <a:rPr lang="zh-CN" altLang="en-US" dirty="0"/>
              <a:t>的概率。</a:t>
            </a:r>
            <a:endParaRPr lang="en-US" altLang="zh-CN" dirty="0"/>
          </a:p>
          <a:p>
            <a:r>
              <a:rPr lang="zh-CN" altLang="en-US" dirty="0"/>
              <a:t>答案就是</a:t>
            </a:r>
            <a:r>
              <a:rPr lang="en-US" altLang="zh-CN" dirty="0"/>
              <a:t>P(x)</a:t>
            </a:r>
            <a:r>
              <a:rPr lang="zh-CN" altLang="en-US" dirty="0"/>
              <a:t>在</a:t>
            </a:r>
            <a:r>
              <a:rPr lang="en-US" altLang="zh-CN" dirty="0"/>
              <a:t>[0,1]</a:t>
            </a:r>
            <a:r>
              <a:rPr lang="zh-CN" altLang="en-US" dirty="0"/>
              <a:t>上的定积分。</a:t>
            </a:r>
            <a:endParaRPr lang="en-US" altLang="zh-CN" dirty="0"/>
          </a:p>
          <a:p>
            <a:r>
              <a:rPr lang="zh-CN" altLang="en-US" dirty="0"/>
              <a:t>如何求</a:t>
            </a:r>
            <a:r>
              <a:rPr lang="en-US" altLang="zh-CN" dirty="0"/>
              <a:t>P(x)</a:t>
            </a:r>
          </a:p>
          <a:p>
            <a:r>
              <a:rPr lang="en-US" altLang="zh-CN" dirty="0"/>
              <a:t>P(x)</a:t>
            </a:r>
            <a:r>
              <a:rPr lang="zh-CN" altLang="en-US" dirty="0"/>
              <a:t>的含义即边权小于</a:t>
            </a:r>
            <a:r>
              <a:rPr lang="en-US" altLang="zh-CN" dirty="0"/>
              <a:t>x</a:t>
            </a:r>
            <a:r>
              <a:rPr lang="zh-CN" altLang="en-US" dirty="0"/>
              <a:t>的边组成连通图的概率。</a:t>
            </a:r>
            <a:endParaRPr lang="en-US" altLang="zh-CN" dirty="0"/>
          </a:p>
          <a:p>
            <a:r>
              <a:rPr lang="zh-CN" altLang="en-US" dirty="0"/>
              <a:t>容斥一个连通图：</a:t>
            </a:r>
            <a:endParaRPr lang="en-US" altLang="zh-CN" dirty="0"/>
          </a:p>
          <a:p>
            <a:r>
              <a:rPr lang="zh-CN" altLang="en-US" dirty="0"/>
              <a:t>枚举图的一个集合划分，规定不同集合之间的边权一定大于</a:t>
            </a:r>
            <a:r>
              <a:rPr lang="en-US" altLang="zh-CN" dirty="0"/>
              <a:t>x</a:t>
            </a:r>
            <a:r>
              <a:rPr lang="zh-CN" altLang="en-US" dirty="0"/>
              <a:t>，即令其不连通，概率是</a:t>
            </a:r>
            <a:endParaRPr lang="en-US" altLang="zh-CN" dirty="0"/>
          </a:p>
          <a:p>
            <a:r>
              <a:rPr lang="en-US" altLang="zh-CN" dirty="0"/>
              <a:t>(1-x)^</a:t>
            </a:r>
            <a:r>
              <a:rPr lang="zh-CN" altLang="en-US" dirty="0"/>
              <a:t>集合之间的边数，乘上容斥系数</a:t>
            </a:r>
            <a:r>
              <a:rPr lang="en-US" altLang="zh-CN" dirty="0"/>
              <a:t>(-1)^(k-1)*(k-1)!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是划分的集合个数。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/>
              <a:t>Bell(n)*n^2</a:t>
            </a:r>
          </a:p>
        </p:txBody>
      </p:sp>
    </p:spTree>
    <p:extLst>
      <p:ext uri="{BB962C8B-B14F-4D97-AF65-F5344CB8AC3E}">
        <p14:creationId xmlns:p14="http://schemas.microsoft.com/office/powerpoint/2010/main" val="280065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DC90-EB25-4538-BDD6-5A1F2654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92D3B-2917-4E04-9E35-455955DB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求出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条边带标号无向连通图个数。</a:t>
            </a:r>
          </a:p>
          <a:p>
            <a:r>
              <a:rPr lang="en-US" altLang="zh-CN" dirty="0"/>
              <a:t>m=O(n^2)</a:t>
            </a:r>
          </a:p>
          <a:p>
            <a:r>
              <a:rPr lang="zh-CN" altLang="en-US" dirty="0"/>
              <a:t>任何优于</a:t>
            </a:r>
            <a:r>
              <a:rPr lang="en-US" altLang="zh-CN" dirty="0"/>
              <a:t>n^6</a:t>
            </a:r>
            <a:r>
              <a:rPr lang="zh-CN" altLang="en-US" dirty="0"/>
              <a:t>的做法都可以分享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n^6</a:t>
            </a:r>
            <a:r>
              <a:rPr lang="zh-CN" altLang="en-US" dirty="0"/>
              <a:t>做法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 f[n][m]</a:t>
            </a:r>
            <a:r>
              <a:rPr lang="zh-CN" altLang="en-US" dirty="0"/>
              <a:t>，无向图数量显然是组合数，然后减去不连通的方案，枚举编号最小点所在联通块的点数与边数即可。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43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运用斯特林容斥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60" y="2122805"/>
            <a:ext cx="11422380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继续优化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2595245"/>
            <a:ext cx="11677015" cy="2111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DC90-EB25-4538-BDD6-5A1F2654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92D3B-2917-4E04-9E35-45595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3533" cy="4351338"/>
          </a:xfrm>
        </p:spPr>
        <p:txBody>
          <a:bodyPr/>
          <a:lstStyle/>
          <a:p>
            <a:r>
              <a:rPr lang="zh-CN" altLang="en-US" dirty="0"/>
              <a:t>求出长度为</a:t>
            </a:r>
            <a:r>
              <a:rPr lang="en-US" altLang="zh-CN" dirty="0"/>
              <a:t>n</a:t>
            </a:r>
            <a:r>
              <a:rPr lang="zh-CN" altLang="en-US" dirty="0"/>
              <a:t>，不包含长度为</a:t>
            </a:r>
            <a:r>
              <a:rPr lang="en-US" altLang="zh-CN" dirty="0"/>
              <a:t>m</a:t>
            </a:r>
            <a:r>
              <a:rPr lang="zh-CN" altLang="en-US" dirty="0"/>
              <a:t>连续子序列是公差为</a:t>
            </a:r>
            <a:r>
              <a:rPr lang="en-US" altLang="zh-CN" dirty="0"/>
              <a:t>±1</a:t>
            </a:r>
            <a:r>
              <a:rPr lang="zh-CN" altLang="en-US" dirty="0"/>
              <a:t>的等差数列的排列个数，模</a:t>
            </a:r>
            <a:r>
              <a:rPr lang="en-US" altLang="zh-CN" dirty="0"/>
              <a:t>998244353</a:t>
            </a:r>
          </a:p>
          <a:p>
            <a:r>
              <a:rPr lang="en-US" altLang="zh-CN" dirty="0"/>
              <a:t>Level1:n,m&lt;=200</a:t>
            </a:r>
          </a:p>
          <a:p>
            <a:r>
              <a:rPr lang="en-US" altLang="zh-CN" dirty="0"/>
              <a:t>Level2:n,m&lt;=5000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48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4B6D-B925-4F83-8639-5272932598A4}"/>
              </a:ext>
            </a:extLst>
          </p:cNvPr>
          <p:cNvSpPr txBox="1"/>
          <p:nvPr/>
        </p:nvSpPr>
        <p:spPr>
          <a:xfrm>
            <a:off x="1145822" y="982133"/>
            <a:ext cx="990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Level1:</a:t>
            </a:r>
          </a:p>
          <a:p>
            <a:r>
              <a:rPr lang="zh-CN" altLang="en-US" dirty="0"/>
              <a:t>很容易想到的暴力</a:t>
            </a:r>
            <a:r>
              <a:rPr lang="en-US" altLang="zh-CN" dirty="0" err="1"/>
              <a:t>dp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首先我们知道对于一个排列可以唯一拆分成若干个极长的公差为</a:t>
            </a:r>
            <a:r>
              <a:rPr lang="en-US" altLang="zh-CN" dirty="0"/>
              <a:t>±1</a:t>
            </a:r>
            <a:r>
              <a:rPr lang="zh-CN" altLang="en-US" dirty="0"/>
              <a:t>的等差数列。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表示现在有</a:t>
            </a:r>
            <a:r>
              <a:rPr lang="en-US" altLang="zh-CN" dirty="0" err="1"/>
              <a:t>i</a:t>
            </a:r>
            <a:r>
              <a:rPr lang="zh-CN" altLang="en-US" dirty="0"/>
              <a:t>个数，有</a:t>
            </a:r>
            <a:r>
              <a:rPr lang="en-US" altLang="zh-CN" dirty="0"/>
              <a:t>j</a:t>
            </a:r>
            <a:r>
              <a:rPr lang="zh-CN" altLang="en-US" dirty="0"/>
              <a:t>个位置可以插入数字，有</a:t>
            </a:r>
            <a:r>
              <a:rPr lang="en-US" altLang="zh-CN" dirty="0"/>
              <a:t>k</a:t>
            </a:r>
            <a:r>
              <a:rPr lang="zh-CN" altLang="en-US" dirty="0"/>
              <a:t>个位置必须插入数字。</a:t>
            </a:r>
            <a:endParaRPr lang="en-US" altLang="zh-CN" dirty="0"/>
          </a:p>
          <a:p>
            <a:r>
              <a:rPr lang="zh-CN" altLang="en-US" dirty="0"/>
              <a:t>转移就是枚举下一个等差数列的长度，公差，然后考虑插入在某一个空位中（当然这会产生两个空位）。</a:t>
            </a:r>
            <a:endParaRPr lang="en-US" altLang="zh-CN" dirty="0"/>
          </a:p>
          <a:p>
            <a:r>
              <a:rPr lang="zh-CN" altLang="en-US" dirty="0"/>
              <a:t>转移时要注意不能与前一个等差数列接上，这可能需要再记一些东西。转移要用前缀和优化，复杂度</a:t>
            </a:r>
            <a:r>
              <a:rPr lang="en-US" altLang="zh-CN" dirty="0"/>
              <a:t>O(n^3)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5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a</a:t>
            </a:r>
            <a:r>
              <a:rPr lang="zh-CN" altLang="en-US" dirty="0"/>
              <a:t>个硬币，初始全部正面朝上。 </a:t>
            </a:r>
          </a:p>
          <a:p>
            <a:r>
              <a:rPr lang="zh-CN" altLang="en-US" dirty="0"/>
              <a:t>现在有</a:t>
            </a:r>
            <a:r>
              <a:rPr lang="en-US" altLang="zh-CN" dirty="0"/>
              <a:t>n</a:t>
            </a:r>
            <a:r>
              <a:rPr lang="zh-CN" altLang="en-US" dirty="0"/>
              <a:t>次操作，每次把编号是x的倍数的硬币翻面。 </a:t>
            </a:r>
          </a:p>
          <a:p>
            <a:r>
              <a:rPr lang="en-US" altLang="zh-CN" dirty="0"/>
              <a:t>n&lt;=20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问多少个硬币被翻过。</a:t>
            </a:r>
            <a:endParaRPr lang="en-US" altLang="zh-CN" dirty="0"/>
          </a:p>
          <a:p>
            <a:r>
              <a:rPr lang="zh-CN" altLang="en-US" dirty="0"/>
              <a:t>问多少个硬币正面朝上。 </a:t>
            </a:r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 err="1"/>
              <a:t>i</a:t>
            </a:r>
            <a:r>
              <a:rPr lang="zh-CN" altLang="en-US" dirty="0"/>
              <a:t>，求被翻过</a:t>
            </a:r>
            <a:r>
              <a:rPr lang="en-US" altLang="zh-CN" dirty="0" err="1"/>
              <a:t>i</a:t>
            </a:r>
            <a:r>
              <a:rPr lang="zh-CN" altLang="en-US" dirty="0"/>
              <a:t>次的硬币的个数。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1D295C-0DB2-45B9-B75A-5DFBD11ED835}"/>
              </a:ext>
            </a:extLst>
          </p:cNvPr>
          <p:cNvSpPr txBox="1"/>
          <p:nvPr/>
        </p:nvSpPr>
        <p:spPr>
          <a:xfrm>
            <a:off x="891822" y="451556"/>
            <a:ext cx="100132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第一问大家都知道答案是</a:t>
            </a:r>
            <a:endParaRPr lang="en-US" altLang="zh-CN" sz="2000" dirty="0"/>
          </a:p>
          <a:p>
            <a:r>
              <a:rPr lang="zh-CN" altLang="en-US" sz="2000" dirty="0"/>
              <a:t>至少是一个数的倍数的个数</a:t>
            </a:r>
            <a:r>
              <a:rPr lang="en-US" altLang="zh-CN" sz="2000" dirty="0"/>
              <a:t>-</a:t>
            </a:r>
            <a:r>
              <a:rPr lang="zh-CN" altLang="en-US" sz="2000" dirty="0"/>
              <a:t>两个的</a:t>
            </a:r>
            <a:r>
              <a:rPr lang="en-US" altLang="zh-CN" sz="2000" dirty="0"/>
              <a:t>+</a:t>
            </a:r>
            <a:r>
              <a:rPr lang="zh-CN" altLang="en-US" sz="2000" dirty="0"/>
              <a:t>三个的</a:t>
            </a:r>
            <a:r>
              <a:rPr lang="en-US" altLang="zh-CN" sz="2000" dirty="0"/>
              <a:t>-</a:t>
            </a:r>
            <a:r>
              <a:rPr lang="zh-CN" altLang="en-US" sz="2000" dirty="0"/>
              <a:t>四个的</a:t>
            </a:r>
            <a:r>
              <a:rPr lang="en-US" altLang="zh-CN" sz="2000" dirty="0"/>
              <a:t>……</a:t>
            </a:r>
          </a:p>
          <a:p>
            <a:endParaRPr lang="en-US" altLang="zh-CN" sz="2000" dirty="0"/>
          </a:p>
          <a:p>
            <a:r>
              <a:rPr lang="zh-CN" altLang="en-US" sz="2000" dirty="0"/>
              <a:t>大家都知道容斥，想过容斥的原理吗？</a:t>
            </a:r>
          </a:p>
          <a:p>
            <a:r>
              <a:rPr lang="zh-CN" altLang="en-US" sz="2000" dirty="0"/>
              <a:t>这是组合数型容斥，即容易发现</a:t>
            </a:r>
            <a:endParaRPr lang="en-US" altLang="zh-CN" sz="2000" dirty="0"/>
          </a:p>
          <a:p>
            <a:r>
              <a:rPr lang="zh-CN" altLang="en-US" sz="2000" dirty="0"/>
              <a:t>如果一个数是其中</a:t>
            </a:r>
            <a:r>
              <a:rPr lang="en-US" altLang="zh-CN" sz="2000" dirty="0"/>
              <a:t>n</a:t>
            </a:r>
            <a:r>
              <a:rPr lang="zh-CN" altLang="en-US" sz="2000" dirty="0"/>
              <a:t>个数的倍数，那么这个数被计算的次数是：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这个式子等于</a:t>
            </a:r>
            <a:r>
              <a:rPr lang="en-US" altLang="zh-CN" sz="2000" dirty="0"/>
              <a:t>[n&gt;0]</a:t>
            </a:r>
          </a:p>
          <a:p>
            <a:r>
              <a:rPr lang="zh-CN" altLang="en-US" sz="2000" dirty="0"/>
              <a:t>简单证明：</a:t>
            </a:r>
            <a:endParaRPr lang="en-US" altLang="zh-CN" sz="2000" dirty="0"/>
          </a:p>
          <a:p>
            <a:r>
              <a:rPr lang="zh-CN" altLang="en-US" sz="2000" dirty="0"/>
              <a:t>显然</a:t>
            </a:r>
            <a:r>
              <a:rPr lang="en-US" altLang="zh-CN" sz="2000" dirty="0"/>
              <a:t>n=0</a:t>
            </a:r>
            <a:r>
              <a:rPr lang="zh-CN" altLang="en-US" sz="2000" dirty="0"/>
              <a:t>时该式子为</a:t>
            </a:r>
            <a:r>
              <a:rPr lang="en-US" altLang="zh-CN" sz="2000" dirty="0"/>
              <a:t>0</a:t>
            </a:r>
            <a:r>
              <a:rPr lang="zh-CN" altLang="en-US" sz="2000" dirty="0"/>
              <a:t>，接下来我们说明</a:t>
            </a:r>
            <a:r>
              <a:rPr lang="en-US" altLang="zh-CN" sz="2000" dirty="0"/>
              <a:t>n&gt;=1</a:t>
            </a:r>
            <a:r>
              <a:rPr lang="zh-CN" altLang="en-US" sz="2000" dirty="0"/>
              <a:t>时该式子为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EA5C9-3EB8-4AE3-829A-2172A73E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23" y="2344382"/>
            <a:ext cx="3725334" cy="6349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A85DE9-5375-4066-B78E-B3E0ED5A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5" y="3890516"/>
            <a:ext cx="9202420" cy="24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6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62B152-B334-4BD7-AD0D-76F4EB166887}"/>
              </a:ext>
            </a:extLst>
          </p:cNvPr>
          <p:cNvSpPr txBox="1"/>
          <p:nvPr/>
        </p:nvSpPr>
        <p:spPr>
          <a:xfrm>
            <a:off x="891822" y="451556"/>
            <a:ext cx="100132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在第一问中，因为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所以容斥系数是</a:t>
            </a:r>
            <a:r>
              <a:rPr lang="en-US" altLang="zh-CN" sz="2000" dirty="0"/>
              <a:t>(-1)^(i+1)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在第二问中</a:t>
            </a:r>
            <a:endParaRPr lang="en-US" altLang="zh-CN" sz="2000" dirty="0"/>
          </a:p>
          <a:p>
            <a:r>
              <a:rPr lang="zh-CN" altLang="en-US" sz="2000" dirty="0"/>
              <a:t>我们要求的是被翻过偶数次的硬币，假设容斥系数是</a:t>
            </a:r>
            <a:r>
              <a:rPr lang="en-US" altLang="zh-CN" sz="2000" dirty="0"/>
              <a:t>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那么就是要求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注意这里是从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开始因为翻</a:t>
            </a:r>
            <a:r>
              <a:rPr lang="en-US" altLang="zh-CN" sz="2000" dirty="0"/>
              <a:t>0</a:t>
            </a:r>
            <a:r>
              <a:rPr lang="zh-CN" altLang="en-US" sz="2000" dirty="0"/>
              <a:t>次也是合法的</a:t>
            </a:r>
            <a:endParaRPr lang="en-US" altLang="zh-CN" sz="2000" dirty="0"/>
          </a:p>
          <a:p>
            <a:r>
              <a:rPr lang="zh-CN" altLang="en-US" sz="2000" dirty="0"/>
              <a:t>转化一下就是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这样就可以求容斥系数了</a:t>
            </a:r>
            <a:endParaRPr lang="en-US" altLang="zh-CN" sz="2000" dirty="0"/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3EE87A-64DC-482E-A320-DEB26D89AAC5}"/>
                  </a:ext>
                </a:extLst>
              </p:cNvPr>
              <p:cNvSpPr txBox="1"/>
              <p:nvPr/>
            </p:nvSpPr>
            <p:spPr>
              <a:xfrm>
                <a:off x="1004711" y="911745"/>
                <a:ext cx="4216400" cy="509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∗(−1)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[n&gt;0]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3EE87A-64DC-482E-A320-DEB26D89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11" y="911745"/>
                <a:ext cx="4216400" cy="509307"/>
              </a:xfrm>
              <a:prstGeom prst="rect">
                <a:avLst/>
              </a:prstGeom>
              <a:blipFill>
                <a:blip r:embed="rId2"/>
                <a:stretch>
                  <a:fillRect t="-15663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F86A43-2972-4011-9526-795FE343E4F4}"/>
                  </a:ext>
                </a:extLst>
              </p:cNvPr>
              <p:cNvSpPr txBox="1"/>
              <p:nvPr/>
            </p:nvSpPr>
            <p:spPr>
              <a:xfrm>
                <a:off x="1004711" y="2919693"/>
                <a:ext cx="4216400" cy="509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[n%2==0]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F86A43-2972-4011-9526-795FE343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11" y="2919693"/>
                <a:ext cx="4216400" cy="509307"/>
              </a:xfrm>
              <a:prstGeom prst="rect">
                <a:avLst/>
              </a:prstGeom>
              <a:blipFill>
                <a:blip r:embed="rId3"/>
                <a:stretch>
                  <a:fillRect t="-15476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CF4A79-FAC8-4646-8183-61F5069127FA}"/>
                  </a:ext>
                </a:extLst>
              </p:cNvPr>
              <p:cNvSpPr txBox="1"/>
              <p:nvPr/>
            </p:nvSpPr>
            <p:spPr>
              <a:xfrm>
                <a:off x="1004711" y="4194003"/>
                <a:ext cx="8342489" cy="509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%2==0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CF4A79-FAC8-4646-8183-61F50691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11" y="4194003"/>
                <a:ext cx="8342489" cy="509307"/>
              </a:xfrm>
              <a:prstGeom prst="rect">
                <a:avLst/>
              </a:prstGeom>
              <a:blipFill>
                <a:blip r:embed="rId4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1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0D61A-BB28-490A-BA0E-C83AD7DE36F6}"/>
              </a:ext>
            </a:extLst>
          </p:cNvPr>
          <p:cNvSpPr txBox="1"/>
          <p:nvPr/>
        </p:nvSpPr>
        <p:spPr>
          <a:xfrm>
            <a:off x="891822" y="451556"/>
            <a:ext cx="10013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第三问同理</a:t>
            </a:r>
            <a:endParaRPr lang="en-US" altLang="zh-CN" sz="2000" dirty="0"/>
          </a:p>
          <a:p>
            <a:r>
              <a:rPr lang="zh-CN" altLang="en-US" sz="2000" dirty="0"/>
              <a:t>对于每个</a:t>
            </a:r>
            <a:r>
              <a:rPr lang="en-US" altLang="zh-CN" sz="2000" dirty="0"/>
              <a:t>k</a:t>
            </a:r>
            <a:r>
              <a:rPr lang="zh-CN" altLang="en-US" sz="2000" dirty="0"/>
              <a:t>我们可以设计容斥系数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满足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这样就可以求出被翻过</a:t>
            </a:r>
            <a:r>
              <a:rPr lang="en-US" altLang="zh-CN" sz="2000" dirty="0"/>
              <a:t>k</a:t>
            </a:r>
            <a:r>
              <a:rPr lang="zh-CN" altLang="en-US" sz="2000" dirty="0"/>
              <a:t>次的硬币的个数了。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6F57A28-FB61-44D0-87BA-B227A4C33F91}"/>
                  </a:ext>
                </a:extLst>
              </p:cNvPr>
              <p:cNvSpPr txBox="1"/>
              <p:nvPr/>
            </p:nvSpPr>
            <p:spPr>
              <a:xfrm>
                <a:off x="1004711" y="1148153"/>
                <a:ext cx="4216400" cy="509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[n==k]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6F57A28-FB61-44D0-87BA-B227A4C3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11" y="1148153"/>
                <a:ext cx="4216400" cy="509307"/>
              </a:xfrm>
              <a:prstGeom prst="rect">
                <a:avLst/>
              </a:prstGeom>
              <a:blipFill>
                <a:blip r:embed="rId2"/>
                <a:stretch>
                  <a:fillRect t="-15476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2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通过对限制的更改使其变成容易计算的计数问题，再通过配以正确的容斥系数，使得最终得到的结果和原问题一致。 </a:t>
            </a:r>
          </a:p>
          <a:p>
            <a:r>
              <a:rPr lang="zh-CN" altLang="en-US" sz="2400" dirty="0"/>
              <a:t>什么是配以正确的容斥系数呢？那么就是在设计容斥时，对每个需要计数的情况应该被计数多少次的考虑！ </a:t>
            </a:r>
          </a:p>
          <a:p>
            <a:r>
              <a:rPr lang="zh-CN" altLang="en-US" sz="2400" dirty="0"/>
              <a:t>一般容斥问题都是这样： </a:t>
            </a:r>
          </a:p>
          <a:p>
            <a:r>
              <a:rPr lang="zh-CN" altLang="en-US" sz="2400" dirty="0"/>
              <a:t>要满足n个条件：…… </a:t>
            </a:r>
          </a:p>
          <a:p>
            <a:r>
              <a:rPr lang="zh-CN" altLang="en-US" sz="2400" dirty="0"/>
              <a:t>而我们只满足或不满足其中一些条件，其余条件不管，然后进行容斥。 </a:t>
            </a:r>
          </a:p>
          <a:p>
            <a:r>
              <a:rPr lang="zh-CN" altLang="en-US" sz="2400" dirty="0"/>
              <a:t>这就是把限制更改来变得更容易计算。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斯特林数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46227" cy="4232275"/>
          </a:xfrm>
        </p:spPr>
        <p:txBody>
          <a:bodyPr/>
          <a:lstStyle/>
          <a:p>
            <a:r>
              <a:rPr lang="zh-CN" altLang="en-US" dirty="0"/>
              <a:t>第一类斯特林数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个可区分元素划分成</a:t>
            </a:r>
            <a:r>
              <a:rPr lang="en-US" altLang="zh-CN" dirty="0"/>
              <a:t>m</a:t>
            </a:r>
            <a:r>
              <a:rPr lang="zh-CN" altLang="en-US" dirty="0"/>
              <a:t>个圆排列的方案数。</a:t>
            </a:r>
          </a:p>
          <a:p>
            <a:r>
              <a:rPr lang="zh-CN" altLang="en-US" dirty="0"/>
              <a:t>第二类斯特林数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个可区分元素划分成</a:t>
            </a:r>
            <a:r>
              <a:rPr lang="en-US" altLang="zh-CN" dirty="0"/>
              <a:t>m</a:t>
            </a:r>
            <a:r>
              <a:rPr lang="zh-CN" altLang="en-US" dirty="0"/>
              <a:t>个集合的方案数。</a:t>
            </a:r>
            <a:endParaRPr lang="en-US" altLang="zh-CN" dirty="0"/>
          </a:p>
          <a:p>
            <a:r>
              <a:rPr lang="zh-CN" altLang="en-US" dirty="0"/>
              <a:t>且有以下递推公式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)=s(n-1,m-1)+(n-1)*s(n,m-1)</a:t>
            </a:r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)=S(n-1,m-1)+m*S(n-1,m)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斯特林容斥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46227" cy="4232275"/>
          </a:xfrm>
        </p:spPr>
        <p:txBody>
          <a:bodyPr/>
          <a:lstStyle/>
          <a:p>
            <a:r>
              <a:rPr lang="zh-CN" altLang="en-US" dirty="0"/>
              <a:t>bzoj异或图 </a:t>
            </a:r>
          </a:p>
          <a:p>
            <a:r>
              <a:rPr lang="zh-CN" altLang="en-US" dirty="0"/>
              <a:t>定义两个结点数相同的图 G1 与图 G2 的异或为一个新的图 G, 其中如果 (u, v) 在 G1 与 </a:t>
            </a:r>
          </a:p>
          <a:p>
            <a:r>
              <a:rPr lang="zh-CN" altLang="en-US" dirty="0"/>
              <a:t>G2 中的出现次数之和为 1, 那么边 (u, v) 在 G 中, 否则这条边不在 G 中. </a:t>
            </a:r>
          </a:p>
          <a:p>
            <a:r>
              <a:rPr lang="zh-CN" altLang="en-US" dirty="0"/>
              <a:t>现在给定 s 个结点数相同的图 G1…s, 设 S = {G1, G2, … , Gs}, 请问 S 有多少个子集的异或为一个连通图?</a:t>
            </a:r>
          </a:p>
          <a:p>
            <a:r>
              <a:rPr lang="zh-CN" altLang="en-US" dirty="0"/>
              <a:t>点数</a:t>
            </a:r>
            <a:r>
              <a:rPr lang="en-US" altLang="zh-CN" dirty="0"/>
              <a:t>n&lt;=10,s&lt;=60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52DD58-D9CE-4F41-B4FD-3C143AB2CE3D}"/>
              </a:ext>
            </a:extLst>
          </p:cNvPr>
          <p:cNvSpPr txBox="1"/>
          <p:nvPr/>
        </p:nvSpPr>
        <p:spPr>
          <a:xfrm>
            <a:off x="891822" y="451556"/>
            <a:ext cx="100132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连通图表示只有一个连通块的方案</a:t>
            </a:r>
            <a:endParaRPr lang="en-US" altLang="zh-CN" sz="2000" dirty="0"/>
          </a:p>
          <a:p>
            <a:r>
              <a:rPr lang="zh-CN" altLang="en-US" sz="2000" dirty="0"/>
              <a:t>枚举一个划分，强制不同的集合之间没有边，集合内部不考虑。</a:t>
            </a:r>
            <a:endParaRPr lang="en-US" altLang="zh-CN" sz="2000" dirty="0"/>
          </a:p>
          <a:p>
            <a:r>
              <a:rPr lang="zh-CN" altLang="en-US" sz="2000" dirty="0"/>
              <a:t>我们只需要异或高斯消元就可以求出其中的方案数。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容斥系数？</a:t>
            </a:r>
            <a:endParaRPr lang="en-US" altLang="zh-CN" sz="2000" dirty="0"/>
          </a:p>
          <a:p>
            <a:r>
              <a:rPr lang="zh-CN" altLang="en-US" sz="2000" dirty="0"/>
              <a:t>对于一个</a:t>
            </a:r>
            <a:r>
              <a:rPr lang="en-US" altLang="zh-CN" sz="2000" dirty="0"/>
              <a:t>n</a:t>
            </a:r>
            <a:r>
              <a:rPr lang="zh-CN" altLang="en-US" sz="2000" dirty="0"/>
              <a:t>个连通块的图，有</a:t>
            </a:r>
            <a:r>
              <a:rPr lang="en-US" altLang="zh-CN" sz="2000" dirty="0"/>
              <a:t>S(</a:t>
            </a:r>
            <a:r>
              <a:rPr lang="en-US" altLang="zh-CN" sz="2000" dirty="0" err="1"/>
              <a:t>n,i</a:t>
            </a:r>
            <a:r>
              <a:rPr lang="en-US" altLang="zh-CN" sz="2000" dirty="0"/>
              <a:t>)</a:t>
            </a:r>
            <a:r>
              <a:rPr lang="zh-CN" altLang="en-US" sz="2000" dirty="0"/>
              <a:t>种方法划分成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个两两之间没有边的点集</a:t>
            </a:r>
            <a:endParaRPr lang="en-US" altLang="zh-CN" sz="2000" dirty="0"/>
          </a:p>
          <a:p>
            <a:r>
              <a:rPr lang="en-US" altLang="zh-CN" sz="2000" dirty="0"/>
              <a:t>S(</a:t>
            </a:r>
            <a:r>
              <a:rPr lang="en-US" altLang="zh-CN" sz="2000" dirty="0" err="1"/>
              <a:t>n,i</a:t>
            </a:r>
            <a:r>
              <a:rPr lang="en-US" altLang="zh-CN" sz="2000" dirty="0"/>
              <a:t>)</a:t>
            </a:r>
            <a:r>
              <a:rPr lang="zh-CN" altLang="en-US" sz="2000" dirty="0"/>
              <a:t>是第二类斯特林数，将</a:t>
            </a:r>
            <a:r>
              <a:rPr lang="en-US" altLang="zh-CN" sz="2000" dirty="0"/>
              <a:t>n</a:t>
            </a:r>
            <a:r>
              <a:rPr lang="zh-CN" altLang="en-US" sz="2000" dirty="0"/>
              <a:t>个元素划分成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个集合的方案数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对于这道题来说容斥系数就是</a:t>
            </a:r>
          </a:p>
          <a:p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B88399-A28B-46D2-B592-EC259CF77896}"/>
                  </a:ext>
                </a:extLst>
              </p:cNvPr>
              <p:cNvSpPr txBox="1"/>
              <p:nvPr/>
            </p:nvSpPr>
            <p:spPr>
              <a:xfrm>
                <a:off x="970844" y="3304823"/>
                <a:ext cx="4216400" cy="432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[n==1]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B88399-A28B-46D2-B592-EC259CF77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4" y="3304823"/>
                <a:ext cx="4216400" cy="432298"/>
              </a:xfrm>
              <a:prstGeom prst="rect">
                <a:avLst/>
              </a:prstGeom>
              <a:blipFill>
                <a:blip r:embed="rId2"/>
                <a:stretch>
                  <a:fillRect t="-25352" r="-231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3F21878-4844-454F-B7F0-BFF22C1E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44" y="4221667"/>
            <a:ext cx="4714164" cy="6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1443</Words>
  <Application>Microsoft Office PowerPoint</Application>
  <PresentationFormat>宽屏</PresentationFormat>
  <Paragraphs>126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计数1</vt:lpstr>
      <vt:lpstr>例题</vt:lpstr>
      <vt:lpstr>PowerPoint 演示文稿</vt:lpstr>
      <vt:lpstr>PowerPoint 演示文稿</vt:lpstr>
      <vt:lpstr>PowerPoint 演示文稿</vt:lpstr>
      <vt:lpstr>容斥原理</vt:lpstr>
      <vt:lpstr>斯特林数</vt:lpstr>
      <vt:lpstr>斯特林容斥</vt:lpstr>
      <vt:lpstr>PowerPoint 演示文稿</vt:lpstr>
      <vt:lpstr>证明</vt:lpstr>
      <vt:lpstr>题</vt:lpstr>
      <vt:lpstr>PowerPoint 演示文稿</vt:lpstr>
      <vt:lpstr>题</vt:lpstr>
      <vt:lpstr>PowerPoint 演示文稿</vt:lpstr>
      <vt:lpstr>题</vt:lpstr>
      <vt:lpstr>运用斯特林容斥</vt:lpstr>
      <vt:lpstr>继续优化</vt:lpstr>
      <vt:lpstr>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计数1</dc:title>
  <dc:creator>403 user</dc:creator>
  <cp:lastModifiedBy>ffkay2003@126.com</cp:lastModifiedBy>
  <cp:revision>30</cp:revision>
  <dcterms:created xsi:type="dcterms:W3CDTF">2019-08-03T01:36:46Z</dcterms:created>
  <dcterms:modified xsi:type="dcterms:W3CDTF">2019-08-19T13:16:37Z</dcterms:modified>
</cp:coreProperties>
</file>