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310" r:id="rId4"/>
    <p:sldId id="258" r:id="rId5"/>
    <p:sldId id="286" r:id="rId6"/>
    <p:sldId id="292" r:id="rId7"/>
    <p:sldId id="298" r:id="rId8"/>
    <p:sldId id="312" r:id="rId9"/>
    <p:sldId id="30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04D8F0A-2FA1-4DA2-80D5-B9B2A44DBC89}">
          <p14:sldIdLst>
            <p14:sldId id="256"/>
            <p14:sldId id="257"/>
            <p14:sldId id="310"/>
            <p14:sldId id="258"/>
            <p14:sldId id="286"/>
            <p14:sldId id="292"/>
            <p14:sldId id="298"/>
            <p14:sldId id="312"/>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4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E03CF-8135-40BF-8A90-8FC9D566C89E}" type="datetimeFigureOut">
              <a:rPr lang="zh-CN" altLang="en-US" smtClean="0"/>
              <a:t>2019/8/23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6079E-8817-45F6-8958-4FE819462CBF}" type="slidenum">
              <a:rPr lang="zh-CN" altLang="en-US" smtClean="0"/>
              <a:t>‹#›</a:t>
            </a:fld>
            <a:endParaRPr lang="zh-CN" altLang="en-US"/>
          </a:p>
        </p:txBody>
      </p:sp>
    </p:spTree>
    <p:extLst>
      <p:ext uri="{BB962C8B-B14F-4D97-AF65-F5344CB8AC3E}">
        <p14:creationId xmlns:p14="http://schemas.microsoft.com/office/powerpoint/2010/main" val="383610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601F6-66A3-447A-BAE3-EFC3E464D9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44AC48-98C9-4B27-9416-5647C0CEE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58E3D6-923C-4E94-98EB-680C43F6A582}"/>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EC0A294F-B16F-464F-9048-15AC728CA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A6EBD-857E-485A-A26E-C1BECB235160}"/>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397005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2232-CE7F-46D2-92CE-F53F6F18D0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330DB9-875A-48D8-B416-50EBAE9AD7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E93849-8469-40B0-B698-04A1949136CF}"/>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38A6F893-68DE-49B9-902F-9F4C7C380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0068C0-2E9A-45EB-B936-05893F04C784}"/>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13450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24F9BB-024A-4CD9-BA85-1125C9B6F5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74A69B-A880-43EB-883A-AE1FB01BA8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011E06-9DC1-419D-9CD2-797526C2DF7C}"/>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A38003A3-352A-48DD-BDAF-D82A2D8475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DF2B74-FD88-4239-AEC6-A71B9E736407}"/>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162844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73971-99B2-4D07-B1EE-2C3EEDBC05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983F3C-98D9-4B8D-BE15-B4D6266FD14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02DEA-2FA3-4F33-A31A-B010686A2E8F}"/>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1C998441-2C8C-4D46-AB1B-2929D963D9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8C46DB-D6A2-4D8D-A22E-4B081B575C08}"/>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56000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C6226-58D5-4CC5-8DC3-8983D464A3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D729CB-9B44-448B-8208-240026B91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312010F-E14D-4761-93B5-1C28D1DC6AE3}"/>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84A2A07C-ECCE-4701-A5BF-3EF026B46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5EE64-41E4-4589-B04A-CE002A2E372A}"/>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115970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8BC4F-0BA2-4DD2-B068-76236992BA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B339BF-1E5B-45A8-9678-6A6AAFE8F5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CB998F-9035-400C-BDC4-D2F6EC71481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11C989-D96C-4992-B6F3-B8570A75F401}"/>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6" name="页脚占位符 5">
            <a:extLst>
              <a:ext uri="{FF2B5EF4-FFF2-40B4-BE49-F238E27FC236}">
                <a16:creationId xmlns:a16="http://schemas.microsoft.com/office/drawing/2014/main" id="{00D8550E-FB8A-4EA0-A1DB-9C0F4F3216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2662C1-2137-4FC0-AD65-9B61F6B17061}"/>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1039269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C0AB0-3147-4A1E-849A-A2FBC0AE3B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26086F-80F2-4D8D-A0D6-F4DB16D3F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8ADA61-6C5B-482E-91D7-D5A770F9EA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1305D6-E84A-4A0A-89C8-9683580B9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F2772A-2A00-4D8D-9F29-97FD506062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EB1EFC-D1B8-4F57-9E04-7175ADD03121}"/>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8" name="页脚占位符 7">
            <a:extLst>
              <a:ext uri="{FF2B5EF4-FFF2-40B4-BE49-F238E27FC236}">
                <a16:creationId xmlns:a16="http://schemas.microsoft.com/office/drawing/2014/main" id="{F7067015-F50B-4F05-A64D-FA442FC90D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6E447E-E930-4EAF-ABCD-1B50E17253DE}"/>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238651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E01B0-644D-401F-B967-AE09C83EB4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5CF25D-B589-4E8C-9726-DFC430DA2563}"/>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4" name="页脚占位符 3">
            <a:extLst>
              <a:ext uri="{FF2B5EF4-FFF2-40B4-BE49-F238E27FC236}">
                <a16:creationId xmlns:a16="http://schemas.microsoft.com/office/drawing/2014/main" id="{44AEE5B9-5CFE-4406-BBCB-4105E86861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E70235-7551-4DF4-9042-BF6787361D6F}"/>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14804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8DEA67-2FCC-4C53-B3CE-DFEF5A9E7A43}"/>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3" name="页脚占位符 2">
            <a:extLst>
              <a:ext uri="{FF2B5EF4-FFF2-40B4-BE49-F238E27FC236}">
                <a16:creationId xmlns:a16="http://schemas.microsoft.com/office/drawing/2014/main" id="{A87957F0-B47C-46AA-9D31-8D15F13A74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89107B-52DC-4A18-8A57-A0875B495456}"/>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70239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1E7A1-F753-428D-BF68-DB621C1DF2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100ABA-8E43-43F5-8206-5BCD77B25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5093AD-D378-491D-BE16-10CB99FDB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24E4A7-D6E6-42EE-A826-A905B6E86B7D}"/>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6" name="页脚占位符 5">
            <a:extLst>
              <a:ext uri="{FF2B5EF4-FFF2-40B4-BE49-F238E27FC236}">
                <a16:creationId xmlns:a16="http://schemas.microsoft.com/office/drawing/2014/main" id="{54E91A31-702F-4214-82C9-1E95C28C10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F8C442-C63B-4A69-98E3-0DA3100F9ADE}"/>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406675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16FB9-C481-448A-91F5-975FAD0F57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0116FE-5851-4C7A-9132-EB93B76FF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F6B179-3335-40B6-841B-0E3FBB4BC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E42B10-C9AD-44FA-A3DE-4C1F87B21785}"/>
              </a:ext>
            </a:extLst>
          </p:cNvPr>
          <p:cNvSpPr>
            <a:spLocks noGrp="1"/>
          </p:cNvSpPr>
          <p:nvPr>
            <p:ph type="dt" sz="half" idx="10"/>
          </p:nvPr>
        </p:nvSpPr>
        <p:spPr/>
        <p:txBody>
          <a:bodyPr/>
          <a:lstStyle/>
          <a:p>
            <a:fld id="{41E7717D-90AD-4A71-9A82-60ED7FD08FBD}" type="datetimeFigureOut">
              <a:rPr lang="zh-CN" altLang="en-US" smtClean="0"/>
              <a:t>2019/8/23</a:t>
            </a:fld>
            <a:endParaRPr lang="zh-CN" altLang="en-US"/>
          </a:p>
        </p:txBody>
      </p:sp>
      <p:sp>
        <p:nvSpPr>
          <p:cNvPr id="6" name="页脚占位符 5">
            <a:extLst>
              <a:ext uri="{FF2B5EF4-FFF2-40B4-BE49-F238E27FC236}">
                <a16:creationId xmlns:a16="http://schemas.microsoft.com/office/drawing/2014/main" id="{0FD5C891-D5BF-4603-B934-8BFEBD8E80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F1BE49-0A3D-4869-A1B8-5045EDA4080A}"/>
              </a:ext>
            </a:extLst>
          </p:cNvPr>
          <p:cNvSpPr>
            <a:spLocks noGrp="1"/>
          </p:cNvSpPr>
          <p:nvPr>
            <p:ph type="sldNum" sz="quarter" idx="12"/>
          </p:nvPr>
        </p:nvSpPr>
        <p:spPr/>
        <p:txBody>
          <a:body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15120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970F56-E457-489E-B16D-ED37137C2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3811CC-95D6-48CB-91BE-F01D23673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E1486E-00AC-4320-9766-58F0E0970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7717D-90AD-4A71-9A82-60ED7FD08FBD}" type="datetimeFigureOut">
              <a:rPr lang="zh-CN" altLang="en-US" smtClean="0"/>
              <a:t>2019/8/23</a:t>
            </a:fld>
            <a:endParaRPr lang="zh-CN" altLang="en-US"/>
          </a:p>
        </p:txBody>
      </p:sp>
      <p:sp>
        <p:nvSpPr>
          <p:cNvPr id="5" name="页脚占位符 4">
            <a:extLst>
              <a:ext uri="{FF2B5EF4-FFF2-40B4-BE49-F238E27FC236}">
                <a16:creationId xmlns:a16="http://schemas.microsoft.com/office/drawing/2014/main" id="{539BA56D-E36D-4A75-95EF-CA46ED214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D636A7-6713-4669-98FD-8883851BD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71B80-4242-4637-ADE6-2B1324A0F4E8}" type="slidenum">
              <a:rPr lang="zh-CN" altLang="en-US" smtClean="0"/>
              <a:t>‹#›</a:t>
            </a:fld>
            <a:endParaRPr lang="zh-CN" altLang="en-US"/>
          </a:p>
        </p:txBody>
      </p:sp>
    </p:spTree>
    <p:extLst>
      <p:ext uri="{BB962C8B-B14F-4D97-AF65-F5344CB8AC3E}">
        <p14:creationId xmlns:p14="http://schemas.microsoft.com/office/powerpoint/2010/main" val="478380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C6FBA-44D8-47E3-8C72-19B814402D09}"/>
              </a:ext>
            </a:extLst>
          </p:cNvPr>
          <p:cNvSpPr>
            <a:spLocks noGrp="1"/>
          </p:cNvSpPr>
          <p:nvPr>
            <p:ph type="ctrTitle"/>
          </p:nvPr>
        </p:nvSpPr>
        <p:spPr/>
        <p:txBody>
          <a:bodyPr/>
          <a:lstStyle/>
          <a:p>
            <a:r>
              <a:rPr lang="zh-CN" altLang="en-US" dirty="0"/>
              <a:t>计算几何</a:t>
            </a:r>
          </a:p>
        </p:txBody>
      </p:sp>
      <p:sp>
        <p:nvSpPr>
          <p:cNvPr id="3" name="副标题 2">
            <a:extLst>
              <a:ext uri="{FF2B5EF4-FFF2-40B4-BE49-F238E27FC236}">
                <a16:creationId xmlns:a16="http://schemas.microsoft.com/office/drawing/2014/main" id="{AA4751A4-7FA6-4781-A69B-A66C61F5C6AE}"/>
              </a:ext>
            </a:extLst>
          </p:cNvPr>
          <p:cNvSpPr>
            <a:spLocks noGrp="1"/>
          </p:cNvSpPr>
          <p:nvPr>
            <p:ph type="subTitle" idx="1"/>
          </p:nvPr>
        </p:nvSpPr>
        <p:spPr/>
        <p:txBody>
          <a:bodyPr/>
          <a:lstStyle/>
          <a:p>
            <a:r>
              <a:rPr lang="en-US" altLang="zh-CN" dirty="0"/>
              <a:t>By </a:t>
            </a:r>
            <a:r>
              <a:rPr lang="en-US" altLang="zh-CN" dirty="0" err="1"/>
              <a:t>linli</a:t>
            </a:r>
            <a:endParaRPr lang="zh-CN" altLang="en-US" dirty="0"/>
          </a:p>
        </p:txBody>
      </p:sp>
    </p:spTree>
    <p:extLst>
      <p:ext uri="{BB962C8B-B14F-4D97-AF65-F5344CB8AC3E}">
        <p14:creationId xmlns:p14="http://schemas.microsoft.com/office/powerpoint/2010/main" val="257001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32BB1-50E3-4C61-A872-2E3269E5C418}"/>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id="{673C73FB-7FF8-409F-8BFF-692AC34B664F}"/>
              </a:ext>
            </a:extLst>
          </p:cNvPr>
          <p:cNvSpPr>
            <a:spLocks noGrp="1"/>
          </p:cNvSpPr>
          <p:nvPr>
            <p:ph idx="1"/>
          </p:nvPr>
        </p:nvSpPr>
        <p:spPr/>
        <p:txBody>
          <a:bodyPr/>
          <a:lstStyle/>
          <a:p>
            <a:pPr marL="0" indent="0">
              <a:buNone/>
            </a:pPr>
            <a:r>
              <a:rPr lang="zh-CN" altLang="en-US" dirty="0"/>
              <a:t>因为计算几何讲师的计算几何水平不足，所以这里题都不太几何。</a:t>
            </a:r>
          </a:p>
        </p:txBody>
      </p:sp>
    </p:spTree>
    <p:extLst>
      <p:ext uri="{BB962C8B-B14F-4D97-AF65-F5344CB8AC3E}">
        <p14:creationId xmlns:p14="http://schemas.microsoft.com/office/powerpoint/2010/main" val="353691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AD743-E5A9-48A9-925D-36C87DE01DB6}"/>
              </a:ext>
            </a:extLst>
          </p:cNvPr>
          <p:cNvSpPr>
            <a:spLocks noGrp="1"/>
          </p:cNvSpPr>
          <p:nvPr>
            <p:ph type="title"/>
          </p:nvPr>
        </p:nvSpPr>
        <p:spPr/>
        <p:txBody>
          <a:bodyPr/>
          <a:lstStyle/>
          <a:p>
            <a:r>
              <a:rPr lang="zh-CN" altLang="en-US" dirty="0"/>
              <a:t>热身题</a:t>
            </a:r>
            <a:r>
              <a:rPr lang="en-US" altLang="zh-CN" dirty="0"/>
              <a:t>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F663CD-CB8C-4043-B198-89B99F7D2DEA}"/>
                  </a:ext>
                </a:extLst>
              </p:cNvPr>
              <p:cNvSpPr>
                <a:spLocks noGrp="1"/>
              </p:cNvSpPr>
              <p:nvPr>
                <p:ph idx="1"/>
              </p:nvPr>
            </p:nvSpPr>
            <p:spPr/>
            <p:txBody>
              <a:bodyPr/>
              <a:lstStyle/>
              <a:p>
                <a:pPr marL="0" indent="0">
                  <a:buNone/>
                </a:pPr>
                <a:r>
                  <a:rPr lang="zh-CN" altLang="en-US" dirty="0"/>
                  <a:t>给出</a:t>
                </a:r>
                <a:r>
                  <a:rPr lang="en-US" altLang="zh-CN" dirty="0"/>
                  <a:t>n</a:t>
                </a:r>
                <a:r>
                  <a:rPr lang="zh-CN" altLang="en-US" dirty="0"/>
                  <a:t>条在第一象限平行于</a:t>
                </a:r>
                <a:r>
                  <a:rPr lang="en-US" altLang="zh-CN" dirty="0"/>
                  <a:t>y</a:t>
                </a:r>
                <a:r>
                  <a:rPr lang="zh-CN" altLang="en-US" dirty="0"/>
                  <a:t>轴的线段。</a:t>
                </a:r>
                <a:endParaRPr lang="en-US" altLang="zh-CN" dirty="0"/>
              </a:p>
              <a:p>
                <a:pPr marL="0" indent="0">
                  <a:buNone/>
                </a:pPr>
                <a:r>
                  <a:rPr lang="zh-CN" altLang="en-US" dirty="0"/>
                  <a:t>问过原点的抛物线中按顺序经过最多的线段有多少条。</a:t>
                </a:r>
                <a:endParaRPr lang="en-US" altLang="zh-CN" dirty="0"/>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≤10^5</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20F663CD-CB8C-4043-B198-89B99F7D2DEA}"/>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676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A9AE6-D0C2-42DB-A6D3-E75C20EE7F1A}"/>
              </a:ext>
            </a:extLst>
          </p:cNvPr>
          <p:cNvSpPr>
            <a:spLocks noGrp="1"/>
          </p:cNvSpPr>
          <p:nvPr>
            <p:ph type="title"/>
          </p:nvPr>
        </p:nvSpPr>
        <p:spPr/>
        <p:txBody>
          <a:bodyPr/>
          <a:lstStyle/>
          <a:p>
            <a:r>
              <a:rPr lang="zh-CN" altLang="en-US" dirty="0"/>
              <a:t>热身题 </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AE30EA-3D17-4540-BC41-160CEFB90F65}"/>
                  </a:ext>
                </a:extLst>
              </p:cNvPr>
              <p:cNvSpPr>
                <a:spLocks noGrp="1"/>
              </p:cNvSpPr>
              <p:nvPr>
                <p:ph idx="1"/>
              </p:nvPr>
            </p:nvSpPr>
            <p:spPr/>
            <p:txBody>
              <a:bodyPr/>
              <a:lstStyle/>
              <a:p>
                <a:pPr marL="0" indent="0">
                  <a:buNone/>
                </a:pPr>
                <a:r>
                  <a:rPr lang="zh-CN" altLang="en-US" dirty="0"/>
                  <a:t>给出</a:t>
                </a:r>
                <a14:m>
                  <m:oMath xmlns:m="http://schemas.openxmlformats.org/officeDocument/2006/math">
                    <m:r>
                      <a:rPr lang="en-US" altLang="zh-CN" b="0" i="1" smtClean="0">
                        <a:latin typeface="Cambria Math" panose="02040503050406030204" pitchFamily="18" charset="0"/>
                      </a:rPr>
                      <m:t>𝑁</m:t>
                    </m:r>
                  </m:oMath>
                </a14:m>
                <a:r>
                  <a:rPr lang="zh-CN" altLang="en-US" dirty="0"/>
                  <a:t>个点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，权值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a:t>
                </a:r>
                <a14:m>
                  <m:oMath xmlns:m="http://schemas.openxmlformats.org/officeDocument/2006/math">
                    <m:r>
                      <a:rPr lang="en-US" altLang="zh-CN" b="0" i="1" dirty="0" smtClean="0">
                        <a:latin typeface="Cambria Math" panose="02040503050406030204" pitchFamily="18" charset="0"/>
                      </a:rPr>
                      <m:t>𝑄</m:t>
                    </m:r>
                  </m:oMath>
                </a14:m>
                <a:r>
                  <a:rPr lang="zh-CN" altLang="en-US" dirty="0"/>
                  <a:t>次询问满足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𝑦</m:t>
                    </m:r>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的点的权值和。</a:t>
                </a:r>
                <a:endParaRPr lang="en-US" altLang="zh-CN" dirty="0"/>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≤50000</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47AE30EA-3D17-4540-BC41-160CEFB90F6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174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F6CB6-5AAE-43ED-8096-D0772AE5CF57}"/>
              </a:ext>
            </a:extLst>
          </p:cNvPr>
          <p:cNvSpPr>
            <a:spLocks noGrp="1"/>
          </p:cNvSpPr>
          <p:nvPr>
            <p:ph type="title"/>
          </p:nvPr>
        </p:nvSpPr>
        <p:spPr/>
        <p:txBody>
          <a:bodyPr/>
          <a:lstStyle/>
          <a:p>
            <a:r>
              <a:rPr lang="zh-CN" altLang="en-US" dirty="0"/>
              <a:t>最大距离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1A9EBA-A13A-4202-B334-584FF4F980DD}"/>
                  </a:ext>
                </a:extLst>
              </p:cNvPr>
              <p:cNvSpPr>
                <a:spLocks noGrp="1"/>
              </p:cNvSpPr>
              <p:nvPr>
                <p:ph idx="1"/>
              </p:nvPr>
            </p:nvSpPr>
            <p:spPr/>
            <p:txBody>
              <a:bodyPr>
                <a:normAutofit/>
              </a:bodyPr>
              <a:lstStyle/>
              <a:p>
                <a:pPr marL="0" indent="0">
                  <a:buNone/>
                </a:pPr>
                <a:r>
                  <a:rPr lang="zh-CN" altLang="en-US" dirty="0"/>
                  <a:t>给</a:t>
                </a:r>
                <a14:m>
                  <m:oMath xmlns:m="http://schemas.openxmlformats.org/officeDocument/2006/math">
                    <m:r>
                      <a:rPr lang="en-US" altLang="zh-CN" i="1" dirty="0" smtClean="0">
                        <a:latin typeface="Cambria Math" panose="02040503050406030204" pitchFamily="18" charset="0"/>
                      </a:rPr>
                      <m:t>𝑁</m:t>
                    </m:r>
                  </m:oMath>
                </a14:m>
                <a:r>
                  <a:rPr lang="zh-CN" altLang="en-US" dirty="0"/>
                  <a:t>个二维平面上的点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a:t>
                </a:r>
                <a14:m>
                  <m:oMath xmlns:m="http://schemas.openxmlformats.org/officeDocument/2006/math">
                    <m:r>
                      <a:rPr lang="en-US" altLang="zh-CN" i="1" dirty="0" smtClean="0">
                        <a:latin typeface="Cambria Math" panose="02040503050406030204" pitchFamily="18" charset="0"/>
                      </a:rPr>
                      <m:t>𝑄</m:t>
                    </m:r>
                  </m:oMath>
                </a14:m>
                <a:r>
                  <a:rPr lang="zh-CN" altLang="en-US" dirty="0"/>
                  <a:t>次询问</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𝑙</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𝑟</m:t>
                    </m:r>
                    <m:r>
                      <a:rPr lang="en-US" altLang="zh-CN" i="1" dirty="0" smtClean="0">
                        <a:latin typeface="Cambria Math" panose="02040503050406030204" pitchFamily="18" charset="0"/>
                      </a:rPr>
                      <m:t>]</m:t>
                    </m:r>
                  </m:oMath>
                </a14:m>
                <a:r>
                  <a:rPr lang="zh-CN" altLang="en-US" dirty="0"/>
                  <a:t>中点，最远一对点的欧氏距离。</a:t>
                </a:r>
                <a14:m>
                  <m:oMath xmlns:m="http://schemas.openxmlformats.org/officeDocument/2006/math">
                    <m:r>
                      <a:rPr lang="en-US" altLang="zh-CN" b="0" i="0" smtClean="0">
                        <a:latin typeface="Cambria Math" panose="02040503050406030204" pitchFamily="18" charset="0"/>
                      </a:rPr>
                      <m:t>0≤</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endParaRPr lang="en-US" altLang="zh-CN" dirty="0"/>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dirty="0"/>
                  <a:t>都为整数 时限</a:t>
                </a:r>
                <a14:m>
                  <m:oMath xmlns:m="http://schemas.openxmlformats.org/officeDocument/2006/math">
                    <m:r>
                      <a:rPr lang="en-US" altLang="zh-CN" i="1" dirty="0" smtClean="0">
                        <a:latin typeface="Cambria Math" panose="02040503050406030204" pitchFamily="18" charset="0"/>
                      </a:rPr>
                      <m:t>5</m:t>
                    </m:r>
                    <m:r>
                      <a:rPr lang="en-US" altLang="zh-CN" i="1" dirty="0" smtClean="0">
                        <a:latin typeface="Cambria Math" panose="02040503050406030204" pitchFamily="18" charset="0"/>
                      </a:rPr>
                      <m:t>𝑠</m:t>
                    </m:r>
                  </m:oMath>
                </a14:m>
                <a:endParaRPr lang="zh-CN" altLang="en-US" dirty="0"/>
              </a:p>
            </p:txBody>
          </p:sp>
        </mc:Choice>
        <mc:Fallback xmlns="">
          <p:sp>
            <p:nvSpPr>
              <p:cNvPr id="3" name="内容占位符 2">
                <a:extLst>
                  <a:ext uri="{FF2B5EF4-FFF2-40B4-BE49-F238E27FC236}">
                    <a16:creationId xmlns:a16="http://schemas.microsoft.com/office/drawing/2014/main" id="{281A9EBA-A13A-4202-B334-584FF4F980DD}"/>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977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AC46F-8A79-4CBD-BB34-C5462D265FB1}"/>
              </a:ext>
            </a:extLst>
          </p:cNvPr>
          <p:cNvSpPr>
            <a:spLocks noGrp="1"/>
          </p:cNvSpPr>
          <p:nvPr>
            <p:ph type="title"/>
          </p:nvPr>
        </p:nvSpPr>
        <p:spPr/>
        <p:txBody>
          <a:bodyPr/>
          <a:lstStyle/>
          <a:p>
            <a:r>
              <a:rPr lang="zh-CN" altLang="en-US" dirty="0"/>
              <a:t>红点与蓝点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575EF1-A8CF-430A-B0D0-7ACA058FE30E}"/>
                  </a:ext>
                </a:extLst>
              </p:cNvPr>
              <p:cNvSpPr>
                <a:spLocks noGrp="1"/>
              </p:cNvSpPr>
              <p:nvPr>
                <p:ph idx="1"/>
              </p:nvPr>
            </p:nvSpPr>
            <p:spPr/>
            <p:txBody>
              <a:bodyPr/>
              <a:lstStyle/>
              <a:p>
                <a:pPr marL="0" indent="0">
                  <a:buNone/>
                </a:pPr>
                <a:r>
                  <a:rPr lang="zh-CN" altLang="en-US" dirty="0"/>
                  <a:t>二维平面上有</a:t>
                </a:r>
                <a14:m>
                  <m:oMath xmlns:m="http://schemas.openxmlformats.org/officeDocument/2006/math">
                    <m:r>
                      <a:rPr lang="en-US" altLang="zh-CN" b="0" i="1" smtClean="0">
                        <a:latin typeface="Cambria Math" panose="02040503050406030204" pitchFamily="18" charset="0"/>
                      </a:rPr>
                      <m:t>𝑛</m:t>
                    </m:r>
                  </m:oMath>
                </a14:m>
                <a:r>
                  <a:rPr lang="zh-CN" altLang="en-US" dirty="0"/>
                  <a:t>个蓝点和</a:t>
                </a:r>
                <a14:m>
                  <m:oMath xmlns:m="http://schemas.openxmlformats.org/officeDocument/2006/math">
                    <m:r>
                      <a:rPr lang="en-US" altLang="zh-CN" b="0" i="1" smtClean="0">
                        <a:latin typeface="Cambria Math" panose="02040503050406030204" pitchFamily="18" charset="0"/>
                      </a:rPr>
                      <m:t>𝑚</m:t>
                    </m:r>
                  </m:oMath>
                </a14:m>
                <a:r>
                  <a:rPr lang="zh-CN" altLang="en-US" dirty="0"/>
                  <a:t>个红点。</a:t>
                </a:r>
                <a:endParaRPr lang="en-US" altLang="zh-CN" dirty="0"/>
              </a:p>
              <a:p>
                <a:pPr marL="0" indent="0">
                  <a:buNone/>
                </a:pPr>
                <a:r>
                  <a:rPr lang="zh-CN" altLang="en-US" dirty="0"/>
                  <a:t>你要画出一个凸多边形，使其在不包含任何红点的同时包含尽量多的蓝点。</a:t>
                </a:r>
                <a:endParaRPr lang="en-US" altLang="zh-CN" dirty="0"/>
              </a:p>
              <a:p>
                <a:pPr marL="0" indent="0">
                  <a:buNone/>
                </a:pPr>
                <a:r>
                  <a:rPr lang="zh-CN" altLang="en-US" dirty="0"/>
                  <a:t>求最多包含的蓝点数。</a:t>
                </a:r>
                <a:endParaRPr lang="en-US" altLang="zh-CN" dirty="0"/>
              </a:p>
              <a:p>
                <a:pPr marL="0" indent="0">
                  <a:buNone/>
                </a:pPr>
                <a:r>
                  <a:rPr lang="zh-CN" altLang="en-US" dirty="0"/>
                  <a:t>这个凸多边形可以退化成点或线段。</a:t>
                </a:r>
                <a:endParaRPr lang="en-US" altLang="zh-CN" dirty="0"/>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≤300</m:t>
                    </m:r>
                  </m:oMath>
                </a14:m>
                <a:r>
                  <a:rPr lang="zh-CN" altLang="en-US" dirty="0"/>
                  <a:t>，保证没有两点重叠和三点共线。</a:t>
                </a:r>
              </a:p>
            </p:txBody>
          </p:sp>
        </mc:Choice>
        <mc:Fallback xmlns="">
          <p:sp>
            <p:nvSpPr>
              <p:cNvPr id="3" name="内容占位符 2">
                <a:extLst>
                  <a:ext uri="{FF2B5EF4-FFF2-40B4-BE49-F238E27FC236}">
                    <a16:creationId xmlns:a16="http://schemas.microsoft.com/office/drawing/2014/main" id="{9D575EF1-A8CF-430A-B0D0-7ACA058FE30E}"/>
                  </a:ext>
                </a:extLst>
              </p:cNvPr>
              <p:cNvSpPr>
                <a:spLocks noGrp="1" noRot="1" noChangeAspect="1" noMove="1" noResize="1" noEditPoints="1" noAdjustHandles="1" noChangeArrowheads="1" noChangeShapeType="1" noTextEdit="1"/>
              </p:cNvSpPr>
              <p:nvPr>
                <p:ph idx="1"/>
              </p:nvPr>
            </p:nvSpPr>
            <p:spPr>
              <a:blipFill>
                <a:blip r:embed="rId2"/>
                <a:stretch>
                  <a:fillRect l="-1217" t="-238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867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1501A-C0C7-4F99-A055-D1D60332BD3A}"/>
              </a:ext>
            </a:extLst>
          </p:cNvPr>
          <p:cNvSpPr>
            <a:spLocks noGrp="1"/>
          </p:cNvSpPr>
          <p:nvPr>
            <p:ph type="title"/>
          </p:nvPr>
        </p:nvSpPr>
        <p:spPr/>
        <p:txBody>
          <a:bodyPr/>
          <a:lstStyle/>
          <a:p>
            <a:r>
              <a:rPr lang="en-US" altLang="zh-CN" dirty="0"/>
              <a:t>Black hole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460DA5-7A2D-4C97-9D81-105804BCE7FF}"/>
                  </a:ext>
                </a:extLst>
              </p:cNvPr>
              <p:cNvSpPr>
                <a:spLocks noGrp="1"/>
              </p:cNvSpPr>
              <p:nvPr>
                <p:ph idx="1"/>
              </p:nvPr>
            </p:nvSpPr>
            <p:spPr/>
            <p:txBody>
              <a:bodyPr/>
              <a:lstStyle/>
              <a:p>
                <a:pPr marL="0" indent="0">
                  <a:buNone/>
                </a:pPr>
                <a:r>
                  <a:rPr lang="zh-CN" altLang="en-US" dirty="0"/>
                  <a:t>给定平面上的</a:t>
                </a:r>
                <a14:m>
                  <m:oMath xmlns:m="http://schemas.openxmlformats.org/officeDocument/2006/math">
                    <m:r>
                      <m:rPr>
                        <m:sty m:val="p"/>
                      </m:rPr>
                      <a:rPr lang="en-US" altLang="zh-CN" i="1" dirty="0">
                        <a:latin typeface="Cambria Math" panose="02040503050406030204" pitchFamily="18" charset="0"/>
                      </a:rPr>
                      <m:t>m</m:t>
                    </m:r>
                  </m:oMath>
                </a14:m>
                <a:r>
                  <a:rPr lang="zh-CN" altLang="en-US" dirty="0"/>
                  <a:t>个关键点和一个</a:t>
                </a:r>
                <a14:m>
                  <m:oMath xmlns:m="http://schemas.openxmlformats.org/officeDocument/2006/math">
                    <m:r>
                      <m:rPr>
                        <m:sty m:val="p"/>
                      </m:rPr>
                      <a:rPr lang="en-US" altLang="zh-CN" i="1" dirty="0">
                        <a:latin typeface="Cambria Math" panose="02040503050406030204" pitchFamily="18" charset="0"/>
                      </a:rPr>
                      <m:t>n</m:t>
                    </m:r>
                  </m:oMath>
                </a14:m>
                <a:r>
                  <a:rPr lang="zh-CN" altLang="en-US" dirty="0"/>
                  <a:t>个顶点的闭合多边形（注意可能自交），多边形收缩过程中会被关键点卡住，请判断这个闭合多边形是否可以收缩成一个不包含任何关键点的无穷小的圆。</a:t>
                </a:r>
                <a:endParaRPr lang="en-US" altLang="zh-CN" dirty="0"/>
              </a:p>
              <a:p>
                <a:pPr marL="0" indent="0">
                  <a:buNone/>
                </a:pPr>
                <a:endParaRPr lang="en-US" altLang="zh-CN" dirty="0"/>
              </a:p>
              <a:p>
                <a:pPr marL="0" indent="0">
                  <a:buNone/>
                </a:pPr>
                <a:endParaRPr lang="en-US" altLang="zh-CN" dirty="0"/>
              </a:p>
              <a:p>
                <a:pPr marL="0" indent="0">
                  <a:buNone/>
                </a:pPr>
                <a14:m>
                  <m:oMath xmlns:m="http://schemas.openxmlformats.org/officeDocument/2006/math">
                    <m:r>
                      <a:rPr lang="en-US" altLang="zh-CN" i="1">
                        <a:latin typeface="Cambria Math" panose="02040503050406030204" pitchFamily="18" charset="0"/>
                      </a:rPr>
                      <m:t>3≤</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≤1000</m:t>
                    </m:r>
                  </m:oMath>
                </a14:m>
                <a:r>
                  <a:rPr lang="en-US" altLang="zh-CN" dirty="0"/>
                  <a:t>,</a:t>
                </a:r>
                <a:endParaRPr lang="zh-CN" altLang="en-US"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79460DA5-7A2D-4C97-9D81-105804BCE7FF}"/>
                  </a:ext>
                </a:extLst>
              </p:cNvPr>
              <p:cNvSpPr>
                <a:spLocks noGrp="1" noRot="1" noChangeAspect="1" noMove="1" noResize="1" noEditPoints="1" noAdjustHandles="1" noChangeArrowheads="1" noChangeShapeType="1" noTextEdit="1"/>
              </p:cNvSpPr>
              <p:nvPr>
                <p:ph idx="1"/>
              </p:nvPr>
            </p:nvSpPr>
            <p:spPr>
              <a:blipFill>
                <a:blip r:embed="rId2"/>
                <a:stretch>
                  <a:fillRect l="-1217" t="-238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241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D3790-0716-450D-AAC4-F68C94D022F2}"/>
              </a:ext>
            </a:extLst>
          </p:cNvPr>
          <p:cNvSpPr>
            <a:spLocks noGrp="1"/>
          </p:cNvSpPr>
          <p:nvPr>
            <p:ph type="title"/>
          </p:nvPr>
        </p:nvSpPr>
        <p:spPr/>
        <p:txBody>
          <a:bodyPr/>
          <a:lstStyle/>
          <a:p>
            <a:r>
              <a:rPr lang="en-US" altLang="zh-CN" dirty="0"/>
              <a:t>circle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FD83AD-0ADF-4D10-AFB6-FFF4BF0C1DC5}"/>
                  </a:ext>
                </a:extLst>
              </p:cNvPr>
              <p:cNvSpPr>
                <a:spLocks noGrp="1"/>
              </p:cNvSpPr>
              <p:nvPr>
                <p:ph idx="1"/>
              </p:nvPr>
            </p:nvSpPr>
            <p:spPr/>
            <p:txBody>
              <a:bodyPr/>
              <a:lstStyle/>
              <a:p>
                <a:pPr marL="0" indent="0">
                  <a:buNone/>
                </a:pPr>
                <a:r>
                  <a:rPr lang="zh-CN" altLang="en-US" dirty="0"/>
                  <a:t>给定平面上</a:t>
                </a:r>
                <a14:m>
                  <m:oMath xmlns:m="http://schemas.openxmlformats.org/officeDocument/2006/math">
                    <m:r>
                      <a:rPr lang="en-US" altLang="zh-CN" i="1" dirty="0" smtClean="0">
                        <a:latin typeface="Cambria Math" panose="02040503050406030204" pitchFamily="18" charset="0"/>
                      </a:rPr>
                      <m:t>𝑛</m:t>
                    </m:r>
                  </m:oMath>
                </a14:m>
                <a:r>
                  <a:rPr lang="zh-CN" altLang="en-US" dirty="0"/>
                  <a:t>个点，已经一个关键点</a:t>
                </a:r>
                <a14:m>
                  <m:oMath xmlns:m="http://schemas.openxmlformats.org/officeDocument/2006/math">
                    <m:r>
                      <a:rPr lang="en-US" altLang="zh-CN" i="1" dirty="0" smtClean="0">
                        <a:latin typeface="Cambria Math" panose="02040503050406030204" pitchFamily="18" charset="0"/>
                      </a:rPr>
                      <m:t>𝑂</m:t>
                    </m:r>
                  </m:oMath>
                </a14:m>
                <a:r>
                  <a:rPr lang="zh-CN" altLang="en-US" dirty="0"/>
                  <a:t>。</a:t>
                </a:r>
                <a:endParaRPr lang="en-US" altLang="zh-CN" dirty="0"/>
              </a:p>
              <a:p>
                <a:pPr marL="0" indent="0">
                  <a:buNone/>
                </a:pPr>
                <a:r>
                  <a:rPr lang="zh-CN" altLang="en-US" dirty="0"/>
                  <a:t>你要选择</a:t>
                </a:r>
                <a14:m>
                  <m:oMath xmlns:m="http://schemas.openxmlformats.org/officeDocument/2006/math">
                    <m:r>
                      <a:rPr lang="en-US" altLang="zh-CN" i="1" dirty="0" smtClean="0">
                        <a:latin typeface="Cambria Math" panose="02040503050406030204" pitchFamily="18" charset="0"/>
                      </a:rPr>
                      <m:t>3</m:t>
                    </m:r>
                  </m:oMath>
                </a14:m>
                <a:r>
                  <a:rPr lang="zh-CN" altLang="en-US" dirty="0"/>
                  <a:t>个点作一个圆，求有多少种方案使得圆包含点</a:t>
                </a:r>
                <a14:m>
                  <m:oMath xmlns:m="http://schemas.openxmlformats.org/officeDocument/2006/math">
                    <m:r>
                      <a:rPr lang="en-US" altLang="zh-CN" i="1" dirty="0" smtClean="0">
                        <a:latin typeface="Cambria Math" panose="02040503050406030204" pitchFamily="18" charset="0"/>
                      </a:rPr>
                      <m:t>𝑂</m:t>
                    </m:r>
                  </m:oMath>
                </a14:m>
                <a:r>
                  <a:rPr lang="zh-CN" altLang="en-US" dirty="0"/>
                  <a:t>。</a:t>
                </a:r>
                <a:endParaRPr lang="en-US" altLang="zh-CN" dirty="0"/>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≤2000</m:t>
                    </m:r>
                  </m:oMath>
                </a14:m>
                <a:r>
                  <a:rPr lang="zh-CN" altLang="en-US" dirty="0"/>
                  <a:t>，</a:t>
                </a:r>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CDFD83AD-0ADF-4D10-AFB6-FFF4BF0C1DC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680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8141A-5085-4986-A30B-83C23D32F343}"/>
              </a:ext>
            </a:extLst>
          </p:cNvPr>
          <p:cNvSpPr>
            <a:spLocks noGrp="1"/>
          </p:cNvSpPr>
          <p:nvPr>
            <p:ph type="title"/>
          </p:nvPr>
        </p:nvSpPr>
        <p:spPr/>
        <p:txBody>
          <a:bodyPr/>
          <a:lstStyle/>
          <a:p>
            <a:r>
              <a:rPr lang="az-Cyrl-AZ" altLang="zh-CN" dirty="0"/>
              <a:t>Астрономия</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C186E8-F7A9-4C8D-AE5F-14DCBF74225F}"/>
                  </a:ext>
                </a:extLst>
              </p:cNvPr>
              <p:cNvSpPr>
                <a:spLocks noGrp="1"/>
              </p:cNvSpPr>
              <p:nvPr>
                <p:ph idx="1"/>
              </p:nvPr>
            </p:nvSpPr>
            <p:spPr/>
            <p:txBody>
              <a:bodyPr/>
              <a:lstStyle/>
              <a:p>
                <a:pPr marL="0" indent="0">
                  <a:buNone/>
                </a:pPr>
                <a:r>
                  <a:rPr lang="zh-CN" altLang="en-US" dirty="0"/>
                  <a:t>给出</a:t>
                </a:r>
                <a14:m>
                  <m:oMath xmlns:m="http://schemas.openxmlformats.org/officeDocument/2006/math">
                    <m:r>
                      <a:rPr lang="en-US" altLang="zh-CN" i="1" dirty="0" smtClean="0">
                        <a:latin typeface="Cambria Math" panose="02040503050406030204" pitchFamily="18" charset="0"/>
                      </a:rPr>
                      <m:t>2</m:t>
                    </m:r>
                    <m:r>
                      <a:rPr lang="en-US" altLang="zh-CN" i="1" dirty="0" smtClean="0">
                        <a:latin typeface="Cambria Math" panose="02040503050406030204" pitchFamily="18" charset="0"/>
                      </a:rPr>
                      <m:t>𝑛</m:t>
                    </m:r>
                  </m:oMath>
                </a14:m>
                <a:r>
                  <a:rPr lang="zh-CN" altLang="en-US" dirty="0"/>
                  <a:t>点，问是否有一个在一定范围内的整点，满足有一种配对点的方案，使得每个配对的点形成的直线都经过这个点，并且这些直线都互不相同。</a:t>
                </a:r>
                <a:endParaRPr lang="en-US" altLang="zh-CN" dirty="0"/>
              </a:p>
              <a:p>
                <a:pPr marL="0" indent="0">
                  <a:buNone/>
                </a:pPr>
                <a:endParaRPr lang="en-US" altLang="zh-CN" dirty="0"/>
              </a:p>
              <a:p>
                <a:pPr marL="0" indent="0">
                  <a:buNone/>
                </a:pPr>
                <a:r>
                  <a:rPr lang="zh-CN" altLang="en-US" dirty="0"/>
                  <a:t>如有多个，随意一个即可。</a:t>
                </a:r>
                <a:endParaRPr lang="en-US" altLang="zh-CN" dirty="0"/>
              </a:p>
              <a:p>
                <a:pPr marL="0" indent="0">
                  <a:buNone/>
                </a:pPr>
                <a:endParaRPr lang="en-US" altLang="zh-CN" dirty="0"/>
              </a:p>
              <a:p>
                <a:pPr marL="0" indent="0">
                  <a:buNone/>
                </a:pP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≤2600</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F4C186E8-F7A9-4C8D-AE5F-14DCBF74225F}"/>
                  </a:ext>
                </a:extLst>
              </p:cNvPr>
              <p:cNvSpPr>
                <a:spLocks noGrp="1" noRot="1" noChangeAspect="1" noMove="1" noResize="1" noEditPoints="1" noAdjustHandles="1" noChangeArrowheads="1" noChangeShapeType="1" noTextEdit="1"/>
              </p:cNvSpPr>
              <p:nvPr>
                <p:ph idx="1"/>
              </p:nvPr>
            </p:nvSpPr>
            <p:spPr>
              <a:blipFill>
                <a:blip r:embed="rId2"/>
                <a:stretch>
                  <a:fillRect l="-1217" t="-238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41801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10783</TotalTime>
  <Words>405</Words>
  <Application>Microsoft Office PowerPoint</Application>
  <PresentationFormat>宽屏</PresentationFormat>
  <Paragraphs>40</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 Math</vt:lpstr>
      <vt:lpstr>Office 主题​​</vt:lpstr>
      <vt:lpstr>计算几何</vt:lpstr>
      <vt:lpstr>注意事项</vt:lpstr>
      <vt:lpstr>热身题 1</vt:lpstr>
      <vt:lpstr>热身题 2</vt:lpstr>
      <vt:lpstr>最大距离</vt:lpstr>
      <vt:lpstr>红点与蓝点</vt:lpstr>
      <vt:lpstr>Black hole</vt:lpstr>
      <vt:lpstr>circle</vt:lpstr>
      <vt:lpstr>Астрономия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dc:title>
  <dc:creator>lin li</dc:creator>
  <cp:lastModifiedBy>lin li</cp:lastModifiedBy>
  <cp:revision>144</cp:revision>
  <dcterms:created xsi:type="dcterms:W3CDTF">2019-08-03T01:12:16Z</dcterms:created>
  <dcterms:modified xsi:type="dcterms:W3CDTF">2019-08-23T09:16:06Z</dcterms:modified>
</cp:coreProperties>
</file>