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8" r:id="rId4"/>
    <p:sldId id="257" r:id="rId5"/>
    <p:sldId id="258" r:id="rId6"/>
    <p:sldId id="259" r:id="rId7"/>
    <p:sldId id="261" r:id="rId8"/>
    <p:sldId id="260" r:id="rId9"/>
    <p:sldId id="262" r:id="rId10"/>
    <p:sldId id="263" r:id="rId11"/>
    <p:sldId id="265" r:id="rId12"/>
    <p:sldId id="266" r:id="rId13"/>
    <p:sldId id="267" r:id="rId14"/>
    <p:sldId id="310" r:id="rId15"/>
    <p:sldId id="311" r:id="rId16"/>
    <p:sldId id="312" r:id="rId17"/>
    <p:sldId id="268" r:id="rId18"/>
    <p:sldId id="269" r:id="rId19"/>
    <p:sldId id="270" r:id="rId20"/>
    <p:sldId id="272" r:id="rId21"/>
    <p:sldId id="274" r:id="rId22"/>
    <p:sldId id="275" r:id="rId23"/>
    <p:sldId id="276" r:id="rId24"/>
    <p:sldId id="279" r:id="rId25"/>
    <p:sldId id="280" r:id="rId26"/>
    <p:sldId id="281" r:id="rId27"/>
    <p:sldId id="282" r:id="rId28"/>
    <p:sldId id="313" r:id="rId29"/>
    <p:sldId id="314" r:id="rId30"/>
    <p:sldId id="320" r:id="rId31"/>
    <p:sldId id="315" r:id="rId32"/>
    <p:sldId id="316" r:id="rId33"/>
    <p:sldId id="317" r:id="rId34"/>
    <p:sldId id="318" r:id="rId35"/>
    <p:sldId id="31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575E0A2-3B8D-4916-AD62-7F71863A6C34}">
          <p14:sldIdLst>
            <p14:sldId id="256"/>
            <p14:sldId id="277"/>
            <p14:sldId id="278"/>
            <p14:sldId id="257"/>
            <p14:sldId id="258"/>
            <p14:sldId id="259"/>
            <p14:sldId id="261"/>
            <p14:sldId id="260"/>
            <p14:sldId id="262"/>
            <p14:sldId id="263"/>
            <p14:sldId id="265"/>
            <p14:sldId id="266"/>
            <p14:sldId id="267"/>
            <p14:sldId id="310"/>
            <p14:sldId id="311"/>
            <p14:sldId id="312"/>
            <p14:sldId id="268"/>
            <p14:sldId id="269"/>
            <p14:sldId id="270"/>
            <p14:sldId id="272"/>
            <p14:sldId id="274"/>
            <p14:sldId id="275"/>
            <p14:sldId id="276"/>
            <p14:sldId id="279"/>
            <p14:sldId id="280"/>
            <p14:sldId id="281"/>
            <p14:sldId id="282"/>
            <p14:sldId id="313"/>
            <p14:sldId id="314"/>
            <p14:sldId id="320"/>
            <p14:sldId id="315"/>
            <p14:sldId id="316"/>
            <p14:sldId id="317"/>
            <p14:sldId id="318"/>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4" d="100"/>
          <a:sy n="114" d="100"/>
        </p:scale>
        <p:origin x="1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86BEA-AA65-4FFC-A657-42B5676286C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E686DF0-3FD5-433D-9993-937F06E93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A386007-1630-4CB7-884C-1D534C8FAF8C}"/>
              </a:ext>
            </a:extLst>
          </p:cNvPr>
          <p:cNvSpPr>
            <a:spLocks noGrp="1"/>
          </p:cNvSpPr>
          <p:nvPr>
            <p:ph type="dt" sz="half" idx="10"/>
          </p:nvPr>
        </p:nvSpPr>
        <p:spPr/>
        <p:txBody>
          <a:bodyPr/>
          <a:lstStyle/>
          <a:p>
            <a:fld id="{B6C4B0FA-C814-4D59-BCCA-1CC95E8346FC}" type="datetimeFigureOut">
              <a:rPr lang="zh-CN" altLang="en-US" smtClean="0"/>
              <a:t>2019/9/2</a:t>
            </a:fld>
            <a:endParaRPr lang="zh-CN" altLang="en-US"/>
          </a:p>
        </p:txBody>
      </p:sp>
      <p:sp>
        <p:nvSpPr>
          <p:cNvPr id="5" name="页脚占位符 4">
            <a:extLst>
              <a:ext uri="{FF2B5EF4-FFF2-40B4-BE49-F238E27FC236}">
                <a16:creationId xmlns:a16="http://schemas.microsoft.com/office/drawing/2014/main" id="{37055E57-9B0D-4563-A330-CAF0FDB398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ED5034-33AC-4C6A-BA54-10753E6A5990}"/>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27706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C2EEC-F6E8-4D0E-98DE-861BDB89EEB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CB5107F-336B-42AA-B946-B29E62E5E06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4F11C7-BFC3-4451-B267-089B0F671466}"/>
              </a:ext>
            </a:extLst>
          </p:cNvPr>
          <p:cNvSpPr>
            <a:spLocks noGrp="1"/>
          </p:cNvSpPr>
          <p:nvPr>
            <p:ph type="dt" sz="half" idx="10"/>
          </p:nvPr>
        </p:nvSpPr>
        <p:spPr/>
        <p:txBody>
          <a:bodyPr/>
          <a:lstStyle/>
          <a:p>
            <a:fld id="{B6C4B0FA-C814-4D59-BCCA-1CC95E8346FC}" type="datetimeFigureOut">
              <a:rPr lang="zh-CN" altLang="en-US" smtClean="0"/>
              <a:t>2019/9/2</a:t>
            </a:fld>
            <a:endParaRPr lang="zh-CN" altLang="en-US"/>
          </a:p>
        </p:txBody>
      </p:sp>
      <p:sp>
        <p:nvSpPr>
          <p:cNvPr id="5" name="页脚占位符 4">
            <a:extLst>
              <a:ext uri="{FF2B5EF4-FFF2-40B4-BE49-F238E27FC236}">
                <a16:creationId xmlns:a16="http://schemas.microsoft.com/office/drawing/2014/main" id="{8B3CA3F8-37AF-4579-8D4B-9AC8A10995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BBB1E2-F654-490A-94C4-60ABA1AEE74A}"/>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263824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9C4E4D5-3652-4BF8-A88A-4704EE74BF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754C3A-37CF-4039-AD8F-273848F510C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15F21D-2DDD-476E-A2EB-97859474812C}"/>
              </a:ext>
            </a:extLst>
          </p:cNvPr>
          <p:cNvSpPr>
            <a:spLocks noGrp="1"/>
          </p:cNvSpPr>
          <p:nvPr>
            <p:ph type="dt" sz="half" idx="10"/>
          </p:nvPr>
        </p:nvSpPr>
        <p:spPr/>
        <p:txBody>
          <a:bodyPr/>
          <a:lstStyle/>
          <a:p>
            <a:fld id="{B6C4B0FA-C814-4D59-BCCA-1CC95E8346FC}" type="datetimeFigureOut">
              <a:rPr lang="zh-CN" altLang="en-US" smtClean="0"/>
              <a:t>2019/9/2</a:t>
            </a:fld>
            <a:endParaRPr lang="zh-CN" altLang="en-US"/>
          </a:p>
        </p:txBody>
      </p:sp>
      <p:sp>
        <p:nvSpPr>
          <p:cNvPr id="5" name="页脚占位符 4">
            <a:extLst>
              <a:ext uri="{FF2B5EF4-FFF2-40B4-BE49-F238E27FC236}">
                <a16:creationId xmlns:a16="http://schemas.microsoft.com/office/drawing/2014/main" id="{FB8D3881-3B76-4AFC-851F-85D532E027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DB538A-CA9E-43D8-80D6-3E9533AB6BB2}"/>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193095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A7726-F14D-4989-B492-3D29AFD9B0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8119DE-9E96-4A35-A984-3D361F31612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B7C3EC-225B-4CA3-B2D2-9D90A4930637}"/>
              </a:ext>
            </a:extLst>
          </p:cNvPr>
          <p:cNvSpPr>
            <a:spLocks noGrp="1"/>
          </p:cNvSpPr>
          <p:nvPr>
            <p:ph type="dt" sz="half" idx="10"/>
          </p:nvPr>
        </p:nvSpPr>
        <p:spPr/>
        <p:txBody>
          <a:bodyPr/>
          <a:lstStyle/>
          <a:p>
            <a:fld id="{B6C4B0FA-C814-4D59-BCCA-1CC95E8346FC}" type="datetimeFigureOut">
              <a:rPr lang="zh-CN" altLang="en-US" smtClean="0"/>
              <a:t>2019/9/2</a:t>
            </a:fld>
            <a:endParaRPr lang="zh-CN" altLang="en-US"/>
          </a:p>
        </p:txBody>
      </p:sp>
      <p:sp>
        <p:nvSpPr>
          <p:cNvPr id="5" name="页脚占位符 4">
            <a:extLst>
              <a:ext uri="{FF2B5EF4-FFF2-40B4-BE49-F238E27FC236}">
                <a16:creationId xmlns:a16="http://schemas.microsoft.com/office/drawing/2014/main" id="{23D43B00-6EF5-4D04-B042-18194968BD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A2CC4E-62D0-49C5-8B8A-275ADD7CF77E}"/>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1775403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CA773-2BC0-4841-A902-425339E86B9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04D4809-7BD5-4B13-908A-0D59875854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8D69A2A-5792-43F5-8F70-07061F4DC431}"/>
              </a:ext>
            </a:extLst>
          </p:cNvPr>
          <p:cNvSpPr>
            <a:spLocks noGrp="1"/>
          </p:cNvSpPr>
          <p:nvPr>
            <p:ph type="dt" sz="half" idx="10"/>
          </p:nvPr>
        </p:nvSpPr>
        <p:spPr/>
        <p:txBody>
          <a:bodyPr/>
          <a:lstStyle/>
          <a:p>
            <a:fld id="{B6C4B0FA-C814-4D59-BCCA-1CC95E8346FC}" type="datetimeFigureOut">
              <a:rPr lang="zh-CN" altLang="en-US" smtClean="0"/>
              <a:t>2019/9/2</a:t>
            </a:fld>
            <a:endParaRPr lang="zh-CN" altLang="en-US"/>
          </a:p>
        </p:txBody>
      </p:sp>
      <p:sp>
        <p:nvSpPr>
          <p:cNvPr id="5" name="页脚占位符 4">
            <a:extLst>
              <a:ext uri="{FF2B5EF4-FFF2-40B4-BE49-F238E27FC236}">
                <a16:creationId xmlns:a16="http://schemas.microsoft.com/office/drawing/2014/main" id="{C0469F06-C1FD-4945-B5B1-5BB70FD45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7B3BC6-525C-48BB-94C0-656DC316E442}"/>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8897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A49DE-BA53-43ED-9524-91FC0910B2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E6BC31-EB1F-4095-8F73-DFBE5F9A16A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E08CAAE-4915-4BDB-ABE8-CC0B014922B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74A55F7-6584-4224-AB5B-B3DC9AA3841A}"/>
              </a:ext>
            </a:extLst>
          </p:cNvPr>
          <p:cNvSpPr>
            <a:spLocks noGrp="1"/>
          </p:cNvSpPr>
          <p:nvPr>
            <p:ph type="dt" sz="half" idx="10"/>
          </p:nvPr>
        </p:nvSpPr>
        <p:spPr/>
        <p:txBody>
          <a:bodyPr/>
          <a:lstStyle/>
          <a:p>
            <a:fld id="{B6C4B0FA-C814-4D59-BCCA-1CC95E8346FC}" type="datetimeFigureOut">
              <a:rPr lang="zh-CN" altLang="en-US" smtClean="0"/>
              <a:t>2019/9/2</a:t>
            </a:fld>
            <a:endParaRPr lang="zh-CN" altLang="en-US"/>
          </a:p>
        </p:txBody>
      </p:sp>
      <p:sp>
        <p:nvSpPr>
          <p:cNvPr id="6" name="页脚占位符 5">
            <a:extLst>
              <a:ext uri="{FF2B5EF4-FFF2-40B4-BE49-F238E27FC236}">
                <a16:creationId xmlns:a16="http://schemas.microsoft.com/office/drawing/2014/main" id="{FE57F334-AFE4-4BF3-8526-6FF863ABE9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AD032C-19F4-4E0F-9841-07CA77954AC6}"/>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10292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5F651-B45D-411B-8A1B-9BD483801CA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F83F50F-9F76-423E-942F-3CCBAE708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D17DC4-8D0D-4370-AE66-674E9C05CF1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F683012-3297-4EFB-9423-E2AC5A425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86FAF15-EB02-4CE4-BBB3-0986F7686C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7BD9F58-47ED-4C36-A470-FE0196133983}"/>
              </a:ext>
            </a:extLst>
          </p:cNvPr>
          <p:cNvSpPr>
            <a:spLocks noGrp="1"/>
          </p:cNvSpPr>
          <p:nvPr>
            <p:ph type="dt" sz="half" idx="10"/>
          </p:nvPr>
        </p:nvSpPr>
        <p:spPr/>
        <p:txBody>
          <a:bodyPr/>
          <a:lstStyle/>
          <a:p>
            <a:fld id="{B6C4B0FA-C814-4D59-BCCA-1CC95E8346FC}" type="datetimeFigureOut">
              <a:rPr lang="zh-CN" altLang="en-US" smtClean="0"/>
              <a:t>2019/9/2</a:t>
            </a:fld>
            <a:endParaRPr lang="zh-CN" altLang="en-US"/>
          </a:p>
        </p:txBody>
      </p:sp>
      <p:sp>
        <p:nvSpPr>
          <p:cNvPr id="8" name="页脚占位符 7">
            <a:extLst>
              <a:ext uri="{FF2B5EF4-FFF2-40B4-BE49-F238E27FC236}">
                <a16:creationId xmlns:a16="http://schemas.microsoft.com/office/drawing/2014/main" id="{A6EFA5D2-3658-4A5E-90C7-E71DA47E059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B254D58-724E-4633-BB24-AA6243F90CAD}"/>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97597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675BE-8F1A-4AAB-970F-CF89217D120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4E0C2C3-DB2F-4B33-99D5-4CB2478D64BF}"/>
              </a:ext>
            </a:extLst>
          </p:cNvPr>
          <p:cNvSpPr>
            <a:spLocks noGrp="1"/>
          </p:cNvSpPr>
          <p:nvPr>
            <p:ph type="dt" sz="half" idx="10"/>
          </p:nvPr>
        </p:nvSpPr>
        <p:spPr/>
        <p:txBody>
          <a:bodyPr/>
          <a:lstStyle/>
          <a:p>
            <a:fld id="{B6C4B0FA-C814-4D59-BCCA-1CC95E8346FC}" type="datetimeFigureOut">
              <a:rPr lang="zh-CN" altLang="en-US" smtClean="0"/>
              <a:t>2019/9/2</a:t>
            </a:fld>
            <a:endParaRPr lang="zh-CN" altLang="en-US"/>
          </a:p>
        </p:txBody>
      </p:sp>
      <p:sp>
        <p:nvSpPr>
          <p:cNvPr id="4" name="页脚占位符 3">
            <a:extLst>
              <a:ext uri="{FF2B5EF4-FFF2-40B4-BE49-F238E27FC236}">
                <a16:creationId xmlns:a16="http://schemas.microsoft.com/office/drawing/2014/main" id="{6FBC7B22-629B-4D33-BAB4-5E83C989EA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16FBF0-24F0-4031-A696-6DB8E6FA7A74}"/>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293105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D1AEEB0-BE62-476C-BC23-15D721C18899}"/>
              </a:ext>
            </a:extLst>
          </p:cNvPr>
          <p:cNvSpPr>
            <a:spLocks noGrp="1"/>
          </p:cNvSpPr>
          <p:nvPr>
            <p:ph type="dt" sz="half" idx="10"/>
          </p:nvPr>
        </p:nvSpPr>
        <p:spPr/>
        <p:txBody>
          <a:bodyPr/>
          <a:lstStyle/>
          <a:p>
            <a:fld id="{B6C4B0FA-C814-4D59-BCCA-1CC95E8346FC}" type="datetimeFigureOut">
              <a:rPr lang="zh-CN" altLang="en-US" smtClean="0"/>
              <a:t>2019/9/2</a:t>
            </a:fld>
            <a:endParaRPr lang="zh-CN" altLang="en-US"/>
          </a:p>
        </p:txBody>
      </p:sp>
      <p:sp>
        <p:nvSpPr>
          <p:cNvPr id="3" name="页脚占位符 2">
            <a:extLst>
              <a:ext uri="{FF2B5EF4-FFF2-40B4-BE49-F238E27FC236}">
                <a16:creationId xmlns:a16="http://schemas.microsoft.com/office/drawing/2014/main" id="{2AC410CE-52D1-45C5-BCBA-59135B56D33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B55B796-A08C-4E5B-B245-E675D2A2D3F7}"/>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65637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5A10C-1EDB-468E-93E5-ABD9DDBF42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3A4C07E-227F-4D52-91A6-D890CA4EE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3010047-8B15-4C47-B0B3-4963D8233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6F9896-AF00-456D-A780-50CEA3A49E83}"/>
              </a:ext>
            </a:extLst>
          </p:cNvPr>
          <p:cNvSpPr>
            <a:spLocks noGrp="1"/>
          </p:cNvSpPr>
          <p:nvPr>
            <p:ph type="dt" sz="half" idx="10"/>
          </p:nvPr>
        </p:nvSpPr>
        <p:spPr/>
        <p:txBody>
          <a:bodyPr/>
          <a:lstStyle/>
          <a:p>
            <a:fld id="{B6C4B0FA-C814-4D59-BCCA-1CC95E8346FC}" type="datetimeFigureOut">
              <a:rPr lang="zh-CN" altLang="en-US" smtClean="0"/>
              <a:t>2019/9/2</a:t>
            </a:fld>
            <a:endParaRPr lang="zh-CN" altLang="en-US"/>
          </a:p>
        </p:txBody>
      </p:sp>
      <p:sp>
        <p:nvSpPr>
          <p:cNvPr id="6" name="页脚占位符 5">
            <a:extLst>
              <a:ext uri="{FF2B5EF4-FFF2-40B4-BE49-F238E27FC236}">
                <a16:creationId xmlns:a16="http://schemas.microsoft.com/office/drawing/2014/main" id="{B75F2CFF-83A1-4827-8439-A3EC772E96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EE7D44-6275-4DEE-BD21-5D909203BE3C}"/>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743545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F2FB2-515D-4CAD-B528-08E4822928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72654A-0AD9-4F1F-AC91-186694CA0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5AFE4B4-9599-44B6-9601-2EB8ECC7E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7E0A5D1-0948-4BA6-83CC-B1616174E8EB}"/>
              </a:ext>
            </a:extLst>
          </p:cNvPr>
          <p:cNvSpPr>
            <a:spLocks noGrp="1"/>
          </p:cNvSpPr>
          <p:nvPr>
            <p:ph type="dt" sz="half" idx="10"/>
          </p:nvPr>
        </p:nvSpPr>
        <p:spPr/>
        <p:txBody>
          <a:bodyPr/>
          <a:lstStyle/>
          <a:p>
            <a:fld id="{B6C4B0FA-C814-4D59-BCCA-1CC95E8346FC}" type="datetimeFigureOut">
              <a:rPr lang="zh-CN" altLang="en-US" smtClean="0"/>
              <a:t>2019/9/2</a:t>
            </a:fld>
            <a:endParaRPr lang="zh-CN" altLang="en-US"/>
          </a:p>
        </p:txBody>
      </p:sp>
      <p:sp>
        <p:nvSpPr>
          <p:cNvPr id="6" name="页脚占位符 5">
            <a:extLst>
              <a:ext uri="{FF2B5EF4-FFF2-40B4-BE49-F238E27FC236}">
                <a16:creationId xmlns:a16="http://schemas.microsoft.com/office/drawing/2014/main" id="{907F6DCF-4849-4468-BBBB-BD1CE727B6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A4D843-8456-4A0A-A685-8246A4287E83}"/>
              </a:ext>
            </a:extLst>
          </p:cNvPr>
          <p:cNvSpPr>
            <a:spLocks noGrp="1"/>
          </p:cNvSpPr>
          <p:nvPr>
            <p:ph type="sldNum" sz="quarter" idx="12"/>
          </p:nvPr>
        </p:nvSpPr>
        <p:spPr/>
        <p:txBody>
          <a:body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323178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96A8B7-4A8D-4E91-A6E1-CBDAD8985D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7833AF-423A-46E2-9D3A-FF2165FB82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73A66A-A5CB-4BC1-8A81-58E91AE407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4B0FA-C814-4D59-BCCA-1CC95E8346FC}" type="datetimeFigureOut">
              <a:rPr lang="zh-CN" altLang="en-US" smtClean="0"/>
              <a:t>2019/9/2</a:t>
            </a:fld>
            <a:endParaRPr lang="zh-CN" altLang="en-US"/>
          </a:p>
        </p:txBody>
      </p:sp>
      <p:sp>
        <p:nvSpPr>
          <p:cNvPr id="5" name="页脚占位符 4">
            <a:extLst>
              <a:ext uri="{FF2B5EF4-FFF2-40B4-BE49-F238E27FC236}">
                <a16:creationId xmlns:a16="http://schemas.microsoft.com/office/drawing/2014/main" id="{BC60993A-17C8-45E3-853E-531F0856F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E1C34E4-4917-4274-975B-A1898492E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6B20-3F08-47DC-9909-61EA17396A8D}" type="slidenum">
              <a:rPr lang="zh-CN" altLang="en-US" smtClean="0"/>
              <a:t>‹#›</a:t>
            </a:fld>
            <a:endParaRPr lang="zh-CN" altLang="en-US"/>
          </a:p>
        </p:txBody>
      </p:sp>
    </p:spTree>
    <p:extLst>
      <p:ext uri="{BB962C8B-B14F-4D97-AF65-F5344CB8AC3E}">
        <p14:creationId xmlns:p14="http://schemas.microsoft.com/office/powerpoint/2010/main" val="314931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8C26F-93BE-4961-BCB0-E55A1D145351}"/>
              </a:ext>
            </a:extLst>
          </p:cNvPr>
          <p:cNvSpPr>
            <a:spLocks noGrp="1"/>
          </p:cNvSpPr>
          <p:nvPr>
            <p:ph type="ctrTitle"/>
          </p:nvPr>
        </p:nvSpPr>
        <p:spPr/>
        <p:txBody>
          <a:bodyPr/>
          <a:lstStyle/>
          <a:p>
            <a:r>
              <a:rPr lang="en-US" altLang="zh-CN" dirty="0"/>
              <a:t>DP</a:t>
            </a:r>
            <a:r>
              <a:rPr lang="zh-CN" altLang="en-US" dirty="0"/>
              <a:t>（联赛难度）</a:t>
            </a:r>
          </a:p>
        </p:txBody>
      </p:sp>
      <p:sp>
        <p:nvSpPr>
          <p:cNvPr id="3" name="副标题 2">
            <a:extLst>
              <a:ext uri="{FF2B5EF4-FFF2-40B4-BE49-F238E27FC236}">
                <a16:creationId xmlns:a16="http://schemas.microsoft.com/office/drawing/2014/main" id="{F65430D1-ABF0-41A5-9C62-B6470DB366A6}"/>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26597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r>
              <a:rPr lang="zh-CN" altLang="pl-PL" dirty="0"/>
              <a:t>令 </a:t>
            </a:r>
            <a:r>
              <a:rPr lang="pl-PL" altLang="zh-CN" dirty="0"/>
              <a:t>i = k </a:t>
            </a:r>
            <a:br>
              <a:rPr lang="pl-PL" altLang="zh-CN" dirty="0"/>
            </a:br>
            <a:r>
              <a:rPr lang="pl-PL" altLang="zh-CN" dirty="0"/>
              <a:t>a[j + 1] = x </a:t>
            </a:r>
            <a:br>
              <a:rPr lang="pl-PL" altLang="zh-CN" dirty="0"/>
            </a:br>
            <a:r>
              <a:rPr lang="pl-PL" altLang="zh-CN" dirty="0"/>
              <a:t>f[j] - sum[j] + a[j + 1] * j = y </a:t>
            </a:r>
            <a:br>
              <a:rPr lang="pl-PL" altLang="zh-CN" dirty="0"/>
            </a:br>
            <a:r>
              <a:rPr lang="pl-PL" altLang="zh-CN" dirty="0"/>
              <a:t>f[i] = b </a:t>
            </a:r>
            <a:endParaRPr lang="en-US" altLang="zh-CN" dirty="0"/>
          </a:p>
          <a:p>
            <a:endParaRPr lang="en-US" altLang="zh-CN" dirty="0"/>
          </a:p>
          <a:p>
            <a:r>
              <a:rPr lang="zh-CN" altLang="en-US" dirty="0"/>
              <a:t>则有：</a:t>
            </a:r>
            <a:r>
              <a:rPr lang="en-US" altLang="zh-CN" dirty="0"/>
              <a:t>y = </a:t>
            </a:r>
            <a:r>
              <a:rPr lang="en-US" altLang="zh-CN" dirty="0" err="1"/>
              <a:t>kx</a:t>
            </a:r>
            <a:r>
              <a:rPr lang="en-US" altLang="zh-CN" dirty="0"/>
              <a:t> + b</a:t>
            </a:r>
            <a:endParaRPr lang="zh-CN" altLang="en-US" dirty="0"/>
          </a:p>
        </p:txBody>
      </p:sp>
    </p:spTree>
    <p:extLst>
      <p:ext uri="{BB962C8B-B14F-4D97-AF65-F5344CB8AC3E}">
        <p14:creationId xmlns:p14="http://schemas.microsoft.com/office/powerpoint/2010/main" val="363837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r>
              <a:rPr lang="en-US" altLang="zh-CN" dirty="0"/>
              <a:t>jzoj4475</a:t>
            </a:r>
            <a:endParaRPr lang="zh-CN" altLang="en-US" dirty="0"/>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r>
              <a:rPr lang="zh-CN" altLang="en-US" dirty="0"/>
              <a:t>题目大意：将给出的 </a:t>
            </a:r>
            <a:r>
              <a:rPr lang="en-US" altLang="zh-CN" dirty="0"/>
              <a:t>n </a:t>
            </a:r>
            <a:r>
              <a:rPr lang="zh-CN" altLang="en-US" dirty="0"/>
              <a:t>个数（</a:t>
            </a:r>
            <a:r>
              <a:rPr lang="en-US" altLang="zh-CN" dirty="0"/>
              <a:t>a1</a:t>
            </a:r>
            <a:r>
              <a:rPr lang="zh-CN" altLang="en-US" dirty="0"/>
              <a:t>，</a:t>
            </a:r>
            <a:r>
              <a:rPr lang="en-US" altLang="zh-CN" dirty="0"/>
              <a:t>a2</a:t>
            </a:r>
            <a:r>
              <a:rPr lang="zh-CN" altLang="en-US" dirty="0"/>
              <a:t>，</a:t>
            </a:r>
            <a:r>
              <a:rPr lang="en-US" altLang="zh-CN" dirty="0"/>
              <a:t>……</a:t>
            </a:r>
            <a:r>
              <a:rPr lang="zh-CN" altLang="en-US" dirty="0"/>
              <a:t>，</a:t>
            </a:r>
            <a:r>
              <a:rPr lang="en-US" altLang="zh-CN" dirty="0"/>
              <a:t>an</a:t>
            </a:r>
            <a:r>
              <a:rPr lang="zh-CN" altLang="en-US" dirty="0"/>
              <a:t>）分成连续的 </a:t>
            </a:r>
            <a:r>
              <a:rPr lang="en-US" altLang="zh-CN" dirty="0"/>
              <a:t>m </a:t>
            </a:r>
            <a:r>
              <a:rPr lang="zh-CN" altLang="en-US" dirty="0"/>
              <a:t>段，每段的值为此段 的数的和（</a:t>
            </a:r>
            <a:r>
              <a:rPr lang="en-US" altLang="zh-CN" dirty="0"/>
              <a:t>x1=a1+…+ai</a:t>
            </a:r>
            <a:r>
              <a:rPr lang="zh-CN" altLang="en-US" dirty="0"/>
              <a:t>，</a:t>
            </a:r>
            <a:r>
              <a:rPr lang="en-US" altLang="zh-CN" dirty="0"/>
              <a:t>x2=a[i+1]+…a[j]</a:t>
            </a:r>
            <a:r>
              <a:rPr lang="zh-CN" altLang="en-US" dirty="0"/>
              <a:t>，</a:t>
            </a:r>
            <a:r>
              <a:rPr lang="en-US" altLang="zh-CN" dirty="0"/>
              <a:t>……</a:t>
            </a:r>
            <a:r>
              <a:rPr lang="zh-CN" altLang="en-US" dirty="0"/>
              <a:t>，</a:t>
            </a:r>
            <a:r>
              <a:rPr lang="en-US" altLang="zh-CN" dirty="0" err="1"/>
              <a:t>xm</a:t>
            </a:r>
            <a:r>
              <a:rPr lang="en-US" altLang="zh-CN" dirty="0"/>
              <a:t>=a[k+1]+…a[m]</a:t>
            </a:r>
            <a:r>
              <a:rPr lang="zh-CN" altLang="en-US" dirty="0"/>
              <a:t>），现在要 求这 </a:t>
            </a:r>
            <a:r>
              <a:rPr lang="en-US" altLang="zh-CN" dirty="0"/>
              <a:t>m </a:t>
            </a:r>
            <a:r>
              <a:rPr lang="zh-CN" altLang="en-US" dirty="0"/>
              <a:t>个数的最小方差*</a:t>
            </a:r>
            <a:r>
              <a:rPr lang="en-US" altLang="zh-CN" dirty="0"/>
              <a:t>(m^2)</a:t>
            </a:r>
            <a:endParaRPr lang="zh-CN" altLang="en-US" dirty="0"/>
          </a:p>
        </p:txBody>
      </p:sp>
    </p:spTree>
    <p:extLst>
      <p:ext uri="{BB962C8B-B14F-4D97-AF65-F5344CB8AC3E}">
        <p14:creationId xmlns:p14="http://schemas.microsoft.com/office/powerpoint/2010/main" val="310444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r>
              <a:rPr lang="zh-CN" altLang="en-US" dirty="0"/>
              <a:t>设 </a:t>
            </a:r>
            <a:r>
              <a:rPr lang="en-US" altLang="zh-CN" dirty="0"/>
              <a:t>s[</a:t>
            </a:r>
            <a:r>
              <a:rPr lang="en-US" altLang="zh-CN" dirty="0" err="1"/>
              <a:t>i</a:t>
            </a:r>
            <a:r>
              <a:rPr lang="en-US" altLang="zh-CN" dirty="0"/>
              <a:t>]=a[1]+…a[</a:t>
            </a:r>
            <a:r>
              <a:rPr lang="en-US" altLang="zh-CN" dirty="0" err="1"/>
              <a:t>i</a:t>
            </a:r>
            <a:r>
              <a:rPr lang="en-US" altLang="zh-CN" dirty="0"/>
              <a:t>]</a:t>
            </a:r>
            <a:r>
              <a:rPr lang="zh-CN" altLang="en-US" dirty="0"/>
              <a:t>，则 </a:t>
            </a:r>
            <a:r>
              <a:rPr lang="en-US" altLang="zh-CN" dirty="0"/>
              <a:t>A1+a2+……+an=x1+x2+……+</a:t>
            </a:r>
            <a:r>
              <a:rPr lang="en-US" altLang="zh-CN" dirty="0" err="1"/>
              <a:t>xm</a:t>
            </a:r>
            <a:r>
              <a:rPr lang="en-US" altLang="zh-CN" dirty="0"/>
              <a:t>=s[n]</a:t>
            </a:r>
            <a:r>
              <a:rPr lang="zh-CN" altLang="en-US" dirty="0"/>
              <a:t>，</a:t>
            </a:r>
            <a:endParaRPr lang="en-US" altLang="zh-CN" dirty="0"/>
          </a:p>
          <a:p>
            <a:r>
              <a:rPr lang="zh-CN" altLang="en-US" dirty="0"/>
              <a:t>则 平均数</a:t>
            </a:r>
            <a:r>
              <a:rPr lang="en-US" altLang="zh-CN" dirty="0"/>
              <a:t>x = s / m</a:t>
            </a:r>
          </a:p>
          <a:p>
            <a:endParaRPr lang="zh-CN" altLang="en-US" dirty="0"/>
          </a:p>
        </p:txBody>
      </p:sp>
      <p:pic>
        <p:nvPicPr>
          <p:cNvPr id="4" name="图片 3">
            <a:extLst>
              <a:ext uri="{FF2B5EF4-FFF2-40B4-BE49-F238E27FC236}">
                <a16:creationId xmlns:a16="http://schemas.microsoft.com/office/drawing/2014/main" id="{8C4BE65C-A1D6-412B-8811-30288275E404}"/>
              </a:ext>
            </a:extLst>
          </p:cNvPr>
          <p:cNvPicPr>
            <a:picLocks noChangeAspect="1"/>
          </p:cNvPicPr>
          <p:nvPr/>
        </p:nvPicPr>
        <p:blipFill>
          <a:blip r:embed="rId2"/>
          <a:stretch>
            <a:fillRect/>
          </a:stretch>
        </p:blipFill>
        <p:spPr>
          <a:xfrm>
            <a:off x="838200" y="4788131"/>
            <a:ext cx="7393553" cy="510434"/>
          </a:xfrm>
          <a:prstGeom prst="rect">
            <a:avLst/>
          </a:prstGeom>
        </p:spPr>
      </p:pic>
      <p:pic>
        <p:nvPicPr>
          <p:cNvPr id="5" name="图片 4">
            <a:extLst>
              <a:ext uri="{FF2B5EF4-FFF2-40B4-BE49-F238E27FC236}">
                <a16:creationId xmlns:a16="http://schemas.microsoft.com/office/drawing/2014/main" id="{66EF440D-A3C2-4E20-ABBF-837FAF5AD3B3}"/>
              </a:ext>
            </a:extLst>
          </p:cNvPr>
          <p:cNvPicPr>
            <a:picLocks noChangeAspect="1"/>
          </p:cNvPicPr>
          <p:nvPr/>
        </p:nvPicPr>
        <p:blipFill>
          <a:blip r:embed="rId3"/>
          <a:stretch>
            <a:fillRect/>
          </a:stretch>
        </p:blipFill>
        <p:spPr>
          <a:xfrm>
            <a:off x="838200" y="2819476"/>
            <a:ext cx="7910181" cy="1833718"/>
          </a:xfrm>
          <a:prstGeom prst="rect">
            <a:avLst/>
          </a:prstGeom>
        </p:spPr>
      </p:pic>
    </p:spTree>
    <p:extLst>
      <p:ext uri="{BB962C8B-B14F-4D97-AF65-F5344CB8AC3E}">
        <p14:creationId xmlns:p14="http://schemas.microsoft.com/office/powerpoint/2010/main" val="3427676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normAutofit fontScale="90000"/>
          </a:bodyPr>
          <a:lstStyle/>
          <a:p>
            <a:r>
              <a:rPr lang="zh-CN" altLang="en-US" dirty="0"/>
              <a:t>设 </a:t>
            </a:r>
            <a:r>
              <a:rPr lang="en-US" altLang="zh-CN" dirty="0"/>
              <a:t>f[</a:t>
            </a:r>
            <a:r>
              <a:rPr lang="en-US" altLang="zh-CN" dirty="0" err="1"/>
              <a:t>i,j</a:t>
            </a:r>
            <a:r>
              <a:rPr lang="en-US" altLang="zh-CN" dirty="0"/>
              <a:t>]</a:t>
            </a:r>
            <a:r>
              <a:rPr lang="zh-CN" altLang="en-US" dirty="0"/>
              <a:t>表示第 </a:t>
            </a:r>
            <a:r>
              <a:rPr lang="en-US" altLang="zh-CN" dirty="0" err="1"/>
              <a:t>i</a:t>
            </a:r>
            <a:r>
              <a:rPr lang="en-US" altLang="zh-CN" dirty="0"/>
              <a:t> </a:t>
            </a:r>
            <a:r>
              <a:rPr lang="zh-CN" altLang="en-US" dirty="0"/>
              <a:t>段的结尾为 </a:t>
            </a:r>
            <a:r>
              <a:rPr lang="en-US" altLang="zh-CN" dirty="0"/>
              <a:t>j </a:t>
            </a:r>
            <a:r>
              <a:rPr lang="zh-CN" altLang="en-US" dirty="0"/>
              <a:t>（</a:t>
            </a:r>
            <a:r>
              <a:rPr lang="en-US" altLang="zh-CN" dirty="0"/>
              <a:t>a[j]</a:t>
            </a:r>
            <a:r>
              <a:rPr lang="zh-CN" altLang="en-US" dirty="0"/>
              <a:t>）的 </a:t>
            </a:r>
            <a:r>
              <a:rPr lang="en-US" altLang="zh-CN" dirty="0"/>
              <a:t>x1……xi </a:t>
            </a:r>
            <a:r>
              <a:rPr lang="zh-CN" altLang="en-US" dirty="0"/>
              <a:t>的 最小平方和，则可以得到转移方程</a:t>
            </a:r>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endParaRPr lang="en-US" altLang="zh-CN" dirty="0"/>
          </a:p>
          <a:p>
            <a:endParaRPr lang="en-US" altLang="zh-CN" dirty="0"/>
          </a:p>
          <a:p>
            <a:endParaRPr lang="en-US" altLang="zh-CN" dirty="0"/>
          </a:p>
          <a:p>
            <a:r>
              <a:rPr lang="zh-CN" altLang="en-US"/>
              <a:t>再用斜率优化</a:t>
            </a:r>
            <a:endParaRPr lang="zh-CN" altLang="en-US" dirty="0"/>
          </a:p>
        </p:txBody>
      </p:sp>
      <p:pic>
        <p:nvPicPr>
          <p:cNvPr id="4" name="图片 3">
            <a:extLst>
              <a:ext uri="{FF2B5EF4-FFF2-40B4-BE49-F238E27FC236}">
                <a16:creationId xmlns:a16="http://schemas.microsoft.com/office/drawing/2014/main" id="{3666CA42-F039-46F4-858B-77D79C4327B9}"/>
              </a:ext>
            </a:extLst>
          </p:cNvPr>
          <p:cNvPicPr>
            <a:picLocks noChangeAspect="1"/>
          </p:cNvPicPr>
          <p:nvPr/>
        </p:nvPicPr>
        <p:blipFill>
          <a:blip r:embed="rId2"/>
          <a:stretch>
            <a:fillRect/>
          </a:stretch>
        </p:blipFill>
        <p:spPr>
          <a:xfrm>
            <a:off x="838200" y="1825625"/>
            <a:ext cx="6724466" cy="1175616"/>
          </a:xfrm>
          <a:prstGeom prst="rect">
            <a:avLst/>
          </a:prstGeom>
        </p:spPr>
      </p:pic>
      <p:sp>
        <p:nvSpPr>
          <p:cNvPr id="5" name="文本框 4">
            <a:extLst>
              <a:ext uri="{FF2B5EF4-FFF2-40B4-BE49-F238E27FC236}">
                <a16:creationId xmlns:a16="http://schemas.microsoft.com/office/drawing/2014/main" id="{3D07236A-8CEE-4BF6-A8A2-D2A25E2A28AB}"/>
              </a:ext>
            </a:extLst>
          </p:cNvPr>
          <p:cNvSpPr txBox="1"/>
          <p:nvPr/>
        </p:nvSpPr>
        <p:spPr>
          <a:xfrm>
            <a:off x="1237957" y="2124222"/>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2037957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E5434-C72B-4EC9-8550-4491DA2E9168}"/>
              </a:ext>
            </a:extLst>
          </p:cNvPr>
          <p:cNvSpPr>
            <a:spLocks noGrp="1"/>
          </p:cNvSpPr>
          <p:nvPr>
            <p:ph type="title"/>
          </p:nvPr>
        </p:nvSpPr>
        <p:spPr/>
        <p:txBody>
          <a:bodyPr/>
          <a:lstStyle/>
          <a:p>
            <a:r>
              <a:rPr lang="en-US" altLang="zh-CN" dirty="0"/>
              <a:t>hdu3507</a:t>
            </a:r>
            <a:endParaRPr lang="zh-CN" altLang="en-US" dirty="0"/>
          </a:p>
        </p:txBody>
      </p:sp>
      <p:sp>
        <p:nvSpPr>
          <p:cNvPr id="3" name="内容占位符 2">
            <a:extLst>
              <a:ext uri="{FF2B5EF4-FFF2-40B4-BE49-F238E27FC236}">
                <a16:creationId xmlns:a16="http://schemas.microsoft.com/office/drawing/2014/main" id="{F9BA0B9C-075F-4E40-BE03-AD7E262CF107}"/>
              </a:ext>
            </a:extLst>
          </p:cNvPr>
          <p:cNvSpPr>
            <a:spLocks noGrp="1"/>
          </p:cNvSpPr>
          <p:nvPr>
            <p:ph idx="1"/>
          </p:nvPr>
        </p:nvSpPr>
        <p:spPr/>
        <p:txBody>
          <a:bodyPr/>
          <a:lstStyle/>
          <a:p>
            <a:r>
              <a:rPr lang="zh-CN" altLang="en-US" dirty="0"/>
              <a:t>题目大意：</a:t>
            </a:r>
            <a:br>
              <a:rPr lang="zh-CN" altLang="en-US" dirty="0"/>
            </a:br>
            <a:r>
              <a:rPr lang="zh-CN" altLang="en-US" dirty="0"/>
              <a:t>给出</a:t>
            </a:r>
            <a:r>
              <a:rPr lang="en-US" altLang="zh-CN" dirty="0"/>
              <a:t>N(1e4)</a:t>
            </a:r>
            <a:r>
              <a:rPr lang="zh-CN" altLang="en-US" dirty="0"/>
              <a:t>个单词，每个单词有个非负权值</a:t>
            </a:r>
            <a:r>
              <a:rPr lang="en-US" altLang="zh-CN" dirty="0"/>
              <a:t>Ci</a:t>
            </a:r>
            <a:r>
              <a:rPr lang="zh-CN" altLang="en-US" dirty="0"/>
              <a:t>，现要将它们分成连续的若干段，每段的代价为此段单词的权值和的平方，还要加一个常数</a:t>
            </a:r>
            <a:r>
              <a:rPr lang="en-US" altLang="zh-CN" dirty="0"/>
              <a:t>M</a:t>
            </a:r>
            <a:r>
              <a:rPr lang="zh-CN" altLang="en-US" dirty="0"/>
              <a:t>，即</a:t>
            </a:r>
            <a:r>
              <a:rPr lang="en-US" altLang="zh-CN" dirty="0"/>
              <a:t>(∑Ci)^2+M</a:t>
            </a:r>
            <a:r>
              <a:rPr lang="zh-CN" altLang="en-US" dirty="0"/>
              <a:t>。现在想求出一种最优方案，使得总费用之和最小。</a:t>
            </a:r>
          </a:p>
        </p:txBody>
      </p:sp>
    </p:spTree>
    <p:extLst>
      <p:ext uri="{BB962C8B-B14F-4D97-AF65-F5344CB8AC3E}">
        <p14:creationId xmlns:p14="http://schemas.microsoft.com/office/powerpoint/2010/main" val="129993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49BA1-CAE3-40E4-82EC-D797AEDF95D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98C3CC3-DC0C-47BF-B905-D14441463DC8}"/>
              </a:ext>
            </a:extLst>
          </p:cNvPr>
          <p:cNvSpPr>
            <a:spLocks noGrp="1"/>
          </p:cNvSpPr>
          <p:nvPr>
            <p:ph idx="1"/>
          </p:nvPr>
        </p:nvSpPr>
        <p:spPr/>
        <p:txBody>
          <a:bodyPr/>
          <a:lstStyle/>
          <a:p>
            <a:r>
              <a:rPr lang="zh-CN" altLang="en-US" dirty="0"/>
              <a:t>容易写出方程：</a:t>
            </a:r>
            <a:br>
              <a:rPr lang="zh-CN" altLang="en-US" dirty="0"/>
            </a:br>
            <a:r>
              <a:rPr lang="en-US" altLang="zh-CN" dirty="0"/>
              <a:t>f[</a:t>
            </a:r>
            <a:r>
              <a:rPr lang="en-US" altLang="zh-CN" dirty="0" err="1"/>
              <a:t>i</a:t>
            </a:r>
            <a:r>
              <a:rPr lang="en-US" altLang="zh-CN" dirty="0"/>
              <a:t>]=min{f[j]+(s[</a:t>
            </a:r>
            <a:r>
              <a:rPr lang="en-US" altLang="zh-CN" dirty="0" err="1"/>
              <a:t>i</a:t>
            </a:r>
            <a:r>
              <a:rPr lang="en-US" altLang="zh-CN" dirty="0"/>
              <a:t>]-s[j])^2+M}(0&lt;=j&lt;=i-1)</a:t>
            </a:r>
            <a:br>
              <a:rPr lang="en-US" altLang="zh-CN" dirty="0"/>
            </a:br>
            <a:r>
              <a:rPr lang="zh-CN" altLang="en-US" dirty="0"/>
              <a:t>其中</a:t>
            </a:r>
            <a:r>
              <a:rPr lang="en-US" altLang="zh-CN" dirty="0"/>
              <a:t>s</a:t>
            </a:r>
            <a:r>
              <a:rPr lang="zh-CN" altLang="en-US" dirty="0"/>
              <a:t>是前缀和</a:t>
            </a:r>
          </a:p>
        </p:txBody>
      </p:sp>
    </p:spTree>
    <p:extLst>
      <p:ext uri="{BB962C8B-B14F-4D97-AF65-F5344CB8AC3E}">
        <p14:creationId xmlns:p14="http://schemas.microsoft.com/office/powerpoint/2010/main" val="368665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661BC-5794-49AA-9F64-F83FBF463C4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0B8F9F2-709C-4D38-B545-A08FDF24E201}"/>
              </a:ext>
            </a:extLst>
          </p:cNvPr>
          <p:cNvSpPr>
            <a:spLocks noGrp="1"/>
          </p:cNvSpPr>
          <p:nvPr>
            <p:ph idx="1"/>
          </p:nvPr>
        </p:nvSpPr>
        <p:spPr/>
        <p:txBody>
          <a:bodyPr/>
          <a:lstStyle/>
          <a:p>
            <a:r>
              <a:rPr lang="zh-CN" altLang="en-US" dirty="0"/>
              <a:t>展开得：</a:t>
            </a:r>
            <a:endParaRPr lang="en-US" altLang="zh-CN" dirty="0"/>
          </a:p>
          <a:p>
            <a:r>
              <a:rPr lang="en-US" altLang="zh-CN" dirty="0"/>
              <a:t>F[</a:t>
            </a:r>
            <a:r>
              <a:rPr lang="en-US" altLang="zh-CN" dirty="0" err="1"/>
              <a:t>i</a:t>
            </a:r>
            <a:r>
              <a:rPr lang="en-US" altLang="zh-CN" dirty="0"/>
              <a:t>] = min(f[j] + s[</a:t>
            </a:r>
            <a:r>
              <a:rPr lang="en-US" altLang="zh-CN" dirty="0" err="1"/>
              <a:t>i</a:t>
            </a:r>
            <a:r>
              <a:rPr lang="en-US" altLang="zh-CN" dirty="0"/>
              <a:t>]^2 + s[j]^2 – 2s[</a:t>
            </a:r>
            <a:r>
              <a:rPr lang="en-US" altLang="zh-CN" dirty="0" err="1"/>
              <a:t>i</a:t>
            </a:r>
            <a:r>
              <a:rPr lang="en-US" altLang="zh-CN" dirty="0"/>
              <a:t>]s[j] + M);</a:t>
            </a:r>
          </a:p>
          <a:p>
            <a:r>
              <a:rPr lang="zh-CN" altLang="pl-PL" i="1" dirty="0"/>
              <a:t>令</a:t>
            </a:r>
            <a:r>
              <a:rPr lang="pl-PL" altLang="zh-CN" i="1" dirty="0"/>
              <a:t>f[i]</a:t>
            </a:r>
            <a:r>
              <a:rPr lang="en-US" altLang="zh-CN" i="1" dirty="0"/>
              <a:t> </a:t>
            </a:r>
            <a:r>
              <a:rPr lang="pl-PL" altLang="zh-CN" i="1" dirty="0"/>
              <a:t>=</a:t>
            </a:r>
            <a:r>
              <a:rPr lang="en-US" altLang="zh-CN" i="1" dirty="0"/>
              <a:t> </a:t>
            </a:r>
            <a:r>
              <a:rPr lang="pl-PL" altLang="zh-CN" i="1" dirty="0"/>
              <a:t>B,</a:t>
            </a:r>
            <a:r>
              <a:rPr lang="en-US" altLang="zh-CN" i="1" dirty="0"/>
              <a:t> </a:t>
            </a:r>
            <a:r>
              <a:rPr lang="pl-PL" altLang="zh-CN" i="1" dirty="0"/>
              <a:t>f[j]+s[j]^2=y,</a:t>
            </a:r>
            <a:r>
              <a:rPr lang="en-US" altLang="zh-CN" i="1" dirty="0"/>
              <a:t> </a:t>
            </a:r>
            <a:r>
              <a:rPr lang="pl-PL" altLang="zh-CN" i="1" dirty="0"/>
              <a:t>2s[j]</a:t>
            </a:r>
            <a:r>
              <a:rPr lang="en-US" altLang="zh-CN" i="1" dirty="0"/>
              <a:t> </a:t>
            </a:r>
            <a:r>
              <a:rPr lang="pl-PL" altLang="zh-CN" i="1" dirty="0"/>
              <a:t>=</a:t>
            </a:r>
            <a:r>
              <a:rPr lang="en-US" altLang="zh-CN" i="1" dirty="0"/>
              <a:t> </a:t>
            </a:r>
            <a:r>
              <a:rPr lang="pl-PL" altLang="zh-CN" i="1" dirty="0"/>
              <a:t>x,</a:t>
            </a:r>
            <a:r>
              <a:rPr lang="en-US" altLang="zh-CN" i="1" dirty="0"/>
              <a:t> </a:t>
            </a:r>
            <a:r>
              <a:rPr lang="pl-PL" altLang="zh-CN" i="1" dirty="0"/>
              <a:t>k</a:t>
            </a:r>
            <a:r>
              <a:rPr lang="en-US" altLang="zh-CN" i="1" dirty="0"/>
              <a:t> </a:t>
            </a:r>
            <a:r>
              <a:rPr lang="pl-PL" altLang="zh-CN" i="1" dirty="0"/>
              <a:t>=</a:t>
            </a:r>
            <a:r>
              <a:rPr lang="en-US" altLang="zh-CN" i="1" dirty="0"/>
              <a:t> </a:t>
            </a:r>
            <a:r>
              <a:rPr lang="pl-PL" altLang="zh-CN" i="1" dirty="0"/>
              <a:t>s[i]</a:t>
            </a:r>
            <a:br>
              <a:rPr lang="pl-PL" altLang="zh-CN" i="1" dirty="0"/>
            </a:br>
            <a:r>
              <a:rPr lang="zh-CN" altLang="pl-PL" i="1" dirty="0"/>
              <a:t>因此</a:t>
            </a:r>
            <a:r>
              <a:rPr lang="pl-PL" altLang="zh-CN" i="1" dirty="0"/>
              <a:t>k</a:t>
            </a:r>
            <a:r>
              <a:rPr lang="pl-PL" altLang="zh-CN" dirty="0"/>
              <a:t>x+B</a:t>
            </a:r>
            <a:r>
              <a:rPr lang="en-US" altLang="zh-CN" dirty="0"/>
              <a:t> </a:t>
            </a:r>
            <a:r>
              <a:rPr lang="pl-PL" altLang="zh-CN" dirty="0"/>
              <a:t>=</a:t>
            </a:r>
            <a:r>
              <a:rPr lang="en-US" altLang="zh-CN" dirty="0"/>
              <a:t> </a:t>
            </a:r>
            <a:r>
              <a:rPr lang="pl-PL" altLang="zh-CN" dirty="0"/>
              <a:t>y</a:t>
            </a:r>
            <a:endParaRPr lang="zh-CN" altLang="en-US" dirty="0"/>
          </a:p>
        </p:txBody>
      </p:sp>
    </p:spTree>
    <p:extLst>
      <p:ext uri="{BB962C8B-B14F-4D97-AF65-F5344CB8AC3E}">
        <p14:creationId xmlns:p14="http://schemas.microsoft.com/office/powerpoint/2010/main" val="689867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r>
              <a:rPr lang="en-US" altLang="zh-CN" dirty="0"/>
              <a:t>JZOJ5906</a:t>
            </a:r>
            <a:endParaRPr lang="zh-CN" altLang="en-US" dirty="0"/>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r>
              <a:rPr lang="zh-CN" altLang="zh-CN" dirty="0"/>
              <a:t>题目</a:t>
            </a:r>
            <a:r>
              <a:rPr lang="en-US" altLang="zh-CN" dirty="0"/>
              <a:t>:</a:t>
            </a:r>
            <a:r>
              <a:rPr lang="zh-CN" altLang="zh-CN" dirty="0"/>
              <a:t>给定</a:t>
            </a:r>
            <a:r>
              <a:rPr lang="en-US" altLang="zh-CN" dirty="0"/>
              <a:t>n</a:t>
            </a:r>
            <a:r>
              <a:rPr lang="zh-CN" altLang="zh-CN" dirty="0"/>
              <a:t>个结点的树，每条边权</a:t>
            </a:r>
            <a:r>
              <a:rPr lang="en-US" altLang="zh-CN" dirty="0" err="1"/>
              <a:t>wi</a:t>
            </a:r>
            <a:r>
              <a:rPr lang="zh-CN" altLang="zh-CN" dirty="0"/>
              <a:t>，可以进行传送门操作，求经过每个结点并最终回到根节点的最短路径长度。</a:t>
            </a:r>
          </a:p>
          <a:p>
            <a:endParaRPr lang="zh-CN" altLang="en-US" dirty="0"/>
          </a:p>
        </p:txBody>
      </p:sp>
    </p:spTree>
    <p:extLst>
      <p:ext uri="{BB962C8B-B14F-4D97-AF65-F5344CB8AC3E}">
        <p14:creationId xmlns:p14="http://schemas.microsoft.com/office/powerpoint/2010/main" val="3224590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r>
              <a:rPr lang="zh-CN" altLang="en-US" dirty="0"/>
              <a:t>如果没有传送门，时间显然是边权*</a:t>
            </a:r>
            <a:r>
              <a:rPr lang="en-US" altLang="zh-CN" dirty="0"/>
              <a:t>2</a:t>
            </a:r>
          </a:p>
          <a:p>
            <a:endParaRPr lang="en-US" altLang="zh-CN" dirty="0"/>
          </a:p>
          <a:p>
            <a:r>
              <a:rPr lang="zh-CN" altLang="en-US" dirty="0"/>
              <a:t>如果当前节点有传送门，从它的某个子树中传了回来，再次走入这个子树一定不会更优。</a:t>
            </a:r>
          </a:p>
          <a:p>
            <a:r>
              <a:rPr lang="zh-CN" altLang="en-US" dirty="0"/>
              <a:t>换句话说，一个传送门的某个子树只有遍历完了才会传回来。</a:t>
            </a:r>
          </a:p>
          <a:p>
            <a:endParaRPr lang="zh-CN" altLang="en-US" dirty="0"/>
          </a:p>
        </p:txBody>
      </p:sp>
    </p:spTree>
    <p:extLst>
      <p:ext uri="{BB962C8B-B14F-4D97-AF65-F5344CB8AC3E}">
        <p14:creationId xmlns:p14="http://schemas.microsoft.com/office/powerpoint/2010/main" val="3749363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r>
              <a:rPr lang="zh-CN" altLang="en-US" dirty="0"/>
              <a:t>设</a:t>
            </a:r>
            <a:r>
              <a:rPr lang="en-US" altLang="zh-CN" dirty="0"/>
              <a:t>G[</a:t>
            </a:r>
            <a:r>
              <a:rPr lang="en-US" altLang="zh-CN" dirty="0" err="1"/>
              <a:t>i</a:t>
            </a:r>
            <a:r>
              <a:rPr lang="en-US" altLang="zh-CN" dirty="0"/>
              <a:t>] </a:t>
            </a:r>
            <a:r>
              <a:rPr lang="zh-CN" altLang="en-US" dirty="0"/>
              <a:t>为遍历完</a:t>
            </a:r>
            <a:r>
              <a:rPr lang="en-US" altLang="zh-CN" dirty="0" err="1"/>
              <a:t>i</a:t>
            </a:r>
            <a:r>
              <a:rPr lang="zh-CN" altLang="en-US" dirty="0"/>
              <a:t>为根的子树，不用传送门的时间（就是边权*</a:t>
            </a:r>
            <a:r>
              <a:rPr lang="en-US" altLang="zh-CN" dirty="0"/>
              <a:t>2</a:t>
            </a:r>
            <a:r>
              <a:rPr lang="zh-CN" altLang="en-US" dirty="0"/>
              <a:t>）</a:t>
            </a:r>
            <a:r>
              <a:rPr lang="en-US" altLang="zh-CN" dirty="0"/>
              <a:t>F[</a:t>
            </a:r>
            <a:r>
              <a:rPr lang="en-US" altLang="zh-CN" dirty="0" err="1"/>
              <a:t>i</a:t>
            </a:r>
            <a:r>
              <a:rPr lang="en-US" altLang="zh-CN" dirty="0"/>
              <a:t>] </a:t>
            </a:r>
            <a:r>
              <a:rPr lang="zh-CN" altLang="en-US" dirty="0"/>
              <a:t>为可以用传送门的最优时间</a:t>
            </a:r>
            <a:endParaRPr lang="en-US" altLang="zh-CN" dirty="0"/>
          </a:p>
          <a:p>
            <a:endParaRPr lang="en-US" altLang="zh-CN" dirty="0"/>
          </a:p>
          <a:p>
            <a:br>
              <a:rPr lang="zh-CN" altLang="en-US" dirty="0"/>
            </a:br>
            <a:r>
              <a:rPr lang="zh-CN" altLang="en-US" dirty="0"/>
              <a:t>假设我们当前节点为</a:t>
            </a:r>
            <a:r>
              <a:rPr lang="en-US" altLang="zh-CN" dirty="0" err="1"/>
              <a:t>i,DP</a:t>
            </a:r>
            <a:r>
              <a:rPr lang="zh-CN" altLang="en-US" dirty="0"/>
              <a:t>完的儿子是</a:t>
            </a:r>
            <a:r>
              <a:rPr lang="en-US" altLang="zh-CN" dirty="0"/>
              <a:t>p</a:t>
            </a:r>
            <a:br>
              <a:rPr lang="zh-CN" altLang="en-US" dirty="0"/>
            </a:br>
            <a:r>
              <a:rPr lang="zh-CN" altLang="en-US" dirty="0"/>
              <a:t>要么在当前节点设传送门，暴力走</a:t>
            </a:r>
            <a:r>
              <a:rPr lang="en-US" altLang="zh-CN" dirty="0"/>
              <a:t>p</a:t>
            </a:r>
            <a:r>
              <a:rPr lang="zh-CN" altLang="en-US" dirty="0"/>
              <a:t>，再传回来，很明显我们会从最深的那个叶子传回来。</a:t>
            </a:r>
            <a:br>
              <a:rPr lang="zh-CN" altLang="en-US" dirty="0"/>
            </a:br>
            <a:r>
              <a:rPr lang="zh-CN" altLang="en-US" dirty="0"/>
              <a:t>要么在</a:t>
            </a:r>
            <a:r>
              <a:rPr lang="en-US" altLang="zh-CN" dirty="0"/>
              <a:t>p</a:t>
            </a:r>
            <a:r>
              <a:rPr lang="zh-CN" altLang="en-US" dirty="0"/>
              <a:t>的子树中设传送门，暴力走这条边</a:t>
            </a:r>
            <a:r>
              <a:rPr lang="en-US" altLang="zh-CN" dirty="0"/>
              <a:t>2</a:t>
            </a:r>
            <a:r>
              <a:rPr lang="zh-CN" altLang="en-US" dirty="0"/>
              <a:t>次（下去</a:t>
            </a:r>
            <a:r>
              <a:rPr lang="en-US" altLang="zh-CN" dirty="0"/>
              <a:t>1</a:t>
            </a:r>
            <a:r>
              <a:rPr lang="zh-CN" altLang="en-US" dirty="0"/>
              <a:t>次，回来</a:t>
            </a:r>
            <a:r>
              <a:rPr lang="en-US" altLang="zh-CN" dirty="0"/>
              <a:t>1</a:t>
            </a:r>
            <a:r>
              <a:rPr lang="zh-CN" altLang="en-US" dirty="0"/>
              <a:t>次）</a:t>
            </a:r>
          </a:p>
        </p:txBody>
      </p:sp>
    </p:spTree>
    <p:extLst>
      <p:ext uri="{BB962C8B-B14F-4D97-AF65-F5344CB8AC3E}">
        <p14:creationId xmlns:p14="http://schemas.microsoft.com/office/powerpoint/2010/main" val="369276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r>
              <a:rPr lang="en-US" altLang="zh-CN" dirty="0"/>
              <a:t>jzoj5935</a:t>
            </a:r>
            <a:endParaRPr lang="zh-CN" altLang="en-US" dirty="0"/>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r>
              <a:rPr lang="zh-CN" altLang="en-US" dirty="0"/>
              <a:t>由于小凯上次在找零问题上的疑惑，给大家在考场上带来了很大的麻烦，他决心好好学习数学</a:t>
            </a:r>
            <a:br>
              <a:rPr lang="zh-CN" altLang="en-US" dirty="0"/>
            </a:br>
            <a:r>
              <a:rPr lang="zh-CN" altLang="en-US" dirty="0"/>
              <a:t>        本次他挑选了位运算专题进行研究 他发明了一种叫做“小凯运算”的运算符：</a:t>
            </a:r>
            <a:br>
              <a:rPr lang="zh-CN" altLang="en-US" dirty="0"/>
            </a:br>
            <a:r>
              <a:rPr lang="zh-CN" altLang="en-US" dirty="0"/>
              <a:t>        </a:t>
            </a:r>
            <a:r>
              <a:rPr lang="en-US" altLang="zh-CN" dirty="0" err="1"/>
              <a:t>a$b</a:t>
            </a:r>
            <a:r>
              <a:rPr lang="en-US" altLang="zh-CN" dirty="0"/>
              <a:t> =( (</a:t>
            </a:r>
            <a:r>
              <a:rPr lang="en-US" altLang="zh-CN" dirty="0" err="1"/>
              <a:t>a&amp;b</a:t>
            </a:r>
            <a:r>
              <a:rPr lang="en-US" altLang="zh-CN" dirty="0"/>
              <a:t>) + (</a:t>
            </a:r>
            <a:r>
              <a:rPr lang="en-US" altLang="zh-CN" dirty="0" err="1"/>
              <a:t>a|b</a:t>
            </a:r>
            <a:r>
              <a:rPr lang="en-US" altLang="zh-CN" dirty="0"/>
              <a:t>) )&gt;&gt;1</a:t>
            </a:r>
            <a:br>
              <a:rPr lang="zh-CN" altLang="en-US" dirty="0"/>
            </a:br>
            <a:r>
              <a:rPr lang="zh-CN" altLang="en-US" dirty="0"/>
              <a:t>        他为了练习，写了</a:t>
            </a:r>
            <a:r>
              <a:rPr lang="en-US" altLang="zh-CN" dirty="0"/>
              <a:t>n</a:t>
            </a:r>
            <a:r>
              <a:rPr lang="zh-CN" altLang="en-US" dirty="0"/>
              <a:t>个数在黑板上</a:t>
            </a:r>
            <a:r>
              <a:rPr lang="en-US" altLang="zh-CN" dirty="0"/>
              <a:t>(</a:t>
            </a:r>
            <a:r>
              <a:rPr lang="zh-CN" altLang="en-US" dirty="0"/>
              <a:t>记为</a:t>
            </a:r>
            <a:r>
              <a:rPr lang="en-US" altLang="zh-CN" dirty="0"/>
              <a:t>a[</a:t>
            </a:r>
            <a:r>
              <a:rPr lang="en-US" altLang="zh-CN" dirty="0" err="1"/>
              <a:t>i</a:t>
            </a:r>
            <a:r>
              <a:rPr lang="en-US" altLang="zh-CN" dirty="0"/>
              <a:t>]) </a:t>
            </a:r>
            <a:r>
              <a:rPr lang="zh-CN" altLang="en-US" dirty="0"/>
              <a:t>并对任意相邻两个数进行“小凯运算”，把两数擦去，把结果留下 这样操作</a:t>
            </a:r>
            <a:r>
              <a:rPr lang="en-US" altLang="zh-CN" dirty="0"/>
              <a:t>n-1</a:t>
            </a:r>
            <a:r>
              <a:rPr lang="zh-CN" altLang="en-US" dirty="0"/>
              <a:t>次之后就只剩了</a:t>
            </a:r>
            <a:r>
              <a:rPr lang="en-US" altLang="zh-CN" dirty="0"/>
              <a:t>1</a:t>
            </a:r>
            <a:r>
              <a:rPr lang="zh-CN" altLang="en-US" dirty="0"/>
              <a:t>个数，求这个数可能是什么？</a:t>
            </a:r>
            <a:br>
              <a:rPr lang="zh-CN" altLang="en-US" dirty="0"/>
            </a:br>
            <a:r>
              <a:rPr lang="zh-CN" altLang="en-US" dirty="0"/>
              <a:t>        将答案从小到大顺序输出</a:t>
            </a:r>
            <a:endParaRPr lang="en-US" altLang="zh-CN" dirty="0"/>
          </a:p>
          <a:p>
            <a:r>
              <a:rPr lang="pt-BR" altLang="zh-CN" dirty="0"/>
              <a:t>n&lt;=150 0&lt;=a[i]&lt;=7</a:t>
            </a:r>
            <a:endParaRPr lang="zh-CN" altLang="en-US" dirty="0"/>
          </a:p>
        </p:txBody>
      </p:sp>
    </p:spTree>
    <p:extLst>
      <p:ext uri="{BB962C8B-B14F-4D97-AF65-F5344CB8AC3E}">
        <p14:creationId xmlns:p14="http://schemas.microsoft.com/office/powerpoint/2010/main" val="2617415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1126F843-001B-4BF2-A6CE-FDF266A37E90}"/>
              </a:ext>
            </a:extLst>
          </p:cNvPr>
          <p:cNvPicPr>
            <a:picLocks noGrp="1" noChangeAspect="1"/>
          </p:cNvPicPr>
          <p:nvPr>
            <p:ph idx="1"/>
          </p:nvPr>
        </p:nvPicPr>
        <p:blipFill>
          <a:blip r:embed="rId2"/>
          <a:stretch>
            <a:fillRect/>
          </a:stretch>
        </p:blipFill>
        <p:spPr>
          <a:xfrm>
            <a:off x="1047405" y="2776452"/>
            <a:ext cx="9376756" cy="1639128"/>
          </a:xfrm>
          <a:prstGeom prst="rect">
            <a:avLst/>
          </a:prstGeom>
        </p:spPr>
      </p:pic>
      <p:sp>
        <p:nvSpPr>
          <p:cNvPr id="5" name="矩形 4">
            <a:extLst>
              <a:ext uri="{FF2B5EF4-FFF2-40B4-BE49-F238E27FC236}">
                <a16:creationId xmlns:a16="http://schemas.microsoft.com/office/drawing/2014/main" id="{B6D2A4FA-37AC-4F50-B3A3-FF4DFF7F67B1}"/>
              </a:ext>
            </a:extLst>
          </p:cNvPr>
          <p:cNvSpPr/>
          <p:nvPr/>
        </p:nvSpPr>
        <p:spPr>
          <a:xfrm>
            <a:off x="1047405" y="5037513"/>
            <a:ext cx="3782724" cy="584775"/>
          </a:xfrm>
          <a:prstGeom prst="rect">
            <a:avLst/>
          </a:prstGeom>
        </p:spPr>
        <p:txBody>
          <a:bodyPr wrap="square">
            <a:spAutoFit/>
          </a:bodyPr>
          <a:lstStyle/>
          <a:p>
            <a:r>
              <a:rPr lang="zh-CN" altLang="en-US" sz="3200" dirty="0">
                <a:solidFill>
                  <a:srgbClr val="4D4D4D"/>
                </a:solidFill>
                <a:latin typeface="Microsoft YaHei" panose="020B0503020204020204" pitchFamily="34" charset="-122"/>
                <a:ea typeface="Microsoft YaHei" panose="020B0503020204020204" pitchFamily="34" charset="-122"/>
              </a:rPr>
              <a:t>最后答案就是</a:t>
            </a:r>
            <a:r>
              <a:rPr lang="en-US" altLang="zh-CN" sz="3200" dirty="0">
                <a:solidFill>
                  <a:srgbClr val="4D4D4D"/>
                </a:solidFill>
                <a:latin typeface="Microsoft YaHei" panose="020B0503020204020204" pitchFamily="34" charset="-122"/>
                <a:ea typeface="Microsoft YaHei" panose="020B0503020204020204" pitchFamily="34" charset="-122"/>
              </a:rPr>
              <a:t>F[1]</a:t>
            </a:r>
            <a:endParaRPr lang="zh-CN" altLang="en-US" sz="3200" dirty="0"/>
          </a:p>
        </p:txBody>
      </p:sp>
    </p:spTree>
    <p:extLst>
      <p:ext uri="{BB962C8B-B14F-4D97-AF65-F5344CB8AC3E}">
        <p14:creationId xmlns:p14="http://schemas.microsoft.com/office/powerpoint/2010/main" val="1505807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r>
              <a:rPr lang="en-US" altLang="zh-CN" dirty="0"/>
              <a:t>jzoj5917</a:t>
            </a:r>
            <a:endParaRPr lang="zh-CN" altLang="en-US" dirty="0"/>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r>
              <a:rPr lang="zh-CN" altLang="en-US" dirty="0"/>
              <a:t>现在的位置是</a:t>
            </a:r>
            <a:r>
              <a:rPr lang="en-US" altLang="zh-CN" dirty="0"/>
              <a:t>(</a:t>
            </a:r>
            <a:r>
              <a:rPr lang="en-US" altLang="zh-CN" dirty="0" err="1"/>
              <a:t>x,y</a:t>
            </a:r>
            <a:r>
              <a:rPr lang="en-US" altLang="zh-CN" dirty="0"/>
              <a:t>)</a:t>
            </a:r>
            <a:r>
              <a:rPr lang="zh-CN" altLang="en-US" dirty="0"/>
              <a:t>，同时还有</a:t>
            </a:r>
            <a:r>
              <a:rPr lang="en-US" altLang="zh-CN" dirty="0"/>
              <a:t>n</a:t>
            </a:r>
            <a:r>
              <a:rPr lang="zh-CN" altLang="en-US" dirty="0"/>
              <a:t>个景点，坐标分别为</a:t>
            </a:r>
            <a:r>
              <a:rPr lang="en-US" altLang="zh-CN" dirty="0"/>
              <a:t>(</a:t>
            </a:r>
            <a:r>
              <a:rPr lang="en-US" altLang="zh-CN" dirty="0" err="1"/>
              <a:t>xi,yi</a:t>
            </a:r>
            <a:r>
              <a:rPr lang="en-US" altLang="zh-CN" dirty="0"/>
              <a:t>)</a:t>
            </a:r>
            <a:r>
              <a:rPr lang="zh-CN" altLang="en-US" dirty="0"/>
              <a:t>。</a:t>
            </a:r>
            <a:br>
              <a:rPr lang="zh-CN" altLang="en-US" dirty="0"/>
            </a:br>
            <a:r>
              <a:rPr lang="zh-CN" altLang="en-US" dirty="0"/>
              <a:t>每次移动按照下面的顺序操作：</a:t>
            </a:r>
            <a:br>
              <a:rPr lang="zh-CN" altLang="en-US" dirty="0"/>
            </a:br>
            <a:r>
              <a:rPr lang="en-US" altLang="zh-CN" dirty="0"/>
              <a:t>1</a:t>
            </a:r>
            <a:r>
              <a:rPr lang="zh-CN" altLang="en-US" dirty="0"/>
              <a:t>、 选择一条直线，要求直线经过现在的位置和至少两个景点（如果现在在某个景点那里，也算一个）如果有多条直线满足要求，等概率选择一条。</a:t>
            </a:r>
            <a:br>
              <a:rPr lang="zh-CN" altLang="en-US" dirty="0"/>
            </a:br>
            <a:r>
              <a:rPr lang="en-US" altLang="zh-CN" dirty="0"/>
              <a:t>2</a:t>
            </a:r>
            <a:r>
              <a:rPr lang="zh-CN" altLang="en-US" dirty="0"/>
              <a:t>、 在选择的这条直线中，等概率选择一个直线覆盖了的景点移动过去，如果目前在景点上，也有可能停住不动。</a:t>
            </a:r>
            <a:br>
              <a:rPr lang="zh-CN" altLang="en-US" dirty="0"/>
            </a:br>
            <a:r>
              <a:rPr lang="zh-CN" altLang="en-US" dirty="0"/>
              <a:t>酥室会进行若干次询问，第</a:t>
            </a:r>
            <a:r>
              <a:rPr lang="en-US" altLang="zh-CN" dirty="0" err="1"/>
              <a:t>i</a:t>
            </a:r>
            <a:r>
              <a:rPr lang="zh-CN" altLang="en-US" dirty="0"/>
              <a:t>次询问从一个你选的任意点出发（可以不是景点），然后连续移动</a:t>
            </a:r>
            <a:r>
              <a:rPr lang="en-US" altLang="zh-CN" dirty="0"/>
              <a:t>mi</a:t>
            </a:r>
            <a:r>
              <a:rPr lang="zh-CN" altLang="en-US" dirty="0"/>
              <a:t>（</a:t>
            </a:r>
            <a:r>
              <a:rPr lang="en-US" altLang="zh-CN" dirty="0"/>
              <a:t>mi&lt;=1e4</a:t>
            </a:r>
            <a:r>
              <a:rPr lang="zh-CN" altLang="en-US" dirty="0"/>
              <a:t>）步，最后到达</a:t>
            </a:r>
            <a:r>
              <a:rPr lang="en-US" altLang="zh-CN" dirty="0" err="1"/>
              <a:t>ti</a:t>
            </a:r>
            <a:r>
              <a:rPr lang="zh-CN" altLang="en-US" dirty="0"/>
              <a:t>的最大概率是多少。</a:t>
            </a:r>
          </a:p>
        </p:txBody>
      </p:sp>
    </p:spTree>
    <p:extLst>
      <p:ext uri="{BB962C8B-B14F-4D97-AF65-F5344CB8AC3E}">
        <p14:creationId xmlns:p14="http://schemas.microsoft.com/office/powerpoint/2010/main" val="3719784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r>
              <a:rPr lang="zh-CN" altLang="en-US" dirty="0"/>
              <a:t>如果从 </a:t>
            </a:r>
            <a:r>
              <a:rPr lang="en-US" altLang="zh-CN" dirty="0"/>
              <a:t>x </a:t>
            </a:r>
            <a:r>
              <a:rPr lang="zh-CN" altLang="en-US" dirty="0"/>
              <a:t>有 </a:t>
            </a:r>
            <a:r>
              <a:rPr lang="en-US" altLang="zh-CN" dirty="0" err="1"/>
              <a:t>cnt</a:t>
            </a:r>
            <a:r>
              <a:rPr lang="en-US" altLang="zh-CN" dirty="0"/>
              <a:t> </a:t>
            </a:r>
            <a:r>
              <a:rPr lang="zh-CN" altLang="en-US" dirty="0"/>
              <a:t>条直线，</a:t>
            </a:r>
            <a:r>
              <a:rPr lang="en-US" altLang="zh-CN" dirty="0"/>
              <a:t>y </a:t>
            </a:r>
            <a:r>
              <a:rPr lang="zh-CN" altLang="en-US" dirty="0"/>
              <a:t>所在的直线有 </a:t>
            </a:r>
            <a:r>
              <a:rPr lang="en-US" altLang="zh-CN" dirty="0"/>
              <a:t>num </a:t>
            </a:r>
            <a:r>
              <a:rPr lang="zh-CN" altLang="en-US" dirty="0"/>
              <a:t>个点，那么从 </a:t>
            </a:r>
            <a:r>
              <a:rPr lang="en-US" altLang="zh-CN" dirty="0"/>
              <a:t>x </a:t>
            </a:r>
            <a:r>
              <a:rPr lang="zh-CN" altLang="en-US" dirty="0"/>
              <a:t>到 </a:t>
            </a:r>
            <a:r>
              <a:rPr lang="en-US" altLang="zh-CN" dirty="0"/>
              <a:t>y </a:t>
            </a:r>
            <a:r>
              <a:rPr lang="zh-CN" altLang="en-US" dirty="0"/>
              <a:t>的 概率是 </a:t>
            </a:r>
            <a:r>
              <a:rPr lang="en-US" altLang="zh-CN" dirty="0"/>
              <a:t>1/</a:t>
            </a:r>
            <a:r>
              <a:rPr lang="en-US" altLang="zh-CN" dirty="0" err="1"/>
              <a:t>cnt</a:t>
            </a:r>
            <a:r>
              <a:rPr lang="en-US" altLang="zh-CN" dirty="0"/>
              <a:t>/num</a:t>
            </a:r>
            <a:r>
              <a:rPr lang="zh-CN" altLang="en-US" dirty="0"/>
              <a:t>。</a:t>
            </a:r>
            <a:endParaRPr lang="en-US" altLang="zh-CN" dirty="0"/>
          </a:p>
          <a:p>
            <a:r>
              <a:rPr lang="en-US" altLang="zh-CN" dirty="0"/>
              <a:t>F[</a:t>
            </a:r>
            <a:r>
              <a:rPr lang="en-US" altLang="zh-CN" dirty="0" err="1"/>
              <a:t>i</a:t>
            </a:r>
            <a:r>
              <a:rPr lang="en-US" altLang="zh-CN" dirty="0"/>
              <a:t>][j]</a:t>
            </a:r>
            <a:r>
              <a:rPr lang="zh-CN" altLang="en-US" dirty="0"/>
              <a:t>表示走了 </a:t>
            </a:r>
            <a:r>
              <a:rPr lang="en-US" altLang="zh-CN" dirty="0" err="1"/>
              <a:t>i</a:t>
            </a:r>
            <a:r>
              <a:rPr lang="en-US" altLang="zh-CN" dirty="0"/>
              <a:t> </a:t>
            </a:r>
            <a:r>
              <a:rPr lang="zh-CN" altLang="en-US" dirty="0"/>
              <a:t>步到 </a:t>
            </a:r>
            <a:r>
              <a:rPr lang="en-US" altLang="zh-CN" dirty="0"/>
              <a:t>j </a:t>
            </a:r>
            <a:r>
              <a:rPr lang="zh-CN" altLang="en-US" dirty="0"/>
              <a:t>这个位置的概率，初始化 </a:t>
            </a:r>
            <a:r>
              <a:rPr lang="en-US" altLang="zh-CN" dirty="0"/>
              <a:t>f[0][m]=1</a:t>
            </a:r>
          </a:p>
          <a:p>
            <a:endParaRPr lang="en-US" altLang="zh-CN" dirty="0"/>
          </a:p>
          <a:p>
            <a:endParaRPr lang="zh-CN" altLang="en-US" dirty="0"/>
          </a:p>
        </p:txBody>
      </p:sp>
    </p:spTree>
    <p:extLst>
      <p:ext uri="{BB962C8B-B14F-4D97-AF65-F5344CB8AC3E}">
        <p14:creationId xmlns:p14="http://schemas.microsoft.com/office/powerpoint/2010/main" val="3471039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r>
              <a:rPr lang="zh-CN" altLang="en-US" dirty="0"/>
              <a:t>发现可以用矩阵乘法优化。</a:t>
            </a:r>
            <a:endParaRPr lang="en-US" altLang="zh-CN" dirty="0"/>
          </a:p>
          <a:p>
            <a:r>
              <a:rPr lang="zh-CN" altLang="en-US" dirty="0"/>
              <a:t>按照套路预处理走 </a:t>
            </a:r>
            <a:r>
              <a:rPr lang="en-US" altLang="zh-CN" dirty="0"/>
              <a:t>1</a:t>
            </a:r>
            <a:r>
              <a:rPr lang="zh-CN" altLang="en-US" dirty="0"/>
              <a:t>、</a:t>
            </a:r>
            <a:r>
              <a:rPr lang="en-US" altLang="zh-CN" dirty="0"/>
              <a:t>2</a:t>
            </a:r>
            <a:r>
              <a:rPr lang="zh-CN" altLang="en-US" dirty="0"/>
              <a:t>、</a:t>
            </a:r>
            <a:r>
              <a:rPr lang="en-US" altLang="zh-CN" dirty="0"/>
              <a:t>4</a:t>
            </a:r>
            <a:r>
              <a:rPr lang="zh-CN" altLang="en-US" dirty="0"/>
              <a:t>、</a:t>
            </a:r>
            <a:r>
              <a:rPr lang="en-US" altLang="zh-CN" dirty="0"/>
              <a:t>8</a:t>
            </a:r>
            <a:r>
              <a:rPr lang="zh-CN" altLang="en-US" dirty="0"/>
              <a:t>、</a:t>
            </a:r>
            <a:r>
              <a:rPr lang="en-US" altLang="zh-CN" dirty="0"/>
              <a:t>16……</a:t>
            </a:r>
            <a:r>
              <a:rPr lang="zh-CN" altLang="en-US" dirty="0"/>
              <a:t>步的矩阵。 这样的话，询问时就是用一个 </a:t>
            </a:r>
            <a:r>
              <a:rPr lang="en-US" altLang="zh-CN" dirty="0"/>
              <a:t>1*n </a:t>
            </a:r>
            <a:r>
              <a:rPr lang="zh-CN" altLang="en-US" dirty="0"/>
              <a:t>的矩阵与 </a:t>
            </a:r>
            <a:r>
              <a:rPr lang="en-US" altLang="zh-CN" dirty="0"/>
              <a:t>log </a:t>
            </a:r>
            <a:r>
              <a:rPr lang="zh-CN" altLang="en-US" dirty="0"/>
              <a:t>个 </a:t>
            </a:r>
            <a:r>
              <a:rPr lang="en-US" altLang="zh-CN" dirty="0"/>
              <a:t>n*n </a:t>
            </a:r>
            <a:r>
              <a:rPr lang="zh-CN" altLang="en-US" dirty="0"/>
              <a:t>的矩阵相乘。</a:t>
            </a:r>
            <a:endParaRPr lang="en-US" altLang="zh-CN" dirty="0"/>
          </a:p>
          <a:p>
            <a:r>
              <a:rPr lang="zh-CN" altLang="en-US" dirty="0"/>
              <a:t>复杂度就是 </a:t>
            </a:r>
            <a:r>
              <a:rPr lang="en-US" altLang="zh-CN" dirty="0"/>
              <a:t>n^2log </a:t>
            </a:r>
            <a:r>
              <a:rPr lang="zh-CN" altLang="en-US" dirty="0"/>
              <a:t>了。 </a:t>
            </a:r>
          </a:p>
        </p:txBody>
      </p:sp>
    </p:spTree>
    <p:extLst>
      <p:ext uri="{BB962C8B-B14F-4D97-AF65-F5344CB8AC3E}">
        <p14:creationId xmlns:p14="http://schemas.microsoft.com/office/powerpoint/2010/main" val="2558381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r>
              <a:rPr lang="en-US" altLang="zh-CN" dirty="0"/>
              <a:t>noip2018TG</a:t>
            </a:r>
            <a:r>
              <a:rPr lang="zh-CN" altLang="en-US" dirty="0"/>
              <a:t>保卫王国</a:t>
            </a:r>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r>
              <a:rPr lang="zh-CN" altLang="en-US" dirty="0"/>
              <a:t>给定一棵树，树上每个点有点权</a:t>
            </a:r>
            <a:r>
              <a:rPr lang="en-US" altLang="zh-CN" dirty="0"/>
              <a:t>qi</a:t>
            </a:r>
          </a:p>
          <a:p>
            <a:r>
              <a:rPr lang="zh-CN" altLang="en-US" dirty="0"/>
              <a:t>有</a:t>
            </a:r>
            <a:r>
              <a:rPr lang="en-US" altLang="zh-CN" dirty="0"/>
              <a:t>m</a:t>
            </a:r>
            <a:r>
              <a:rPr lang="zh-CN" altLang="en-US" dirty="0"/>
              <a:t>组询问</a:t>
            </a:r>
            <a:r>
              <a:rPr lang="en-US" altLang="zh-CN" dirty="0"/>
              <a:t>(a x b y)</a:t>
            </a:r>
            <a:r>
              <a:rPr lang="zh-CN" altLang="en-US" dirty="0"/>
              <a:t>表示</a:t>
            </a:r>
            <a:r>
              <a:rPr lang="en-US" altLang="zh-CN" dirty="0"/>
              <a:t>a</a:t>
            </a:r>
            <a:r>
              <a:rPr lang="zh-CN" altLang="en-US" dirty="0"/>
              <a:t>， </a:t>
            </a:r>
            <a:r>
              <a:rPr lang="en-US" altLang="zh-CN" dirty="0"/>
              <a:t>b</a:t>
            </a:r>
            <a:r>
              <a:rPr lang="zh-CN" altLang="en-US" dirty="0"/>
              <a:t>取或不取</a:t>
            </a:r>
            <a:endParaRPr lang="en-US" altLang="zh-CN" dirty="0"/>
          </a:p>
          <a:p>
            <a:r>
              <a:rPr lang="zh-CN" altLang="en-US" dirty="0"/>
              <a:t>要求：</a:t>
            </a:r>
            <a:r>
              <a:rPr lang="en-US" altLang="zh-CN" dirty="0"/>
              <a:t>1.</a:t>
            </a:r>
            <a:r>
              <a:rPr lang="zh-CN" altLang="en-US" dirty="0"/>
              <a:t>一条边上相邻两点至少取一个</a:t>
            </a:r>
            <a:endParaRPr lang="en-US" altLang="zh-CN" dirty="0"/>
          </a:p>
          <a:p>
            <a:r>
              <a:rPr lang="en-US" altLang="zh-CN" dirty="0"/>
              <a:t>           2.</a:t>
            </a:r>
            <a:r>
              <a:rPr lang="zh-CN" altLang="en-US" dirty="0"/>
              <a:t>取到的点权和最小</a:t>
            </a:r>
            <a:endParaRPr lang="en-US" altLang="zh-CN" dirty="0"/>
          </a:p>
          <a:p>
            <a:r>
              <a:rPr lang="zh-CN" altLang="en-US" dirty="0"/>
              <a:t>问：最小点权和是多少</a:t>
            </a:r>
            <a:endParaRPr lang="en-US" altLang="zh-CN" dirty="0"/>
          </a:p>
        </p:txBody>
      </p:sp>
    </p:spTree>
    <p:extLst>
      <p:ext uri="{BB962C8B-B14F-4D97-AF65-F5344CB8AC3E}">
        <p14:creationId xmlns:p14="http://schemas.microsoft.com/office/powerpoint/2010/main" val="495092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r>
              <a:rPr lang="zh-CN" altLang="en-US" dirty="0"/>
              <a:t>设：</a:t>
            </a:r>
            <a:endParaRPr lang="en-US" altLang="zh-CN" dirty="0"/>
          </a:p>
          <a:p>
            <a:pPr lvl="1"/>
            <a:r>
              <a:rPr lang="en-US" altLang="zh-CN" dirty="0"/>
              <a:t>F[</a:t>
            </a:r>
            <a:r>
              <a:rPr lang="en-US" altLang="zh-CN" dirty="0" err="1"/>
              <a:t>i</a:t>
            </a:r>
            <a:r>
              <a:rPr lang="en-US" altLang="zh-CN" dirty="0"/>
              <a:t>][0/1]</a:t>
            </a:r>
            <a:r>
              <a:rPr lang="zh-CN" altLang="en-US" dirty="0"/>
              <a:t>表示</a:t>
            </a:r>
            <a:r>
              <a:rPr lang="en-US" altLang="zh-CN" dirty="0" err="1"/>
              <a:t>i</a:t>
            </a:r>
            <a:r>
              <a:rPr lang="zh-CN" altLang="en-US" dirty="0"/>
              <a:t>取或不取，子树的最小值</a:t>
            </a:r>
            <a:endParaRPr lang="en-US" altLang="zh-CN" dirty="0"/>
          </a:p>
          <a:p>
            <a:pPr lvl="1"/>
            <a:r>
              <a:rPr lang="en-US" altLang="zh-CN" dirty="0"/>
              <a:t>G[</a:t>
            </a:r>
            <a:r>
              <a:rPr lang="en-US" altLang="zh-CN" dirty="0" err="1"/>
              <a:t>i</a:t>
            </a:r>
            <a:r>
              <a:rPr lang="en-US" altLang="zh-CN" dirty="0"/>
              <a:t>][0/1]</a:t>
            </a:r>
            <a:r>
              <a:rPr lang="zh-CN" altLang="en-US" dirty="0"/>
              <a:t>表示</a:t>
            </a:r>
            <a:r>
              <a:rPr lang="en-US" altLang="zh-CN" dirty="0" err="1"/>
              <a:t>i</a:t>
            </a:r>
            <a:r>
              <a:rPr lang="zh-CN" altLang="en-US" dirty="0"/>
              <a:t>取或不取，非子树的最小值</a:t>
            </a:r>
            <a:endParaRPr lang="en-US" altLang="zh-CN" dirty="0"/>
          </a:p>
          <a:p>
            <a:pPr lvl="1"/>
            <a:r>
              <a:rPr lang="en-US" altLang="zh-CN" dirty="0"/>
              <a:t>H[</a:t>
            </a:r>
            <a:r>
              <a:rPr lang="en-US" altLang="zh-CN" dirty="0" err="1"/>
              <a:t>i</a:t>
            </a:r>
            <a:r>
              <a:rPr lang="en-US" altLang="zh-CN" dirty="0"/>
              <a:t>][j][0/1][0/1]</a:t>
            </a:r>
            <a:r>
              <a:rPr lang="zh-CN" altLang="en-US" dirty="0"/>
              <a:t>表示</a:t>
            </a:r>
            <a:r>
              <a:rPr lang="en-US" altLang="zh-CN" dirty="0" err="1"/>
              <a:t>i</a:t>
            </a:r>
            <a:r>
              <a:rPr lang="zh-CN" altLang="en-US" dirty="0"/>
              <a:t>取或不取，</a:t>
            </a:r>
            <a:r>
              <a:rPr lang="en-US" altLang="zh-CN" dirty="0" err="1"/>
              <a:t>i</a:t>
            </a:r>
            <a:r>
              <a:rPr lang="zh-CN" altLang="en-US" dirty="0"/>
              <a:t>的</a:t>
            </a:r>
            <a:r>
              <a:rPr lang="en-US" altLang="zh-CN" dirty="0"/>
              <a:t>2^j</a:t>
            </a:r>
            <a:r>
              <a:rPr lang="zh-CN" altLang="en-US" dirty="0"/>
              <a:t>级祖先取或不取</a:t>
            </a:r>
          </a:p>
        </p:txBody>
      </p:sp>
    </p:spTree>
    <p:extLst>
      <p:ext uri="{BB962C8B-B14F-4D97-AF65-F5344CB8AC3E}">
        <p14:creationId xmlns:p14="http://schemas.microsoft.com/office/powerpoint/2010/main" val="384396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a:xfrm>
            <a:off x="838200" y="1690688"/>
            <a:ext cx="10515600" cy="4351338"/>
          </a:xfrm>
        </p:spPr>
        <p:txBody>
          <a:bodyPr/>
          <a:lstStyle/>
          <a:p>
            <a:r>
              <a:rPr lang="en-US" altLang="zh-CN" dirty="0"/>
              <a:t>F</a:t>
            </a:r>
            <a:r>
              <a:rPr lang="zh-CN" altLang="en-US" dirty="0"/>
              <a:t>，</a:t>
            </a:r>
            <a:r>
              <a:rPr lang="en-US" altLang="zh-CN" dirty="0"/>
              <a:t>g</a:t>
            </a:r>
            <a:r>
              <a:rPr lang="zh-CN" altLang="en-US" dirty="0"/>
              <a:t>转移显然</a:t>
            </a:r>
            <a:endParaRPr lang="en-US" altLang="zh-CN" dirty="0"/>
          </a:p>
          <a:p>
            <a:r>
              <a:rPr lang="en-US" altLang="zh-CN" dirty="0"/>
              <a:t>H</a:t>
            </a:r>
            <a:r>
              <a:rPr lang="zh-CN" altLang="en-US" dirty="0"/>
              <a:t>先处理</a:t>
            </a:r>
            <a:r>
              <a:rPr lang="en-US" altLang="zh-CN" dirty="0" err="1"/>
              <a:t>i</a:t>
            </a:r>
            <a:r>
              <a:rPr lang="zh-CN" altLang="en-US" dirty="0"/>
              <a:t>及其父亲的初始值</a:t>
            </a:r>
            <a:endParaRPr lang="en-US" altLang="zh-CN" dirty="0"/>
          </a:p>
          <a:p>
            <a:r>
              <a:rPr lang="zh-CN" altLang="en-US" dirty="0"/>
              <a:t>再利用倍增处理完（</a:t>
            </a:r>
            <a:r>
              <a:rPr lang="en-US" altLang="zh-CN" dirty="0" err="1"/>
              <a:t>nlogn</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3444271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r>
              <a:rPr lang="zh-CN" altLang="en-US" dirty="0"/>
              <a:t>最后答案就是</a:t>
            </a:r>
            <a:r>
              <a:rPr lang="en-US" altLang="zh-CN" dirty="0"/>
              <a:t>a</a:t>
            </a:r>
            <a:r>
              <a:rPr lang="zh-CN" altLang="en-US" dirty="0"/>
              <a:t>子树（</a:t>
            </a:r>
            <a:r>
              <a:rPr lang="en-US" altLang="zh-CN" dirty="0"/>
              <a:t>f</a:t>
            </a:r>
            <a:r>
              <a:rPr lang="zh-CN" altLang="en-US" dirty="0"/>
              <a:t>），</a:t>
            </a:r>
            <a:r>
              <a:rPr lang="en-US" altLang="zh-CN" dirty="0"/>
              <a:t>ab</a:t>
            </a:r>
            <a:r>
              <a:rPr lang="zh-CN" altLang="en-US" dirty="0"/>
              <a:t>中间（</a:t>
            </a:r>
            <a:r>
              <a:rPr lang="en-US" altLang="zh-CN" dirty="0"/>
              <a:t>h</a:t>
            </a:r>
            <a:r>
              <a:rPr lang="zh-CN" altLang="en-US" dirty="0"/>
              <a:t>），</a:t>
            </a:r>
            <a:r>
              <a:rPr lang="en-US" altLang="zh-CN" dirty="0"/>
              <a:t>b</a:t>
            </a:r>
            <a:r>
              <a:rPr lang="zh-CN" altLang="en-US"/>
              <a:t>子树以外（</a:t>
            </a:r>
            <a:r>
              <a:rPr lang="en-US" altLang="zh-CN" dirty="0"/>
              <a:t>g</a:t>
            </a:r>
            <a:r>
              <a:rPr lang="zh-CN" altLang="en-US" dirty="0"/>
              <a:t>）</a:t>
            </a:r>
          </a:p>
        </p:txBody>
      </p:sp>
    </p:spTree>
    <p:extLst>
      <p:ext uri="{BB962C8B-B14F-4D97-AF65-F5344CB8AC3E}">
        <p14:creationId xmlns:p14="http://schemas.microsoft.com/office/powerpoint/2010/main" val="147729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9F692-7D8C-487F-ACD0-5C93EF7EF3F7}"/>
              </a:ext>
            </a:extLst>
          </p:cNvPr>
          <p:cNvSpPr>
            <a:spLocks noGrp="1"/>
          </p:cNvSpPr>
          <p:nvPr>
            <p:ph type="title"/>
          </p:nvPr>
        </p:nvSpPr>
        <p:spPr/>
        <p:txBody>
          <a:bodyPr>
            <a:normAutofit/>
          </a:bodyPr>
          <a:lstStyle/>
          <a:p>
            <a:r>
              <a:rPr lang="en-US" altLang="zh-CN" b="1" dirty="0"/>
              <a:t>【NOIP2014】</a:t>
            </a:r>
            <a:r>
              <a:rPr lang="zh-CN" altLang="en-US" b="1" dirty="0"/>
              <a:t>飞扬的小鸟</a:t>
            </a:r>
          </a:p>
        </p:txBody>
      </p:sp>
      <p:pic>
        <p:nvPicPr>
          <p:cNvPr id="5" name="内容占位符 4">
            <a:extLst>
              <a:ext uri="{FF2B5EF4-FFF2-40B4-BE49-F238E27FC236}">
                <a16:creationId xmlns:a16="http://schemas.microsoft.com/office/drawing/2014/main" id="{983BBD15-ABA3-4861-BD8D-5B0B947AB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3794" y="1207148"/>
            <a:ext cx="7804413" cy="5347252"/>
          </a:xfrm>
        </p:spPr>
      </p:pic>
    </p:spTree>
    <p:extLst>
      <p:ext uri="{BB962C8B-B14F-4D97-AF65-F5344CB8AC3E}">
        <p14:creationId xmlns:p14="http://schemas.microsoft.com/office/powerpoint/2010/main" val="1763178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4EB563-9A74-4CC8-997C-66A9F023016F}"/>
              </a:ext>
            </a:extLst>
          </p:cNvPr>
          <p:cNvSpPr>
            <a:spLocks noGrp="1"/>
          </p:cNvSpPr>
          <p:nvPr>
            <p:ph idx="1"/>
          </p:nvPr>
        </p:nvSpPr>
        <p:spPr>
          <a:xfrm>
            <a:off x="797859" y="825968"/>
            <a:ext cx="8229600" cy="4525963"/>
          </a:xfrm>
        </p:spPr>
        <p:txBody>
          <a:bodyPr>
            <a:normAutofit/>
          </a:bodyPr>
          <a:lstStyle/>
          <a:p>
            <a:r>
              <a:rPr lang="zh-CN" altLang="en-US" dirty="0"/>
              <a:t>首先，状态是很好想的 </a:t>
            </a:r>
            <a:r>
              <a:rPr lang="en-US" altLang="zh-CN" dirty="0"/>
              <a:t>f[</a:t>
            </a:r>
            <a:r>
              <a:rPr lang="en-US" altLang="zh-CN" dirty="0" err="1"/>
              <a:t>i</a:t>
            </a:r>
            <a:r>
              <a:rPr lang="en-US" altLang="zh-CN" dirty="0"/>
              <a:t>][j]</a:t>
            </a:r>
            <a:r>
              <a:rPr lang="zh-CN" altLang="en-US" dirty="0"/>
              <a:t>表示飞到</a:t>
            </a:r>
            <a:r>
              <a:rPr lang="en-US" altLang="zh-CN" dirty="0"/>
              <a:t>(</a:t>
            </a:r>
            <a:r>
              <a:rPr lang="en-US" altLang="zh-CN" dirty="0" err="1"/>
              <a:t>i,j</a:t>
            </a:r>
            <a:r>
              <a:rPr lang="en-US" altLang="zh-CN" dirty="0"/>
              <a:t>)</a:t>
            </a:r>
            <a:r>
              <a:rPr lang="zh-CN" altLang="en-US" dirty="0"/>
              <a:t>的最少点击次数</a:t>
            </a:r>
            <a:endParaRPr lang="en-US" altLang="zh-CN" dirty="0"/>
          </a:p>
          <a:p>
            <a:r>
              <a:rPr lang="zh-CN" altLang="en-US" dirty="0"/>
              <a:t> </a:t>
            </a:r>
            <a:r>
              <a:rPr lang="en-US" altLang="zh-CN" dirty="0"/>
              <a:t>f[i+1][</a:t>
            </a:r>
            <a:r>
              <a:rPr lang="en-US" altLang="zh-CN" dirty="0" err="1"/>
              <a:t>j+K∗X</a:t>
            </a:r>
            <a:r>
              <a:rPr lang="en-US" altLang="zh-CN" dirty="0"/>
              <a:t>]=min(f[i+1][</a:t>
            </a:r>
            <a:r>
              <a:rPr lang="en-US" altLang="zh-CN" dirty="0" err="1"/>
              <a:t>j+K∗X</a:t>
            </a:r>
            <a:r>
              <a:rPr lang="en-US" altLang="zh-CN" dirty="0"/>
              <a:t>],f[</a:t>
            </a:r>
            <a:r>
              <a:rPr lang="en-US" altLang="zh-CN" dirty="0" err="1"/>
              <a:t>i</a:t>
            </a:r>
            <a:r>
              <a:rPr lang="en-US" altLang="zh-CN" dirty="0"/>
              <a:t>][j]+K)</a:t>
            </a:r>
            <a:r>
              <a:rPr lang="zh-CN" altLang="en-US" dirty="0"/>
              <a:t>上升</a:t>
            </a:r>
            <a:r>
              <a:rPr lang="en-US" altLang="zh-CN" dirty="0"/>
              <a:t>f[i+1][j−Y]=min(f[i+1][j−Y],f[</a:t>
            </a:r>
            <a:r>
              <a:rPr lang="en-US" altLang="zh-CN" dirty="0" err="1"/>
              <a:t>i</a:t>
            </a:r>
            <a:r>
              <a:rPr lang="en-US" altLang="zh-CN" dirty="0"/>
              <a:t>][j]); </a:t>
            </a:r>
            <a:r>
              <a:rPr lang="zh-CN" altLang="en-US" dirty="0"/>
              <a:t>下降 </a:t>
            </a:r>
            <a:endParaRPr lang="en-US" altLang="zh-CN" dirty="0"/>
          </a:p>
        </p:txBody>
      </p:sp>
    </p:spTree>
    <p:extLst>
      <p:ext uri="{BB962C8B-B14F-4D97-AF65-F5344CB8AC3E}">
        <p14:creationId xmlns:p14="http://schemas.microsoft.com/office/powerpoint/2010/main" val="72433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r>
              <a:rPr lang="en-US" altLang="zh-CN" dirty="0"/>
              <a:t>f[</a:t>
            </a:r>
            <a:r>
              <a:rPr lang="en-US" altLang="zh-CN" dirty="0" err="1"/>
              <a:t>i</a:t>
            </a:r>
            <a:r>
              <a:rPr lang="en-US" altLang="zh-CN" dirty="0"/>
              <a:t>][j][k]</a:t>
            </a:r>
            <a:r>
              <a:rPr lang="zh-CN" altLang="en-US" dirty="0"/>
              <a:t>代表 </a:t>
            </a:r>
            <a:r>
              <a:rPr lang="en-US" altLang="zh-CN" dirty="0" err="1"/>
              <a:t>i</a:t>
            </a:r>
            <a:r>
              <a:rPr lang="en-US" altLang="zh-CN" dirty="0"/>
              <a:t> </a:t>
            </a:r>
            <a:r>
              <a:rPr lang="zh-CN" altLang="en-US" dirty="0"/>
              <a:t>到 </a:t>
            </a:r>
            <a:r>
              <a:rPr lang="en-US" altLang="zh-CN" dirty="0"/>
              <a:t>j </a:t>
            </a:r>
            <a:r>
              <a:rPr lang="zh-CN" altLang="en-US" dirty="0"/>
              <a:t>的区间是否可能结果为 </a:t>
            </a:r>
            <a:r>
              <a:rPr lang="en-US" altLang="zh-CN" dirty="0"/>
              <a:t>k</a:t>
            </a:r>
          </a:p>
          <a:p>
            <a:r>
              <a:rPr lang="zh-CN" altLang="en-US" dirty="0"/>
              <a:t>转移</a:t>
            </a:r>
            <a:r>
              <a:rPr lang="en-US" altLang="zh-CN" dirty="0"/>
              <a:t>f[</a:t>
            </a:r>
            <a:r>
              <a:rPr lang="en-US" altLang="zh-CN" dirty="0" err="1"/>
              <a:t>i</a:t>
            </a:r>
            <a:r>
              <a:rPr lang="en-US" altLang="zh-CN" dirty="0"/>
              <a:t>][j][t] = F[</a:t>
            </a:r>
            <a:r>
              <a:rPr lang="en-US" altLang="zh-CN" dirty="0" err="1"/>
              <a:t>i</a:t>
            </a:r>
            <a:r>
              <a:rPr lang="en-US" altLang="zh-CN" dirty="0"/>
              <a:t>][l][p] | f[r][j][q]</a:t>
            </a:r>
            <a:endParaRPr lang="zh-CN" altLang="en-US" dirty="0"/>
          </a:p>
        </p:txBody>
      </p:sp>
    </p:spTree>
    <p:extLst>
      <p:ext uri="{BB962C8B-B14F-4D97-AF65-F5344CB8AC3E}">
        <p14:creationId xmlns:p14="http://schemas.microsoft.com/office/powerpoint/2010/main" val="274416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7E1BD-A55A-4E20-8E94-55D5A72558B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A963C12-9084-4A0C-8289-73BAA2F3B575}"/>
              </a:ext>
            </a:extLst>
          </p:cNvPr>
          <p:cNvSpPr>
            <a:spLocks noGrp="1"/>
          </p:cNvSpPr>
          <p:nvPr>
            <p:ph idx="1"/>
          </p:nvPr>
        </p:nvSpPr>
        <p:spPr/>
        <p:txBody>
          <a:bodyPr/>
          <a:lstStyle/>
          <a:p>
            <a:r>
              <a:rPr lang="zh-CN" altLang="en-US" dirty="0"/>
              <a:t>根据数据范围，我们可以发现时间浪费在了</a:t>
            </a:r>
            <a:r>
              <a:rPr lang="en-US" altLang="zh-CN" dirty="0"/>
              <a:t>K</a:t>
            </a:r>
            <a:r>
              <a:rPr lang="zh-CN" altLang="en-US" dirty="0"/>
              <a:t>上，大量次数的上升使复杂度变为了</a:t>
            </a:r>
            <a:r>
              <a:rPr lang="en-US" altLang="zh-CN" dirty="0"/>
              <a:t>nm^2</a:t>
            </a:r>
            <a:r>
              <a:rPr lang="zh-CN" altLang="en-US" dirty="0"/>
              <a:t>，为了优化掉一个</a:t>
            </a:r>
            <a:r>
              <a:rPr lang="en-US" altLang="zh-CN" dirty="0"/>
              <a:t>m</a:t>
            </a:r>
            <a:r>
              <a:rPr lang="zh-CN" altLang="en-US" dirty="0"/>
              <a:t>，用</a:t>
            </a:r>
            <a:r>
              <a:rPr lang="en-US" altLang="zh-CN" dirty="0"/>
              <a:t>g[j]</a:t>
            </a:r>
            <a:r>
              <a:rPr lang="zh-CN" altLang="en-US" dirty="0"/>
              <a:t>表示在</a:t>
            </a:r>
            <a:r>
              <a:rPr lang="en-US" altLang="zh-CN" dirty="0"/>
              <a:t>j</a:t>
            </a:r>
            <a:r>
              <a:rPr lang="zh-CN" altLang="en-US" dirty="0"/>
              <a:t>高度的最小点击次数。 </a:t>
            </a:r>
            <a:endParaRPr lang="en-US" altLang="zh-CN" dirty="0"/>
          </a:p>
          <a:p>
            <a:r>
              <a:rPr lang="en-US" altLang="zh-CN" dirty="0"/>
              <a:t>g[j]=min(f[</a:t>
            </a:r>
            <a:r>
              <a:rPr lang="en-US" altLang="zh-CN" dirty="0" err="1"/>
              <a:t>i</a:t>
            </a:r>
            <a:r>
              <a:rPr lang="en-US" altLang="zh-CN" dirty="0"/>
              <a:t>][j],g[j−X]+1)</a:t>
            </a:r>
          </a:p>
          <a:p>
            <a:r>
              <a:rPr lang="zh-CN" altLang="en-US" dirty="0"/>
              <a:t>这样，就可以把多次上升转化为</a:t>
            </a:r>
            <a:r>
              <a:rPr lang="en-US" altLang="zh-CN" dirty="0"/>
              <a:t>1</a:t>
            </a:r>
            <a:r>
              <a:rPr lang="zh-CN" altLang="en-US" dirty="0"/>
              <a:t>次上升 </a:t>
            </a:r>
            <a:r>
              <a:rPr lang="en-US" altLang="zh-CN" dirty="0"/>
              <a:t>f[i+1][</a:t>
            </a:r>
            <a:r>
              <a:rPr lang="en-US" altLang="zh-CN" dirty="0" err="1"/>
              <a:t>j+X</a:t>
            </a:r>
            <a:r>
              <a:rPr lang="en-US" altLang="zh-CN" dirty="0"/>
              <a:t>]=min(f[i+1][</a:t>
            </a:r>
            <a:r>
              <a:rPr lang="en-US" altLang="zh-CN" dirty="0" err="1"/>
              <a:t>j+X</a:t>
            </a:r>
            <a:r>
              <a:rPr lang="en-US" altLang="zh-CN" dirty="0"/>
              <a:t>],g[j]+1)</a:t>
            </a:r>
            <a:endParaRPr lang="zh-CN" altLang="en-US" dirty="0"/>
          </a:p>
          <a:p>
            <a:endParaRPr lang="zh-CN" altLang="en-US" dirty="0"/>
          </a:p>
        </p:txBody>
      </p:sp>
    </p:spTree>
    <p:extLst>
      <p:ext uri="{BB962C8B-B14F-4D97-AF65-F5344CB8AC3E}">
        <p14:creationId xmlns:p14="http://schemas.microsoft.com/office/powerpoint/2010/main" val="599929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7F67D-A705-4302-A54C-E4F3482F3C11}"/>
              </a:ext>
            </a:extLst>
          </p:cNvPr>
          <p:cNvSpPr>
            <a:spLocks noGrp="1"/>
          </p:cNvSpPr>
          <p:nvPr>
            <p:ph type="title"/>
          </p:nvPr>
        </p:nvSpPr>
        <p:spPr/>
        <p:txBody>
          <a:bodyPr>
            <a:normAutofit/>
          </a:bodyPr>
          <a:lstStyle/>
          <a:p>
            <a:r>
              <a:rPr lang="en-US" altLang="zh-CN" b="1" dirty="0"/>
              <a:t>【GDKOI2015】</a:t>
            </a:r>
            <a:r>
              <a:rPr lang="zh-CN" altLang="en-US" b="1" dirty="0"/>
              <a:t>星球杯</a:t>
            </a:r>
            <a:endParaRPr lang="zh-CN" altLang="en-US" dirty="0"/>
          </a:p>
        </p:txBody>
      </p:sp>
      <p:sp>
        <p:nvSpPr>
          <p:cNvPr id="3" name="内容占位符 2">
            <a:extLst>
              <a:ext uri="{FF2B5EF4-FFF2-40B4-BE49-F238E27FC236}">
                <a16:creationId xmlns:a16="http://schemas.microsoft.com/office/drawing/2014/main" id="{2F158064-A287-4DC4-AA55-AACE946A18C4}"/>
              </a:ext>
            </a:extLst>
          </p:cNvPr>
          <p:cNvSpPr>
            <a:spLocks noGrp="1"/>
          </p:cNvSpPr>
          <p:nvPr>
            <p:ph idx="1"/>
          </p:nvPr>
        </p:nvSpPr>
        <p:spPr/>
        <p:txBody>
          <a:bodyPr/>
          <a:lstStyle/>
          <a:p>
            <a:r>
              <a:rPr lang="zh-CN" altLang="en-US" dirty="0"/>
              <a:t>给出</a:t>
            </a:r>
            <a:r>
              <a:rPr lang="en-US" altLang="zh-CN" dirty="0"/>
              <a:t>n</a:t>
            </a:r>
            <a:r>
              <a:rPr lang="zh-CN" altLang="en-US" dirty="0"/>
              <a:t>位选手的两轮得分，以及所属国家的信息（</a:t>
            </a:r>
            <a:r>
              <a:rPr lang="en-US" altLang="zh-CN" dirty="0"/>
              <a:t>0</a:t>
            </a:r>
            <a:r>
              <a:rPr lang="zh-CN" altLang="en-US" dirty="0"/>
              <a:t>或</a:t>
            </a:r>
            <a:r>
              <a:rPr lang="en-US" altLang="zh-CN" dirty="0"/>
              <a:t>1</a:t>
            </a:r>
            <a:r>
              <a:rPr lang="zh-CN" altLang="en-US" dirty="0"/>
              <a:t>）</a:t>
            </a:r>
          </a:p>
          <a:p>
            <a:r>
              <a:rPr lang="zh-CN" altLang="en-US" dirty="0"/>
              <a:t>安排每位选手分别参加哪一轮比赛</a:t>
            </a:r>
          </a:p>
          <a:p>
            <a:r>
              <a:rPr lang="zh-CN" altLang="en-US" dirty="0"/>
              <a:t>找出最佳方案，使得</a:t>
            </a:r>
            <a:r>
              <a:rPr lang="en-US" altLang="zh-CN" dirty="0"/>
              <a:t>1</a:t>
            </a:r>
            <a:r>
              <a:rPr lang="zh-CN" altLang="en-US" dirty="0"/>
              <a:t>国的选手得分总和最高</a:t>
            </a:r>
          </a:p>
          <a:p>
            <a:endParaRPr lang="zh-CN" altLang="en-US" dirty="0"/>
          </a:p>
        </p:txBody>
      </p:sp>
    </p:spTree>
    <p:extLst>
      <p:ext uri="{BB962C8B-B14F-4D97-AF65-F5344CB8AC3E}">
        <p14:creationId xmlns:p14="http://schemas.microsoft.com/office/powerpoint/2010/main" val="4269990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FD205-BE17-4FC8-A5F5-2B7310F8390F}"/>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41FE6A34-FEBD-4316-A99C-1E89100F7E0C}"/>
              </a:ext>
            </a:extLst>
          </p:cNvPr>
          <p:cNvSpPr>
            <a:spLocks noGrp="1"/>
          </p:cNvSpPr>
          <p:nvPr>
            <p:ph idx="1"/>
          </p:nvPr>
        </p:nvSpPr>
        <p:spPr/>
        <p:txBody>
          <a:bodyPr>
            <a:normAutofit/>
          </a:bodyPr>
          <a:lstStyle/>
          <a:p>
            <a:r>
              <a:rPr lang="zh-CN" altLang="en-US" dirty="0"/>
              <a:t>我们观察到它的</a:t>
            </a:r>
            <a:r>
              <a:rPr lang="en-US" altLang="zh-CN" dirty="0"/>
              <a:t>N</a:t>
            </a:r>
            <a:r>
              <a:rPr lang="zh-CN" altLang="en-US" dirty="0"/>
              <a:t>非常小，于是我们可以枚举一个分界线，表示第一轮预选赛中排名第</a:t>
            </a:r>
            <a:r>
              <a:rPr lang="en-US" altLang="zh-CN" dirty="0"/>
              <a:t>K</a:t>
            </a:r>
            <a:r>
              <a:rPr lang="zh-CN" altLang="en-US" dirty="0"/>
              <a:t>的人的分数。</a:t>
            </a:r>
            <a:endParaRPr lang="en-US" altLang="zh-CN" dirty="0"/>
          </a:p>
          <a:p>
            <a:r>
              <a:rPr lang="zh-CN" altLang="en-US" dirty="0"/>
              <a:t>我们设他在第一轮预选赛中的得分为</a:t>
            </a:r>
            <a:r>
              <a:rPr lang="en-US" altLang="zh-CN" dirty="0"/>
              <a:t>x</a:t>
            </a:r>
            <a:r>
              <a:rPr lang="zh-CN" altLang="en-US" dirty="0"/>
              <a:t>。 　　那么我们可以发现，对于所有</a:t>
            </a:r>
            <a:r>
              <a:rPr lang="en-US" altLang="zh-CN" dirty="0"/>
              <a:t>0</a:t>
            </a:r>
            <a:r>
              <a:rPr lang="zh-CN" altLang="en-US" dirty="0"/>
              <a:t>国的人</a:t>
            </a:r>
            <a:r>
              <a:rPr lang="en-US" altLang="zh-CN" dirty="0" err="1"/>
              <a:t>i</a:t>
            </a:r>
            <a:r>
              <a:rPr lang="zh-CN" altLang="en-US" dirty="0"/>
              <a:t>，若</a:t>
            </a:r>
            <a:r>
              <a:rPr lang="en-US" altLang="zh-CN" dirty="0"/>
              <a:t>Xi</a:t>
            </a:r>
            <a:r>
              <a:rPr lang="zh-CN" altLang="en-US" dirty="0"/>
              <a:t>＜</a:t>
            </a:r>
            <a:r>
              <a:rPr lang="en-US" altLang="zh-CN" dirty="0"/>
              <a:t>x</a:t>
            </a:r>
            <a:r>
              <a:rPr lang="zh-CN" altLang="en-US" dirty="0"/>
              <a:t>，则显然把他丢进第一轮里。</a:t>
            </a:r>
            <a:endParaRPr lang="en-US" altLang="zh-CN" dirty="0"/>
          </a:p>
          <a:p>
            <a:r>
              <a:rPr lang="zh-CN" altLang="en-US" dirty="0"/>
              <a:t>按第二轮分数从大到小排序</a:t>
            </a:r>
            <a:endParaRPr lang="en-US" altLang="zh-CN" dirty="0"/>
          </a:p>
          <a:p>
            <a:r>
              <a:rPr lang="zh-CN" altLang="en-US" dirty="0"/>
              <a:t>我们可以设</a:t>
            </a:r>
            <a:r>
              <a:rPr lang="en-US" altLang="zh-CN" dirty="0"/>
              <a:t>f[</a:t>
            </a:r>
            <a:r>
              <a:rPr lang="en-US" altLang="zh-CN" dirty="0" err="1"/>
              <a:t>i</a:t>
            </a:r>
            <a:r>
              <a:rPr lang="en-US" altLang="zh-CN" dirty="0"/>
              <a:t>][j]</a:t>
            </a:r>
            <a:r>
              <a:rPr lang="zh-CN" altLang="en-US" dirty="0"/>
              <a:t>表示在前</a:t>
            </a:r>
            <a:r>
              <a:rPr lang="en-US" altLang="zh-CN" dirty="0" err="1"/>
              <a:t>i</a:t>
            </a:r>
            <a:r>
              <a:rPr lang="zh-CN" altLang="en-US" dirty="0"/>
              <a:t>个选手中，有</a:t>
            </a:r>
            <a:r>
              <a:rPr lang="en-US" altLang="zh-CN" dirty="0"/>
              <a:t>j</a:t>
            </a:r>
            <a:r>
              <a:rPr lang="zh-CN" altLang="en-US" dirty="0"/>
              <a:t>个选手参加了第一轮预选赛并且晋级时</a:t>
            </a:r>
            <a:r>
              <a:rPr lang="en-US" altLang="zh-CN" dirty="0"/>
              <a:t>1</a:t>
            </a:r>
            <a:r>
              <a:rPr lang="zh-CN" altLang="en-US" dirty="0"/>
              <a:t>王国的选手最高的得分总和。</a:t>
            </a:r>
          </a:p>
        </p:txBody>
      </p:sp>
    </p:spTree>
    <p:extLst>
      <p:ext uri="{BB962C8B-B14F-4D97-AF65-F5344CB8AC3E}">
        <p14:creationId xmlns:p14="http://schemas.microsoft.com/office/powerpoint/2010/main" val="2861927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15C74-93EF-4729-A6AF-85FE767DDD3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2E0A405-D26E-46DE-B9BD-67CB010CE68D}"/>
              </a:ext>
            </a:extLst>
          </p:cNvPr>
          <p:cNvSpPr>
            <a:spLocks noGrp="1"/>
          </p:cNvSpPr>
          <p:nvPr>
            <p:ph idx="1"/>
          </p:nvPr>
        </p:nvSpPr>
        <p:spPr/>
        <p:txBody>
          <a:bodyPr>
            <a:normAutofit fontScale="92500" lnSpcReduction="10000"/>
          </a:bodyPr>
          <a:lstStyle/>
          <a:p>
            <a:r>
              <a:rPr lang="zh-CN" altLang="en-US" dirty="0"/>
              <a:t>有三种情况：</a:t>
            </a:r>
            <a:endParaRPr lang="en-US" altLang="zh-CN" dirty="0"/>
          </a:p>
          <a:p>
            <a:r>
              <a:rPr lang="zh-CN" altLang="en-US" dirty="0"/>
              <a:t>① </a:t>
            </a:r>
            <a:r>
              <a:rPr lang="en-US" altLang="zh-CN" dirty="0"/>
              <a:t>0</a:t>
            </a:r>
            <a:r>
              <a:rPr lang="zh-CN" altLang="en-US" dirty="0"/>
              <a:t>队选手且分数≥</a:t>
            </a:r>
            <a:r>
              <a:rPr lang="en-US" altLang="zh-CN" dirty="0"/>
              <a:t>x </a:t>
            </a:r>
          </a:p>
          <a:p>
            <a:pPr lvl="1"/>
            <a:r>
              <a:rPr lang="en-US" altLang="zh-CN" dirty="0"/>
              <a:t>1</a:t>
            </a:r>
            <a:r>
              <a:rPr lang="zh-CN" altLang="en-US" dirty="0"/>
              <a:t>、放第一场 </a:t>
            </a:r>
            <a:r>
              <a:rPr lang="en-US" altLang="zh-CN" dirty="0"/>
              <a:t>F[i-1][j-1] (j&gt;0)</a:t>
            </a:r>
          </a:p>
          <a:p>
            <a:pPr lvl="1"/>
            <a:r>
              <a:rPr lang="en-US" altLang="zh-CN" dirty="0"/>
              <a:t>2</a:t>
            </a:r>
            <a:r>
              <a:rPr lang="zh-CN" altLang="en-US" dirty="0"/>
              <a:t>、放第二场 </a:t>
            </a:r>
            <a:r>
              <a:rPr lang="en-US" altLang="zh-CN" dirty="0"/>
              <a:t>F[i-1][j]</a:t>
            </a:r>
          </a:p>
          <a:p>
            <a:r>
              <a:rPr lang="en-US" altLang="zh-CN" dirty="0"/>
              <a:t>② 1</a:t>
            </a:r>
            <a:r>
              <a:rPr lang="zh-CN" altLang="en-US" dirty="0"/>
              <a:t>队选手且分数</a:t>
            </a:r>
            <a:r>
              <a:rPr lang="en-US" altLang="zh-CN" dirty="0"/>
              <a:t>&lt; x </a:t>
            </a:r>
          </a:p>
          <a:p>
            <a:pPr lvl="1"/>
            <a:r>
              <a:rPr lang="en-US" altLang="zh-CN" dirty="0"/>
              <a:t>1</a:t>
            </a:r>
            <a:r>
              <a:rPr lang="zh-CN" altLang="en-US" dirty="0"/>
              <a:t>、放第二场 </a:t>
            </a:r>
            <a:r>
              <a:rPr lang="en-US" altLang="zh-CN" dirty="0"/>
              <a:t>F[i-1][j]+Sec[</a:t>
            </a:r>
            <a:r>
              <a:rPr lang="en-US" altLang="zh-CN" dirty="0" err="1"/>
              <a:t>i</a:t>
            </a:r>
            <a:r>
              <a:rPr lang="en-US" altLang="zh-CN" dirty="0"/>
              <a:t>] (</a:t>
            </a:r>
            <a:r>
              <a:rPr lang="en-US" altLang="zh-CN" dirty="0" err="1"/>
              <a:t>i</a:t>
            </a:r>
            <a:r>
              <a:rPr lang="en-US" altLang="zh-CN" dirty="0"/>
              <a:t>&gt;j &amp; </a:t>
            </a:r>
            <a:r>
              <a:rPr lang="en-US" altLang="zh-CN" dirty="0" err="1"/>
              <a:t>i</a:t>
            </a:r>
            <a:r>
              <a:rPr lang="en-US" altLang="zh-CN" dirty="0"/>
              <a:t>-j&lt;=k) </a:t>
            </a:r>
          </a:p>
          <a:p>
            <a:pPr marL="457200" lvl="1" indent="0">
              <a:buNone/>
            </a:pPr>
            <a:r>
              <a:rPr lang="en-US" altLang="zh-CN" dirty="0"/>
              <a:t>                             F[i-1][j] (else)</a:t>
            </a:r>
          </a:p>
          <a:p>
            <a:r>
              <a:rPr lang="en-US" altLang="zh-CN" dirty="0"/>
              <a:t>③ 1</a:t>
            </a:r>
            <a:r>
              <a:rPr lang="zh-CN" altLang="en-US" dirty="0"/>
              <a:t>队选手且分数≥</a:t>
            </a:r>
            <a:r>
              <a:rPr lang="en-US" altLang="zh-CN" dirty="0"/>
              <a:t>x </a:t>
            </a:r>
          </a:p>
          <a:p>
            <a:pPr lvl="1"/>
            <a:r>
              <a:rPr lang="en-US" altLang="zh-CN" dirty="0"/>
              <a:t>1</a:t>
            </a:r>
            <a:r>
              <a:rPr lang="zh-CN" altLang="en-US" dirty="0"/>
              <a:t>、放第一场 </a:t>
            </a:r>
            <a:r>
              <a:rPr lang="en-US" altLang="zh-CN" dirty="0"/>
              <a:t>F[i-1][j-1]+Fir[</a:t>
            </a:r>
            <a:r>
              <a:rPr lang="en-US" altLang="zh-CN" dirty="0" err="1"/>
              <a:t>i</a:t>
            </a:r>
            <a:r>
              <a:rPr lang="en-US" altLang="zh-CN" dirty="0"/>
              <a:t>] (j&gt;0)</a:t>
            </a:r>
          </a:p>
          <a:p>
            <a:pPr lvl="1"/>
            <a:r>
              <a:rPr lang="en-US" altLang="zh-CN" dirty="0"/>
              <a:t>2</a:t>
            </a:r>
            <a:r>
              <a:rPr lang="zh-CN" altLang="en-US" dirty="0"/>
              <a:t>、放第二场 </a:t>
            </a:r>
            <a:r>
              <a:rPr lang="en-US" altLang="zh-CN" dirty="0"/>
              <a:t>F[i-1][j]+Sec[</a:t>
            </a:r>
            <a:r>
              <a:rPr lang="en-US" altLang="zh-CN" dirty="0" err="1"/>
              <a:t>i</a:t>
            </a:r>
            <a:r>
              <a:rPr lang="en-US" altLang="zh-CN" dirty="0"/>
              <a:t>] (</a:t>
            </a:r>
            <a:r>
              <a:rPr lang="en-US" altLang="zh-CN" dirty="0" err="1"/>
              <a:t>i</a:t>
            </a:r>
            <a:r>
              <a:rPr lang="en-US" altLang="zh-CN" dirty="0"/>
              <a:t>&gt;j &amp; </a:t>
            </a:r>
            <a:r>
              <a:rPr lang="en-US" altLang="zh-CN" dirty="0" err="1"/>
              <a:t>i</a:t>
            </a:r>
            <a:r>
              <a:rPr lang="en-US" altLang="zh-CN" dirty="0"/>
              <a:t>-j&lt;=k) </a:t>
            </a:r>
          </a:p>
          <a:p>
            <a:pPr marL="457200" lvl="1" indent="0">
              <a:buNone/>
            </a:pPr>
            <a:r>
              <a:rPr lang="en-US" altLang="zh-CN" dirty="0"/>
              <a:t>                              F[i-1][j] (else)</a:t>
            </a:r>
            <a:endParaRPr lang="zh-CN" altLang="en-US" dirty="0"/>
          </a:p>
        </p:txBody>
      </p:sp>
    </p:spTree>
    <p:extLst>
      <p:ext uri="{BB962C8B-B14F-4D97-AF65-F5344CB8AC3E}">
        <p14:creationId xmlns:p14="http://schemas.microsoft.com/office/powerpoint/2010/main" val="3658019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75494-272F-469F-8542-26C1E4535888}"/>
              </a:ext>
            </a:extLst>
          </p:cNvPr>
          <p:cNvSpPr>
            <a:spLocks noGrp="1"/>
          </p:cNvSpPr>
          <p:nvPr>
            <p:ph type="title"/>
          </p:nvPr>
        </p:nvSpPr>
        <p:spPr/>
        <p:txBody>
          <a:bodyPr>
            <a:normAutofit/>
          </a:bodyPr>
          <a:lstStyle/>
          <a:p>
            <a:r>
              <a:rPr lang="en-US" altLang="zh-CN" b="1" dirty="0"/>
              <a:t>【JZOJ4474】</a:t>
            </a:r>
            <a:r>
              <a:rPr lang="zh-CN" altLang="en-US" b="1" dirty="0"/>
              <a:t>排列计数</a:t>
            </a:r>
            <a:br>
              <a:rPr lang="zh-CN" altLang="en-US" b="1" dirty="0"/>
            </a:br>
            <a:endParaRPr lang="zh-CN" altLang="en-US" dirty="0"/>
          </a:p>
        </p:txBody>
      </p:sp>
      <p:sp>
        <p:nvSpPr>
          <p:cNvPr id="3" name="内容占位符 2">
            <a:extLst>
              <a:ext uri="{FF2B5EF4-FFF2-40B4-BE49-F238E27FC236}">
                <a16:creationId xmlns:a16="http://schemas.microsoft.com/office/drawing/2014/main" id="{783BEF59-0EA6-4F28-8145-5791971E14E7}"/>
              </a:ext>
            </a:extLst>
          </p:cNvPr>
          <p:cNvSpPr>
            <a:spLocks noGrp="1"/>
          </p:cNvSpPr>
          <p:nvPr>
            <p:ph idx="1"/>
          </p:nvPr>
        </p:nvSpPr>
        <p:spPr/>
        <p:txBody>
          <a:bodyPr/>
          <a:lstStyle/>
          <a:p>
            <a:r>
              <a:rPr lang="zh-CN" altLang="en-US" dirty="0"/>
              <a:t>求有多少种长度为 </a:t>
            </a:r>
            <a:r>
              <a:rPr lang="en-US" altLang="zh-CN" dirty="0"/>
              <a:t>n </a:t>
            </a:r>
            <a:r>
              <a:rPr lang="zh-CN" altLang="en-US" dirty="0"/>
              <a:t>的序列 </a:t>
            </a:r>
            <a:r>
              <a:rPr lang="en-US" altLang="zh-CN" dirty="0"/>
              <a:t>A</a:t>
            </a:r>
            <a:r>
              <a:rPr lang="zh-CN" altLang="en-US" dirty="0"/>
              <a:t>，满足以下条件：</a:t>
            </a:r>
            <a:br>
              <a:rPr lang="zh-CN" altLang="en-US" dirty="0"/>
            </a:br>
            <a:r>
              <a:rPr lang="en-US" altLang="zh-CN" dirty="0"/>
              <a:t>(1)1 ~ n </a:t>
            </a:r>
            <a:r>
              <a:rPr lang="zh-CN" altLang="en-US" dirty="0"/>
              <a:t>这 </a:t>
            </a:r>
            <a:r>
              <a:rPr lang="en-US" altLang="zh-CN" dirty="0"/>
              <a:t>n </a:t>
            </a:r>
            <a:r>
              <a:rPr lang="zh-CN" altLang="en-US" dirty="0"/>
              <a:t>个数在序列中各出现了一次</a:t>
            </a:r>
            <a:br>
              <a:rPr lang="zh-CN" altLang="en-US" dirty="0"/>
            </a:br>
            <a:r>
              <a:rPr lang="en-US" altLang="zh-CN" dirty="0"/>
              <a:t>(2)</a:t>
            </a:r>
            <a:r>
              <a:rPr lang="zh-CN" altLang="en-US" dirty="0"/>
              <a:t>若第 </a:t>
            </a:r>
            <a:r>
              <a:rPr lang="en-US" altLang="zh-CN" dirty="0" err="1"/>
              <a:t>i</a:t>
            </a:r>
            <a:r>
              <a:rPr lang="en-US" altLang="zh-CN" dirty="0"/>
              <a:t> </a:t>
            </a:r>
            <a:r>
              <a:rPr lang="zh-CN" altLang="en-US" dirty="0"/>
              <a:t>个数 </a:t>
            </a:r>
            <a:r>
              <a:rPr lang="en-US" altLang="zh-CN" dirty="0"/>
              <a:t>A[</a:t>
            </a:r>
            <a:r>
              <a:rPr lang="en-US" altLang="zh-CN" dirty="0" err="1"/>
              <a:t>i</a:t>
            </a:r>
            <a:r>
              <a:rPr lang="en-US" altLang="zh-CN" dirty="0"/>
              <a:t>] </a:t>
            </a:r>
            <a:r>
              <a:rPr lang="zh-CN" altLang="en-US" dirty="0"/>
              <a:t>的值为 </a:t>
            </a:r>
            <a:r>
              <a:rPr lang="en-US" altLang="zh-CN" dirty="0" err="1"/>
              <a:t>i</a:t>
            </a:r>
            <a:r>
              <a:rPr lang="zh-CN" altLang="en-US" dirty="0"/>
              <a:t>，则称 </a:t>
            </a:r>
            <a:r>
              <a:rPr lang="en-US" altLang="zh-CN" dirty="0" err="1"/>
              <a:t>i</a:t>
            </a:r>
            <a:r>
              <a:rPr lang="en-US" altLang="zh-CN" dirty="0"/>
              <a:t> </a:t>
            </a:r>
            <a:r>
              <a:rPr lang="zh-CN" altLang="en-US" dirty="0"/>
              <a:t>是稳定的。序列恰好有 </a:t>
            </a:r>
            <a:r>
              <a:rPr lang="en-US" altLang="zh-CN" dirty="0"/>
              <a:t>m </a:t>
            </a:r>
            <a:r>
              <a:rPr lang="zh-CN" altLang="en-US" dirty="0"/>
              <a:t>个数是稳定的</a:t>
            </a:r>
            <a:br>
              <a:rPr lang="zh-CN" altLang="en-US" dirty="0"/>
            </a:br>
            <a:r>
              <a:rPr lang="zh-CN" altLang="en-US" dirty="0"/>
              <a:t>满足条件的序列可能很多，序列数对 </a:t>
            </a:r>
            <a:r>
              <a:rPr lang="en-US" altLang="zh-CN" dirty="0"/>
              <a:t>10^9+7 </a:t>
            </a:r>
            <a:r>
              <a:rPr lang="zh-CN" altLang="en-US" dirty="0"/>
              <a:t>取模。</a:t>
            </a:r>
          </a:p>
        </p:txBody>
      </p:sp>
    </p:spTree>
    <p:extLst>
      <p:ext uri="{BB962C8B-B14F-4D97-AF65-F5344CB8AC3E}">
        <p14:creationId xmlns:p14="http://schemas.microsoft.com/office/powerpoint/2010/main" val="2857994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9EB03-B236-4883-B222-56C5AD644BB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3765D2D-B6CD-479B-817E-47E19C952076}"/>
              </a:ext>
            </a:extLst>
          </p:cNvPr>
          <p:cNvSpPr>
            <a:spLocks noGrp="1"/>
          </p:cNvSpPr>
          <p:nvPr>
            <p:ph idx="1"/>
          </p:nvPr>
        </p:nvSpPr>
        <p:spPr>
          <a:xfrm>
            <a:off x="690282" y="1811459"/>
            <a:ext cx="10515600" cy="4804493"/>
          </a:xfrm>
        </p:spPr>
        <p:txBody>
          <a:bodyPr>
            <a:noAutofit/>
          </a:bodyPr>
          <a:lstStyle/>
          <a:p>
            <a:r>
              <a:rPr lang="zh-CN" altLang="en-US" sz="2000" dirty="0"/>
              <a:t>观察题目可以发现最终答案为      </a:t>
            </a:r>
            <a:endParaRPr lang="en-US" altLang="zh-CN" sz="2000" dirty="0"/>
          </a:p>
          <a:p>
            <a:r>
              <a:rPr lang="zh-CN" altLang="en-US" sz="2000" dirty="0"/>
              <a:t>其中 </a:t>
            </a:r>
            <a:r>
              <a:rPr lang="en-US" altLang="zh-CN" sz="2000" dirty="0"/>
              <a:t>C </a:t>
            </a:r>
            <a:r>
              <a:rPr lang="zh-CN" altLang="en-US" sz="2000" dirty="0"/>
              <a:t>为组合数， </a:t>
            </a:r>
            <a:r>
              <a:rPr lang="en-US" altLang="zh-CN" sz="2000" dirty="0"/>
              <a:t>f [</a:t>
            </a:r>
            <a:r>
              <a:rPr lang="en-US" altLang="zh-CN" sz="2000" dirty="0" err="1"/>
              <a:t>i</a:t>
            </a:r>
            <a:r>
              <a:rPr lang="en-US" altLang="zh-CN" sz="2000" dirty="0"/>
              <a:t>]</a:t>
            </a:r>
            <a:r>
              <a:rPr lang="zh-CN" altLang="en-US" sz="2000" dirty="0"/>
              <a:t>表示长度 </a:t>
            </a:r>
            <a:r>
              <a:rPr lang="en-US" altLang="zh-CN" sz="2000" dirty="0" err="1"/>
              <a:t>i</a:t>
            </a:r>
            <a:r>
              <a:rPr lang="en-US" altLang="zh-CN" sz="2000" dirty="0"/>
              <a:t> </a:t>
            </a:r>
            <a:r>
              <a:rPr lang="zh-CN" altLang="en-US" sz="2000" dirty="0"/>
              <a:t>的序列错位排列的方案数（即保证数 </a:t>
            </a:r>
            <a:r>
              <a:rPr lang="en-US" altLang="zh-CN" sz="2000" dirty="0" err="1"/>
              <a:t>i</a:t>
            </a:r>
            <a:r>
              <a:rPr lang="en-US" altLang="zh-CN" sz="2000" dirty="0"/>
              <a:t> </a:t>
            </a:r>
            <a:r>
              <a:rPr lang="zh-CN" altLang="en-US" sz="2000" dirty="0"/>
              <a:t>不放在位置 </a:t>
            </a:r>
            <a:r>
              <a:rPr lang="en-US" altLang="zh-CN" sz="2000" dirty="0" err="1"/>
              <a:t>i</a:t>
            </a:r>
            <a:r>
              <a:rPr lang="en-US" altLang="zh-CN" sz="2000" dirty="0"/>
              <a:t> </a:t>
            </a:r>
            <a:r>
              <a:rPr lang="zh-CN" altLang="en-US" sz="2000" dirty="0"/>
              <a:t>上）。</a:t>
            </a:r>
            <a:endParaRPr lang="en-US" altLang="zh-CN" sz="2000" dirty="0"/>
          </a:p>
          <a:p>
            <a:r>
              <a:rPr lang="zh-CN" altLang="en-US" sz="2000" dirty="0"/>
              <a:t>可以这样来理解这个式子，先从 </a:t>
            </a:r>
            <a:r>
              <a:rPr lang="en-US" altLang="zh-CN" sz="2000" dirty="0"/>
              <a:t>n </a:t>
            </a:r>
            <a:r>
              <a:rPr lang="zh-CN" altLang="en-US" sz="2000" dirty="0"/>
              <a:t>个位置中选出 </a:t>
            </a:r>
            <a:r>
              <a:rPr lang="en-US" altLang="zh-CN" sz="2000" dirty="0"/>
              <a:t>m </a:t>
            </a:r>
            <a:r>
              <a:rPr lang="zh-CN" altLang="en-US" sz="2000" dirty="0"/>
              <a:t>位置，保证他们满足条件 </a:t>
            </a:r>
            <a:r>
              <a:rPr lang="en-US" altLang="zh-CN" sz="2000" dirty="0"/>
              <a:t>2</a:t>
            </a:r>
            <a:r>
              <a:rPr lang="zh-CN" altLang="en-US" sz="2000" dirty="0"/>
              <a:t>，其余位置不能 再有 </a:t>
            </a:r>
            <a:r>
              <a:rPr lang="en-US" altLang="zh-CN" sz="2000" dirty="0"/>
              <a:t>a[</a:t>
            </a:r>
            <a:r>
              <a:rPr lang="en-US" altLang="zh-CN" sz="2000" dirty="0" err="1"/>
              <a:t>i</a:t>
            </a:r>
            <a:r>
              <a:rPr lang="en-US" altLang="zh-CN" sz="2000" dirty="0"/>
              <a:t>] = </a:t>
            </a:r>
            <a:r>
              <a:rPr lang="en-US" altLang="zh-CN" sz="2000" dirty="0" err="1"/>
              <a:t>i</a:t>
            </a:r>
            <a:r>
              <a:rPr lang="zh-CN" altLang="en-US" sz="2000" dirty="0"/>
              <a:t>，所以是错位排列。</a:t>
            </a:r>
            <a:endParaRPr lang="en-US" altLang="zh-CN" sz="2000" dirty="0"/>
          </a:p>
          <a:p>
            <a:r>
              <a:rPr lang="zh-CN" altLang="en-US" sz="2000" dirty="0"/>
              <a:t>然而 </a:t>
            </a:r>
            <a:r>
              <a:rPr lang="en-US" altLang="zh-CN" sz="2000" dirty="0"/>
              <a:t>f </a:t>
            </a:r>
            <a:r>
              <a:rPr lang="zh-CN" altLang="en-US" sz="2000" dirty="0"/>
              <a:t>是可以 递推的。 </a:t>
            </a:r>
            <a:r>
              <a:rPr lang="en-US" altLang="zh-CN" sz="2000" dirty="0"/>
              <a:t>f [n]=(n-1)*(f[n-1]+f[n-2]) </a:t>
            </a:r>
          </a:p>
          <a:p>
            <a:r>
              <a:rPr lang="zh-CN" altLang="en-US" sz="2000" dirty="0"/>
              <a:t>这个式子还是比较 好理解的：首先假设我们先确定数字 </a:t>
            </a:r>
            <a:r>
              <a:rPr lang="en-US" altLang="zh-CN" sz="2000" dirty="0"/>
              <a:t>1 </a:t>
            </a:r>
            <a:r>
              <a:rPr lang="zh-CN" altLang="en-US" sz="2000" dirty="0"/>
              <a:t>的位置，那么除了位置 </a:t>
            </a:r>
            <a:r>
              <a:rPr lang="en-US" altLang="zh-CN" sz="2000" dirty="0"/>
              <a:t>1</a:t>
            </a:r>
            <a:r>
              <a:rPr lang="zh-CN" altLang="en-US" sz="2000" dirty="0"/>
              <a:t>，其他位置都可以放，所以是</a:t>
            </a:r>
            <a:r>
              <a:rPr lang="en-US" altLang="zh-CN" sz="2000" dirty="0"/>
              <a:t>(n-1)</a:t>
            </a:r>
            <a:r>
              <a:rPr lang="zh-CN" altLang="en-US" sz="2000" dirty="0"/>
              <a:t>，当我们确定了 </a:t>
            </a:r>
            <a:r>
              <a:rPr lang="en-US" altLang="zh-CN" sz="2000" dirty="0"/>
              <a:t>1</a:t>
            </a:r>
            <a:r>
              <a:rPr lang="zh-CN" altLang="en-US" sz="2000" dirty="0"/>
              <a:t>的位置之后，不妨假设放在位置 </a:t>
            </a:r>
            <a:r>
              <a:rPr lang="en-US" altLang="zh-CN" sz="2000" dirty="0"/>
              <a:t>x </a:t>
            </a:r>
            <a:r>
              <a:rPr lang="zh-CN" altLang="en-US" sz="2000" dirty="0"/>
              <a:t>，那么数字 </a:t>
            </a:r>
            <a:r>
              <a:rPr lang="en-US" altLang="zh-CN" sz="2000" dirty="0"/>
              <a:t>x </a:t>
            </a:r>
            <a:r>
              <a:rPr lang="zh-CN" altLang="en-US" sz="2000" dirty="0"/>
              <a:t>有两种选择： </a:t>
            </a:r>
            <a:endParaRPr lang="en-US" altLang="zh-CN" sz="2000" dirty="0"/>
          </a:p>
          <a:p>
            <a:pPr lvl="1"/>
            <a:r>
              <a:rPr lang="en-US" altLang="zh-CN" sz="2000" dirty="0"/>
              <a:t>1.</a:t>
            </a:r>
            <a:r>
              <a:rPr lang="zh-CN" altLang="en-US" sz="2000" dirty="0"/>
              <a:t>放在位置</a:t>
            </a:r>
            <a:r>
              <a:rPr lang="en-US" altLang="zh-CN" sz="2000" dirty="0"/>
              <a:t>1</a:t>
            </a:r>
            <a:r>
              <a:rPr lang="zh-CN" altLang="en-US" sz="2000" dirty="0"/>
              <a:t>，这时剩下的</a:t>
            </a:r>
            <a:r>
              <a:rPr lang="en-US" altLang="zh-CN" sz="2000" dirty="0"/>
              <a:t>n-2</a:t>
            </a:r>
            <a:r>
              <a:rPr lang="zh-CN" altLang="en-US" sz="2000" dirty="0"/>
              <a:t>个数是错位的，方案数就是</a:t>
            </a:r>
            <a:r>
              <a:rPr lang="en-US" altLang="zh-CN" sz="2000" dirty="0"/>
              <a:t>f[n-2];</a:t>
            </a:r>
          </a:p>
          <a:p>
            <a:pPr lvl="1"/>
            <a:r>
              <a:rPr lang="en-US" altLang="zh-CN" sz="2000" dirty="0"/>
              <a:t>2.</a:t>
            </a:r>
            <a:r>
              <a:rPr lang="zh-CN" altLang="en-US" sz="2000" dirty="0"/>
              <a:t>不放在位置</a:t>
            </a:r>
            <a:r>
              <a:rPr lang="en-US" altLang="zh-CN" sz="2000" dirty="0"/>
              <a:t>1</a:t>
            </a:r>
            <a:r>
              <a:rPr lang="zh-CN" altLang="en-US" sz="2000" dirty="0"/>
              <a:t>，这时除</a:t>
            </a:r>
            <a:r>
              <a:rPr lang="en-US" altLang="zh-CN" sz="2000" dirty="0"/>
              <a:t>1</a:t>
            </a:r>
            <a:r>
              <a:rPr lang="zh-CN" altLang="en-US" sz="2000" dirty="0"/>
              <a:t>外</a:t>
            </a:r>
            <a:r>
              <a:rPr lang="en-US" altLang="zh-CN" sz="2000" dirty="0"/>
              <a:t>n-1</a:t>
            </a:r>
            <a:r>
              <a:rPr lang="zh-CN" altLang="en-US" sz="2000" dirty="0"/>
              <a:t>个数是错位的，方案数为</a:t>
            </a:r>
            <a:r>
              <a:rPr lang="en-US" altLang="zh-CN" sz="2000" dirty="0"/>
              <a:t>f[n-1]</a:t>
            </a:r>
            <a:r>
              <a:rPr lang="zh-CN" altLang="en-US" sz="2000" dirty="0"/>
              <a:t>，那么总的方案数就是</a:t>
            </a:r>
            <a:r>
              <a:rPr lang="en-US" altLang="zh-CN" sz="2000" dirty="0"/>
              <a:t>f[n-1]+f[n-2]</a:t>
            </a:r>
            <a:r>
              <a:rPr lang="zh-CN" altLang="en-US" sz="2000" dirty="0"/>
              <a:t>。</a:t>
            </a:r>
          </a:p>
        </p:txBody>
      </p:sp>
      <p:pic>
        <p:nvPicPr>
          <p:cNvPr id="5" name="图片 4">
            <a:extLst>
              <a:ext uri="{FF2B5EF4-FFF2-40B4-BE49-F238E27FC236}">
                <a16:creationId xmlns:a16="http://schemas.microsoft.com/office/drawing/2014/main" id="{823CB275-9E5A-4447-8507-C62B679F68FD}"/>
              </a:ext>
            </a:extLst>
          </p:cNvPr>
          <p:cNvPicPr>
            <a:picLocks noChangeAspect="1"/>
          </p:cNvPicPr>
          <p:nvPr/>
        </p:nvPicPr>
        <p:blipFill>
          <a:blip r:embed="rId2"/>
          <a:stretch>
            <a:fillRect/>
          </a:stretch>
        </p:blipFill>
        <p:spPr>
          <a:xfrm>
            <a:off x="4459942" y="1690688"/>
            <a:ext cx="1627093" cy="420651"/>
          </a:xfrm>
          <a:prstGeom prst="rect">
            <a:avLst/>
          </a:prstGeom>
        </p:spPr>
      </p:pic>
    </p:spTree>
    <p:extLst>
      <p:ext uri="{BB962C8B-B14F-4D97-AF65-F5344CB8AC3E}">
        <p14:creationId xmlns:p14="http://schemas.microsoft.com/office/powerpoint/2010/main" val="23392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7C3F4-56D7-4A0A-A193-CFD3915DBAC3}"/>
              </a:ext>
            </a:extLst>
          </p:cNvPr>
          <p:cNvSpPr>
            <a:spLocks noGrp="1"/>
          </p:cNvSpPr>
          <p:nvPr>
            <p:ph type="ctrTitle"/>
          </p:nvPr>
        </p:nvSpPr>
        <p:spPr>
          <a:xfrm>
            <a:off x="187569" y="0"/>
            <a:ext cx="8154573" cy="1420837"/>
          </a:xfrm>
        </p:spPr>
        <p:txBody>
          <a:bodyPr>
            <a:normAutofit fontScale="90000"/>
          </a:bodyPr>
          <a:lstStyle/>
          <a:p>
            <a:r>
              <a:rPr lang="en-US" altLang="zh-CN" dirty="0"/>
              <a:t>NOIP2018</a:t>
            </a:r>
            <a:r>
              <a:rPr lang="zh-CN" altLang="en-US" dirty="0"/>
              <a:t>普及组：摆渡车</a:t>
            </a:r>
          </a:p>
        </p:txBody>
      </p:sp>
      <p:sp>
        <p:nvSpPr>
          <p:cNvPr id="3" name="副标题 2">
            <a:extLst>
              <a:ext uri="{FF2B5EF4-FFF2-40B4-BE49-F238E27FC236}">
                <a16:creationId xmlns:a16="http://schemas.microsoft.com/office/drawing/2014/main" id="{3B9686D3-B173-4DB6-9FFE-D58D1FF6A464}"/>
              </a:ext>
            </a:extLst>
          </p:cNvPr>
          <p:cNvSpPr>
            <a:spLocks noGrp="1"/>
          </p:cNvSpPr>
          <p:nvPr>
            <p:ph type="subTitle" idx="1"/>
          </p:nvPr>
        </p:nvSpPr>
        <p:spPr>
          <a:xfrm>
            <a:off x="187569" y="1420837"/>
            <a:ext cx="11816862" cy="5313792"/>
          </a:xfrm>
        </p:spPr>
        <p:txBody>
          <a:bodyPr>
            <a:noAutofit/>
          </a:bodyPr>
          <a:lstStyle/>
          <a:p>
            <a:pPr algn="l"/>
            <a:r>
              <a:rPr lang="zh-CN" altLang="en-US" b="1" dirty="0"/>
              <a:t>题目描述</a:t>
            </a:r>
          </a:p>
          <a:p>
            <a:pPr algn="l"/>
            <a:r>
              <a:rPr lang="en-US" altLang="zh-CN" dirty="0"/>
              <a:t>	</a:t>
            </a:r>
            <a:r>
              <a:rPr lang="zh-CN" altLang="en-US" dirty="0"/>
              <a:t>有</a:t>
            </a:r>
            <a:r>
              <a:rPr lang="en-US" altLang="zh-CN" dirty="0"/>
              <a:t>n</a:t>
            </a:r>
            <a:r>
              <a:rPr lang="zh-CN" altLang="en-US" dirty="0"/>
              <a:t> 名同学要乘坐摆渡车从人大附中前往人民大学，第 </a:t>
            </a:r>
            <a:r>
              <a:rPr lang="en-US" altLang="zh-CN" dirty="0" err="1"/>
              <a:t>i</a:t>
            </a:r>
            <a:r>
              <a:rPr lang="zh-CN" altLang="en-US" dirty="0"/>
              <a:t> 位同学在第 </a:t>
            </a:r>
            <a:r>
              <a:rPr lang="en-US" altLang="zh-CN" i="1" dirty="0" err="1"/>
              <a:t>ti</a:t>
            </a:r>
            <a:r>
              <a:rPr lang="zh-CN" altLang="en-US" dirty="0"/>
              <a:t>​ 分钟去 等车。只有</a:t>
            </a:r>
            <a:r>
              <a:rPr lang="zh-CN" altLang="en-US" b="1" dirty="0"/>
              <a:t>一</a:t>
            </a:r>
            <a:r>
              <a:rPr lang="zh-CN" altLang="en-US" dirty="0"/>
              <a:t>辆摆渡车在工作，但摆渡车容量可以视为无限大。摆渡车从人大附中出发、 把车上的同学送到人民大学、再回到人大附中（去接其他同学，这样往返一趟总共花费</a:t>
            </a:r>
            <a:r>
              <a:rPr lang="en-US" altLang="zh-CN" dirty="0"/>
              <a:t>m</a:t>
            </a:r>
            <a:r>
              <a:rPr lang="zh-CN" altLang="en-US" dirty="0"/>
              <a:t>分钟（同学上下车时间忽略不计）。摆渡车要将所有同学都送到人民大学。凯凯很好奇，如果他能任意安排摆渡车出发的时间，那么这些同学的等车时间之和最小为多少呢？注意：摆渡车回到人大附中后可以即刻出发。</a:t>
            </a:r>
          </a:p>
          <a:p>
            <a:pPr algn="l"/>
            <a:r>
              <a:rPr lang="zh-CN" altLang="en-US" dirty="0"/>
              <a:t>输入格式</a:t>
            </a:r>
          </a:p>
          <a:p>
            <a:pPr algn="l"/>
            <a:r>
              <a:rPr lang="zh-CN" altLang="en-US" dirty="0"/>
              <a:t>第一行包含两个正整数 </a:t>
            </a:r>
            <a:r>
              <a:rPr lang="en-US" altLang="zh-CN" dirty="0" err="1"/>
              <a:t>n,m</a:t>
            </a:r>
            <a:r>
              <a:rPr lang="zh-CN" altLang="en-US" dirty="0"/>
              <a:t>，以一个空格分开，分别代表等车人数和摆渡车往返 一趟的时间。</a:t>
            </a:r>
          </a:p>
          <a:p>
            <a:pPr algn="l"/>
            <a:r>
              <a:rPr lang="zh-CN" altLang="en-US" dirty="0"/>
              <a:t>第二行包含 </a:t>
            </a:r>
            <a:r>
              <a:rPr lang="en-US" altLang="zh-CN" dirty="0"/>
              <a:t>n</a:t>
            </a:r>
            <a:r>
              <a:rPr lang="zh-CN" altLang="en-US" dirty="0"/>
              <a:t>个正整数，相邻两数之间以一个空格分隔，第 </a:t>
            </a:r>
            <a:r>
              <a:rPr lang="en-US" altLang="zh-CN" dirty="0" err="1"/>
              <a:t>i</a:t>
            </a:r>
            <a:r>
              <a:rPr lang="en-US" altLang="zh-CN" dirty="0"/>
              <a:t> </a:t>
            </a:r>
            <a:r>
              <a:rPr lang="zh-CN" altLang="en-US" dirty="0"/>
              <a:t>个非负整数 </a:t>
            </a:r>
            <a:r>
              <a:rPr lang="en-US" altLang="zh-CN" dirty="0"/>
              <a:t>t </a:t>
            </a:r>
            <a:r>
              <a:rPr lang="en-US" altLang="zh-CN" dirty="0" err="1"/>
              <a:t>i</a:t>
            </a:r>
            <a:r>
              <a:rPr lang="en-US" altLang="zh-CN" dirty="0"/>
              <a:t> </a:t>
            </a:r>
            <a:r>
              <a:rPr lang="zh-CN" altLang="en-US" dirty="0"/>
              <a:t>代表第</a:t>
            </a:r>
            <a:r>
              <a:rPr lang="en-US" altLang="zh-CN" dirty="0" err="1"/>
              <a:t>i</a:t>
            </a:r>
            <a:r>
              <a:rPr lang="zh-CN" altLang="en-US" dirty="0"/>
              <a:t>个同学到达车站的时刻。</a:t>
            </a:r>
          </a:p>
          <a:p>
            <a:pPr algn="l"/>
            <a:r>
              <a:rPr lang="zh-CN" altLang="en-US" dirty="0"/>
              <a:t>输出格式</a:t>
            </a:r>
          </a:p>
          <a:p>
            <a:pPr algn="l"/>
            <a:r>
              <a:rPr lang="zh-CN" altLang="en-US" dirty="0"/>
              <a:t>输出一行，一个整数，表示所有同学等车时间之和的最小值（单位：分钟）。</a:t>
            </a:r>
          </a:p>
        </p:txBody>
      </p:sp>
    </p:spTree>
    <p:extLst>
      <p:ext uri="{BB962C8B-B14F-4D97-AF65-F5344CB8AC3E}">
        <p14:creationId xmlns:p14="http://schemas.microsoft.com/office/powerpoint/2010/main" val="35251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CFD8B-F8A0-4090-A5F5-F6DD9347052D}"/>
              </a:ext>
            </a:extLst>
          </p:cNvPr>
          <p:cNvSpPr>
            <a:spLocks noGrp="1"/>
          </p:cNvSpPr>
          <p:nvPr>
            <p:ph type="title"/>
          </p:nvPr>
        </p:nvSpPr>
        <p:spPr/>
        <p:txBody>
          <a:bodyPr/>
          <a:lstStyle/>
          <a:p>
            <a:endParaRPr lang="zh-CN" altLang="en-US"/>
          </a:p>
        </p:txBody>
      </p:sp>
      <p:sp>
        <p:nvSpPr>
          <p:cNvPr id="4" name="Rectangle 1">
            <a:extLst>
              <a:ext uri="{FF2B5EF4-FFF2-40B4-BE49-F238E27FC236}">
                <a16:creationId xmlns:a16="http://schemas.microsoft.com/office/drawing/2014/main" id="{9212EC11-111F-4400-A4C3-875060E7BCA5}"/>
              </a:ext>
            </a:extLst>
          </p:cNvPr>
          <p:cNvSpPr>
            <a:spLocks noGrp="1" noChangeArrowheads="1"/>
          </p:cNvSpPr>
          <p:nvPr>
            <p:ph idx="1"/>
          </p:nvPr>
        </p:nvSpPr>
        <p:spPr bwMode="auto">
          <a:xfrm>
            <a:off x="141515" y="1254918"/>
            <a:ext cx="1182407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首先我们转化一下模型</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此题可以变为：</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在一根时间轴上有一些点，每个时间点</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i</a:t>
            </a: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有一个权值</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ci</a:t>
            </a: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(即在</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i</a:t>
            </a: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开始等待人数，没有则为</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in"/>
              </a:rPr>
              <a:t>0</a:t>
            </a: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要求选一些时间点，每个时间点间隔不小于</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m</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使得每个点的权值乘上它与第一个大于等于它时间的已选择的时间点</a:t>
            </a:r>
            <a:endParaRPr kumimoji="0" lang="en-US"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到它的距离之和最小</a:t>
            </a:r>
            <a:endParaRPr kumimoji="0" lang="en-US"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设</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dp</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in"/>
              </a:rPr>
              <a:t>[</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i</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in"/>
              </a:rPr>
              <a:t>]</a:t>
            </a: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表示当我们强制选时间点</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i</a:t>
            </a: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i的最小值</a:t>
            </a:r>
            <a:endParaRPr kumimoji="0" lang="en-US"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则有转移方程次数直接转移的复杂度为</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O</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in"/>
              </a:rPr>
              <a:t>(</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th-italic"/>
              </a:rPr>
              <a:t>n</a:t>
            </a:r>
            <a:r>
              <a:rPr kumimoji="0" lang="zh-CN" altLang="zh-CN" sz="2400" b="0" i="0" u="none" strike="noStrike" cap="none" normalizeH="0" baseline="0" dirty="0">
                <a:ln>
                  <a:noFill/>
                </a:ln>
                <a:solidFill>
                  <a:srgbClr val="000000"/>
                </a:solidFill>
                <a:effectLst/>
                <a:latin typeface="微软雅黑" panose="020B0503020204020204" pitchFamily="34" charset="-122"/>
                <a:ea typeface="MathJax_Main"/>
              </a:rPr>
              <a:t>3)</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4868C43C-8564-4F59-BF67-CDB2367AF686}"/>
              </a:ext>
            </a:extLst>
          </p:cNvPr>
          <p:cNvPicPr>
            <a:picLocks noChangeAspect="1"/>
          </p:cNvPicPr>
          <p:nvPr/>
        </p:nvPicPr>
        <p:blipFill>
          <a:blip r:embed="rId2"/>
          <a:stretch>
            <a:fillRect/>
          </a:stretch>
        </p:blipFill>
        <p:spPr>
          <a:xfrm>
            <a:off x="362857" y="3918857"/>
            <a:ext cx="6894285" cy="899886"/>
          </a:xfrm>
          <a:prstGeom prst="rect">
            <a:avLst/>
          </a:prstGeom>
        </p:spPr>
      </p:pic>
    </p:spTree>
    <p:extLst>
      <p:ext uri="{BB962C8B-B14F-4D97-AF65-F5344CB8AC3E}">
        <p14:creationId xmlns:p14="http://schemas.microsoft.com/office/powerpoint/2010/main" val="4264050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62B7C09-BEC8-4910-B5DB-A8664815F963}"/>
              </a:ext>
            </a:extLst>
          </p:cNvPr>
          <p:cNvPicPr>
            <a:picLocks noGrp="1" noChangeAspect="1"/>
          </p:cNvPicPr>
          <p:nvPr>
            <p:ph idx="1"/>
          </p:nvPr>
        </p:nvPicPr>
        <p:blipFill>
          <a:blip r:embed="rId2"/>
          <a:stretch>
            <a:fillRect/>
          </a:stretch>
        </p:blipFill>
        <p:spPr>
          <a:xfrm>
            <a:off x="696686" y="3429000"/>
            <a:ext cx="10798628" cy="1245142"/>
          </a:xfrm>
          <a:prstGeom prst="rect">
            <a:avLst/>
          </a:prstGeom>
        </p:spPr>
      </p:pic>
      <p:pic>
        <p:nvPicPr>
          <p:cNvPr id="4" name="图片 3">
            <a:extLst>
              <a:ext uri="{FF2B5EF4-FFF2-40B4-BE49-F238E27FC236}">
                <a16:creationId xmlns:a16="http://schemas.microsoft.com/office/drawing/2014/main" id="{3226A309-765D-43FB-9FC9-7C763DD527F7}"/>
              </a:ext>
            </a:extLst>
          </p:cNvPr>
          <p:cNvPicPr>
            <a:picLocks noChangeAspect="1"/>
          </p:cNvPicPr>
          <p:nvPr/>
        </p:nvPicPr>
        <p:blipFill>
          <a:blip r:embed="rId3"/>
          <a:stretch>
            <a:fillRect/>
          </a:stretch>
        </p:blipFill>
        <p:spPr>
          <a:xfrm>
            <a:off x="696686" y="1668009"/>
            <a:ext cx="2989943" cy="1017134"/>
          </a:xfrm>
          <a:prstGeom prst="rect">
            <a:avLst/>
          </a:prstGeom>
        </p:spPr>
      </p:pic>
      <p:sp>
        <p:nvSpPr>
          <p:cNvPr id="7" name="文本框 6">
            <a:extLst>
              <a:ext uri="{FF2B5EF4-FFF2-40B4-BE49-F238E27FC236}">
                <a16:creationId xmlns:a16="http://schemas.microsoft.com/office/drawing/2014/main" id="{3D1F3648-E20C-4246-97C2-214EF4265072}"/>
              </a:ext>
            </a:extLst>
          </p:cNvPr>
          <p:cNvSpPr txBox="1"/>
          <p:nvPr/>
        </p:nvSpPr>
        <p:spPr>
          <a:xfrm>
            <a:off x="696686" y="769257"/>
            <a:ext cx="2714171" cy="523220"/>
          </a:xfrm>
          <a:prstGeom prst="rect">
            <a:avLst/>
          </a:prstGeom>
          <a:noFill/>
        </p:spPr>
        <p:txBody>
          <a:bodyPr wrap="square" rtlCol="0">
            <a:spAutoFit/>
          </a:bodyPr>
          <a:lstStyle/>
          <a:p>
            <a:r>
              <a:rPr lang="zh-CN" altLang="en-US" sz="2800" dirty="0"/>
              <a:t>可以设：</a:t>
            </a:r>
          </a:p>
        </p:txBody>
      </p:sp>
      <p:sp>
        <p:nvSpPr>
          <p:cNvPr id="9" name="文本框 8">
            <a:extLst>
              <a:ext uri="{FF2B5EF4-FFF2-40B4-BE49-F238E27FC236}">
                <a16:creationId xmlns:a16="http://schemas.microsoft.com/office/drawing/2014/main" id="{A60D822F-B6EF-4D5C-A6C9-CD2762FBCE62}"/>
              </a:ext>
            </a:extLst>
          </p:cNvPr>
          <p:cNvSpPr txBox="1"/>
          <p:nvPr/>
        </p:nvSpPr>
        <p:spPr>
          <a:xfrm>
            <a:off x="696686" y="2931886"/>
            <a:ext cx="1712685" cy="523220"/>
          </a:xfrm>
          <a:prstGeom prst="rect">
            <a:avLst/>
          </a:prstGeom>
          <a:noFill/>
        </p:spPr>
        <p:txBody>
          <a:bodyPr wrap="square" rtlCol="0">
            <a:spAutoFit/>
          </a:bodyPr>
          <a:lstStyle/>
          <a:p>
            <a:r>
              <a:rPr lang="zh-CN" altLang="en-US" sz="2800" dirty="0"/>
              <a:t>∴</a:t>
            </a:r>
          </a:p>
        </p:txBody>
      </p:sp>
    </p:spTree>
    <p:extLst>
      <p:ext uri="{BB962C8B-B14F-4D97-AF65-F5344CB8AC3E}">
        <p14:creationId xmlns:p14="http://schemas.microsoft.com/office/powerpoint/2010/main" val="90330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7511-362C-4779-A3A5-B11659AE50F3}"/>
              </a:ext>
            </a:extLst>
          </p:cNvPr>
          <p:cNvSpPr>
            <a:spLocks noGrp="1"/>
          </p:cNvSpPr>
          <p:nvPr>
            <p:ph type="title"/>
          </p:nvPr>
        </p:nvSpPr>
        <p:spPr/>
        <p:txBody>
          <a:bodyPr/>
          <a:lstStyle/>
          <a:p>
            <a:r>
              <a:rPr lang="zh-CN" altLang="en-US" dirty="0"/>
              <a:t>斜率优化</a:t>
            </a:r>
          </a:p>
        </p:txBody>
      </p:sp>
      <p:sp>
        <p:nvSpPr>
          <p:cNvPr id="3" name="内容占位符 2">
            <a:extLst>
              <a:ext uri="{FF2B5EF4-FFF2-40B4-BE49-F238E27FC236}">
                <a16:creationId xmlns:a16="http://schemas.microsoft.com/office/drawing/2014/main" id="{644AE1BA-FB5F-4723-A411-1FABD095A611}"/>
              </a:ext>
            </a:extLst>
          </p:cNvPr>
          <p:cNvSpPr>
            <a:spLocks noGrp="1"/>
          </p:cNvSpPr>
          <p:nvPr>
            <p:ph idx="1"/>
          </p:nvPr>
        </p:nvSpPr>
        <p:spPr/>
        <p:txBody>
          <a:bodyPr/>
          <a:lstStyle/>
          <a:p>
            <a:r>
              <a:rPr lang="zh-CN" altLang="en-US" dirty="0"/>
              <a:t>令</a:t>
            </a:r>
            <a:r>
              <a:rPr lang="en-US" altLang="zh-CN" dirty="0"/>
              <a:t> y = dpi + sum2[</a:t>
            </a:r>
            <a:r>
              <a:rPr lang="en-US" altLang="zh-CN" dirty="0" err="1"/>
              <a:t>i</a:t>
            </a:r>
            <a:r>
              <a:rPr lang="en-US" altLang="zh-CN" dirty="0"/>
              <a:t>]</a:t>
            </a:r>
          </a:p>
          <a:p>
            <a:pPr lvl="1"/>
            <a:r>
              <a:rPr lang="en-US" altLang="zh-CN" dirty="0"/>
              <a:t>K = I</a:t>
            </a:r>
          </a:p>
          <a:p>
            <a:pPr lvl="1"/>
            <a:r>
              <a:rPr lang="en-US" altLang="zh-CN" dirty="0"/>
              <a:t>X = (sum1[</a:t>
            </a:r>
            <a:r>
              <a:rPr lang="en-US" altLang="zh-CN" dirty="0" err="1"/>
              <a:t>i</a:t>
            </a:r>
            <a:r>
              <a:rPr lang="en-US" altLang="zh-CN" dirty="0"/>
              <a:t>])</a:t>
            </a:r>
          </a:p>
          <a:p>
            <a:pPr lvl="1"/>
            <a:r>
              <a:rPr lang="zh-CN" altLang="en-US" dirty="0"/>
              <a:t>维护一个上凸壳</a:t>
            </a:r>
            <a:endParaRPr lang="en-US" altLang="zh-CN" dirty="0"/>
          </a:p>
          <a:p>
            <a:pPr lvl="1"/>
            <a:endParaRPr lang="en-US" altLang="zh-CN" dirty="0"/>
          </a:p>
          <a:p>
            <a:pPr lvl="1"/>
            <a:r>
              <a:rPr lang="en-US" altLang="zh-CN" dirty="0"/>
              <a:t>Y[k] – y[j] </a:t>
            </a:r>
            <a:r>
              <a:rPr lang="en-US" altLang="zh-CN"/>
              <a:t>&gt; I * (x[k] – x[j])</a:t>
            </a:r>
            <a:endParaRPr lang="en-US" altLang="zh-CN" dirty="0"/>
          </a:p>
        </p:txBody>
      </p:sp>
    </p:spTree>
    <p:extLst>
      <p:ext uri="{BB962C8B-B14F-4D97-AF65-F5344CB8AC3E}">
        <p14:creationId xmlns:p14="http://schemas.microsoft.com/office/powerpoint/2010/main" val="233181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B61D-EBC2-4354-883D-F92583CF53A7}"/>
              </a:ext>
            </a:extLst>
          </p:cNvPr>
          <p:cNvSpPr>
            <a:spLocks noGrp="1"/>
          </p:cNvSpPr>
          <p:nvPr>
            <p:ph type="title"/>
          </p:nvPr>
        </p:nvSpPr>
        <p:spPr/>
        <p:txBody>
          <a:bodyPr/>
          <a:lstStyle/>
          <a:p>
            <a:r>
              <a:rPr lang="en-US" altLang="zh-CN" dirty="0"/>
              <a:t>HDU3405</a:t>
            </a:r>
            <a:endParaRPr lang="zh-CN" altLang="en-US" dirty="0"/>
          </a:p>
        </p:txBody>
      </p:sp>
      <p:sp>
        <p:nvSpPr>
          <p:cNvPr id="3" name="内容占位符 2">
            <a:extLst>
              <a:ext uri="{FF2B5EF4-FFF2-40B4-BE49-F238E27FC236}">
                <a16:creationId xmlns:a16="http://schemas.microsoft.com/office/drawing/2014/main" id="{E466BE61-D7CA-4E93-AE39-AA3CED41E9AC}"/>
              </a:ext>
            </a:extLst>
          </p:cNvPr>
          <p:cNvSpPr>
            <a:spLocks noGrp="1"/>
          </p:cNvSpPr>
          <p:nvPr>
            <p:ph idx="1"/>
          </p:nvPr>
        </p:nvSpPr>
        <p:spPr/>
        <p:txBody>
          <a:bodyPr/>
          <a:lstStyle/>
          <a:p>
            <a:r>
              <a:rPr lang="zh-CN" altLang="en-US" dirty="0"/>
              <a:t>题目大意： </a:t>
            </a:r>
            <a:br>
              <a:rPr lang="zh-CN" altLang="en-US" dirty="0"/>
            </a:br>
            <a:r>
              <a:rPr lang="zh-CN" altLang="en-US" dirty="0"/>
              <a:t>给出一个有</a:t>
            </a:r>
            <a:r>
              <a:rPr lang="en-US" altLang="zh-CN" dirty="0"/>
              <a:t>N (1&lt;= N &lt;=400000)</a:t>
            </a:r>
            <a:r>
              <a:rPr lang="zh-CN" altLang="en-US" dirty="0"/>
              <a:t>个正数的序列，要求把序列分成若干组（可以打乱顺序），每组的元素个数不能小于</a:t>
            </a:r>
            <a:r>
              <a:rPr lang="en-US" altLang="zh-CN" dirty="0"/>
              <a:t>T (1 &lt; T &lt;= N)</a:t>
            </a:r>
            <a:r>
              <a:rPr lang="zh-CN" altLang="en-US" dirty="0"/>
              <a:t>。每一组的代价是每个元素与最小元素的差之和，总代价是每个组的代价之和，求总代价的最小值。</a:t>
            </a:r>
          </a:p>
        </p:txBody>
      </p:sp>
    </p:spTree>
    <p:extLst>
      <p:ext uri="{BB962C8B-B14F-4D97-AF65-F5344CB8AC3E}">
        <p14:creationId xmlns:p14="http://schemas.microsoft.com/office/powerpoint/2010/main" val="191262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2BC35-982C-43CB-B184-1AE180B7F8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608D50-E512-4C28-81F3-D1AD727F02A1}"/>
              </a:ext>
            </a:extLst>
          </p:cNvPr>
          <p:cNvSpPr>
            <a:spLocks noGrp="1"/>
          </p:cNvSpPr>
          <p:nvPr>
            <p:ph idx="1"/>
          </p:nvPr>
        </p:nvSpPr>
        <p:spPr/>
        <p:txBody>
          <a:bodyPr/>
          <a:lstStyle/>
          <a:p>
            <a:r>
              <a:rPr lang="en-US" altLang="zh-CN" b="1" dirty="0"/>
              <a:t> f[</a:t>
            </a:r>
            <a:r>
              <a:rPr lang="en-US" altLang="zh-CN" b="1" dirty="0" err="1"/>
              <a:t>i</a:t>
            </a:r>
            <a:r>
              <a:rPr lang="en-US" altLang="zh-CN" b="1" dirty="0"/>
              <a:t>] = min( f[j] + sum[</a:t>
            </a:r>
            <a:r>
              <a:rPr lang="en-US" altLang="zh-CN" b="1" dirty="0" err="1"/>
              <a:t>i</a:t>
            </a:r>
            <a:r>
              <a:rPr lang="en-US" altLang="zh-CN" b="1" dirty="0"/>
              <a:t>] - sum[j] - a[j + 1] * ( </a:t>
            </a:r>
            <a:r>
              <a:rPr lang="en-US" altLang="zh-CN" b="1" dirty="0" err="1"/>
              <a:t>i</a:t>
            </a:r>
            <a:r>
              <a:rPr lang="en-US" altLang="zh-CN" b="1" dirty="0"/>
              <a:t> - j ) )</a:t>
            </a:r>
          </a:p>
          <a:p>
            <a:endParaRPr lang="en-US" altLang="zh-CN" b="1" dirty="0"/>
          </a:p>
          <a:p>
            <a:r>
              <a:rPr lang="en-US" altLang="zh-CN" b="1" dirty="0"/>
              <a:t> f[</a:t>
            </a:r>
            <a:r>
              <a:rPr lang="en-US" altLang="zh-CN" b="1" dirty="0" err="1"/>
              <a:t>i</a:t>
            </a:r>
            <a:r>
              <a:rPr lang="en-US" altLang="zh-CN" b="1" dirty="0"/>
              <a:t>] = min( f[j] + sum[</a:t>
            </a:r>
            <a:r>
              <a:rPr lang="en-US" altLang="zh-CN" b="1" dirty="0" err="1"/>
              <a:t>i</a:t>
            </a:r>
            <a:r>
              <a:rPr lang="en-US" altLang="zh-CN" b="1" dirty="0"/>
              <a:t>] - sum[j] - a[j + 1] * ( </a:t>
            </a:r>
            <a:r>
              <a:rPr lang="en-US" altLang="zh-CN" b="1" dirty="0" err="1"/>
              <a:t>i</a:t>
            </a:r>
            <a:r>
              <a:rPr lang="en-US" altLang="zh-CN" b="1" dirty="0"/>
              <a:t> - j ) )</a:t>
            </a:r>
            <a:endParaRPr lang="zh-CN" altLang="en-US" dirty="0"/>
          </a:p>
        </p:txBody>
      </p:sp>
    </p:spTree>
    <p:extLst>
      <p:ext uri="{BB962C8B-B14F-4D97-AF65-F5344CB8AC3E}">
        <p14:creationId xmlns:p14="http://schemas.microsoft.com/office/powerpoint/2010/main" val="21712729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1628</Words>
  <Application>Microsoft Office PowerPoint</Application>
  <PresentationFormat>宽屏</PresentationFormat>
  <Paragraphs>123</Paragraphs>
  <Slides>35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等线</vt:lpstr>
      <vt:lpstr>等线 Light</vt:lpstr>
      <vt:lpstr>Microsoft YaHei</vt:lpstr>
      <vt:lpstr>Microsoft YaHei</vt:lpstr>
      <vt:lpstr>Arial</vt:lpstr>
      <vt:lpstr>Office 主题​​</vt:lpstr>
      <vt:lpstr>DP（联赛难度）</vt:lpstr>
      <vt:lpstr>jzoj5935</vt:lpstr>
      <vt:lpstr>PowerPoint 演示文稿</vt:lpstr>
      <vt:lpstr>NOIP2018普及组：摆渡车</vt:lpstr>
      <vt:lpstr>PowerPoint 演示文稿</vt:lpstr>
      <vt:lpstr>PowerPoint 演示文稿</vt:lpstr>
      <vt:lpstr>斜率优化</vt:lpstr>
      <vt:lpstr>HDU3405</vt:lpstr>
      <vt:lpstr>PowerPoint 演示文稿</vt:lpstr>
      <vt:lpstr>PowerPoint 演示文稿</vt:lpstr>
      <vt:lpstr>jzoj4475</vt:lpstr>
      <vt:lpstr>PowerPoint 演示文稿</vt:lpstr>
      <vt:lpstr>设 f[i,j]表示第 i 段的结尾为 j （a[j]）的 x1……xi 的 最小平方和，则可以得到转移方程</vt:lpstr>
      <vt:lpstr>hdu3507</vt:lpstr>
      <vt:lpstr>PowerPoint 演示文稿</vt:lpstr>
      <vt:lpstr>PowerPoint 演示文稿</vt:lpstr>
      <vt:lpstr>JZOJ5906</vt:lpstr>
      <vt:lpstr>PowerPoint 演示文稿</vt:lpstr>
      <vt:lpstr>PowerPoint 演示文稿</vt:lpstr>
      <vt:lpstr>PowerPoint 演示文稿</vt:lpstr>
      <vt:lpstr>jzoj5917</vt:lpstr>
      <vt:lpstr>PowerPoint 演示文稿</vt:lpstr>
      <vt:lpstr>PowerPoint 演示文稿</vt:lpstr>
      <vt:lpstr>noip2018TG保卫王国</vt:lpstr>
      <vt:lpstr>PowerPoint 演示文稿</vt:lpstr>
      <vt:lpstr>PowerPoint 演示文稿</vt:lpstr>
      <vt:lpstr>PowerPoint 演示文稿</vt:lpstr>
      <vt:lpstr>【NOIP2014】飞扬的小鸟</vt:lpstr>
      <vt:lpstr>PowerPoint 演示文稿</vt:lpstr>
      <vt:lpstr>PowerPoint 演示文稿</vt:lpstr>
      <vt:lpstr>【GDKOI2015】星球杯</vt:lpstr>
      <vt:lpstr>PowerPoint 演示文稿</vt:lpstr>
      <vt:lpstr>PowerPoint 演示文稿</vt:lpstr>
      <vt:lpstr>【JZOJ4474】排列计数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DP（联赛难度）</dc:title>
  <dc:creator>Administrator</dc:creator>
  <cp:lastModifiedBy>邹 晟芊</cp:lastModifiedBy>
  <cp:revision>61</cp:revision>
  <dcterms:created xsi:type="dcterms:W3CDTF">2019-08-01T11:41:46Z</dcterms:created>
  <dcterms:modified xsi:type="dcterms:W3CDTF">2019-09-02T12:19:18Z</dcterms:modified>
</cp:coreProperties>
</file>