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6" r:id="rId2"/>
    <p:sldId id="258" r:id="rId3"/>
    <p:sldId id="314" r:id="rId4"/>
    <p:sldId id="315" r:id="rId5"/>
    <p:sldId id="316" r:id="rId6"/>
    <p:sldId id="338" r:id="rId7"/>
    <p:sldId id="317" r:id="rId8"/>
    <p:sldId id="318" r:id="rId9"/>
    <p:sldId id="321" r:id="rId10"/>
    <p:sldId id="322" r:id="rId11"/>
    <p:sldId id="319" r:id="rId12"/>
    <p:sldId id="325" r:id="rId13"/>
    <p:sldId id="320" r:id="rId14"/>
    <p:sldId id="323" r:id="rId15"/>
    <p:sldId id="324" r:id="rId16"/>
    <p:sldId id="339" r:id="rId17"/>
    <p:sldId id="340" r:id="rId18"/>
    <p:sldId id="341" r:id="rId19"/>
    <p:sldId id="333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70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29" r:id="rId51"/>
    <p:sldId id="331" r:id="rId52"/>
    <p:sldId id="332" r:id="rId53"/>
    <p:sldId id="330" r:id="rId54"/>
    <p:sldId id="326" r:id="rId55"/>
    <p:sldId id="334" r:id="rId56"/>
    <p:sldId id="327" r:id="rId57"/>
    <p:sldId id="328" r:id="rId58"/>
    <p:sldId id="335" r:id="rId59"/>
    <p:sldId id="336" r:id="rId60"/>
    <p:sldId id="361" r:id="rId61"/>
    <p:sldId id="362" r:id="rId62"/>
    <p:sldId id="363" r:id="rId63"/>
    <p:sldId id="365" r:id="rId64"/>
    <p:sldId id="366" r:id="rId65"/>
    <p:sldId id="367" r:id="rId66"/>
    <p:sldId id="368" r:id="rId67"/>
    <p:sldId id="369" r:id="rId68"/>
    <p:sldId id="382" r:id="rId69"/>
    <p:sldId id="383" r:id="rId70"/>
    <p:sldId id="261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9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8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67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8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2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acm.hit.edu.cn/contest/170/problem/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9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07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9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pNimJigW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二分和贪心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https://www.luogu.org/problemnew/show/P2678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跳石头</a:t>
            </a:r>
          </a:p>
        </p:txBody>
      </p:sp>
    </p:spTree>
    <p:extLst>
      <p:ext uri="{BB962C8B-B14F-4D97-AF65-F5344CB8AC3E}">
        <p14:creationId xmlns:p14="http://schemas.microsoft.com/office/powerpoint/2010/main" val="37894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https://www.luogu.org/problemnew/show/P1083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借教室</a:t>
            </a:r>
          </a:p>
        </p:txBody>
      </p:sp>
    </p:spTree>
    <p:extLst>
      <p:ext uri="{BB962C8B-B14F-4D97-AF65-F5344CB8AC3E}">
        <p14:creationId xmlns:p14="http://schemas.microsoft.com/office/powerpoint/2010/main" val="14080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如果懒得去确定写法，建议：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在</a:t>
            </a:r>
            <a:r>
              <a:rPr lang="en-US" altLang="zh-CN"/>
              <a:t>r-l &gt;= 5</a:t>
            </a:r>
            <a:r>
              <a:rPr lang="zh-CN" altLang="en-US"/>
              <a:t>时，二分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区间长度降到</a:t>
            </a:r>
            <a:r>
              <a:rPr lang="en-US" altLang="zh-CN"/>
              <a:t>5</a:t>
            </a:r>
            <a:r>
              <a:rPr lang="zh-CN" altLang="en-US"/>
              <a:t>以下之后，逐个枚举这些数，找到答案。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/>
              <a:t>一 了 百 了</a:t>
            </a:r>
            <a:endParaRPr lang="en-US" altLang="zh-CN"/>
          </a:p>
          <a:p>
            <a:r>
              <a:rPr lang="en-US" altLang="zh-CN"/>
              <a:t>STL: lower_bound   upper_bound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代码偷懒</a:t>
            </a:r>
          </a:p>
        </p:txBody>
      </p:sp>
    </p:spTree>
    <p:extLst>
      <p:ext uri="{BB962C8B-B14F-4D97-AF65-F5344CB8AC3E}">
        <p14:creationId xmlns:p14="http://schemas.microsoft.com/office/powerpoint/2010/main" val="2550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实数二分的问题模型：</a:t>
            </a:r>
            <a:endParaRPr lang="en-US" altLang="zh-CN"/>
          </a:p>
          <a:p>
            <a:r>
              <a:rPr lang="zh-CN" altLang="en-US"/>
              <a:t>已知函数单调上升，求函数零点。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写法和整数二分差不多。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实数二分</a:t>
            </a:r>
          </a:p>
        </p:txBody>
      </p:sp>
    </p:spTree>
    <p:extLst>
      <p:ext uri="{BB962C8B-B14F-4D97-AF65-F5344CB8AC3E}">
        <p14:creationId xmlns:p14="http://schemas.microsoft.com/office/powerpoint/2010/main" val="33558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https://www.luogu.org/problemnew/show/P1024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一元三次方程求解</a:t>
            </a:r>
          </a:p>
        </p:txBody>
      </p:sp>
    </p:spTree>
    <p:extLst>
      <p:ext uri="{BB962C8B-B14F-4D97-AF65-F5344CB8AC3E}">
        <p14:creationId xmlns:p14="http://schemas.microsoft.com/office/powerpoint/2010/main" val="924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给定序列</a:t>
            </a:r>
            <a:r>
              <a:rPr lang="en-US" altLang="zh-CN"/>
              <a:t>a</a:t>
            </a:r>
            <a:r>
              <a:rPr lang="zh-CN" altLang="en-US"/>
              <a:t>，长度</a:t>
            </a:r>
            <a:r>
              <a:rPr lang="en-US" altLang="zh-CN"/>
              <a:t>n=10w.</a:t>
            </a:r>
          </a:p>
          <a:p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个排序指令：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l r opt </a:t>
            </a:r>
            <a:r>
              <a:rPr lang="zh-CN" altLang="en-US"/>
              <a:t>将某个区间从小到大或从大到小排序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/>
              <a:t>给定</a:t>
            </a:r>
            <a:r>
              <a:rPr lang="en-US" altLang="zh-CN"/>
              <a:t>x</a:t>
            </a:r>
            <a:r>
              <a:rPr lang="zh-CN" altLang="en-US"/>
              <a:t>，问：在执行完所有的排序操作之后，</a:t>
            </a:r>
            <a:r>
              <a:rPr lang="en-US" altLang="zh-CN"/>
              <a:t>a[x]</a:t>
            </a:r>
            <a:r>
              <a:rPr lang="zh-CN" altLang="en-US"/>
              <a:t>是多少。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某题</a:t>
            </a:r>
          </a:p>
        </p:txBody>
      </p:sp>
    </p:spTree>
    <p:extLst>
      <p:ext uri="{BB962C8B-B14F-4D97-AF65-F5344CB8AC3E}">
        <p14:creationId xmlns:p14="http://schemas.microsoft.com/office/powerpoint/2010/main" val="25226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  <a:r>
              <a:rPr lang="en-US" altLang="zh-CN"/>
              <a:t>k. </a:t>
            </a:r>
            <a:r>
              <a:rPr lang="zh-CN" altLang="en-US"/>
              <a:t>检验：</a:t>
            </a:r>
            <a:endParaRPr lang="en-US" altLang="zh-CN"/>
          </a:p>
          <a:p>
            <a:r>
              <a:rPr lang="zh-CN" altLang="en-US"/>
              <a:t>记</a:t>
            </a:r>
            <a:r>
              <a:rPr lang="en-US" altLang="zh-CN"/>
              <a:t>f(k)</a:t>
            </a:r>
            <a:r>
              <a:rPr lang="zh-CN" altLang="en-US"/>
              <a:t>为最后的</a:t>
            </a:r>
            <a:r>
              <a:rPr lang="en-US" altLang="zh-CN"/>
              <a:t>a[x]</a:t>
            </a:r>
            <a:r>
              <a:rPr lang="zh-CN" altLang="en-US"/>
              <a:t>是否≥</a:t>
            </a:r>
            <a:r>
              <a:rPr lang="en-US" altLang="zh-CN"/>
              <a:t>k.</a:t>
            </a:r>
          </a:p>
          <a:p>
            <a:endParaRPr lang="en-US" altLang="zh-CN"/>
          </a:p>
          <a:p>
            <a:r>
              <a:rPr lang="en-US" altLang="zh-CN"/>
              <a:t>k: 0 1 2 3 ... n</a:t>
            </a:r>
          </a:p>
          <a:p>
            <a:r>
              <a:rPr lang="en-US" altLang="zh-CN"/>
              <a:t>f: 1 1 1 .... 1 0 0 0 0 ... 0</a:t>
            </a:r>
          </a:p>
          <a:p>
            <a:endParaRPr lang="en-US" altLang="zh-CN"/>
          </a:p>
          <a:p>
            <a:r>
              <a:rPr lang="zh-CN" altLang="en-US"/>
              <a:t>任务：</a:t>
            </a:r>
            <a:r>
              <a:rPr lang="zh-CN" altLang="en-US">
                <a:solidFill>
                  <a:srgbClr val="FF0000"/>
                </a:solidFill>
              </a:rPr>
              <a:t>找到最大的</a:t>
            </a:r>
            <a:r>
              <a:rPr lang="en-US" altLang="zh-CN">
                <a:solidFill>
                  <a:srgbClr val="FF0000"/>
                </a:solidFill>
              </a:rPr>
              <a:t>f(k)=1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某题</a:t>
            </a:r>
          </a:p>
        </p:txBody>
      </p:sp>
    </p:spTree>
    <p:extLst>
      <p:ext uri="{BB962C8B-B14F-4D97-AF65-F5344CB8AC3E}">
        <p14:creationId xmlns:p14="http://schemas.microsoft.com/office/powerpoint/2010/main" val="36383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a</a:t>
            </a:r>
            <a:r>
              <a:rPr lang="zh-CN" altLang="en-US"/>
              <a:t>中所有≥</a:t>
            </a:r>
            <a:r>
              <a:rPr lang="en-US" altLang="zh-CN"/>
              <a:t>k</a:t>
            </a:r>
            <a:r>
              <a:rPr lang="zh-CN" altLang="en-US"/>
              <a:t>的数改成</a:t>
            </a:r>
            <a:r>
              <a:rPr lang="en-US" altLang="zh-CN"/>
              <a:t>1</a:t>
            </a:r>
          </a:p>
          <a:p>
            <a:r>
              <a:rPr lang="zh-CN" altLang="en-US"/>
              <a:t>所有</a:t>
            </a:r>
            <a:r>
              <a:rPr lang="en-US" altLang="zh-CN"/>
              <a:t>&lt;k</a:t>
            </a:r>
            <a:r>
              <a:rPr lang="zh-CN" altLang="en-US"/>
              <a:t>的改成</a:t>
            </a:r>
            <a:r>
              <a:rPr lang="en-US" altLang="zh-CN"/>
              <a:t>0</a:t>
            </a:r>
          </a:p>
          <a:p>
            <a:endParaRPr lang="en-US" altLang="zh-CN"/>
          </a:p>
          <a:p>
            <a:r>
              <a:rPr lang="zh-CN" altLang="en-US"/>
              <a:t>最后：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a[x]=1 </a:t>
            </a:r>
            <a:r>
              <a:rPr lang="zh-CN" altLang="en-US"/>
              <a:t>说明答案≥</a:t>
            </a:r>
            <a:r>
              <a:rPr lang="en-US" altLang="zh-CN"/>
              <a:t>k</a:t>
            </a:r>
          </a:p>
          <a:p>
            <a:pPr marL="457200" indent="-457200">
              <a:buFontTx/>
              <a:buChar char="-"/>
            </a:pPr>
            <a:r>
              <a:rPr lang="en-US" altLang="zh-CN"/>
              <a:t>a[x]=0 </a:t>
            </a:r>
            <a:r>
              <a:rPr lang="zh-CN" altLang="en-US"/>
              <a:t>说明答案</a:t>
            </a:r>
            <a:r>
              <a:rPr lang="en-US" altLang="zh-CN"/>
              <a:t>&lt;k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11427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/>
                  <a:t>如何快速执行排序操作？</a:t>
                </a:r>
                <a:endParaRPr lang="en-US" altLang="zh-CN"/>
              </a:p>
              <a:p>
                <a:r>
                  <a:rPr lang="zh-CN" altLang="en-US"/>
                  <a:t>注意到性质：目前的序列是</a:t>
                </a:r>
                <a:r>
                  <a:rPr lang="en-US" altLang="zh-CN"/>
                  <a:t>01</a:t>
                </a:r>
                <a:r>
                  <a:rPr lang="zh-CN" altLang="en-US"/>
                  <a:t>序列。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对</a:t>
                </a:r>
                <a:r>
                  <a:rPr lang="en-US" altLang="zh-CN"/>
                  <a:t>01</a:t>
                </a:r>
                <a:r>
                  <a:rPr lang="zh-CN" altLang="en-US"/>
                  <a:t>序列的某个区间升序排序：把</a:t>
                </a:r>
                <a:r>
                  <a:rPr lang="en-US" altLang="zh-CN"/>
                  <a:t>0</a:t>
                </a:r>
                <a:r>
                  <a:rPr lang="zh-CN" altLang="en-US"/>
                  <a:t>扔到左边，把</a:t>
                </a:r>
                <a:r>
                  <a:rPr lang="en-US" altLang="zh-CN"/>
                  <a:t>1</a:t>
                </a:r>
                <a:r>
                  <a:rPr lang="zh-CN" altLang="en-US"/>
                  <a:t>扔到右边</a:t>
                </a:r>
                <a:endParaRPr lang="en-US" altLang="zh-CN"/>
              </a:p>
              <a:p>
                <a:pPr marL="457200" indent="-457200">
                  <a:buFontTx/>
                  <a:buChar char="-"/>
                </a:pPr>
                <a:r>
                  <a:rPr lang="zh-CN" altLang="en-US"/>
                  <a:t>要查找出区间内</a:t>
                </a:r>
                <a:r>
                  <a:rPr lang="en-US" altLang="zh-CN"/>
                  <a:t>1</a:t>
                </a:r>
                <a:r>
                  <a:rPr lang="zh-CN" altLang="en-US"/>
                  <a:t>的个数，记为</a:t>
                </a:r>
                <a:r>
                  <a:rPr lang="en-US" altLang="zh-CN"/>
                  <a:t>cnt		</a:t>
                </a:r>
                <a:r>
                  <a:rPr lang="zh-CN" altLang="en-US">
                    <a:solidFill>
                      <a:srgbClr val="FF0000"/>
                    </a:solidFill>
                  </a:rPr>
                  <a:t>区间求和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zh-CN" altLang="en-US"/>
                  <a:t>把前</a:t>
                </a:r>
                <a:r>
                  <a:rPr lang="en-US" altLang="zh-CN"/>
                  <a:t>cnt</a:t>
                </a:r>
                <a:r>
                  <a:rPr lang="zh-CN" altLang="en-US"/>
                  <a:t>个赋值为</a:t>
                </a:r>
                <a:r>
                  <a:rPr lang="en-US" altLang="zh-CN"/>
                  <a:t>0				</a:t>
                </a:r>
                <a:r>
                  <a:rPr lang="zh-CN" altLang="en-US">
                    <a:solidFill>
                      <a:srgbClr val="FF0000"/>
                    </a:solidFill>
                  </a:rPr>
                  <a:t>区间赋值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zh-CN" altLang="en-US"/>
                  <a:t>把后面的赋值为</a:t>
                </a:r>
                <a:r>
                  <a:rPr lang="en-US" altLang="zh-CN"/>
                  <a:t>1</a:t>
                </a:r>
              </a:p>
              <a:p>
                <a:r>
                  <a:rPr lang="zh-CN" altLang="en-US"/>
                  <a:t>利用线段树，上述的三个操作都可以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完成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8106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二分用于求单调函数的零点。</a:t>
            </a:r>
            <a:endParaRPr lang="en-US" altLang="zh-CN"/>
          </a:p>
          <a:p>
            <a:r>
              <a:rPr lang="zh-CN" altLang="en-US"/>
              <a:t>三分用于求</a:t>
            </a:r>
            <a:r>
              <a:rPr lang="zh-CN" altLang="en-US">
                <a:solidFill>
                  <a:srgbClr val="FF0000"/>
                </a:solidFill>
              </a:rPr>
              <a:t>单峰函数的峰值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已知函数单峰，且峰值在</a:t>
            </a:r>
            <a:r>
              <a:rPr lang="en-US" altLang="zh-CN"/>
              <a:t>[l,r]</a:t>
            </a:r>
            <a:r>
              <a:rPr lang="zh-CN" altLang="en-US"/>
              <a:t>范围内。</a:t>
            </a:r>
            <a:endParaRPr lang="en-US" altLang="zh-CN"/>
          </a:p>
          <a:p>
            <a:r>
              <a:rPr lang="zh-CN" altLang="en-US"/>
              <a:t>如何找到这个峰值？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44" y="1516139"/>
            <a:ext cx="413801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哈工大的学分绩是这样算的：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平均学分绩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成绩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给定每门课的学分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和你对这门课的预估成绩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你可以缓考至多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门课，被缓考的课暂时不计入学分绩。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求可能达到的最高学分绩。</a:t>
                </a:r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http://acm.hit.edu.cn/contest/170/problem/A</a:t>
                </a: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4242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学分绩问题</a:t>
            </a:r>
          </a:p>
        </p:txBody>
      </p:sp>
    </p:spTree>
    <p:extLst>
      <p:ext uri="{BB962C8B-B14F-4D97-AF65-F5344CB8AC3E}">
        <p14:creationId xmlns:p14="http://schemas.microsoft.com/office/powerpoint/2010/main" val="278433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子问题：</a:t>
            </a:r>
            <a:r>
              <a:rPr lang="en-US" altLang="zh-CN" dirty="0"/>
              <a:t>k=1?</a:t>
            </a:r>
          </a:p>
          <a:p>
            <a:r>
              <a:rPr lang="zh-CN" altLang="en-US" dirty="0"/>
              <a:t>子问题：</a:t>
            </a:r>
            <a:r>
              <a:rPr lang="en-US" altLang="zh-CN" dirty="0"/>
              <a:t>k=n-1?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现在</a:t>
            </a:r>
            <a:r>
              <a:rPr lang="en-US" altLang="zh-CN" dirty="0"/>
              <a:t>k</a:t>
            </a:r>
            <a:r>
              <a:rPr lang="zh-CN" altLang="en-US" dirty="0"/>
              <a:t>取任意数，怎么办？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</a:t>
            </a:r>
          </a:p>
        </p:txBody>
      </p:sp>
    </p:spTree>
    <p:extLst>
      <p:ext uri="{BB962C8B-B14F-4D97-AF65-F5344CB8AC3E}">
        <p14:creationId xmlns:p14="http://schemas.microsoft.com/office/powerpoint/2010/main" val="41626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现在考虑二分答案。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需要给出一种方式，来判断能否达到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的学分绩。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分数规划</a:t>
            </a:r>
          </a:p>
        </p:txBody>
      </p:sp>
    </p:spTree>
    <p:extLst>
      <p:ext uri="{BB962C8B-B14F-4D97-AF65-F5344CB8AC3E}">
        <p14:creationId xmlns:p14="http://schemas.microsoft.com/office/powerpoint/2010/main" val="3680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现在把实际问题转化成数学问题：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确定数组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则表示缓考了这门课；否则表示正常计算。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最大化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推柿子</a:t>
            </a:r>
          </a:p>
        </p:txBody>
      </p:sp>
    </p:spTree>
    <p:extLst>
      <p:ext uri="{BB962C8B-B14F-4D97-AF65-F5344CB8AC3E}">
        <p14:creationId xmlns:p14="http://schemas.microsoft.com/office/powerpoint/2010/main" val="26322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0" dirty="0"/>
                  <a:t>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，我们要判断答案是否比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大。也就是判断：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是否存在一组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，使得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亦即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推柿子</a:t>
            </a:r>
          </a:p>
        </p:txBody>
      </p:sp>
    </p:spTree>
    <p:extLst>
      <p:ext uri="{BB962C8B-B14F-4D97-AF65-F5344CB8AC3E}">
        <p14:creationId xmlns:p14="http://schemas.microsoft.com/office/powerpoint/2010/main" val="13793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现在问题就转化成：判断能否有数组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如果有，那么还可以继续寻找更优的答案；</a:t>
                </a:r>
                <a:endParaRPr lang="en-US" altLang="zh-CN" dirty="0"/>
              </a:p>
              <a:p>
                <a:r>
                  <a:rPr lang="zh-CN" altLang="en-US" dirty="0"/>
                  <a:t>如果没有，则我们对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的估计过高了。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推柿子</a:t>
            </a:r>
          </a:p>
        </p:txBody>
      </p:sp>
    </p:spTree>
    <p:extLst>
      <p:ext uri="{BB962C8B-B14F-4D97-AF65-F5344CB8AC3E}">
        <p14:creationId xmlns:p14="http://schemas.microsoft.com/office/powerpoint/2010/main" val="24500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，既然给定了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就是个定值。</a:t>
                </a:r>
                <a:endParaRPr lang="en-US" altLang="zh-CN" dirty="0"/>
              </a:p>
              <a:p>
                <a:r>
                  <a:rPr lang="zh-CN" altLang="en-US" dirty="0"/>
                  <a:t>既然是定值，那么我们问题转换为：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给定数组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，剔除掉一些数，问能否使数组的和大于</a:t>
                </a:r>
                <a:r>
                  <a:rPr lang="en-US" altLang="zh-CN" dirty="0"/>
                  <a:t>0.</a:t>
                </a:r>
              </a:p>
              <a:p>
                <a:r>
                  <a:rPr lang="zh-CN" altLang="en-US" dirty="0"/>
                  <a:t>直接排序就完事了。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推柿子</a:t>
            </a:r>
          </a:p>
        </p:txBody>
      </p:sp>
    </p:spTree>
    <p:extLst>
      <p:ext uri="{BB962C8B-B14F-4D97-AF65-F5344CB8AC3E}">
        <p14:creationId xmlns:p14="http://schemas.microsoft.com/office/powerpoint/2010/main" val="38244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那我现场写一个？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9939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个询问：</a:t>
                </a:r>
                <a:endParaRPr lang="en-US" altLang="zh-CN" dirty="0"/>
              </a:p>
              <a:p>
                <a:r>
                  <a:rPr lang="en-US" altLang="zh-CN" dirty="0"/>
                  <a:t>Ask(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): </a:t>
                </a:r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区间内有多少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/>
                  <a:t>颜色。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允许离线。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区间数颜色</a:t>
            </a:r>
          </a:p>
        </p:txBody>
      </p:sp>
    </p:spTree>
    <p:extLst>
      <p:ext uri="{BB962C8B-B14F-4D97-AF65-F5344CB8AC3E}">
        <p14:creationId xmlns:p14="http://schemas.microsoft.com/office/powerpoint/2010/main" val="6411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：直接跑一遍寻问区间去统计。</a:t>
                </a:r>
                <a:endParaRPr lang="en-US" altLang="zh-CN" dirty="0"/>
              </a:p>
              <a:p>
                <a:r>
                  <a:rPr lang="zh-CN" altLang="en-US" dirty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，取决于数据，无法改变。</a:t>
                </a:r>
                <a:endParaRPr lang="en-US" altLang="zh-CN" dirty="0"/>
              </a:p>
              <a:p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复杂度完全取决于数据，我们无法改进。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2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5999"/>
            <a:ext cx="10608095" cy="4492869"/>
          </a:xfrm>
        </p:spPr>
        <p:txBody>
          <a:bodyPr>
            <a:normAutofit/>
          </a:bodyPr>
          <a:lstStyle/>
          <a:p>
            <a:r>
              <a:rPr lang="zh-CN" altLang="en-US"/>
              <a:t>小止是一个睿智的</a:t>
            </a:r>
            <a:r>
              <a:rPr lang="en-US" altLang="zh-CN"/>
              <a:t>mc</a:t>
            </a:r>
            <a:r>
              <a:rPr lang="zh-CN" altLang="en-US"/>
              <a:t>玩家。</a:t>
            </a:r>
            <a:r>
              <a:rPr lang="en-US" altLang="zh-CN"/>
              <a:t>mc</a:t>
            </a:r>
            <a:r>
              <a:rPr lang="zh-CN" altLang="en-US"/>
              <a:t>里面是有掉落伤害的。</a:t>
            </a:r>
            <a:endParaRPr lang="en-US" altLang="zh-CN"/>
          </a:p>
          <a:p>
            <a:r>
              <a:rPr lang="zh-CN" altLang="en-US"/>
              <a:t>我们假设一次掉落要么不掉血，要么摔死人。</a:t>
            </a:r>
            <a:endParaRPr lang="en-US" altLang="zh-CN"/>
          </a:p>
          <a:p>
            <a:r>
              <a:rPr lang="zh-CN" altLang="en-US"/>
              <a:t>小止想知道，至少从多少层跳下来会摔死。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注意到</a:t>
            </a:r>
            <a:r>
              <a:rPr lang="en-US" altLang="zh-CN"/>
              <a:t>mc</a:t>
            </a:r>
            <a:r>
              <a:rPr lang="zh-CN" altLang="en-US"/>
              <a:t>里面死了可以重生，所以小止决定做实验：每次从某个高度跳下来。</a:t>
            </a:r>
            <a:endParaRPr lang="en-US" altLang="zh-CN"/>
          </a:p>
          <a:p>
            <a:r>
              <a:rPr lang="zh-CN" altLang="en-US"/>
              <a:t>要求给出一个方案，以最小的试验次数</a:t>
            </a:r>
            <a:r>
              <a:rPr lang="zh-CN" altLang="en-US">
                <a:solidFill>
                  <a:srgbClr val="FF0000"/>
                </a:solidFill>
              </a:rPr>
              <a:t>保证找出答案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已知：从</a:t>
            </a:r>
            <a:r>
              <a:rPr lang="en-US" altLang="zh-CN"/>
              <a:t>1024</a:t>
            </a:r>
            <a:r>
              <a:rPr lang="zh-CN" altLang="en-US"/>
              <a:t>层跳下来</a:t>
            </a:r>
            <a:r>
              <a:rPr lang="en-US" altLang="zh-CN"/>
              <a:t>biss.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r>
              <a:rPr lang="zh-CN" altLang="en-US" dirty="0"/>
              <a:t>：维护数组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这个颜色出现了多少次。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 err="1"/>
              <a:t>cnt</a:t>
            </a:r>
            <a:r>
              <a:rPr lang="zh-CN" altLang="en-US" dirty="0"/>
              <a:t>为当前处理的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这个区间的颜色数。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现在如果我们手上已经有了一个区间的信息，如何求出下一个区间的信息？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 err="1"/>
              <a:t>l,r</a:t>
            </a:r>
            <a:r>
              <a:rPr lang="zh-CN" altLang="en-US" dirty="0"/>
              <a:t>指针，使之走到新的询问。每次移动指针的时候就更新信息。</a:t>
            </a:r>
            <a:r>
              <a:rPr lang="en-US" altLang="zh-CN" dirty="0" err="1"/>
              <a:t>l,r</a:t>
            </a:r>
            <a:r>
              <a:rPr lang="zh-CN" altLang="en-US" dirty="0"/>
              <a:t>走到之后，</a:t>
            </a:r>
            <a:r>
              <a:rPr lang="en-US" altLang="zh-CN" dirty="0" err="1"/>
              <a:t>cnt</a:t>
            </a:r>
            <a:r>
              <a:rPr lang="zh-CN" altLang="en-US" dirty="0"/>
              <a:t>即为答案。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这个暴力算法的复杂度取决于什么？</a:t>
            </a:r>
            <a:endParaRPr lang="en-US" altLang="zh-CN" dirty="0"/>
          </a:p>
          <a:p>
            <a:r>
              <a:rPr lang="zh-CN" altLang="en-US" dirty="0"/>
              <a:t>取决于我们需要移动多少次指针。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我们需要移动多少次指针，和我们处理询问的顺序有关！</a:t>
            </a:r>
            <a:endParaRPr lang="en-US" altLang="zh-CN" dirty="0"/>
          </a:p>
          <a:p>
            <a:r>
              <a:rPr lang="zh-CN" altLang="en-US" dirty="0"/>
              <a:t>比如，三个询问</a:t>
            </a:r>
            <a:r>
              <a:rPr lang="en-US" altLang="zh-CN" dirty="0"/>
              <a:t>[1,2],[10,10000],[5,6]</a:t>
            </a:r>
          </a:p>
          <a:p>
            <a:r>
              <a:rPr lang="zh-CN" altLang="en-US" dirty="0"/>
              <a:t>明显</a:t>
            </a:r>
            <a:r>
              <a:rPr lang="en-US" altLang="zh-CN" dirty="0"/>
              <a:t>a-&gt;c-&gt;b</a:t>
            </a:r>
            <a:r>
              <a:rPr lang="zh-CN" altLang="en-US" dirty="0"/>
              <a:t>这个处理顺序，移动指针的次数小于</a:t>
            </a:r>
            <a:r>
              <a:rPr lang="en-US" altLang="zh-CN" dirty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5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/>
              <a:t>国际上叫做</a:t>
            </a:r>
            <a:r>
              <a:rPr lang="en-US" altLang="zh-CN" dirty="0"/>
              <a:t>MO's Algorithm.</a:t>
            </a:r>
          </a:p>
          <a:p>
            <a:r>
              <a:rPr lang="zh-CN" altLang="en-US" dirty="0"/>
              <a:t>提出者是</a:t>
            </a:r>
            <a:r>
              <a:rPr lang="en-US" altLang="zh-CN" dirty="0"/>
              <a:t>2010</a:t>
            </a:r>
            <a:r>
              <a:rPr lang="zh-CN" altLang="en-US" dirty="0"/>
              <a:t>年集训队莫涛（长郡中学）。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基本思路：改变这些询问的顺序，使之对我们有利。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P.S. </a:t>
            </a:r>
            <a:r>
              <a:rPr lang="zh-CN" altLang="en-US" dirty="0"/>
              <a:t>学术上的名称大概是 </a:t>
            </a:r>
            <a:r>
              <a:rPr lang="en-US" altLang="zh-CN" dirty="0"/>
              <a:t>“Query square root 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7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考虑所有询问。</a:t>
                </a:r>
                <a:endParaRPr lang="en-US" altLang="zh-CN" dirty="0"/>
              </a:p>
              <a:p>
                <a:r>
                  <a:rPr lang="zh-CN" altLang="en-US" dirty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这个桶。</a:t>
                </a:r>
                <a:endParaRPr lang="en-US" altLang="zh-CN" dirty="0"/>
              </a:p>
              <a:p>
                <a:r>
                  <a:rPr lang="zh-CN" altLang="en-US" dirty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排序。</a:t>
                </a:r>
                <a:endParaRPr lang="en-US" altLang="zh-CN" dirty="0"/>
              </a:p>
              <a:p>
                <a:r>
                  <a:rPr lang="zh-CN" altLang="en-US" dirty="0"/>
                  <a:t>这套事情做完之后，直接跑暴力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</p:spTree>
    <p:extLst>
      <p:ext uri="{BB962C8B-B14F-4D97-AF65-F5344CB8AC3E}">
        <p14:creationId xmlns:p14="http://schemas.microsoft.com/office/powerpoint/2010/main" val="12989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指针：</a:t>
                </a:r>
                <a:endParaRPr lang="en-US" altLang="zh-CN" dirty="0"/>
              </a:p>
              <a:p>
                <a:r>
                  <a:rPr lang="zh-CN" altLang="en-US" dirty="0"/>
                  <a:t>每个桶内的元素，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，故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次。故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指针：</a:t>
                </a:r>
                <a:endParaRPr lang="en-US" altLang="zh-CN" dirty="0"/>
              </a:p>
              <a:p>
                <a:r>
                  <a:rPr lang="zh-CN" altLang="en-US" dirty="0"/>
                  <a:t>每个桶内，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都是有序的，所以在每个桶内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最多移动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个桶，故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2087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写两个函数：</a:t>
            </a:r>
            <a:r>
              <a:rPr lang="en-US" altLang="zh-CN" dirty="0" err="1"/>
              <a:t>add,del</a:t>
            </a:r>
            <a:r>
              <a:rPr lang="zh-CN" altLang="en-US" dirty="0"/>
              <a:t>用于跳指针。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排序：不需要显式地执行分块操作，只需要在排序的时候，以</a:t>
            </a:r>
            <a:r>
              <a:rPr lang="en-US" altLang="zh-CN" dirty="0"/>
              <a:t>l</a:t>
            </a:r>
            <a:r>
              <a:rPr lang="zh-CN" altLang="en-US" dirty="0"/>
              <a:t>所在的块作为第一关键字，以</a:t>
            </a:r>
            <a:r>
              <a:rPr lang="en-US" altLang="zh-CN" dirty="0"/>
              <a:t>r</a:t>
            </a:r>
            <a:r>
              <a:rPr lang="zh-CN" altLang="en-US" dirty="0"/>
              <a:t>作为第二关键字。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069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区间询问出现次数多于</a:t>
            </a:r>
            <a:r>
              <a:rPr lang="en-US" altLang="zh-CN" dirty="0"/>
              <a:t>3</a:t>
            </a:r>
            <a:r>
              <a:rPr lang="zh-CN" altLang="en-US" dirty="0"/>
              <a:t>的颜色的个数。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区间询问出现次数多于</a:t>
            </a:r>
            <a:r>
              <a:rPr lang="en-US" altLang="zh-CN" dirty="0"/>
              <a:t>k</a:t>
            </a:r>
            <a:r>
              <a:rPr lang="zh-CN" altLang="en-US" dirty="0"/>
              <a:t>的颜色的个数。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区间询问众数。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其它题目</a:t>
            </a:r>
          </a:p>
        </p:txBody>
      </p:sp>
    </p:spTree>
    <p:extLst>
      <p:ext uri="{BB962C8B-B14F-4D97-AF65-F5344CB8AC3E}">
        <p14:creationId xmlns:p14="http://schemas.microsoft.com/office/powerpoint/2010/main" val="4786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https://www.luogu.org/problemnew/show/P4396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[AHOI2013]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4475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允许离线；</a:t>
            </a:r>
            <a:endParaRPr lang="en-US" altLang="zh-CN" dirty="0"/>
          </a:p>
          <a:p>
            <a:r>
              <a:rPr lang="zh-CN" altLang="en-US" dirty="0"/>
              <a:t>可以写出复杂度较好的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del</a:t>
            </a:r>
            <a:r>
              <a:rPr lang="zh-CN" altLang="en-US" dirty="0"/>
              <a:t>函数；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没有修改操作。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莫队算法的适用范围</a:t>
            </a:r>
          </a:p>
        </p:txBody>
      </p:sp>
    </p:spTree>
    <p:extLst>
      <p:ext uri="{BB962C8B-B14F-4D97-AF65-F5344CB8AC3E}">
        <p14:creationId xmlns:p14="http://schemas.microsoft.com/office/powerpoint/2010/main" val="228148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2-ptrs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暴力搞法：从第一层开始跳，摔不死就从第二层开始跳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最坏情况：跳</a:t>
            </a:r>
            <a:r>
              <a:rPr lang="en-US" altLang="zh-CN"/>
              <a:t>1024</a:t>
            </a:r>
            <a:r>
              <a:rPr lang="zh-CN" altLang="en-US"/>
              <a:t>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</a:t>
            </a:r>
          </a:p>
        </p:txBody>
      </p:sp>
    </p:spTree>
    <p:extLst>
      <p:ext uri="{BB962C8B-B14F-4D97-AF65-F5344CB8AC3E}">
        <p14:creationId xmlns:p14="http://schemas.microsoft.com/office/powerpoint/2010/main" val="1623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和一个长度为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的正整数序列。求出最短的子区间长度，满足这个子区间的和不小于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e.g. n=5,s=11,a=(1,2,3,4,5).</a:t>
                </a:r>
              </a:p>
              <a:p>
                <a:r>
                  <a:rPr lang="en-US" altLang="zh-CN" dirty="0"/>
                  <a:t>(3,4,5)</a:t>
                </a:r>
                <a:r>
                  <a:rPr lang="zh-CN" altLang="en-US" dirty="0"/>
                  <a:t>的和为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，不小于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且最短。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2879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p.s. </a:t>
            </a:r>
            <a:r>
              <a:rPr lang="zh-CN" altLang="en-US" dirty="0"/>
              <a:t>题目来源：</a:t>
            </a:r>
            <a:r>
              <a:rPr lang="en-US" dirty="0"/>
              <a:t>POJ3061 (Subsequence)</a:t>
            </a:r>
          </a:p>
        </p:txBody>
      </p:sp>
    </p:spTree>
    <p:extLst>
      <p:ext uri="{BB962C8B-B14F-4D97-AF65-F5344CB8AC3E}">
        <p14:creationId xmlns:p14="http://schemas.microsoft.com/office/powerpoint/2010/main" val="25568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如何暴力？</a:t>
                </a:r>
                <a:endParaRPr lang="en-US" altLang="zh-CN" dirty="0"/>
              </a:p>
              <a:p>
                <a:r>
                  <a:rPr lang="zh-CN" altLang="en-US" dirty="0"/>
                  <a:t>枚举左右端点。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如何优化？</a:t>
                </a:r>
                <a:endParaRPr lang="en-US" altLang="zh-CN" dirty="0"/>
              </a:p>
              <a:p>
                <a:r>
                  <a:rPr lang="zh-CN" altLang="en-US" dirty="0"/>
                  <a:t>二分长度。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1718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3323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这题有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做法。</a:t>
                </a:r>
                <a:endParaRPr lang="en-US" altLang="zh-CN" dirty="0"/>
              </a:p>
              <a:p>
                <a:r>
                  <a:rPr lang="zh-CN" altLang="en-US" dirty="0"/>
                  <a:t>我们取两个指针，最开始都放在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位置。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这两个指针会夹住区间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我们现在可以通过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移动这两个指针</a:t>
                </a:r>
                <a:r>
                  <a:rPr lang="zh-CN" altLang="en-US" dirty="0"/>
                  <a:t>，来表示任意一段区间。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指针移动的时候，区间和的变化可以快速得到。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33233" cy="4023360"/>
              </a:xfrm>
              <a:blipFill rotWithShape="0">
                <a:blip r:embed="rId2"/>
                <a:stretch>
                  <a:fillRect l="-1652" t="-3182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1433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操作完了之后，现在我们把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固定在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，要找到一个最短的区间，使得区间和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把右指针不停地往右移，直到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的和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现在的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就是左端点为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时的最佳答案。</a:t>
                </a:r>
                <a:endParaRPr lang="en-US" altLang="zh-CN" dirty="0"/>
              </a:p>
              <a:p>
                <a:r>
                  <a:rPr lang="zh-CN" altLang="en-US" dirty="0"/>
                  <a:t>那么，如何算出其他左端点的最佳答案？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42258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指针往右移一位，然后再去考虑移动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指针右移了一位，区间里少了一个数，所以区间和变小了。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指针要么不移，要么只能往右移。我们继续往右移动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指针，直到新的区间和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为止。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7074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330" y="2016808"/>
            <a:ext cx="9213668" cy="43773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13450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为什么我们要这样干呢？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因为，左指针和右指针都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只会向右移动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再怎么动也只能走过整个序列的长度！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15050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，问将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拆成</a:t>
                </a:r>
                <a:r>
                  <a:rPr lang="zh-CN" altLang="en-US" u="sng" dirty="0"/>
                  <a:t>连续的数</a:t>
                </a:r>
                <a:r>
                  <a:rPr lang="zh-CN" altLang="en-US" dirty="0"/>
                  <a:t>的平方和的方案。</a:t>
                </a:r>
                <a:endParaRPr lang="en-US" altLang="zh-CN" dirty="0"/>
              </a:p>
              <a:p>
                <a:r>
                  <a:rPr lang="zh-CN" altLang="en-US" dirty="0"/>
                  <a:t>输出这些方案。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2030=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p.s. </a:t>
            </a:r>
            <a:r>
              <a:rPr lang="zh-CN" altLang="en-US"/>
              <a:t>题目来源：</a:t>
            </a:r>
            <a:r>
              <a:rPr lang="en-US"/>
              <a:t>POJ2100 (Graveyard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既然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我们只需要考虑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的数的平方。</a:t>
                </a:r>
                <a:endParaRPr lang="en-US" altLang="zh-CN" dirty="0"/>
              </a:p>
              <a:p>
                <a:r>
                  <a:rPr lang="zh-CN" altLang="en-US" dirty="0"/>
                  <a:t>算出数组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现在我们需要在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上面取子区间，使得区间和恰为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把上面的代码稍微修改一下就行了。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</p:spTree>
    <p:extLst>
      <p:ext uri="{BB962C8B-B14F-4D97-AF65-F5344CB8AC3E}">
        <p14:creationId xmlns:p14="http://schemas.microsoft.com/office/powerpoint/2010/main" val="594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47" y="1783650"/>
            <a:ext cx="8466634" cy="472162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</p:spTree>
    <p:extLst>
      <p:ext uri="{BB962C8B-B14F-4D97-AF65-F5344CB8AC3E}">
        <p14:creationId xmlns:p14="http://schemas.microsoft.com/office/powerpoint/2010/main" val="22251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我们从</a:t>
                </a:r>
                <a:r>
                  <a:rPr lang="en-US" altLang="zh-CN"/>
                  <a:t>512</a:t>
                </a:r>
                <a:r>
                  <a:rPr lang="zh-CN" altLang="en-US"/>
                  <a:t>层跳。</a:t>
                </a:r>
                <a:endParaRPr lang="en-US" altLang="zh-CN"/>
              </a:p>
              <a:p>
                <a:r>
                  <a:rPr lang="zh-CN" altLang="en-US"/>
                  <a:t>如果跳死了，接下来只需要在</a:t>
                </a:r>
                <a:r>
                  <a:rPr lang="en-US" altLang="zh-CN"/>
                  <a:t>[1,512]</a:t>
                </a:r>
                <a:r>
                  <a:rPr lang="zh-CN" altLang="en-US"/>
                  <a:t>里面找答案。</a:t>
                </a:r>
                <a:endParaRPr lang="en-US" altLang="zh-CN"/>
              </a:p>
              <a:p>
                <a:r>
                  <a:rPr lang="zh-CN" altLang="en-US"/>
                  <a:t>如果没跳死，接下来只需要在</a:t>
                </a:r>
                <a:r>
                  <a:rPr lang="en-US" altLang="zh-CN"/>
                  <a:t>[513,1024]</a:t>
                </a:r>
                <a:r>
                  <a:rPr lang="zh-CN" altLang="en-US"/>
                  <a:t>里面找答案。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>
                    <a:solidFill>
                      <a:srgbClr val="FF0000"/>
                    </a:solidFill>
                  </a:rPr>
                  <a:t>答案区间长度降低一半。</a:t>
                </a:r>
                <a:r>
                  <a:rPr lang="zh-CN" altLang="en-US"/>
                  <a:t>接下来每次取区间中点做实验。</a:t>
                </a:r>
                <a:endParaRPr lang="en-US" altLang="zh-CN"/>
              </a:p>
              <a:p>
                <a:r>
                  <a:rPr lang="zh-CN" altLang="en-US"/>
                  <a:t>答案区间长度会在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/>
                  <a:t>次之后降低为</a:t>
                </a:r>
                <a:r>
                  <a:rPr lang="en-US" altLang="zh-CN"/>
                  <a:t>1.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二分法</a:t>
            </a:r>
          </a:p>
        </p:txBody>
      </p:sp>
    </p:spTree>
    <p:extLst>
      <p:ext uri="{BB962C8B-B14F-4D97-AF65-F5344CB8AC3E}">
        <p14:creationId xmlns:p14="http://schemas.microsoft.com/office/powerpoint/2010/main" val="12350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设我们要用</a:t>
            </a:r>
            <a:r>
              <a:rPr lang="en-US" altLang="zh-CN"/>
              <a:t>100</a:t>
            </a:r>
            <a:r>
              <a:rPr lang="zh-CN" altLang="en-US"/>
              <a:t>、</a:t>
            </a:r>
            <a:r>
              <a:rPr lang="en-US" altLang="zh-CN"/>
              <a:t>50</a:t>
            </a:r>
            <a:r>
              <a:rPr lang="zh-CN" altLang="en-US"/>
              <a:t>、</a:t>
            </a:r>
            <a:r>
              <a:rPr lang="en-US" altLang="zh-CN"/>
              <a:t>20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面值的人民币凑出</a:t>
            </a:r>
            <a:r>
              <a:rPr lang="en-US" altLang="zh-CN"/>
              <a:t>w</a:t>
            </a:r>
            <a:r>
              <a:rPr lang="zh-CN" altLang="en-US"/>
              <a:t>元。</a:t>
            </a:r>
            <a:endParaRPr lang="en-US" altLang="zh-CN"/>
          </a:p>
          <a:p>
            <a:r>
              <a:rPr lang="zh-CN" altLang="en-US"/>
              <a:t>求所用钞票的</a:t>
            </a:r>
            <a:r>
              <a:rPr lang="zh-CN" altLang="en-US">
                <a:solidFill>
                  <a:srgbClr val="FF0000"/>
                </a:solidFill>
              </a:rPr>
              <a:t>数量</a:t>
            </a:r>
            <a:r>
              <a:rPr lang="zh-CN" altLang="en-US"/>
              <a:t>最少的方案。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666 : 6*100 + 1*50 + 1*10 + 1*5 + 1*1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恰烂钱</a:t>
            </a:r>
          </a:p>
        </p:txBody>
      </p:sp>
    </p:spTree>
    <p:extLst>
      <p:ext uri="{BB962C8B-B14F-4D97-AF65-F5344CB8AC3E}">
        <p14:creationId xmlns:p14="http://schemas.microsoft.com/office/powerpoint/2010/main" val="41745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贪心的本质：面对一个局面，稍加判断之后立刻作决策。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42805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https://www.luogu.org/problemnew/show/P1007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独木桥</a:t>
            </a:r>
          </a:p>
        </p:txBody>
      </p:sp>
    </p:spTree>
    <p:extLst>
      <p:ext uri="{BB962C8B-B14F-4D97-AF65-F5344CB8AC3E}">
        <p14:creationId xmlns:p14="http://schemas.microsoft.com/office/powerpoint/2010/main" val="37127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https://www.luogu.org/problemnew/show/P1090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合并果子</a:t>
            </a:r>
          </a:p>
        </p:txBody>
      </p:sp>
    </p:spTree>
    <p:extLst>
      <p:ext uri="{BB962C8B-B14F-4D97-AF65-F5344CB8AC3E}">
        <p14:creationId xmlns:p14="http://schemas.microsoft.com/office/powerpoint/2010/main" val="222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423457" cy="43258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给定。现在有个参数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/>
                  <a:t>由你钦定，然后：</a:t>
                </a:r>
                <a:endParaRPr lang="en-US" altLang="zh-CN"/>
              </a:p>
              <a:p>
                <a:pPr marL="457200" indent="-457200">
                  <a:buFontTx/>
                  <a:buChar char="-"/>
                </a:pPr>
                <a:r>
                  <a:rPr lang="zh-CN" altLang="en-US"/>
                  <a:t>操作</a:t>
                </a:r>
                <a:r>
                  <a:rPr lang="en-US" altLang="zh-CN"/>
                  <a:t>A  </a:t>
                </a:r>
                <a:r>
                  <a:rPr lang="zh-CN" altLang="en-US"/>
                  <a:t>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/>
              </a:p>
              <a:p>
                <a:pPr marL="457200" indent="-457200">
                  <a:buFontTx/>
                  <a:buChar char="-"/>
                </a:pPr>
                <a:r>
                  <a:rPr lang="zh-CN" altLang="en-US" b="0"/>
                  <a:t>操作</a:t>
                </a:r>
                <a:r>
                  <a:rPr lang="en-US" altLang="zh-CN" b="0"/>
                  <a:t>B	</a:t>
                </a:r>
                <a:r>
                  <a:rPr lang="zh-CN" altLang="en-US" b="0"/>
                  <a:t>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/>
              </a:p>
              <a:p>
                <a:pPr marL="457200" indent="-457200">
                  <a:buFontTx/>
                  <a:buChar char="-"/>
                </a:pPr>
                <a:endParaRPr lang="en-US" altLang="zh-CN"/>
              </a:p>
              <a:p>
                <a:r>
                  <a:rPr lang="zh-CN" altLang="en-US" b="0"/>
                  <a:t>应该如何钦定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/>
                  <a:t>，来最小化平均耗时？</a:t>
                </a:r>
                <a:endParaRPr lang="en-US" altLang="zh-CN" b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423457" cy="4325815"/>
              </a:xfrm>
              <a:blipFill>
                <a:blip r:embed="rId2"/>
                <a:stretch>
                  <a:fillRect l="-1637" t="-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复杂度问题</a:t>
            </a:r>
          </a:p>
        </p:txBody>
      </p:sp>
    </p:spTree>
    <p:extLst>
      <p:ext uri="{BB962C8B-B14F-4D97-AF65-F5344CB8AC3E}">
        <p14:creationId xmlns:p14="http://schemas.microsoft.com/office/powerpoint/2010/main" val="600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基本不等式，又称均值不等式</a:t>
                </a:r>
                <a:endParaRPr lang="en-US" altLang="zh-CN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时取得最小值。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基本不等式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5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要你钦定一个长度为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的排列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使得</a:t>
                </a:r>
                <a:endParaRPr lang="en-US" altLang="zh-CN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最小</a:t>
                </a:r>
                <a:r>
                  <a:rPr lang="en-US" altLang="zh-CN"/>
                  <a:t>/</a:t>
                </a:r>
                <a:r>
                  <a:rPr lang="zh-CN" altLang="en-US"/>
                  <a:t>最大。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怎么搞？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一道水题</a:t>
            </a:r>
          </a:p>
        </p:txBody>
      </p:sp>
    </p:spTree>
    <p:extLst>
      <p:ext uri="{BB962C8B-B14F-4D97-AF65-F5344CB8AC3E}">
        <p14:creationId xmlns:p14="http://schemas.microsoft.com/office/powerpoint/2010/main" val="5146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最大：</a:t>
            </a:r>
            <a:r>
              <a:rPr lang="en-US" altLang="zh-CN"/>
              <a:t>a=1,2,3...</a:t>
            </a:r>
          </a:p>
          <a:p>
            <a:r>
              <a:rPr lang="zh-CN" altLang="en-US"/>
              <a:t>最小：</a:t>
            </a:r>
            <a:r>
              <a:rPr lang="en-US" altLang="zh-CN"/>
              <a:t>a=n,n-1,...</a:t>
            </a:r>
          </a:p>
          <a:p>
            <a:r>
              <a:rPr lang="zh-CN" altLang="en-US"/>
              <a:t>排序不等式： 正序和 ≥ 乱序和 ≥ 逆序和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如何证明？提示：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调整法</a:t>
            </a:r>
            <a:r>
              <a:rPr lang="en-US" altLang="zh-CN">
                <a:solidFill>
                  <a:srgbClr val="FF0000"/>
                </a:solidFill>
              </a:rPr>
              <a:t>]</a:t>
            </a:r>
          </a:p>
          <a:p>
            <a:r>
              <a:rPr lang="zh-CN" altLang="en-US"/>
              <a:t>假设某个乱序方案得到了最大值。去证“可以通过交换两个数，来得到更大的值”，从而推翻假设，得证原命题。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排序不等式</a:t>
            </a:r>
          </a:p>
        </p:txBody>
      </p:sp>
    </p:spTree>
    <p:extLst>
      <p:ext uri="{BB962C8B-B14F-4D97-AF65-F5344CB8AC3E}">
        <p14:creationId xmlns:p14="http://schemas.microsoft.com/office/powerpoint/2010/main" val="34202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都是正数。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证明题</a:t>
            </a:r>
          </a:p>
        </p:txBody>
      </p:sp>
    </p:spTree>
    <p:extLst>
      <p:ext uri="{BB962C8B-B14F-4D97-AF65-F5344CB8AC3E}">
        <p14:creationId xmlns:p14="http://schemas.microsoft.com/office/powerpoint/2010/main" val="2369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640239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/>
                  <a:t>假设你是诸葛孔明，那自然是聪明绝顶。</a:t>
                </a:r>
                <a:endParaRPr lang="en-US" altLang="zh-CN"/>
              </a:p>
              <a:p>
                <a:r>
                  <a:rPr lang="zh-CN" altLang="en-US"/>
                  <a:t>有人心里悄悄想了一个数，这个数在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[1,1024]</m:t>
                    </m:r>
                  </m:oMath>
                </a14:m>
                <a:r>
                  <a:rPr lang="zh-CN" altLang="en-US"/>
                  <a:t>范围内。</a:t>
                </a:r>
                <a:endParaRPr lang="en-US" altLang="zh-CN"/>
              </a:p>
              <a:p>
                <a:r>
                  <a:rPr lang="zh-CN" altLang="en-US"/>
                  <a:t>你可以猜一个数，此人会马上告诉你，你猜的数是</a:t>
                </a:r>
                <a:r>
                  <a:rPr lang="zh-CN" altLang="en-US">
                    <a:solidFill>
                      <a:srgbClr val="0070C0"/>
                    </a:solidFill>
                  </a:rPr>
                  <a:t>大了</a:t>
                </a:r>
                <a:r>
                  <a:rPr lang="zh-CN" altLang="en-US"/>
                  <a:t>、</a:t>
                </a:r>
                <a:r>
                  <a:rPr lang="zh-CN" altLang="en-US">
                    <a:solidFill>
                      <a:srgbClr val="0070C0"/>
                    </a:solidFill>
                  </a:rPr>
                  <a:t>小了</a:t>
                </a:r>
                <a:r>
                  <a:rPr lang="zh-CN" altLang="en-US"/>
                  <a:t>还是</a:t>
                </a:r>
                <a:r>
                  <a:rPr lang="zh-CN" altLang="en-US">
                    <a:solidFill>
                      <a:srgbClr val="0070C0"/>
                    </a:solidFill>
                  </a:rPr>
                  <a:t>正好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你能提供一个方案，以尽量少的猜测次数，保证获取正确答案吗？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640239" cy="4023360"/>
              </a:xfrm>
              <a:blipFill>
                <a:blip r:embed="rId2"/>
                <a:stretch>
                  <a:fillRect l="-2296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陈年老梗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67" y="2084832"/>
            <a:ext cx="416088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之前出现，且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，则称它们是一组逆序对。</a:t>
                </a:r>
                <a:endParaRPr lang="en-US" altLang="zh-CN"/>
              </a:p>
              <a:p>
                <a:r>
                  <a:rPr lang="zh-CN" altLang="en-US"/>
                  <a:t>序列长度为</a:t>
                </a:r>
                <a:r>
                  <a:rPr lang="en-US" altLang="zh-CN"/>
                  <a:t>10w</a:t>
                </a:r>
                <a:r>
                  <a:rPr lang="zh-CN" altLang="en-US"/>
                  <a:t>，统计其逆序对个数，即</a:t>
                </a:r>
                <a:endParaRPr lang="en-US" altLang="zh-CN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∧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分治计数逆序对</a:t>
            </a:r>
          </a:p>
        </p:txBody>
      </p:sp>
    </p:spTree>
    <p:extLst>
      <p:ext uri="{BB962C8B-B14F-4D97-AF65-F5344CB8AC3E}">
        <p14:creationId xmlns:p14="http://schemas.microsoft.com/office/powerpoint/2010/main" val="31636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对序列执行归并排序过程。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4" name="矩形 3"/>
          <p:cNvSpPr/>
          <p:nvPr/>
        </p:nvSpPr>
        <p:spPr>
          <a:xfrm>
            <a:off x="1960684" y="2743639"/>
            <a:ext cx="6981092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无序</a:t>
            </a:r>
          </a:p>
        </p:txBody>
      </p:sp>
      <p:sp>
        <p:nvSpPr>
          <p:cNvPr id="5" name="矩形 4"/>
          <p:cNvSpPr/>
          <p:nvPr/>
        </p:nvSpPr>
        <p:spPr>
          <a:xfrm>
            <a:off x="1960684" y="4249877"/>
            <a:ext cx="3411416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左，有序</a:t>
            </a:r>
          </a:p>
        </p:txBody>
      </p:sp>
      <p:sp>
        <p:nvSpPr>
          <p:cNvPr id="6" name="矩形 5"/>
          <p:cNvSpPr/>
          <p:nvPr/>
        </p:nvSpPr>
        <p:spPr>
          <a:xfrm>
            <a:off x="5530360" y="4249876"/>
            <a:ext cx="3411416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右，有序</a:t>
            </a:r>
          </a:p>
        </p:txBody>
      </p:sp>
      <p:sp>
        <p:nvSpPr>
          <p:cNvPr id="7" name="矩形 6"/>
          <p:cNvSpPr/>
          <p:nvPr/>
        </p:nvSpPr>
        <p:spPr>
          <a:xfrm>
            <a:off x="1960684" y="5291211"/>
            <a:ext cx="6981092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有序</a:t>
            </a:r>
          </a:p>
        </p:txBody>
      </p:sp>
      <p:sp>
        <p:nvSpPr>
          <p:cNvPr id="8" name="下箭头 7"/>
          <p:cNvSpPr/>
          <p:nvPr/>
        </p:nvSpPr>
        <p:spPr>
          <a:xfrm>
            <a:off x="5347304" y="3772778"/>
            <a:ext cx="212073" cy="389177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356097" y="4783291"/>
            <a:ext cx="212073" cy="389177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24454" y="4809667"/>
            <a:ext cx="3086100" cy="389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此时统计答案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1960684" y="3220874"/>
            <a:ext cx="3411416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左，无序</a:t>
            </a:r>
          </a:p>
        </p:txBody>
      </p:sp>
      <p:sp>
        <p:nvSpPr>
          <p:cNvPr id="12" name="矩形 11"/>
          <p:cNvSpPr/>
          <p:nvPr/>
        </p:nvSpPr>
        <p:spPr>
          <a:xfrm>
            <a:off x="5530360" y="3220873"/>
            <a:ext cx="3411416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右，无序</a:t>
            </a:r>
          </a:p>
        </p:txBody>
      </p:sp>
    </p:spTree>
    <p:extLst>
      <p:ext uri="{BB962C8B-B14F-4D97-AF65-F5344CB8AC3E}">
        <p14:creationId xmlns:p14="http://schemas.microsoft.com/office/powerpoint/2010/main" val="12388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平面直角坐标系上有一些点，对于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每个点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dirty="0"/>
                  <a:t>，问有多少个点满足：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它和下面的问题等价：问一个序列中有多少个顺序对。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这不是很严格的“偏序”，但是由于很容易转化为偏序问题，所以我们沿袭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界对它的称呼，叫它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二维偏序计数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1032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二维偏序的一般做法：</a:t>
            </a:r>
            <a:endParaRPr lang="en-US" altLang="zh-CN" dirty="0"/>
          </a:p>
          <a:p>
            <a:r>
              <a:rPr lang="zh-CN" altLang="en-US" dirty="0"/>
              <a:t>我们假设这些点是</a:t>
            </a:r>
            <a:r>
              <a:rPr lang="zh-CN" altLang="en-US" dirty="0">
                <a:solidFill>
                  <a:srgbClr val="FF0000"/>
                </a:solidFill>
              </a:rPr>
              <a:t>一个一个加进去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加入顺序是：按</a:t>
            </a:r>
            <a:r>
              <a:rPr lang="en-US" altLang="zh-CN" dirty="0"/>
              <a:t>x</a:t>
            </a:r>
            <a:r>
              <a:rPr lang="zh-CN" altLang="en-US" dirty="0"/>
              <a:t>排序，然后</a:t>
            </a:r>
            <a:r>
              <a:rPr lang="en-US" altLang="zh-CN" dirty="0"/>
              <a:t>x</a:t>
            </a:r>
            <a:r>
              <a:rPr lang="zh-CN" altLang="en-US" dirty="0"/>
              <a:t>值小的先加入平面。</a:t>
            </a:r>
            <a:endParaRPr lang="en-US" altLang="zh-CN" dirty="0"/>
          </a:p>
          <a:p>
            <a:r>
              <a:rPr lang="zh-CN" altLang="en-US" dirty="0"/>
              <a:t>那么：每加入一个点</a:t>
            </a:r>
            <a:r>
              <a:rPr lang="en-US" altLang="zh-CN" dirty="0"/>
              <a:t>P</a:t>
            </a:r>
            <a:r>
              <a:rPr lang="zh-CN" altLang="en-US" dirty="0"/>
              <a:t>，此时所有</a:t>
            </a:r>
            <a:r>
              <a:rPr lang="en-US" altLang="zh-CN" dirty="0"/>
              <a:t>x</a:t>
            </a:r>
            <a:r>
              <a:rPr lang="zh-CN" altLang="en-US" dirty="0"/>
              <a:t>值小于这个点的，已经在平面上了；而</a:t>
            </a:r>
            <a:r>
              <a:rPr lang="en-US" altLang="zh-CN" dirty="0"/>
              <a:t>x</a:t>
            </a:r>
            <a:r>
              <a:rPr lang="zh-CN" altLang="en-US" dirty="0"/>
              <a:t>值大于这个点的，全都还没有加进去。</a:t>
            </a:r>
            <a:endParaRPr lang="en-US" altLang="zh-CN" dirty="0"/>
          </a:p>
          <a:p>
            <a:r>
              <a:rPr lang="zh-CN" altLang="en-US" dirty="0"/>
              <a:t>这样：</a:t>
            </a:r>
            <a:r>
              <a:rPr lang="en-US" altLang="zh-CN" dirty="0"/>
              <a:t>x</a:t>
            </a:r>
            <a:r>
              <a:rPr lang="zh-CN" altLang="en-US" dirty="0"/>
              <a:t>维度的限制就被我们解决了！只需要在</a:t>
            </a:r>
            <a:r>
              <a:rPr lang="zh-CN" altLang="en-US" dirty="0">
                <a:solidFill>
                  <a:srgbClr val="FF0000"/>
                </a:solidFill>
              </a:rPr>
              <a:t>当前</a:t>
            </a:r>
            <a:r>
              <a:rPr lang="zh-CN" altLang="en-US" dirty="0"/>
              <a:t>的平面内，数出</a:t>
            </a:r>
            <a:r>
              <a:rPr lang="en-US" altLang="zh-CN" dirty="0"/>
              <a:t>y</a:t>
            </a:r>
            <a:r>
              <a:rPr lang="zh-CN" altLang="en-US" dirty="0"/>
              <a:t>值小于</a:t>
            </a:r>
            <a:r>
              <a:rPr lang="en-US" altLang="zh-CN" dirty="0"/>
              <a:t>P</a:t>
            </a:r>
            <a:r>
              <a:rPr lang="zh-CN" altLang="en-US" dirty="0"/>
              <a:t>的点的个数，这就是</a:t>
            </a:r>
            <a:r>
              <a:rPr lang="en-US" altLang="zh-CN" dirty="0"/>
              <a:t>P</a:t>
            </a:r>
            <a:r>
              <a:rPr lang="zh-CN" altLang="en-US" dirty="0"/>
              <a:t>的答案。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8665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上述做法的实质是：我们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轴映射到了时间轴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这种变换是</a:t>
            </a:r>
            <a:r>
              <a:rPr lang="en-US" altLang="zh-CN" dirty="0"/>
              <a:t>OI</a:t>
            </a:r>
            <a:r>
              <a:rPr lang="zh-CN" altLang="en-US" dirty="0"/>
              <a:t>中很强有力的手段。如果题意中没有涉及时间轴，那么解决偏序问题的时候，我们不妨利用起来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接下来解决一个更难的问题：三维偏序。</a:t>
            </a:r>
            <a:endParaRPr lang="en-US" altLang="zh-CN" dirty="0"/>
          </a:p>
          <a:p>
            <a:r>
              <a:rPr lang="zh-CN" altLang="en-US" dirty="0"/>
              <a:t>著名的</a:t>
            </a:r>
            <a:r>
              <a:rPr lang="en-US" altLang="zh-CN" dirty="0"/>
              <a:t>BZOJ《</a:t>
            </a:r>
            <a:r>
              <a:rPr lang="zh-CN" altLang="en-US" dirty="0"/>
              <a:t>陌上花开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25134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129904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有一些点，对于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每个点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dirty="0"/>
                  <a:t>，问有多少个点满足：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怎么办办呢？</a:t>
                </a:r>
                <a:endParaRPr lang="en-US" altLang="zh-CN" dirty="0"/>
              </a:p>
              <a:p>
                <a:r>
                  <a:rPr lang="zh-CN" altLang="en-US" dirty="0"/>
                  <a:t>提示：考虑分治。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129904" cy="4023360"/>
              </a:xfrm>
              <a:blipFill rotWithShape="0">
                <a:blip r:embed="rId2"/>
                <a:stretch>
                  <a:fillRect l="-168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三维偏序</a:t>
            </a:r>
          </a:p>
        </p:txBody>
      </p:sp>
    </p:spTree>
    <p:extLst>
      <p:ext uri="{BB962C8B-B14F-4D97-AF65-F5344CB8AC3E}">
        <p14:creationId xmlns:p14="http://schemas.microsoft.com/office/powerpoint/2010/main" val="14373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分治如何解决二维偏序？</a:t>
            </a:r>
            <a:endParaRPr lang="en-US" altLang="zh-CN" dirty="0"/>
          </a:p>
          <a:p>
            <a:r>
              <a:rPr lang="zh-CN" altLang="en-US" dirty="0"/>
              <a:t>还记得如何利用归并排序的过程，求出逆序对个数吗？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对于二维偏序问题，我们执行归并排序，每次归并时，顺路统计一下</a:t>
            </a:r>
            <a:r>
              <a:rPr lang="zh-CN" altLang="en-US" dirty="0">
                <a:solidFill>
                  <a:srgbClr val="FF0000"/>
                </a:solidFill>
              </a:rPr>
              <a:t>前面一半对后面一半的影响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为什么这样统计可以做到不重、不漏？因为归并过程中，算的是前一半对后一半的影响，</a:t>
            </a:r>
            <a:r>
              <a:rPr lang="zh-CN" altLang="en-US" dirty="0">
                <a:solidFill>
                  <a:srgbClr val="FF0000"/>
                </a:solidFill>
              </a:rPr>
              <a:t>天然满足了一个维度的需求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分治解决二维偏序</a:t>
            </a:r>
          </a:p>
        </p:txBody>
      </p:sp>
    </p:spTree>
    <p:extLst>
      <p:ext uri="{BB962C8B-B14F-4D97-AF65-F5344CB8AC3E}">
        <p14:creationId xmlns:p14="http://schemas.microsoft.com/office/powerpoint/2010/main" val="5393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CDQ</a:t>
            </a:r>
            <a:r>
              <a:rPr lang="zh-CN" altLang="en-US" dirty="0"/>
              <a:t>（陈丹琦，雅礼中学）分治是一种思想：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把所有的事件进行分治。</a:t>
            </a:r>
            <a:endParaRPr lang="en-US" altLang="zh-CN" dirty="0"/>
          </a:p>
          <a:p>
            <a:r>
              <a:rPr lang="zh-CN" altLang="en-US" dirty="0"/>
              <a:t>考虑前面的事件对后面事件的影响。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典型例子：归并排序求逆序对。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CDQ</a:t>
            </a:r>
            <a:r>
              <a:rPr lang="zh-CN" altLang="en-US" dirty="0"/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29938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http://cogs.pro:8080/cogs/problem/problem.php?pid=pNimJigWW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蝗灾</a:t>
            </a:r>
          </a:p>
        </p:txBody>
      </p:sp>
    </p:spTree>
    <p:extLst>
      <p:ext uri="{BB962C8B-B14F-4D97-AF65-F5344CB8AC3E}">
        <p14:creationId xmlns:p14="http://schemas.microsoft.com/office/powerpoint/2010/main" val="7824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整数二分的模型：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[0 0 0  ... 0 0 0 1 1 1 1 1 1 1 1 1 ...]</a:t>
            </a:r>
          </a:p>
          <a:p>
            <a:endParaRPr lang="en-US" altLang="zh-CN"/>
          </a:p>
          <a:p>
            <a:r>
              <a:rPr lang="zh-CN" altLang="en-US"/>
              <a:t>有一个序列，前一段全是</a:t>
            </a:r>
            <a:r>
              <a:rPr lang="en-US" altLang="zh-CN"/>
              <a:t>0</a:t>
            </a:r>
            <a:r>
              <a:rPr lang="zh-CN" altLang="en-US"/>
              <a:t>，后一段全是</a:t>
            </a:r>
            <a:r>
              <a:rPr lang="en-US" altLang="zh-CN"/>
              <a:t>1.</a:t>
            </a:r>
          </a:p>
          <a:p>
            <a:r>
              <a:rPr lang="zh-CN" altLang="en-US"/>
              <a:t>要快速找到第一个</a:t>
            </a:r>
            <a:r>
              <a:rPr lang="en-US" altLang="zh-CN"/>
              <a:t>1</a:t>
            </a:r>
            <a:r>
              <a:rPr lang="zh-CN" altLang="en-US"/>
              <a:t>在哪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二分法</a:t>
            </a:r>
          </a:p>
        </p:txBody>
      </p:sp>
    </p:spTree>
    <p:extLst>
      <p:ext uri="{BB962C8B-B14F-4D97-AF65-F5344CB8AC3E}">
        <p14:creationId xmlns:p14="http://schemas.microsoft.com/office/powerpoint/2010/main" val="40369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在一个排好序的数组中，可以通过二分查找的方法知道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某个数在不在数组中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比</a:t>
            </a:r>
            <a:r>
              <a:rPr lang="en-US" altLang="zh-CN"/>
              <a:t>x</a:t>
            </a:r>
            <a:r>
              <a:rPr lang="zh-CN" altLang="en-US"/>
              <a:t>大的最小值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比</a:t>
            </a:r>
            <a:r>
              <a:rPr lang="en-US" altLang="zh-CN"/>
              <a:t>x</a:t>
            </a:r>
            <a:r>
              <a:rPr lang="zh-CN" altLang="en-US"/>
              <a:t>小的最大值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17" y="3473377"/>
            <a:ext cx="5499648" cy="23031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706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这是二分的最常见应用。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09343" y="3462008"/>
            <a:ext cx="9134857" cy="1927590"/>
            <a:chOff x="1609343" y="3462008"/>
            <a:chExt cx="9134857" cy="1927590"/>
          </a:xfrm>
        </p:grpSpPr>
        <p:sp>
          <p:nvSpPr>
            <p:cNvPr id="4" name="矩形 3"/>
            <p:cNvSpPr/>
            <p:nvPr/>
          </p:nvSpPr>
          <p:spPr>
            <a:xfrm>
              <a:off x="2327564" y="3865418"/>
              <a:ext cx="2394065" cy="6068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不满足条件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721629" y="3865417"/>
              <a:ext cx="5162204" cy="6068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满足条件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09343" y="3462008"/>
              <a:ext cx="1263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代价低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80665" y="3462008"/>
              <a:ext cx="1263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代价高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 flipV="1">
              <a:off x="4771508" y="4506325"/>
              <a:ext cx="2898" cy="3585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457700" y="4927933"/>
              <a:ext cx="104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答案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4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812</TotalTime>
  <Words>2966</Words>
  <Application>Microsoft Office PowerPoint</Application>
  <PresentationFormat>宽屏</PresentationFormat>
  <Paragraphs>367</Paragraphs>
  <Slides>70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6" baseType="lpstr">
      <vt:lpstr>Calibri</vt:lpstr>
      <vt:lpstr>Cambria Math</vt:lpstr>
      <vt:lpstr>Consolas</vt:lpstr>
      <vt:lpstr>Tw Cen MT</vt:lpstr>
      <vt:lpstr>Wingdings 3</vt:lpstr>
      <vt:lpstr>积分</vt:lpstr>
      <vt:lpstr>二分和贪心</vt:lpstr>
      <vt:lpstr>二分</vt:lpstr>
      <vt:lpstr>跳崖</vt:lpstr>
      <vt:lpstr>暴力</vt:lpstr>
      <vt:lpstr>二分法</vt:lpstr>
      <vt:lpstr>陈年老梗</vt:lpstr>
      <vt:lpstr>二分法</vt:lpstr>
      <vt:lpstr>二分查找</vt:lpstr>
      <vt:lpstr>二分答案</vt:lpstr>
      <vt:lpstr>跳石头</vt:lpstr>
      <vt:lpstr>借教室</vt:lpstr>
      <vt:lpstr>代码偷懒</vt:lpstr>
      <vt:lpstr>实数二分</vt:lpstr>
      <vt:lpstr>一元三次方程求解</vt:lpstr>
      <vt:lpstr>某题</vt:lpstr>
      <vt:lpstr>某题</vt:lpstr>
      <vt:lpstr>检验</vt:lpstr>
      <vt:lpstr>排序</vt:lpstr>
      <vt:lpstr>三分</vt:lpstr>
      <vt:lpstr>学分绩问题</vt:lpstr>
      <vt:lpstr>子问题</vt:lpstr>
      <vt:lpstr>01分数规划</vt:lpstr>
      <vt:lpstr>推柿子</vt:lpstr>
      <vt:lpstr>推柿子</vt:lpstr>
      <vt:lpstr>推柿子</vt:lpstr>
      <vt:lpstr>推柿子</vt:lpstr>
      <vt:lpstr>代码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[AHOI2013]作业</vt:lpstr>
      <vt:lpstr>莫队算法的适用范围</vt:lpstr>
      <vt:lpstr>2-ptrs</vt:lpstr>
      <vt:lpstr>子序列</vt:lpstr>
      <vt:lpstr>子序列</vt:lpstr>
      <vt:lpstr>子序列</vt:lpstr>
      <vt:lpstr>子序列</vt:lpstr>
      <vt:lpstr>子序列</vt:lpstr>
      <vt:lpstr>子序列</vt:lpstr>
      <vt:lpstr>子序列</vt:lpstr>
      <vt:lpstr>陵墓设计</vt:lpstr>
      <vt:lpstr>陵墓设计</vt:lpstr>
      <vt:lpstr>陵墓设计</vt:lpstr>
      <vt:lpstr>贪心</vt:lpstr>
      <vt:lpstr>恰烂钱</vt:lpstr>
      <vt:lpstr>贪心</vt:lpstr>
      <vt:lpstr>独木桥</vt:lpstr>
      <vt:lpstr>合并果子</vt:lpstr>
      <vt:lpstr>复杂度问题</vt:lpstr>
      <vt:lpstr>基本不等式</vt:lpstr>
      <vt:lpstr>一道水题</vt:lpstr>
      <vt:lpstr>排序不等式</vt:lpstr>
      <vt:lpstr>证明题</vt:lpstr>
      <vt:lpstr>分治</vt:lpstr>
      <vt:lpstr>分治计数逆序对</vt:lpstr>
      <vt:lpstr>分治</vt:lpstr>
      <vt:lpstr>二维偏序</vt:lpstr>
      <vt:lpstr>二维偏序</vt:lpstr>
      <vt:lpstr>二维偏序</vt:lpstr>
      <vt:lpstr>三维偏序</vt:lpstr>
      <vt:lpstr>分治解决二维偏序</vt:lpstr>
      <vt:lpstr>CDQ分治</vt:lpstr>
      <vt:lpstr>蝗灾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邹 晟芊</cp:lastModifiedBy>
  <cp:revision>343</cp:revision>
  <dcterms:created xsi:type="dcterms:W3CDTF">2016-12-04T04:07:19Z</dcterms:created>
  <dcterms:modified xsi:type="dcterms:W3CDTF">2019-09-01T12:26:23Z</dcterms:modified>
</cp:coreProperties>
</file>