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1" r:id="rId3"/>
    <p:sldId id="341" r:id="rId4"/>
    <p:sldId id="306" r:id="rId5"/>
    <p:sldId id="307" r:id="rId6"/>
    <p:sldId id="305" r:id="rId7"/>
    <p:sldId id="302" r:id="rId8"/>
    <p:sldId id="303" r:id="rId9"/>
    <p:sldId id="311" r:id="rId10"/>
    <p:sldId id="308" r:id="rId11"/>
    <p:sldId id="309" r:id="rId12"/>
    <p:sldId id="322" r:id="rId13"/>
    <p:sldId id="310" r:id="rId14"/>
    <p:sldId id="342" r:id="rId15"/>
    <p:sldId id="321" r:id="rId16"/>
    <p:sldId id="323" r:id="rId17"/>
    <p:sldId id="324" r:id="rId18"/>
    <p:sldId id="312" r:id="rId19"/>
    <p:sldId id="313" r:id="rId20"/>
    <p:sldId id="314" r:id="rId21"/>
    <p:sldId id="331" r:id="rId22"/>
    <p:sldId id="333" r:id="rId23"/>
    <p:sldId id="334" r:id="rId24"/>
    <p:sldId id="335" r:id="rId25"/>
    <p:sldId id="346" r:id="rId26"/>
    <p:sldId id="315" r:id="rId27"/>
    <p:sldId id="316" r:id="rId28"/>
    <p:sldId id="319" r:id="rId29"/>
    <p:sldId id="320" r:id="rId30"/>
    <p:sldId id="332" r:id="rId31"/>
    <p:sldId id="343" r:id="rId32"/>
    <p:sldId id="344" r:id="rId33"/>
    <p:sldId id="345" r:id="rId34"/>
    <p:sldId id="337" r:id="rId35"/>
    <p:sldId id="338" r:id="rId36"/>
    <p:sldId id="339" r:id="rId37"/>
    <p:sldId id="340" r:id="rId38"/>
    <p:sldId id="317" r:id="rId39"/>
    <p:sldId id="318" r:id="rId40"/>
    <p:sldId id="326" r:id="rId41"/>
    <p:sldId id="327" r:id="rId42"/>
    <p:sldId id="328" r:id="rId43"/>
    <p:sldId id="329" r:id="rId44"/>
    <p:sldId id="330" r:id="rId45"/>
    <p:sldId id="347" r:id="rId46"/>
    <p:sldId id="26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7" autoAdjust="0"/>
  </p:normalViewPr>
  <p:slideViewPr>
    <p:cSldViewPr snapToGrid="0">
      <p:cViewPr varScale="1">
        <p:scale>
          <a:sx n="89" d="100"/>
          <a:sy n="89" d="100"/>
        </p:scale>
        <p:origin x="398" y="53"/>
      </p:cViewPr>
      <p:guideLst/>
    </p:cSldViewPr>
  </p:slideViewPr>
  <p:outlineViewPr>
    <p:cViewPr>
      <p:scale>
        <a:sx n="33" d="100"/>
        <a:sy n="33" d="100"/>
      </p:scale>
      <p:origin x="0" y="-193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1BA30-1BB0-4740-867D-96D0AA0A08E2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F571-3381-4483-9FAE-95A28248B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92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260D6-C462-4009-B02E-0CFEDA1F41EC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0A9D6-D4AA-465C-82ED-C841AB04D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4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0A9D6-D4AA-465C-82ED-C841AB04DD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0A9D6-D4AA-465C-82ED-C841AB04DD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4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7EE013-5300-4CCD-820A-94B7CA031AD4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F17-863E-4E4B-A6AF-F8328785C640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3618-CC54-42DB-B152-A5697F675C01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06E-7F30-4345-BFF1-CDE4F5FE3FB8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B51-2B87-470C-8037-D5FE43D566D0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4F20-9F56-47D4-8B02-582B32A612FE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E6DC-D55C-4C0D-8D63-723259F10094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A98-905A-440C-A3ED-CA2B4A49664E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9DA5-B8EA-4612-B133-A47AAD868778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A9E-2837-4F49-BCDB-CE5D9A7501BE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D499-E3E0-4961-B275-E84F7DAAAEB0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C7D37-C890-45FB-AF50-9785BCC6B6B7}" type="datetime1">
              <a:rPr lang="en-US" altLang="zh-CN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ruanx.pw/post/&#26377;&#38480;&#24494;&#31215;&#20998;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差分与前缀和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湖南师大附中</a:t>
            </a:r>
          </a:p>
          <a:p>
            <a:r>
              <a:rPr lang="en-US" altLang="zh-CN" dirty="0" err="1" smtClean="0"/>
              <a:t>ruanxingzhi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47" y="5365191"/>
            <a:ext cx="652932" cy="6529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区间加等差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692156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 smtClean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(</a:t>
                </a:r>
                <a:r>
                  <a:rPr lang="zh-CN" altLang="en-US" sz="2400" dirty="0"/>
                  <a:t>初值全为</a:t>
                </a:r>
                <a:r>
                  <a:rPr lang="en-US" altLang="zh-CN" sz="2400" dirty="0"/>
                  <a:t>0)</a:t>
                </a:r>
                <a:r>
                  <a:rPr lang="zh-CN" altLang="en-US" sz="2400" dirty="0"/>
                  <a:t>。有很多次操</a:t>
                </a:r>
                <a:r>
                  <a:rPr lang="zh-CN" altLang="en-US" sz="2400" dirty="0" smtClean="0"/>
                  <a:t>作，操作有两种，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强制在线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marL="457200" indent="-457200">
                  <a:buFontTx/>
                  <a:buChar char="-"/>
                </a:pPr>
                <a:r>
                  <a:rPr lang="zh-CN" altLang="en-US" sz="2400" dirty="0" smtClean="0"/>
                  <a:t>区间加等差数列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指定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，指定等差数列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 smtClean="0"/>
                  <a:t>的首项和公差。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每一个元素加上对应的元素：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 marL="457200" indent="-457200">
                  <a:buFontTx/>
                  <a:buChar char="-"/>
                </a:pPr>
                <a:r>
                  <a:rPr lang="zh-CN" altLang="en-US" sz="2400" dirty="0" smtClean="0"/>
                  <a:t>单点查询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指定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/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  <a:p>
                <a:r>
                  <a:rPr lang="en-US" altLang="zh-CN" sz="2400" dirty="0" smtClean="0"/>
                  <a:t>e.g. </a:t>
                </a:r>
                <a:r>
                  <a:rPr lang="zh-CN" altLang="en-US" sz="2400" dirty="0" smtClean="0"/>
                  <a:t>目前</a:t>
                </a:r>
                <a:r>
                  <a:rPr lang="en-US" altLang="zh-CN" sz="2400" dirty="0" smtClean="0"/>
                  <a:t>a={1,2,3,3,3,3}</a:t>
                </a:r>
                <a:r>
                  <a:rPr lang="zh-CN" altLang="en-US" sz="2400" dirty="0" smtClean="0"/>
                  <a:t>，给</a:t>
                </a:r>
                <a:r>
                  <a:rPr lang="en-US" altLang="zh-CN" sz="2400" dirty="0" smtClean="0"/>
                  <a:t>[3,5]</a:t>
                </a:r>
                <a:r>
                  <a:rPr lang="zh-CN" altLang="en-US" sz="2400" dirty="0" smtClean="0"/>
                  <a:t>加上首项为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、公差为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的等差数列。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变为：</a:t>
                </a:r>
                <a:r>
                  <a:rPr lang="en-US" altLang="zh-CN" sz="2400" dirty="0" smtClean="0"/>
                  <a:t>{1,2,5,6,7,3}.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692156" cy="4023360"/>
              </a:xfrm>
              <a:blipFill rotWithShape="0">
                <a:blip r:embed="rId2"/>
                <a:stretch>
                  <a:fillRect l="-1311" t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区间加等差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显然：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区间加等差，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区间加常数</a:t>
                </a:r>
                <a:r>
                  <a:rPr lang="zh-CN" altLang="en-US" dirty="0" smtClean="0"/>
                  <a:t>、端点单点修改。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e.g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目前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={1,2,3,3,3,3</a:t>
                </a:r>
                <a:r>
                  <a:rPr lang="en-US" altLang="zh-CN" dirty="0"/>
                  <a:t>}</a:t>
                </a:r>
                <a:r>
                  <a:rPr lang="zh-CN" altLang="en-US" dirty="0"/>
                  <a:t>，给</a:t>
                </a:r>
                <a:r>
                  <a:rPr lang="en-US" altLang="zh-CN" dirty="0"/>
                  <a:t>[3,5]</a:t>
                </a:r>
                <a:r>
                  <a:rPr lang="zh-CN" altLang="en-US" dirty="0"/>
                  <a:t>加上首项为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、公差为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的等差数列。</a:t>
                </a:r>
                <a:endParaRPr lang="en-US" altLang="zh-CN" dirty="0"/>
              </a:p>
              <a:p>
                <a:r>
                  <a:rPr lang="zh-CN" altLang="en-US" dirty="0" smtClean="0"/>
                  <a:t>原来的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数组：</a:t>
                </a:r>
                <a:r>
                  <a:rPr lang="en-US" altLang="zh-CN" dirty="0" smtClean="0"/>
                  <a:t>{1,1,1,0,0,0}</a:t>
                </a:r>
              </a:p>
              <a:p>
                <a:r>
                  <a:rPr lang="zh-CN" altLang="en-US" dirty="0" smtClean="0"/>
                  <a:t>之后的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数组：</a:t>
                </a:r>
                <a:r>
                  <a:rPr lang="en-US" altLang="zh-CN" dirty="0" smtClean="0"/>
                  <a:t>{1,1,3,1,1,-4}</a:t>
                </a:r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/>
                  <a:t>变为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{1,2,5,6,7,3}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3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区间加等差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区间加自然是给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自然要加上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zh-CN" altLang="en-US" dirty="0" smtClean="0"/>
                  <a:t>那么右端点应该怎么改呢？</a:t>
                </a:r>
                <a:endParaRPr lang="en-US" altLang="zh-CN" dirty="0"/>
              </a:p>
              <a:p>
                <a:r>
                  <a:rPr lang="zh-CN" altLang="en-US" dirty="0" smtClean="0"/>
                  <a:t>显然是要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把刚才的操作复原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加上了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给之后的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个数加了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 b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7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区间加等差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因此我们要解决的问题就很明显了。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维护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数组，支持单点修改、区间加。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显然可以用线段树解决。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思考题：如果要询问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数组的区间和，怎么做？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提示：思路可以参考</a:t>
                </a:r>
                <a:r>
                  <a:rPr lang="en-US" altLang="zh-CN" dirty="0" smtClean="0"/>
                  <a:t>http</a:t>
                </a:r>
                <a:r>
                  <a:rPr lang="en-US" altLang="zh-CN" dirty="0"/>
                  <a:t>://www.cnblogs.com/acmsong/p/7225903.html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区间加等差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如果题目还要单点加，应该如何实现？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本质和区间加是一致的。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79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乱七八糟求和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次询问。每次询问指定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要你回答</a:t>
                </a:r>
                <a:r>
                  <a:rPr lang="en-US" altLang="zh-CN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e.g. </a:t>
                </a:r>
                <a:r>
                  <a:rPr lang="zh-CN" altLang="en-US" dirty="0" smtClean="0"/>
                  <a:t>查询</a:t>
                </a:r>
                <a:r>
                  <a:rPr lang="en-US" altLang="zh-CN" dirty="0" smtClean="0"/>
                  <a:t>[3,5]</a:t>
                </a:r>
                <a:r>
                  <a:rPr lang="zh-CN" altLang="en-US" dirty="0" smtClean="0"/>
                  <a:t>，则有：</a:t>
                </a:r>
                <a:endParaRPr lang="en-US" altLang="zh-CN" dirty="0" smtClean="0"/>
              </a:p>
              <a:p>
                <a:r>
                  <a:rPr lang="en-US" altLang="zh-CN" dirty="0" err="1"/>
                  <a:t>a</a:t>
                </a:r>
                <a:r>
                  <a:rPr lang="en-US" altLang="zh-CN" dirty="0" err="1" smtClean="0"/>
                  <a:t>ns</a:t>
                </a:r>
                <a:r>
                  <a:rPr lang="en-US" altLang="zh-CN" dirty="0" smtClean="0"/>
                  <a:t> = 3*a[3]+2*a[4]+1*a[5].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13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乱七八糟求和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672572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我们画个图：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		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	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+5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		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672572" cy="4023360"/>
              </a:xfrm>
              <a:blipFill rotWithShape="0">
                <a:blip r:embed="rId2"/>
                <a:stretch>
                  <a:fillRect l="-1599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flipV="1">
            <a:off x="1692067" y="3067940"/>
            <a:ext cx="0" cy="261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698390" y="5682953"/>
            <a:ext cx="4377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692067" y="3882953"/>
            <a:ext cx="1117616" cy="1800000"/>
            <a:chOff x="1692067" y="3882953"/>
            <a:chExt cx="1117616" cy="1800000"/>
          </a:xfrm>
        </p:grpSpPr>
        <p:sp>
          <p:nvSpPr>
            <p:cNvPr id="12" name="矩形 11"/>
            <p:cNvSpPr/>
            <p:nvPr/>
          </p:nvSpPr>
          <p:spPr>
            <a:xfrm>
              <a:off x="1692067" y="3882953"/>
              <a:ext cx="36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70875" y="3882953"/>
              <a:ext cx="36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49683" y="3882953"/>
              <a:ext cx="36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828491" y="3882953"/>
                <a:ext cx="36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491" y="3882953"/>
                <a:ext cx="360000" cy="1800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07299" y="4242953"/>
                <a:ext cx="36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99" y="4242953"/>
                <a:ext cx="360000" cy="1440000"/>
              </a:xfrm>
              <a:prstGeom prst="rect">
                <a:avLst/>
              </a:prstGeom>
              <a:blipFill rotWithShape="0">
                <a:blip r:embed="rId4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586107" y="4602953"/>
                <a:ext cx="3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107" y="4602953"/>
                <a:ext cx="360000" cy="1080000"/>
              </a:xfrm>
              <a:prstGeom prst="rect">
                <a:avLst/>
              </a:prstGeom>
              <a:blipFill rotWithShape="0">
                <a:blip r:embed="rId5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964915" y="4962953"/>
                <a:ext cx="36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15" y="4962953"/>
                <a:ext cx="360000" cy="720000"/>
              </a:xfrm>
              <a:prstGeom prst="rect">
                <a:avLst/>
              </a:prstGeom>
              <a:blipFill rotWithShape="0">
                <a:blip r:embed="rId6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343725" y="5322953"/>
                <a:ext cx="3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25" y="5322953"/>
                <a:ext cx="360000" cy="360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645750" y="3078354"/>
            <a:ext cx="140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计数次数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689510" y="5699456"/>
                <a:ext cx="389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510" y="5699456"/>
                <a:ext cx="38930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1682662" y="3878701"/>
            <a:ext cx="3011658" cy="1791220"/>
            <a:chOff x="1692067" y="3888779"/>
            <a:chExt cx="3011658" cy="1791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1692067" y="3888779"/>
                  <a:ext cx="1515232" cy="36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067" y="3888779"/>
                  <a:ext cx="1515232" cy="3600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1692067" y="4240040"/>
                  <a:ext cx="1875232" cy="36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067" y="4240040"/>
                  <a:ext cx="1875232" cy="36000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1698389" y="4597127"/>
                  <a:ext cx="2247287" cy="36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389" y="4597127"/>
                  <a:ext cx="2247287" cy="36000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1697957" y="4951301"/>
                  <a:ext cx="2626957" cy="36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957" y="4951301"/>
                  <a:ext cx="2626957" cy="36000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1692067" y="5319999"/>
                  <a:ext cx="3011658" cy="36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067" y="5319999"/>
                  <a:ext cx="3011658" cy="36000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124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乱七八糟求和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的前缀和数组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，接下来的询问就是：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数组单点查询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数组区间和查询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我们再求出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的前缀和，就能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回答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的区间和查询。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综上，本题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预处理，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每次回答。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0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zh-CN" altLang="en-US" dirty="0"/>
              <a:t>加二次函数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初值全为</a:t>
                </a:r>
                <a:r>
                  <a:rPr lang="en-US" altLang="zh-CN" dirty="0"/>
                  <a:t>0)</a:t>
                </a:r>
                <a:r>
                  <a:rPr lang="zh-CN" altLang="en-US" dirty="0"/>
                  <a:t>。有很多次操作，操</a:t>
                </a:r>
                <a:r>
                  <a:rPr lang="zh-CN" altLang="en-US" dirty="0" smtClean="0"/>
                  <a:t>作只有一种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457200" indent="-457200">
                  <a:buFontTx/>
                  <a:buChar char="-"/>
                </a:pPr>
                <a:r>
                  <a:rPr lang="zh-CN" altLang="en-US" dirty="0"/>
                  <a:t>区间</a:t>
                </a:r>
                <a:r>
                  <a:rPr lang="zh-CN" altLang="en-US" dirty="0" smtClean="0"/>
                  <a:t>加二次函数</a:t>
                </a:r>
                <a:endParaRPr lang="en-US" altLang="zh-CN" dirty="0"/>
              </a:p>
              <a:p>
                <a:r>
                  <a:rPr lang="zh-CN" altLang="en-US" dirty="0"/>
                  <a:t>指定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，指</a:t>
                </a:r>
                <a:r>
                  <a:rPr lang="zh-CN" altLang="en-US" dirty="0" smtClean="0"/>
                  <a:t>定一个二次函数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，生成数列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⋯}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/>
                  <a:t>每一个元素加上对应的元素。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最后输出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序列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为了避免炸</a:t>
                </a:r>
                <a:r>
                  <a:rPr lang="en-US" altLang="zh-CN" dirty="0" err="1" smtClean="0"/>
                  <a:t>int</a:t>
                </a:r>
                <a:r>
                  <a:rPr lang="zh-CN" altLang="en-US" dirty="0" smtClean="0"/>
                  <a:t>，所有运算在模</a:t>
                </a:r>
                <a:r>
                  <a:rPr lang="en-US" altLang="zh-CN" dirty="0"/>
                  <a:t>998244353</a:t>
                </a:r>
                <a:r>
                  <a:rPr lang="zh-CN" altLang="en-US" dirty="0" smtClean="0"/>
                  <a:t>意义下进行。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42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zh-CN" altLang="en-US" dirty="0" smtClean="0"/>
              <a:t>加二次函数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58870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做法：多阶差分。</a:t>
                </a:r>
                <a:endParaRPr lang="en-US" altLang="zh-CN" dirty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那么：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加二次函数，相当于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加等差数列、单点修改；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加等差数列、单点修改，可以转化为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的单点修改和区间加；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再对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进行一次差分，按照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区间加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那个做法就能解决问题。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每次修改达到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.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最后求出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再通过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这件事是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58870" cy="4023360"/>
              </a:xfrm>
              <a:blipFill rotWithShape="0">
                <a:blip r:embed="rId2"/>
                <a:stretch>
                  <a:fillRect l="-1648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初值全为</a:t>
                </a:r>
                <a:r>
                  <a:rPr lang="en-US" altLang="zh-CN" dirty="0" smtClean="0"/>
                  <a:t>0)</a:t>
                </a:r>
                <a:r>
                  <a:rPr lang="zh-CN" altLang="en-US" dirty="0" smtClean="0"/>
                  <a:t>。有很多次操作，每个操作形如：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 l r k  </a:t>
                </a:r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 smtClean="0"/>
                  <a:t>每个值加上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最后输出整个数组。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复杂度要求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.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允许离线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3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三个思想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939984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做了这么一些题，我们大致可以归纳出三个思想：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 smtClean="0"/>
                  <a:t>差分降次，前缀和升次。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关于常数的操作</a:t>
                </a:r>
                <a:r>
                  <a:rPr lang="zh-CN" altLang="en-US" dirty="0" smtClean="0"/>
                  <a:t>可以方便地完成。</a:t>
                </a:r>
                <a:endParaRPr lang="en-US" altLang="zh-CN" dirty="0" smtClean="0"/>
              </a:p>
              <a:p>
                <a:pPr marL="514350" indent="-514350">
                  <a:buAutoNum type="arabicPeriod"/>
                </a:pPr>
                <a:r>
                  <a:rPr lang="zh-CN" altLang="en-US" dirty="0" smtClean="0"/>
                  <a:t>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数组，可以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数组。</a:t>
                </a:r>
                <a:endParaRPr lang="en-US" altLang="zh-CN" dirty="0" smtClean="0"/>
              </a:p>
              <a:p>
                <a:pPr marL="514350" indent="-514350">
                  <a:buAutoNum type="arabicPeriod"/>
                </a:pPr>
                <a:r>
                  <a:rPr lang="zh-CN" altLang="en-US" dirty="0" smtClean="0"/>
                  <a:t>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数组，可以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数组的区间和。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939984" cy="4023360"/>
              </a:xfrm>
              <a:blipFill rotWithShape="0">
                <a:blip r:embed="rId2"/>
                <a:stretch>
                  <a:fillRect l="-1560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8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智障题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今有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的网格，初始状态是空的。有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次操作。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每次操作指定一个矩形（给出四个顶点），铺上地毯。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最后询问有多少个点没有被铺地毯。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二维差分，二维前缀和，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差分：左上角加，右上角减，左下角减，右下角加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最后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的二维前缀和即为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7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区间加二次函数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改成区间加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次多项式。不一定要用差分啊。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将函数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平移成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 smtClean="0"/>
                  <a:t>，这样的话，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增加的值只与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有关，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而与首项无关</a:t>
                </a:r>
                <a:r>
                  <a:rPr lang="zh-CN" altLang="en-US" dirty="0" smtClean="0"/>
                  <a:t>。这一步耗时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看作一个分段函数</a:t>
                </a:r>
                <a:r>
                  <a:rPr lang="zh-CN" altLang="en-US" dirty="0" smtClean="0"/>
                  <a:t>，每个点都有对应的一组多项式的系数。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那么每次区间加就是给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 smtClean="0"/>
                  <a:t>加上一组系数。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显然这又是区间加常数了，用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区间加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的做法就能了事。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 r="-5392" b="-5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1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75962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上面的做法瓶颈在于函数平移。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来</a:t>
                </a:r>
                <a:r>
                  <a:rPr lang="zh-CN" altLang="en-US" dirty="0"/>
                  <a:t>加速平移，每次操作可以达到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/>
                  <a:t>至此问题解决。每次操作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最后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统计结果。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代码细节：拿结构体来存系数，重载一下加号。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然后就能直接套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区间加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的模板啦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75962" cy="4023360"/>
              </a:xfrm>
              <a:blipFill rotWithShape="0">
                <a:blip r:embed="rId2"/>
                <a:stretch>
                  <a:fillRect l="-164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66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这题不要你最后输出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数组了</a:t>
                </a:r>
                <a:r>
                  <a:rPr lang="zh-CN" altLang="en-US" dirty="0" smtClean="0"/>
                  <a:t>。要你支持在线查</a:t>
                </a:r>
                <a:r>
                  <a:rPr lang="zh-CN" altLang="en-US" dirty="0" smtClean="0"/>
                  <a:t>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上面我们是用差分实现区间加系数的。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那现在就用线段树来加咯。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每次区间加。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每次查询。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7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现在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操作仍然只有区间加多项式。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最后指定一些点，查询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的值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扫描线即可。复杂度与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无关了。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u="sng" dirty="0"/>
                  <a:t>致谢：</a:t>
                </a:r>
                <a:r>
                  <a:rPr lang="en-US" altLang="zh-CN" u="sng" dirty="0" err="1"/>
                  <a:t>riteme</a:t>
                </a:r>
                <a:r>
                  <a:rPr lang="en-US" altLang="zh-CN" u="sng" dirty="0"/>
                  <a:t> [https://riteme.github.io]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84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树上差分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6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树上差分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有一棵树，点有点权。有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个操作，每个操作是：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r>
                  <a:rPr lang="zh-CN" altLang="en-US" dirty="0" smtClean="0"/>
                  <a:t>链加  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的路径上每个点点权</a:t>
                </a:r>
                <a:r>
                  <a:rPr lang="zh-CN" altLang="en-US" dirty="0"/>
                  <a:t>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457200" indent="-457200">
                  <a:buFontTx/>
                  <a:buChar char="-"/>
                </a:pPr>
                <a:endParaRPr lang="en-US" altLang="zh-CN" dirty="0"/>
              </a:p>
              <a:p>
                <a:r>
                  <a:rPr lang="zh-CN" altLang="en-US" dirty="0" smtClean="0"/>
                  <a:t>最后输出每个点的权值。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树上差分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的链加，可以拆成两部分：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zh-CN" altLang="en-US" dirty="0" smtClean="0"/>
                  <a:t>各加上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，然后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zh-CN" altLang="en-US" dirty="0" smtClean="0"/>
                  <a:t>减去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（因为被加了两次）。</a:t>
                </a:r>
                <a:endParaRPr lang="en-US" altLang="zh-CN" dirty="0"/>
              </a:p>
              <a:p>
                <a:r>
                  <a:rPr lang="zh-CN" altLang="en-US" dirty="0" smtClean="0"/>
                  <a:t>也就是说，我们需要实现：点到祖先的链加、单点修改。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1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如何实现点到祖先的链加呢？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思路和</a:t>
                </a:r>
                <a:r>
                  <a:rPr lang="zh-CN" altLang="en-US" dirty="0"/>
                  <a:t>序列差分基</a:t>
                </a:r>
                <a:r>
                  <a:rPr lang="zh-CN" altLang="en-US" dirty="0" smtClean="0"/>
                  <a:t>本一致。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链加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flag[u]+=k;</a:t>
                </a:r>
              </a:p>
              <a:p>
                <a:r>
                  <a:rPr lang="en-US" altLang="zh-CN" dirty="0" smtClean="0"/>
                  <a:t>flag[dad[p]]-=k;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/>
          <p:cNvGrpSpPr/>
          <p:nvPr/>
        </p:nvGrpSpPr>
        <p:grpSpPr>
          <a:xfrm>
            <a:off x="6835211" y="1725365"/>
            <a:ext cx="4728116" cy="4691160"/>
            <a:chOff x="6835211" y="1725365"/>
            <a:chExt cx="4728116" cy="4691160"/>
          </a:xfrm>
        </p:grpSpPr>
        <p:sp>
          <p:nvSpPr>
            <p:cNvPr id="4" name="椭圆 3"/>
            <p:cNvSpPr/>
            <p:nvPr/>
          </p:nvSpPr>
          <p:spPr>
            <a:xfrm>
              <a:off x="9134858" y="2517873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159196" y="3183830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0099859" y="3183830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473211" y="3987105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10935" y="398710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835211" y="491435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159195" y="491435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473211" y="5936691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2400" dirty="0"/>
            </a:p>
          </p:txBody>
        </p:sp>
        <p:cxnSp>
          <p:nvCxnSpPr>
            <p:cNvPr id="13" name="直接连接符 12"/>
            <p:cNvCxnSpPr>
              <a:stCxn id="4" idx="3"/>
              <a:endCxn id="5" idx="7"/>
            </p:cNvCxnSpPr>
            <p:nvPr/>
          </p:nvCxnSpPr>
          <p:spPr>
            <a:xfrm flipH="1">
              <a:off x="8568760" y="2927437"/>
              <a:ext cx="636369" cy="326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5"/>
              <a:endCxn id="6" idx="1"/>
            </p:cNvCxnSpPr>
            <p:nvPr/>
          </p:nvCxnSpPr>
          <p:spPr>
            <a:xfrm>
              <a:off x="9544421" y="2927437"/>
              <a:ext cx="625708" cy="326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3"/>
              <a:endCxn id="7" idx="7"/>
            </p:cNvCxnSpPr>
            <p:nvPr/>
          </p:nvCxnSpPr>
          <p:spPr>
            <a:xfrm flipH="1">
              <a:off x="7882774" y="3593393"/>
              <a:ext cx="346692" cy="463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8" idx="1"/>
            </p:cNvCxnSpPr>
            <p:nvPr/>
          </p:nvCxnSpPr>
          <p:spPr>
            <a:xfrm>
              <a:off x="8568760" y="3593393"/>
              <a:ext cx="412446" cy="463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3"/>
              <a:endCxn id="9" idx="0"/>
            </p:cNvCxnSpPr>
            <p:nvPr/>
          </p:nvCxnSpPr>
          <p:spPr>
            <a:xfrm flipH="1">
              <a:off x="7075129" y="4396669"/>
              <a:ext cx="468352" cy="51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5"/>
              <a:endCxn id="10" idx="0"/>
            </p:cNvCxnSpPr>
            <p:nvPr/>
          </p:nvCxnSpPr>
          <p:spPr>
            <a:xfrm>
              <a:off x="7882774" y="4396669"/>
              <a:ext cx="516338" cy="51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3"/>
              <a:endCxn id="11" idx="0"/>
            </p:cNvCxnSpPr>
            <p:nvPr/>
          </p:nvCxnSpPr>
          <p:spPr>
            <a:xfrm flipH="1">
              <a:off x="7713128" y="5323921"/>
              <a:ext cx="516337" cy="612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1083493" y="2550803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34" idx="5"/>
              <a:endCxn id="30" idx="1"/>
            </p:cNvCxnSpPr>
            <p:nvPr/>
          </p:nvCxnSpPr>
          <p:spPr>
            <a:xfrm>
              <a:off x="10509423" y="2134929"/>
              <a:ext cx="644340" cy="48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099859" y="1725365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3"/>
              <a:endCxn id="4" idx="7"/>
            </p:cNvCxnSpPr>
            <p:nvPr/>
          </p:nvCxnSpPr>
          <p:spPr>
            <a:xfrm flipH="1">
              <a:off x="9544422" y="2134929"/>
              <a:ext cx="625707" cy="453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7473211" y="3219699"/>
              <a:ext cx="1214606" cy="3196826"/>
              <a:chOff x="7473211" y="3219699"/>
              <a:chExt cx="1214606" cy="3196826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7473211" y="5984892"/>
                <a:ext cx="528622" cy="43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+1</a:t>
                </a:r>
                <a:endParaRPr lang="zh-CN" altLang="en-US" sz="2000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159195" y="3219699"/>
                <a:ext cx="528622" cy="43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+1</a:t>
                </a:r>
                <a:endParaRPr lang="zh-CN" altLang="en-US" sz="2000" dirty="0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7738238" y="4298534"/>
                <a:ext cx="739568" cy="1800046"/>
              </a:xfrm>
              <a:custGeom>
                <a:avLst/>
                <a:gdLst>
                  <a:gd name="connsiteX0" fmla="*/ 248521 w 807844"/>
                  <a:gd name="connsiteY0" fmla="*/ 2674833 h 2674833"/>
                  <a:gd name="connsiteX1" fmla="*/ 803998 w 807844"/>
                  <a:gd name="connsiteY1" fmla="*/ 1751888 h 2674833"/>
                  <a:gd name="connsiteX2" fmla="*/ 693 w 807844"/>
                  <a:gd name="connsiteY2" fmla="*/ 828942 h 2674833"/>
                  <a:gd name="connsiteX3" fmla="*/ 692903 w 807844"/>
                  <a:gd name="connsiteY3" fmla="*/ 0 h 2674833"/>
                  <a:gd name="connsiteX0" fmla="*/ 406834 w 966157"/>
                  <a:gd name="connsiteY0" fmla="*/ 2749260 h 2749260"/>
                  <a:gd name="connsiteX1" fmla="*/ 962311 w 966157"/>
                  <a:gd name="connsiteY1" fmla="*/ 1826315 h 2749260"/>
                  <a:gd name="connsiteX2" fmla="*/ 159006 w 966157"/>
                  <a:gd name="connsiteY2" fmla="*/ 903369 h 2749260"/>
                  <a:gd name="connsiteX3" fmla="*/ 208171 w 966157"/>
                  <a:gd name="connsiteY3" fmla="*/ 0 h 2749260"/>
                  <a:gd name="connsiteX0" fmla="*/ 409858 w 1024552"/>
                  <a:gd name="connsiteY0" fmla="*/ 2749260 h 2749260"/>
                  <a:gd name="connsiteX1" fmla="*/ 1021251 w 1024552"/>
                  <a:gd name="connsiteY1" fmla="*/ 1429374 h 2749260"/>
                  <a:gd name="connsiteX2" fmla="*/ 162030 w 1024552"/>
                  <a:gd name="connsiteY2" fmla="*/ 903369 h 2749260"/>
                  <a:gd name="connsiteX3" fmla="*/ 211195 w 1024552"/>
                  <a:gd name="connsiteY3" fmla="*/ 0 h 2749260"/>
                  <a:gd name="connsiteX0" fmla="*/ 350350 w 965044"/>
                  <a:gd name="connsiteY0" fmla="*/ 2588001 h 2588001"/>
                  <a:gd name="connsiteX1" fmla="*/ 961743 w 965044"/>
                  <a:gd name="connsiteY1" fmla="*/ 1268115 h 2588001"/>
                  <a:gd name="connsiteX2" fmla="*/ 102522 w 965044"/>
                  <a:gd name="connsiteY2" fmla="*/ 742110 h 2588001"/>
                  <a:gd name="connsiteX3" fmla="*/ 254201 w 965044"/>
                  <a:gd name="connsiteY3" fmla="*/ 0 h 2588001"/>
                  <a:gd name="connsiteX0" fmla="*/ 184629 w 827933"/>
                  <a:gd name="connsiteY0" fmla="*/ 2588001 h 2588001"/>
                  <a:gd name="connsiteX1" fmla="*/ 796022 w 827933"/>
                  <a:gd name="connsiteY1" fmla="*/ 1268115 h 2588001"/>
                  <a:gd name="connsiteX2" fmla="*/ 673041 w 827933"/>
                  <a:gd name="connsiteY2" fmla="*/ 593257 h 2588001"/>
                  <a:gd name="connsiteX3" fmla="*/ 88480 w 827933"/>
                  <a:gd name="connsiteY3" fmla="*/ 0 h 2588001"/>
                  <a:gd name="connsiteX0" fmla="*/ 245586 w 890726"/>
                  <a:gd name="connsiteY0" fmla="*/ 2612810 h 2612810"/>
                  <a:gd name="connsiteX1" fmla="*/ 856979 w 890726"/>
                  <a:gd name="connsiteY1" fmla="*/ 1292924 h 2612810"/>
                  <a:gd name="connsiteX2" fmla="*/ 733998 w 890726"/>
                  <a:gd name="connsiteY2" fmla="*/ 618066 h 2612810"/>
                  <a:gd name="connsiteX3" fmla="*/ 84201 w 890726"/>
                  <a:gd name="connsiteY3" fmla="*/ 0 h 2612810"/>
                  <a:gd name="connsiteX0" fmla="*/ 161385 w 806525"/>
                  <a:gd name="connsiteY0" fmla="*/ 2612810 h 2612810"/>
                  <a:gd name="connsiteX1" fmla="*/ 772778 w 806525"/>
                  <a:gd name="connsiteY1" fmla="*/ 1292924 h 2612810"/>
                  <a:gd name="connsiteX2" fmla="*/ 649797 w 806525"/>
                  <a:gd name="connsiteY2" fmla="*/ 618066 h 2612810"/>
                  <a:gd name="connsiteX3" fmla="*/ 0 w 806525"/>
                  <a:gd name="connsiteY3" fmla="*/ 0 h 261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525" h="2612810">
                    <a:moveTo>
                      <a:pt x="161385" y="2612810"/>
                    </a:moveTo>
                    <a:cubicBezTo>
                      <a:pt x="459776" y="2305161"/>
                      <a:pt x="691376" y="1625381"/>
                      <a:pt x="772778" y="1292924"/>
                    </a:cubicBezTo>
                    <a:cubicBezTo>
                      <a:pt x="854180" y="960467"/>
                      <a:pt x="778593" y="833553"/>
                      <a:pt x="649797" y="618066"/>
                    </a:cubicBezTo>
                    <a:cubicBezTo>
                      <a:pt x="521001" y="402579"/>
                      <a:pt x="474072" y="429738"/>
                      <a:pt x="0" y="0"/>
                    </a:cubicBez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842124" y="2554335"/>
              <a:ext cx="2821355" cy="2783087"/>
              <a:chOff x="6842124" y="2554335"/>
              <a:chExt cx="2821355" cy="2783087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6842124" y="4937312"/>
                <a:ext cx="528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+2</a:t>
                </a:r>
                <a:endParaRPr lang="zh-CN" altLang="en-US" sz="20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9134857" y="2554335"/>
                <a:ext cx="528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+2</a:t>
                </a:r>
                <a:endParaRPr lang="zh-CN" altLang="en-US" sz="2000" dirty="0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6973368" y="3226361"/>
                <a:ext cx="1418008" cy="1901116"/>
              </a:xfrm>
              <a:custGeom>
                <a:avLst/>
                <a:gdLst>
                  <a:gd name="connsiteX0" fmla="*/ 0 w 2213360"/>
                  <a:gd name="connsiteY0" fmla="*/ 2512464 h 2512464"/>
                  <a:gd name="connsiteX1" fmla="*/ 666572 w 2213360"/>
                  <a:gd name="connsiteY1" fmla="*/ 1410056 h 2512464"/>
                  <a:gd name="connsiteX2" fmla="*/ 1350235 w 2213360"/>
                  <a:gd name="connsiteY2" fmla="*/ 606751 h 2512464"/>
                  <a:gd name="connsiteX3" fmla="*/ 2213360 w 2213360"/>
                  <a:gd name="connsiteY3" fmla="*/ 0 h 2512464"/>
                  <a:gd name="connsiteX0" fmla="*/ 0 w 1708843"/>
                  <a:gd name="connsiteY0" fmla="*/ 1936860 h 1936860"/>
                  <a:gd name="connsiteX1" fmla="*/ 666572 w 1708843"/>
                  <a:gd name="connsiteY1" fmla="*/ 834452 h 1936860"/>
                  <a:gd name="connsiteX2" fmla="*/ 1350235 w 1708843"/>
                  <a:gd name="connsiteY2" fmla="*/ 31147 h 1936860"/>
                  <a:gd name="connsiteX3" fmla="*/ 1708843 w 1708843"/>
                  <a:gd name="connsiteY3" fmla="*/ 49747 h 1936860"/>
                  <a:gd name="connsiteX0" fmla="*/ 0 w 1350235"/>
                  <a:gd name="connsiteY0" fmla="*/ 1905713 h 1905713"/>
                  <a:gd name="connsiteX1" fmla="*/ 666572 w 1350235"/>
                  <a:gd name="connsiteY1" fmla="*/ 803305 h 1905713"/>
                  <a:gd name="connsiteX2" fmla="*/ 1350235 w 1350235"/>
                  <a:gd name="connsiteY2" fmla="*/ 0 h 19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0235" h="1905713">
                    <a:moveTo>
                      <a:pt x="0" y="1905713"/>
                    </a:moveTo>
                    <a:cubicBezTo>
                      <a:pt x="220766" y="1513318"/>
                      <a:pt x="441533" y="1120924"/>
                      <a:pt x="666572" y="803305"/>
                    </a:cubicBezTo>
                    <a:cubicBezTo>
                      <a:pt x="891611" y="485686"/>
                      <a:pt x="1176523" y="130784"/>
                      <a:pt x="1350235" y="0"/>
                    </a:cubicBezTo>
                  </a:path>
                </a:pathLst>
              </a:cu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1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</a:t>
            </a:r>
            <a:r>
              <a:rPr lang="zh-CN" altLang="en-US" dirty="0" smtClean="0"/>
              <a:t>码： </a:t>
            </a:r>
            <a:r>
              <a:rPr lang="en-US" altLang="zh-CN" dirty="0" smtClean="0"/>
              <a:t>(</a:t>
            </a:r>
            <a:r>
              <a:rPr lang="zh-CN" altLang="en-US" dirty="0" smtClean="0"/>
              <a:t>已经预先指定</a:t>
            </a:r>
            <a:r>
              <a:rPr lang="en-US" altLang="zh-CN" dirty="0" smtClean="0"/>
              <a:t>a[0]=0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76" y="2794635"/>
            <a:ext cx="7877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树上差分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最后对于每个点，干下面两件事：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处理所有子节点</a:t>
            </a:r>
            <a:r>
              <a:rPr lang="en-US" altLang="zh-CN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把所有子节点的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加上自己的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作为自己的</a:t>
            </a:r>
            <a:r>
              <a:rPr lang="en-US" altLang="zh-CN" dirty="0" smtClean="0"/>
              <a:t>value.</a:t>
            </a:r>
          </a:p>
          <a:p>
            <a:endParaRPr lang="en-US" altLang="zh-CN" dirty="0"/>
          </a:p>
          <a:p>
            <a:r>
              <a:rPr lang="zh-CN" altLang="en-US" dirty="0" smtClean="0"/>
              <a:t>一遍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即可做到。</a:t>
            </a:r>
            <a:endParaRPr lang="en-US" altLang="zh-CN" dirty="0" smtClean="0"/>
          </a:p>
          <a:p>
            <a:r>
              <a:rPr lang="zh-CN" altLang="en-US" dirty="0" smtClean="0"/>
              <a:t>（也</a:t>
            </a:r>
            <a:r>
              <a:rPr lang="zh-CN" altLang="en-US" smtClean="0"/>
              <a:t>可以倒着拓</a:t>
            </a:r>
            <a:r>
              <a:rPr lang="zh-CN" altLang="en-US" dirty="0" smtClean="0"/>
              <a:t>扑排序，从叶子推上来）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835211" y="1725365"/>
            <a:ext cx="4728116" cy="4691160"/>
            <a:chOff x="6835211" y="1725365"/>
            <a:chExt cx="4728116" cy="4691160"/>
          </a:xfrm>
        </p:grpSpPr>
        <p:sp>
          <p:nvSpPr>
            <p:cNvPr id="21" name="椭圆 20"/>
            <p:cNvSpPr/>
            <p:nvPr/>
          </p:nvSpPr>
          <p:spPr>
            <a:xfrm>
              <a:off x="9134858" y="2517873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159196" y="3183830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099859" y="3183830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473211" y="3987105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910935" y="398710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835211" y="491435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8159195" y="4914357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473211" y="5936691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2400" dirty="0"/>
            </a:p>
          </p:txBody>
        </p:sp>
        <p:cxnSp>
          <p:nvCxnSpPr>
            <p:cNvPr id="29" name="直接连接符 28"/>
            <p:cNvCxnSpPr>
              <a:stCxn id="21" idx="3"/>
              <a:endCxn id="22" idx="7"/>
            </p:cNvCxnSpPr>
            <p:nvPr/>
          </p:nvCxnSpPr>
          <p:spPr>
            <a:xfrm flipH="1">
              <a:off x="8568760" y="2927437"/>
              <a:ext cx="636369" cy="326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1" idx="5"/>
              <a:endCxn id="23" idx="1"/>
            </p:cNvCxnSpPr>
            <p:nvPr/>
          </p:nvCxnSpPr>
          <p:spPr>
            <a:xfrm>
              <a:off x="9544421" y="2927437"/>
              <a:ext cx="625708" cy="326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3"/>
              <a:endCxn id="24" idx="7"/>
            </p:cNvCxnSpPr>
            <p:nvPr/>
          </p:nvCxnSpPr>
          <p:spPr>
            <a:xfrm flipH="1">
              <a:off x="7882774" y="3593393"/>
              <a:ext cx="346692" cy="463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5"/>
              <a:endCxn id="25" idx="1"/>
            </p:cNvCxnSpPr>
            <p:nvPr/>
          </p:nvCxnSpPr>
          <p:spPr>
            <a:xfrm>
              <a:off x="8568760" y="3593393"/>
              <a:ext cx="412446" cy="463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3"/>
              <a:endCxn id="26" idx="0"/>
            </p:cNvCxnSpPr>
            <p:nvPr/>
          </p:nvCxnSpPr>
          <p:spPr>
            <a:xfrm flipH="1">
              <a:off x="7075129" y="4396669"/>
              <a:ext cx="468352" cy="51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4" idx="5"/>
              <a:endCxn id="27" idx="0"/>
            </p:cNvCxnSpPr>
            <p:nvPr/>
          </p:nvCxnSpPr>
          <p:spPr>
            <a:xfrm>
              <a:off x="7882774" y="4396669"/>
              <a:ext cx="516338" cy="517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7" idx="3"/>
              <a:endCxn id="28" idx="0"/>
            </p:cNvCxnSpPr>
            <p:nvPr/>
          </p:nvCxnSpPr>
          <p:spPr>
            <a:xfrm flipH="1">
              <a:off x="7713128" y="5323921"/>
              <a:ext cx="516337" cy="612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11083493" y="2550803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>
              <a:stCxn id="38" idx="5"/>
              <a:endCxn id="36" idx="1"/>
            </p:cNvCxnSpPr>
            <p:nvPr/>
          </p:nvCxnSpPr>
          <p:spPr>
            <a:xfrm>
              <a:off x="10509423" y="2134929"/>
              <a:ext cx="644340" cy="48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10099859" y="1725365"/>
              <a:ext cx="479834" cy="479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>
              <a:stCxn id="38" idx="3"/>
              <a:endCxn id="21" idx="7"/>
            </p:cNvCxnSpPr>
            <p:nvPr/>
          </p:nvCxnSpPr>
          <p:spPr>
            <a:xfrm flipH="1">
              <a:off x="9544422" y="2134929"/>
              <a:ext cx="625707" cy="453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7473211" y="3219699"/>
              <a:ext cx="1214606" cy="3196826"/>
              <a:chOff x="7473211" y="3219699"/>
              <a:chExt cx="1214606" cy="319682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473211" y="5984892"/>
                <a:ext cx="528622" cy="43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+1</a:t>
                </a:r>
                <a:endParaRPr lang="zh-CN" altLang="en-US" sz="2000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159195" y="3219699"/>
                <a:ext cx="528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-</a:t>
                </a:r>
                <a:r>
                  <a:rPr lang="en-US" altLang="zh-CN" sz="2000" dirty="0" smtClean="0"/>
                  <a:t>1</a:t>
                </a:r>
                <a:endParaRPr lang="zh-CN" altLang="en-US" sz="20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842124" y="2554335"/>
              <a:ext cx="2821355" cy="2783087"/>
              <a:chOff x="6842124" y="2554335"/>
              <a:chExt cx="2821355" cy="2783087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6842124" y="4937312"/>
                <a:ext cx="528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+2</a:t>
                </a:r>
                <a:endParaRPr lang="zh-CN" altLang="en-US" sz="2000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134857" y="2554335"/>
                <a:ext cx="528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-</a:t>
                </a:r>
                <a:r>
                  <a:rPr lang="en-US" altLang="zh-CN" sz="2000" dirty="0" smtClean="0"/>
                  <a:t>2</a:t>
                </a:r>
                <a:endParaRPr lang="zh-CN" altLang="en-US" sz="2000" dirty="0"/>
              </a:p>
            </p:txBody>
          </p:sp>
        </p:grpSp>
      </p:grpSp>
      <p:sp>
        <p:nvSpPr>
          <p:cNvPr id="49" name="椭圆 48"/>
          <p:cNvSpPr/>
          <p:nvPr/>
        </p:nvSpPr>
        <p:spPr>
          <a:xfrm>
            <a:off x="7473211" y="5936691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8157777" y="4909204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6840706" y="4909605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7471770" y="3987105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8910935" y="3994910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8164335" y="3186982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9138266" y="2517502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0100809" y="3189862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10098157" y="1720886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1083493" y="2550803"/>
            <a:ext cx="479834" cy="4798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1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链求和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个点的树，点有点权。有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次询问。</a:t>
                </a:r>
                <a:endParaRPr lang="en-US" altLang="zh-CN" dirty="0"/>
              </a:p>
              <a:p>
                <a:r>
                  <a:rPr lang="zh-CN" altLang="en-US" dirty="0"/>
                  <a:t>每次询问：求</a:t>
                </a:r>
                <a:r>
                  <a:rPr lang="zh-CN" altLang="en-US" dirty="0"/>
                  <a:t>树上两点之间路径</a:t>
                </a:r>
                <a:r>
                  <a:rPr lang="zh-CN" altLang="en-US" dirty="0" smtClean="0"/>
                  <a:t>上的</a:t>
                </a:r>
                <a:r>
                  <a:rPr lang="zh-CN" altLang="en-US" dirty="0"/>
                  <a:t>点</a:t>
                </a:r>
                <a:r>
                  <a:rPr lang="zh-CN" altLang="en-US" dirty="0" smtClean="0"/>
                  <a:t>权和。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8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链求和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897255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我们显然可以把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拆成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即：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现在的任务是：求出一个点到自己某个祖先的点权和。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我们很自然地想到前缀和。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前缀的</a:t>
                </a:r>
                <a:r>
                  <a:rPr lang="zh-CN" altLang="en-US" dirty="0"/>
                  <a:t>定义修改成：点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到根节点经过的所有点</a:t>
                </a:r>
                <a:r>
                  <a:rPr lang="zh-CN" altLang="en-US" dirty="0" smtClean="0"/>
                  <a:t>。前缀和记为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显然：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anc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anc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897255" cy="4023360"/>
              </a:xfrm>
              <a:blipFill rotWithShape="0">
                <a:blip r:embed="rId2"/>
                <a:stretch>
                  <a:fillRect l="-1566" t="-3182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70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链求和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LCA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LCA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LCA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我们懒得维护每个点的点权了，式子可以改写成：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dad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LCA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只需要知道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数组，就能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回答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的路径点权和。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45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on a </a:t>
            </a:r>
            <a:r>
              <a:rPr lang="en-US" altLang="zh-CN" dirty="0" smtClean="0"/>
              <a:t>tree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239229" cy="402336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给定一棵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个点的</a:t>
                </a:r>
                <a:r>
                  <a:rPr lang="zh-CN" altLang="en-US" dirty="0" smtClean="0"/>
                  <a:t>树，点有点权。有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次询问。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每次询问：求</a:t>
                </a:r>
                <a:r>
                  <a:rPr lang="zh-CN" altLang="en-US" dirty="0"/>
                  <a:t>树上两点之间路径上</a:t>
                </a:r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大</a:t>
                </a:r>
                <a:r>
                  <a:rPr lang="zh-CN" altLang="en-US" dirty="0"/>
                  <a:t>的点权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强制在线。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（这种题如果不强制在线，会被树上莫队之类的万能算法水过</a:t>
                </a:r>
                <a:r>
                  <a:rPr lang="en-US" altLang="zh-CN" dirty="0" smtClean="0"/>
                  <a:t>……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[</a:t>
                </a:r>
                <a:r>
                  <a:rPr lang="en-US" altLang="zh-CN" dirty="0" smtClean="0"/>
                  <a:t>BZOJ</a:t>
                </a:r>
                <a:r>
                  <a:rPr lang="zh-CN" altLang="en-US" dirty="0" smtClean="0"/>
                  <a:t>题号：</a:t>
                </a:r>
                <a:r>
                  <a:rPr lang="en-US" altLang="zh-CN" dirty="0" smtClean="0"/>
                  <a:t>2588]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239229" cy="4023360"/>
              </a:xfrm>
              <a:blipFill rotWithShape="0">
                <a:blip r:embed="rId3"/>
                <a:stretch>
                  <a:fillRect l="-1488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7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on a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如果这棵树是一条链，那显然是</a:t>
                </a:r>
                <a:r>
                  <a:rPr lang="zh-CN" altLang="en-US" dirty="0"/>
                  <a:t>可持久化线段树</a:t>
                </a:r>
                <a:r>
                  <a:rPr lang="zh-CN" altLang="en-US" dirty="0" smtClean="0"/>
                  <a:t>模板题。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定义权值数组：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出现了多少次。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那么我们显然是在维护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数组的每个前缀</a:t>
                </a:r>
                <a:r>
                  <a:rPr lang="zh-CN" altLang="en-US" dirty="0" smtClean="0"/>
                  <a:t>的权值数组。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这也是一种前缀和与差分的思想。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中的出现次数，就是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这个区间的权值数组，就是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用线段树实现数组即可保证复杂度。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5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on a tree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既然链状的情况可以这样干，显然树上的也可以。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仍然把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LCA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dad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LCA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链求和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同理，最后的式子是：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LCA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dad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LCA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 on a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子节点的前缀显然是从父亲那里继承过来的。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因此子节点的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由父亲节点的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派生出来。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用可持久化线段树实现就行了。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84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差分的数学应用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差分</a:t>
            </a:r>
            <a:r>
              <a:rPr lang="en-US" altLang="zh-CN" dirty="0" smtClean="0"/>
              <a:t>	 &lt;-&gt;	 </a:t>
            </a:r>
            <a:r>
              <a:rPr lang="zh-CN" altLang="en-US" dirty="0" smtClean="0"/>
              <a:t>求导</a:t>
            </a:r>
            <a:endParaRPr lang="en-US" altLang="zh-CN" dirty="0" smtClean="0"/>
          </a:p>
          <a:p>
            <a:r>
              <a:rPr lang="zh-CN" altLang="en-US" dirty="0" smtClean="0"/>
              <a:t>前缀和</a:t>
            </a:r>
            <a:r>
              <a:rPr lang="en-US" altLang="zh-CN" dirty="0"/>
              <a:t> </a:t>
            </a:r>
            <a:r>
              <a:rPr lang="en-US" altLang="zh-CN" dirty="0" smtClean="0"/>
              <a:t>&lt;-&gt;	 </a:t>
            </a:r>
            <a:r>
              <a:rPr lang="zh-CN" altLang="en-US" dirty="0" smtClean="0"/>
              <a:t>定积分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0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数学上的差分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数学上的差分，定义为：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为什么我们写代码的时候定义为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因为，这样我们就用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记录了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，从而可以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唯一确定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7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我们很自然地想到：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如果我们知道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每一个元素比前一个元素大多少</a:t>
                </a:r>
                <a:r>
                  <a:rPr lang="zh-CN" altLang="en-US" dirty="0" smtClean="0"/>
                  <a:t>，我们显然可以推出整个序列。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e.g. </a:t>
                </a:r>
                <a:r>
                  <a:rPr lang="zh-CN" altLang="en-US" dirty="0" smtClean="0"/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大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小</a:t>
                </a:r>
                <a:r>
                  <a:rPr lang="en-US" altLang="zh-CN" dirty="0" smtClean="0"/>
                  <a:t>4.</a:t>
                </a:r>
                <a:endParaRPr lang="en-US" altLang="zh-CN" dirty="0"/>
              </a:p>
              <a:p>
                <a:r>
                  <a:rPr lang="zh-CN" altLang="en-US" dirty="0" smtClean="0"/>
                  <a:t>那么可以推出：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+3=5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−4=1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77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差分有一些有趣的性质。比如，请看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的多阶差分：</a:t>
                </a:r>
                <a:endParaRPr lang="en-US" altLang="zh-CN" dirty="0" smtClean="0"/>
              </a:p>
              <a:p>
                <a:r>
                  <a:rPr lang="en-US" altLang="zh-CN" dirty="0"/>
                  <a:t>(0, 1, 8, 27, 64, 125) </a:t>
                </a:r>
                <a:r>
                  <a:rPr lang="en-US" altLang="zh-CN" dirty="0" smtClean="0"/>
                  <a:t>	    	//a</a:t>
                </a:r>
              </a:p>
              <a:p>
                <a:r>
                  <a:rPr lang="en-US" altLang="zh-CN" dirty="0" smtClean="0"/>
                  <a:t>-&gt; </a:t>
                </a:r>
                <a:r>
                  <a:rPr lang="en-US" altLang="zh-CN" dirty="0"/>
                  <a:t>(1, 7, 19, 37, 61) </a:t>
                </a:r>
                <a:r>
                  <a:rPr lang="en-US" altLang="zh-CN" dirty="0" smtClean="0"/>
                  <a:t> 	    	//</a:t>
                </a:r>
                <a:r>
                  <a:rPr lang="zh-CN" altLang="en-US" dirty="0" smtClean="0"/>
                  <a:t>一阶差分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-&gt; </a:t>
                </a:r>
                <a:r>
                  <a:rPr lang="en-US" altLang="zh-CN" dirty="0"/>
                  <a:t>(6, 12, 18, 24) </a:t>
                </a:r>
                <a:r>
                  <a:rPr lang="en-US" altLang="zh-CN" dirty="0" smtClean="0"/>
                  <a:t>	</a:t>
                </a:r>
                <a:r>
                  <a:rPr lang="en-US" altLang="zh-CN" dirty="0"/>
                  <a:t>	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二阶</a:t>
                </a:r>
                <a:r>
                  <a:rPr lang="zh-CN" altLang="en-US" dirty="0"/>
                  <a:t>差分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-&gt;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(6, 6, 6)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				//</a:t>
                </a:r>
                <a:r>
                  <a:rPr lang="zh-CN" altLang="en-US" dirty="0" smtClean="0"/>
                  <a:t>三阶</a:t>
                </a:r>
                <a:r>
                  <a:rPr lang="zh-CN" altLang="en-US" dirty="0"/>
                  <a:t>差分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-&gt; </a:t>
                </a:r>
                <a:r>
                  <a:rPr lang="en-US" altLang="zh-CN" dirty="0"/>
                  <a:t>(0, 0)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1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为什么差分有这一项性质？可以手动玩一下。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变成二次多项式了。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这个性质可以用来找规律。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3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差分的性质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如果你感觉答案是关于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多项式</a:t>
                </a:r>
                <a:r>
                  <a:rPr lang="zh-CN" altLang="en-US" dirty="0" smtClean="0"/>
                  <a:t>，你可以试试这个办法：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取</a:t>
                </a:r>
                <a:r>
                  <a:rPr lang="zh-CN" altLang="en-US" dirty="0"/>
                  <a:t>数列的前几项，不断地进行差分，如果发现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阶差分所有项都</a:t>
                </a:r>
                <a:r>
                  <a:rPr lang="zh-CN" altLang="en-US" dirty="0" smtClean="0"/>
                  <a:t>是同一常</a:t>
                </a:r>
                <a:r>
                  <a:rPr lang="zh-CN" altLang="en-US" dirty="0"/>
                  <a:t>数，那么这个多项式就是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次的。</a:t>
                </a:r>
                <a:endParaRPr lang="en-US" altLang="zh-CN" dirty="0"/>
              </a:p>
              <a:p>
                <a:r>
                  <a:rPr lang="zh-CN" altLang="en-US" dirty="0"/>
                  <a:t>然后手动高斯消元一发，就能找到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6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有限微积分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在之前的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区间加二次函数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一题中，我们手动推出了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需要如何修改、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所加的等差数列的通项公式。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然而实际上，这样做效率是很低的。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差分可以类比求导，区间和可以类比定积分。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而且，区间和也与定积分一样，有类似的基本定理。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 r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6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有限微积分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时间有限，无法细讲。请自行去了解相关知识。</a:t>
            </a:r>
            <a:endParaRPr lang="en-US" altLang="zh-CN" dirty="0" smtClean="0"/>
          </a:p>
          <a:p>
            <a:r>
              <a:rPr lang="zh-CN" altLang="en-US" dirty="0" smtClean="0"/>
              <a:t>关键词：</a:t>
            </a:r>
            <a:endParaRPr lang="en-US" altLang="zh-CN" dirty="0" smtClean="0"/>
          </a:p>
          <a:p>
            <a:r>
              <a:rPr lang="zh-CN" altLang="en-US" u="sng" dirty="0" smtClean="0"/>
              <a:t>下降阶乘幂</a:t>
            </a:r>
            <a:r>
              <a:rPr lang="zh-CN" altLang="en-US" dirty="0" smtClean="0"/>
              <a:t>、</a:t>
            </a:r>
            <a:r>
              <a:rPr lang="zh-CN" altLang="en-US" u="sng" dirty="0" smtClean="0"/>
              <a:t>有限微积分</a:t>
            </a:r>
            <a:r>
              <a:rPr lang="zh-CN" altLang="en-US" dirty="0" smtClean="0"/>
              <a:t>、</a:t>
            </a:r>
            <a:r>
              <a:rPr lang="zh-CN" altLang="en-US" u="sng" dirty="0" smtClean="0"/>
              <a:t>第二类斯特林数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资料：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我的博客</a:t>
            </a:r>
            <a:r>
              <a:rPr lang="en-US" altLang="zh-CN" dirty="0"/>
              <a:t> </a:t>
            </a:r>
            <a:r>
              <a:rPr lang="en-US" altLang="zh-CN" dirty="0" smtClean="0">
                <a:hlinkClick r:id="rId2"/>
              </a:rPr>
              <a:t>ruanx.pw/post</a:t>
            </a:r>
            <a:r>
              <a:rPr lang="en-US" altLang="zh-CN" dirty="0">
                <a:hlinkClick r:id="rId2"/>
              </a:rPr>
              <a:t>/</a:t>
            </a:r>
            <a:r>
              <a:rPr lang="zh-CN" altLang="en-US" dirty="0">
                <a:hlinkClick r:id="rId2"/>
              </a:rPr>
              <a:t>有限微积分</a:t>
            </a:r>
            <a:r>
              <a:rPr lang="en-US" altLang="zh-CN" dirty="0">
                <a:hlinkClick r:id="rId2"/>
              </a:rPr>
              <a:t>.</a:t>
            </a:r>
            <a:r>
              <a:rPr lang="en-US" altLang="zh-CN" dirty="0" smtClean="0">
                <a:hlinkClick r:id="rId2"/>
              </a:rPr>
              <a:t>html</a:t>
            </a:r>
            <a:r>
              <a:rPr lang="en-US" altLang="zh-CN" dirty="0" smtClean="0"/>
              <a:t>   [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具体数学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en-US" altLang="zh-CN" dirty="0" smtClean="0"/>
              <a:t> [</a:t>
            </a:r>
            <a:r>
              <a:rPr lang="zh-CN" altLang="en-US" dirty="0" smtClean="0"/>
              <a:t>尤其安利这本书，讲了很多有用的知识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457200" indent="-457200">
              <a:buFontTx/>
              <a:buChar char="-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04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 dirty="0" smtClean="0"/>
              <a:t>感谢各位看完了这份课件。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感谢</a:t>
            </a:r>
            <a:r>
              <a:rPr lang="en-US" altLang="zh-CN" dirty="0" err="1" smtClean="0"/>
              <a:t>riteme</a:t>
            </a:r>
            <a:r>
              <a:rPr lang="zh-CN" altLang="en-US" dirty="0" smtClean="0"/>
              <a:t>教我区间加多项式。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感谢</a:t>
            </a:r>
            <a:r>
              <a:rPr lang="en-US" altLang="zh-CN" dirty="0" err="1" smtClean="0"/>
              <a:t>stdcall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HJWJBSR</a:t>
            </a:r>
            <a:r>
              <a:rPr lang="zh-CN" altLang="en-US" dirty="0" smtClean="0"/>
              <a:t>审查了这份课件。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63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反馈与建议：请联系</a:t>
            </a:r>
            <a:endParaRPr lang="en-US" altLang="zh-CN" dirty="0"/>
          </a:p>
          <a:p>
            <a:r>
              <a:rPr lang="en-US" altLang="zh-CN" dirty="0"/>
              <a:t>ruanxingzhi@gmail.com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区间加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，实际上是发生了这两件事：</a:t>
            </a:r>
            <a:endParaRPr lang="en-US" altLang="zh-CN" dirty="0" smtClean="0"/>
          </a:p>
          <a:p>
            <a:r>
              <a:rPr lang="en-US" altLang="zh-CN" dirty="0" smtClean="0"/>
              <a:t>a[l]</a:t>
            </a:r>
            <a:r>
              <a:rPr lang="zh-CN" altLang="en-US" dirty="0" smtClean="0"/>
              <a:t>比前一个</a:t>
            </a:r>
            <a:r>
              <a:rPr lang="zh-CN" altLang="en-US" smtClean="0"/>
              <a:t>元素多了</a:t>
            </a:r>
            <a:r>
              <a:rPr lang="en-US" altLang="zh-CN" dirty="0" smtClean="0"/>
              <a:t>k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 smtClean="0"/>
              <a:t>a[r+1]</a:t>
            </a:r>
            <a:r>
              <a:rPr lang="zh-CN" altLang="en-US" dirty="0" smtClean="0"/>
              <a:t>比前一个元素少了</a:t>
            </a:r>
            <a:r>
              <a:rPr lang="en-US" altLang="zh-CN" dirty="0" smtClean="0"/>
              <a:t>k.</a:t>
            </a:r>
          </a:p>
          <a:p>
            <a:endParaRPr lang="en-US" altLang="zh-CN" dirty="0"/>
          </a:p>
          <a:p>
            <a:r>
              <a:rPr lang="zh-CN" altLang="en-US" dirty="0" smtClean="0"/>
              <a:t>麻烦自己脑补一下</a:t>
            </a:r>
            <a:r>
              <a:rPr lang="en-US" altLang="zh-CN" dirty="0" smtClean="0"/>
              <a:t>(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1499" y="5281301"/>
            <a:ext cx="4623275" cy="47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94804" y="4828374"/>
            <a:ext cx="1939895" cy="452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503065" y="4828374"/>
            <a:ext cx="0" cy="45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34699" y="4895467"/>
                <a:ext cx="52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699" y="4895467"/>
                <a:ext cx="52983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6417891" y="4828374"/>
            <a:ext cx="0" cy="45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905143" y="4895467"/>
                <a:ext cx="52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43" y="4895467"/>
                <a:ext cx="52983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我们用数</a:t>
                </a:r>
                <a:r>
                  <a:rPr lang="zh-CN" altLang="en-US" dirty="0" smtClean="0"/>
                  <a:t>组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表</a:t>
                </a:r>
                <a:r>
                  <a:rPr lang="zh-CN" altLang="en-US" dirty="0" smtClean="0"/>
                  <a:t>示刚刚的差值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p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]=a[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]-a[i-1].</a:t>
                </a:r>
              </a:p>
              <a:p>
                <a:r>
                  <a:rPr lang="zh-CN" altLang="en-US" dirty="0" smtClean="0"/>
                  <a:t>那么：区间加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，可以化为这两个操作：</a:t>
                </a:r>
                <a:endParaRPr lang="en-US" altLang="zh-CN" dirty="0" smtClean="0"/>
              </a:p>
              <a:p>
                <a:r>
                  <a:rPr lang="en-US" altLang="zh-CN" dirty="0"/>
                  <a:t>p</a:t>
                </a:r>
                <a:r>
                  <a:rPr lang="en-US" altLang="zh-CN" dirty="0" smtClean="0"/>
                  <a:t>[l</a:t>
                </a:r>
                <a:r>
                  <a:rPr lang="en-US" altLang="zh-CN" dirty="0" smtClean="0"/>
                  <a:t>]+=k;</a:t>
                </a:r>
              </a:p>
              <a:p>
                <a:r>
                  <a:rPr lang="en-US" altLang="zh-CN" dirty="0"/>
                  <a:t>p</a:t>
                </a:r>
                <a:r>
                  <a:rPr lang="en-US" altLang="zh-CN" dirty="0" smtClean="0"/>
                  <a:t>[r+1</a:t>
                </a:r>
                <a:r>
                  <a:rPr lang="en-US" altLang="zh-CN" dirty="0" smtClean="0"/>
                  <a:t>]-=k;       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因此，一次区间加只修改这两个元素；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最后利用</a:t>
                </a:r>
                <a:r>
                  <a:rPr lang="en-US" altLang="zh-CN" dirty="0"/>
                  <a:t>p</a:t>
                </a:r>
                <a:r>
                  <a:rPr lang="zh-CN" altLang="en-US" dirty="0" smtClean="0"/>
                  <a:t>数</a:t>
                </a:r>
                <a:r>
                  <a:rPr lang="zh-CN" altLang="en-US" dirty="0" smtClean="0"/>
                  <a:t>组求出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数组，即为答案。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31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7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在上面的题目中，我们需要维护的数据是“相邻两个数之差”。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它有一个名字：差分。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我们称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的差分数组。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5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现在，我</a:t>
                </a:r>
                <a:r>
                  <a:rPr lang="zh-CN" altLang="en-US" dirty="0"/>
                  <a:t>们拿着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数组就能确定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数</a:t>
                </a:r>
                <a:r>
                  <a:rPr lang="zh-CN" altLang="en-US" dirty="0" smtClean="0"/>
                  <a:t>组：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相当于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 smtClean="0"/>
                  <a:t>这个前缀和。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想一想，为什么？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你原本在</a:t>
                </a:r>
                <a:r>
                  <a:rPr lang="en-US" altLang="zh-CN" dirty="0"/>
                  <a:t>0</a:t>
                </a:r>
                <a:r>
                  <a:rPr lang="zh-CN" altLang="en-US" dirty="0" smtClean="0"/>
                  <a:t>楼。往上走了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楼，再往上走了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楼，再往下走了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楼，你一共上了</a:t>
                </a:r>
                <a:r>
                  <a:rPr lang="en-US" altLang="zh-CN" dirty="0" smtClean="0"/>
                  <a:t>3+4-2=5</a:t>
                </a:r>
                <a:r>
                  <a:rPr lang="zh-CN" altLang="en-US" dirty="0" smtClean="0"/>
                  <a:t>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因此你目前在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479</TotalTime>
  <Words>2213</Words>
  <Application>Microsoft Office PowerPoint</Application>
  <PresentationFormat>宽屏</PresentationFormat>
  <Paragraphs>313</Paragraphs>
  <Slides>46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Tw Cen MT</vt:lpstr>
      <vt:lpstr>仿宋</vt:lpstr>
      <vt:lpstr>宋体</vt:lpstr>
      <vt:lpstr>Calibri</vt:lpstr>
      <vt:lpstr>Cambria Math</vt:lpstr>
      <vt:lpstr>Consolas</vt:lpstr>
      <vt:lpstr>Wingdings 3</vt:lpstr>
      <vt:lpstr>积分</vt:lpstr>
      <vt:lpstr>差分与前缀和</vt:lpstr>
      <vt:lpstr>区间加</vt:lpstr>
      <vt:lpstr>区间加</vt:lpstr>
      <vt:lpstr>区间加</vt:lpstr>
      <vt:lpstr>区间加</vt:lpstr>
      <vt:lpstr>区间加</vt:lpstr>
      <vt:lpstr>差分</vt:lpstr>
      <vt:lpstr>差分</vt:lpstr>
      <vt:lpstr>差分</vt:lpstr>
      <vt:lpstr>区间加等差</vt:lpstr>
      <vt:lpstr>区间加等差</vt:lpstr>
      <vt:lpstr>区间加等差</vt:lpstr>
      <vt:lpstr>区间加等差</vt:lpstr>
      <vt:lpstr>区间加等差</vt:lpstr>
      <vt:lpstr>乱七八糟求和</vt:lpstr>
      <vt:lpstr>乱七八糟求和</vt:lpstr>
      <vt:lpstr>乱七八糟求和</vt:lpstr>
      <vt:lpstr>区间加二次函数</vt:lpstr>
      <vt:lpstr>区间加二次函数</vt:lpstr>
      <vt:lpstr>三个思想</vt:lpstr>
      <vt:lpstr>智障题</vt:lpstr>
      <vt:lpstr>思考题</vt:lpstr>
      <vt:lpstr>思考题</vt:lpstr>
      <vt:lpstr>思考题</vt:lpstr>
      <vt:lpstr>思考题</vt:lpstr>
      <vt:lpstr>树上差分</vt:lpstr>
      <vt:lpstr>树上差分</vt:lpstr>
      <vt:lpstr>树上差分</vt:lpstr>
      <vt:lpstr>树上差分</vt:lpstr>
      <vt:lpstr>树上差分</vt:lpstr>
      <vt:lpstr>链求和</vt:lpstr>
      <vt:lpstr>链求和</vt:lpstr>
      <vt:lpstr>链求和</vt:lpstr>
      <vt:lpstr>Count on a tree</vt:lpstr>
      <vt:lpstr>Count on a tree</vt:lpstr>
      <vt:lpstr>Count on a tree</vt:lpstr>
      <vt:lpstr>Count on a tree</vt:lpstr>
      <vt:lpstr>差分的数学应用</vt:lpstr>
      <vt:lpstr>数学上的差分</vt:lpstr>
      <vt:lpstr>差分的性质</vt:lpstr>
      <vt:lpstr>差分的性质</vt:lpstr>
      <vt:lpstr>差分的性质</vt:lpstr>
      <vt:lpstr>有限微积分</vt:lpstr>
      <vt:lpstr>有限微积分</vt:lpstr>
      <vt:lpstr>致谢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ruan xingzhi</cp:lastModifiedBy>
  <cp:revision>755</cp:revision>
  <dcterms:created xsi:type="dcterms:W3CDTF">2016-12-04T04:07:19Z</dcterms:created>
  <dcterms:modified xsi:type="dcterms:W3CDTF">2018-01-24T15:40:09Z</dcterms:modified>
</cp:coreProperties>
</file>