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5" r:id="rId12"/>
    <p:sldId id="326" r:id="rId13"/>
    <p:sldId id="371" r:id="rId14"/>
    <p:sldId id="327" r:id="rId15"/>
    <p:sldId id="328" r:id="rId16"/>
    <p:sldId id="329" r:id="rId17"/>
    <p:sldId id="330" r:id="rId18"/>
    <p:sldId id="331" r:id="rId19"/>
    <p:sldId id="370" r:id="rId20"/>
    <p:sldId id="332" r:id="rId21"/>
    <p:sldId id="333" r:id="rId22"/>
    <p:sldId id="334" r:id="rId23"/>
    <p:sldId id="335" r:id="rId24"/>
    <p:sldId id="33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3" r:id="rId41"/>
    <p:sldId id="364" r:id="rId42"/>
    <p:sldId id="365" r:id="rId43"/>
    <p:sldId id="366" r:id="rId44"/>
    <p:sldId id="367" r:id="rId45"/>
    <p:sldId id="26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2019-08-04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98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vSNJxkkW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0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SP180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c.2333.moe/Problem/view.xhtml?id=159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pNimJigW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6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基础数据结构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1026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https://www.luogu.org/problemnew/show/P1449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后缀表达式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如何把中缀表达式转为后缀表达式，进而实现表达式求值？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www.luogu.org/problemnew/show/P1981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这题没括号，所以随便做。</a:t>
            </a:r>
            <a:endParaRPr lang="en-US" altLang="zh-CN" smtClean="0"/>
          </a:p>
          <a:p>
            <a:r>
              <a:rPr lang="zh-CN" altLang="en-US" smtClean="0"/>
              <a:t>有括号呢？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中缀 </a:t>
            </a:r>
            <a:r>
              <a:rPr lang="en-US" altLang="zh-CN" smtClean="0"/>
              <a:t>-&gt; </a:t>
            </a:r>
            <a:r>
              <a:rPr lang="zh-CN" altLang="en-US" smtClean="0"/>
              <a:t>后缀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ref. </a:t>
            </a:r>
            <a:r>
              <a:rPr lang="zh-CN" altLang="en-US" smtClean="0"/>
              <a:t>初赛题</a:t>
            </a:r>
            <a:r>
              <a:rPr lang="en-US" altLang="zh-CN" smtClean="0"/>
              <a:t>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初赛一题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线段树维护了每个节点的区间和，可以查询任意区间的区间和。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但如果我们只需要查询</a:t>
            </a:r>
            <a:r>
              <a:rPr lang="zh-CN" altLang="en-US" smtClean="0">
                <a:solidFill>
                  <a:srgbClr val="FF0000"/>
                </a:solidFill>
              </a:rPr>
              <a:t>前缀和</a:t>
            </a:r>
            <a:r>
              <a:rPr lang="zh-CN" altLang="en-US" smtClean="0"/>
              <a:t>呢？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只需要保留左子树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树状数组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哈希表基于两个东西：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池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前者的大小决定算法常数；</a:t>
            </a:r>
            <a:endParaRPr lang="en-US" altLang="zh-CN" smtClean="0"/>
          </a:p>
          <a:p>
            <a:r>
              <a:rPr lang="zh-CN" altLang="en-US" smtClean="0"/>
              <a:t>后者的优劣直接决定算法复杂度。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最普遍的</a:t>
            </a:r>
            <a:r>
              <a:rPr lang="en-US" altLang="zh-CN" smtClean="0"/>
              <a:t>hash</a:t>
            </a:r>
            <a:r>
              <a:rPr lang="zh-CN" altLang="en-US" smtClean="0"/>
              <a:t>函数是模数</a:t>
            </a:r>
            <a:r>
              <a:rPr lang="en-US" altLang="zh-CN" smtClean="0"/>
              <a:t>hash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为什么要选质数？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4128" y="2965158"/>
            <a:ext cx="6862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ha </a:t>
            </a:r>
            <a:r>
              <a:rPr lang="en-US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19260817</a:t>
            </a:r>
            <a:endParaRPr lang="en-US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Hash(</a:t>
            </a:r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x) {</a:t>
            </a:r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x%ha;}</a:t>
            </a:r>
            <a:endParaRPr lang="en-US" altLang="zh-CN" sz="28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1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en-US" altLang="zh-CN" smtClean="0"/>
              <a:t>hash(x)==hash(y)</a:t>
            </a:r>
            <a:r>
              <a:rPr lang="zh-CN" altLang="en-US" smtClean="0"/>
              <a:t>，将会产生冲突，导致回答失败。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解决冲突的办法：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线性探测法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平方探测法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拉链法（最常用）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冲突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模线性同余法</a:t>
            </a:r>
            <a:r>
              <a:rPr lang="zh-CN" altLang="en-US" smtClean="0"/>
              <a:t>生成分散的数：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可</a:t>
            </a:r>
            <a:r>
              <a:rPr lang="zh-CN" altLang="en-US" smtClean="0"/>
              <a:t>以当作随机数生成器，对</a:t>
            </a:r>
            <a:r>
              <a:rPr lang="en-US" altLang="zh-CN" smtClean="0"/>
              <a:t>Treap</a:t>
            </a:r>
            <a:r>
              <a:rPr lang="zh-CN" altLang="en-US" smtClean="0"/>
              <a:t>有利，因为循环节极大。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生成分散的数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4128" y="2714453"/>
            <a:ext cx="92189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unsigned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2333333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unsigned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1103515245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,q=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23333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,m=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2147483648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/>
            </a:r>
            <a:b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ran()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p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=(p*t+q)%m;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return</a:t>
            </a:r>
            <a:r>
              <a:rPr lang="en-US" altLang="zh-CN" sz="20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p;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sz="20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5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https://www.luogu.org/problemnew/show/P3396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</a:t>
            </a:r>
            <a:r>
              <a:rPr lang="en-US" altLang="zh-CN" smtClean="0"/>
              <a:t>NOIP</a:t>
            </a:r>
            <a:r>
              <a:rPr lang="zh-CN" altLang="en-US" smtClean="0"/>
              <a:t>膜你题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给定无向图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，每个点要么是白色要么是蓝色。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最开始所有的点都是蓝色。有两种操作：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Turn x	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点颜色翻转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Ask x	</a:t>
                </a:r>
                <a:r>
                  <a:rPr lang="zh-CN" altLang="en-US" dirty="0" smtClean="0"/>
                  <a:t>询问与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相连的点中，有几个蓝色点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这篇课件</a:t>
            </a:r>
            <a:r>
              <a:rPr lang="zh-CN" altLang="en-US" smtClean="0"/>
              <a:t>用于</a:t>
            </a:r>
            <a:r>
              <a:rPr lang="zh-CN" altLang="en-US" smtClean="0">
                <a:solidFill>
                  <a:srgbClr val="FF0000"/>
                </a:solidFill>
              </a:rPr>
              <a:t>教数据结构</a:t>
            </a:r>
            <a:r>
              <a:rPr lang="zh-CN" altLang="en-US" smtClean="0"/>
              <a:t>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前情提要：栈，堆，</a:t>
            </a:r>
            <a:r>
              <a:rPr lang="en-US" altLang="zh-CN" smtClean="0"/>
              <a:t>etc.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堆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单调栈和单调队列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Trie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*</a:t>
            </a:r>
            <a:r>
              <a:rPr lang="zh-CN" altLang="en-US" smtClean="0"/>
              <a:t>可</a:t>
            </a:r>
            <a:r>
              <a:rPr lang="zh-CN" altLang="en-US"/>
              <a:t>持久化线段树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*</a:t>
            </a:r>
            <a:r>
              <a:rPr lang="zh-CN" altLang="en-US" smtClean="0"/>
              <a:t>平衡树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631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（字典树）是</a:t>
            </a:r>
            <a:r>
              <a:rPr lang="zh-CN" altLang="en-US" dirty="0" smtClean="0">
                <a:solidFill>
                  <a:srgbClr val="FF0000"/>
                </a:solidFill>
              </a:rPr>
              <a:t>维护大量单词</a:t>
            </a:r>
            <a:r>
              <a:rPr lang="zh-CN" altLang="en-US" dirty="0" smtClean="0"/>
              <a:t>的工具。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http://cogs.pro:8080/cogs/problem/problem.php?pid=vSNJxkkWe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初始为空。要求支持如下操作：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将一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，求它与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里面的元素的</a:t>
            </a:r>
            <a:r>
              <a:rPr lang="zh-CN" altLang="en-US" dirty="0" smtClean="0">
                <a:solidFill>
                  <a:srgbClr val="FF0000"/>
                </a:solidFill>
              </a:rPr>
              <a:t>异或</a:t>
            </a:r>
            <a:r>
              <a:rPr lang="zh-CN" altLang="en-US" dirty="0" smtClean="0"/>
              <a:t>的最大值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个</a:t>
                </a:r>
                <a:r>
                  <a:rPr lang="zh-CN" altLang="en-US"/>
                  <a:t>备选单词，每个单词由小写字母构成，长度不超过</a:t>
                </a:r>
                <a:r>
                  <a:rPr lang="en-US" altLang="zh-CN"/>
                  <a:t>15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给出</a:t>
                </a:r>
                <a:r>
                  <a:rPr lang="en-US" altLang="zh-CN" smtClean="0"/>
                  <a:t>m</a:t>
                </a:r>
                <a:r>
                  <a:rPr lang="zh-CN" altLang="en-US" smtClean="0"/>
                  <a:t>个</a:t>
                </a:r>
                <a:r>
                  <a:rPr lang="zh-CN" altLang="en-US"/>
                  <a:t>在九键输入法上输入的数字串，输出每个数字串可能对应备选单词里的哪些单</a:t>
                </a:r>
                <a:r>
                  <a:rPr lang="zh-CN" altLang="en-US" smtClean="0"/>
                  <a:t>词。</a:t>
                </a:r>
                <a:endParaRPr lang="en-US" altLang="zh-CN" smtClean="0"/>
              </a:p>
              <a:p>
                <a:endParaRPr lang="en-US" altLang="zh-CN" b="0" i="1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不知来源的题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 smtClean="0"/>
                  <a:t>n(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个单词，每个单词长</a:t>
                </a:r>
                <a:r>
                  <a:rPr lang="zh-CN" altLang="en-US" smtClean="0"/>
                  <a:t>度不超过</a:t>
                </a:r>
                <a:r>
                  <a:rPr lang="en-US" altLang="zh-CN" smtClean="0"/>
                  <a:t>10.</a:t>
                </a:r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/>
                  <a:t>m(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个询问，求以一个给定字符串为前缀的单词有多少</a:t>
                </a:r>
                <a:r>
                  <a:rPr lang="zh-CN" altLang="en-US" smtClean="0"/>
                  <a:t>个。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e.g. </a:t>
                </a:r>
                <a:endParaRPr lang="en-US" altLang="zh-CN"/>
              </a:p>
              <a:p>
                <a:r>
                  <a:rPr lang="en-US" altLang="zh-CN"/>
                  <a:t>3</a:t>
                </a:r>
                <a:r>
                  <a:rPr lang="zh-CN" altLang="en-US"/>
                  <a:t>个单词：</a:t>
                </a:r>
                <a:r>
                  <a:rPr lang="en-US" altLang="zh-CN"/>
                  <a:t>abc,abd,acd</a:t>
                </a:r>
              </a:p>
              <a:p>
                <a:r>
                  <a:rPr lang="zh-CN" altLang="en-US"/>
                  <a:t>以</a:t>
                </a:r>
                <a:r>
                  <a:rPr lang="en-US" altLang="zh-CN"/>
                  <a:t>ab</a:t>
                </a:r>
                <a:r>
                  <a:rPr lang="zh-CN" altLang="en-US"/>
                  <a:t>为前缀的单词有</a:t>
                </a:r>
                <a:r>
                  <a:rPr lang="en-US" altLang="zh-CN"/>
                  <a:t>2</a:t>
                </a:r>
                <a:r>
                  <a:rPr lang="zh-CN" altLang="en-US"/>
                  <a:t>个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个数，</a:t>
            </a:r>
            <a:r>
              <a:rPr lang="en-US" altLang="zh-CN"/>
              <a:t>m</a:t>
            </a:r>
            <a:r>
              <a:rPr lang="zh-CN" altLang="en-US"/>
              <a:t>次操</a:t>
            </a:r>
            <a:r>
              <a:rPr lang="zh-CN" altLang="en-US" smtClean="0"/>
              <a:t>作。</a:t>
            </a:r>
            <a:endParaRPr lang="en-US" altLang="zh-CN"/>
          </a:p>
          <a:p>
            <a:r>
              <a:rPr lang="zh-CN" altLang="en-US"/>
              <a:t>每次操作加入一个新数，或询问小于指定值</a:t>
            </a:r>
            <a:r>
              <a:rPr lang="en-US" altLang="zh-CN"/>
              <a:t>C</a:t>
            </a:r>
            <a:r>
              <a:rPr lang="zh-CN" altLang="en-US"/>
              <a:t>的数有多少</a:t>
            </a:r>
            <a:r>
              <a:rPr lang="zh-CN" altLang="en-US" smtClean="0"/>
              <a:t>个。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n&lt;=100000</a:t>
            </a:r>
          </a:p>
          <a:p>
            <a:r>
              <a:rPr lang="zh-CN" altLang="en-US"/>
              <a:t>数字大小</a:t>
            </a:r>
            <a:r>
              <a:rPr lang="en-US" altLang="zh-CN"/>
              <a:t>&lt;=</a:t>
            </a:r>
            <a:r>
              <a:rPr lang="en-US" altLang="zh-CN" smtClean="0"/>
              <a:t>10</a:t>
            </a:r>
            <a:r>
              <a:rPr lang="en-US" altLang="zh-CN" baseline="30000" smtClean="0"/>
              <a:t>9</a:t>
            </a:r>
            <a:endParaRPr lang="zh-CN" altLang="en-US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再一道题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5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给一个邻接矩阵，求有多少条路径可以由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出发，经过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，再经过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，最后回到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对于每个点，找到出、入的边，放进两个</a:t>
                </a:r>
                <a:r>
                  <a:rPr lang="en-US" altLang="zh-CN" dirty="0" err="1" smtClean="0"/>
                  <a:t>bitset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爆枚所有中转点对</a:t>
                </a:r>
                <a:r>
                  <a:rPr lang="en-US" altLang="zh-CN" dirty="0" smtClean="0"/>
                  <a:t>(B,C)</a:t>
                </a:r>
                <a:r>
                  <a:rPr lang="zh-CN" altLang="en-US" dirty="0" smtClean="0"/>
                  <a:t>，统计有多少个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这种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的个数，就是：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勉强能卡过。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  <a:blipFill>
                <a:blip r:embed="rId2"/>
                <a:stretch>
                  <a:fillRect l="-1656" t="-3182" r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</a:t>
            </a:r>
            <a:r>
              <a:rPr lang="en-US" altLang="zh-CN" dirty="0" smtClean="0"/>
              <a:t>100342J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www.luogu.org/problemnew/show/P4306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先拓扑排序成</a:t>
                </a:r>
                <a:r>
                  <a:rPr lang="en-US" altLang="zh-CN" dirty="0" smtClean="0"/>
                  <a:t>DAG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</a:t>
                </a:r>
                <a:r>
                  <a:rPr lang="en-US" altLang="zh-CN" dirty="0" err="1" smtClean="0"/>
                  <a:t>bitset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能抵达的点。那么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可以直接抵达的点。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对于所有的点，搞出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就能统计答案了。复杂度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事实上，就算不缩点，直接以</a:t>
                </a:r>
                <a:r>
                  <a:rPr lang="en-US" altLang="zh-CN" dirty="0" smtClean="0"/>
                  <a:t>Floyd</a:t>
                </a:r>
                <a:r>
                  <a:rPr lang="zh-CN" altLang="en-US" dirty="0" smtClean="0"/>
                  <a:t>的方式来做，仍然能过</a:t>
                </a:r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  <a:blipFill>
                <a:blip r:embed="rId2"/>
                <a:stretch>
                  <a:fillRect l="-1617" t="-3182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1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>
                <a:solidFill>
                  <a:srgbClr val="FF0000"/>
                </a:solidFill>
              </a:rPr>
              <a:t>Intermediate</a:t>
            </a:r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cap="none" smtClean="0"/>
              <a:t>Data Structure</a:t>
            </a:r>
            <a:endParaRPr lang="zh-CN" altLang="en-US" cap="none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60849" cy="4023360"/>
              </a:xfrm>
            </p:spPr>
            <p:txBody>
              <a:bodyPr/>
              <a:lstStyle/>
              <a:p>
                <a:r>
                  <a:rPr lang="zh-CN" altLang="en-US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mtClean="0"/>
                  <a:t>，对于每个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，求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等价描述：</a:t>
                </a:r>
                <a:r>
                  <a:rPr lang="zh-CN" altLang="en-US"/>
                  <a:t>一群人在排队，对于每一个人，求他前面</a:t>
                </a:r>
                <a:r>
                  <a:rPr lang="zh-CN" altLang="en-US">
                    <a:solidFill>
                      <a:srgbClr val="FF0000"/>
                    </a:solidFill>
                  </a:rPr>
                  <a:t>最近的</a:t>
                </a:r>
                <a:r>
                  <a:rPr lang="zh-CN" altLang="en-US"/>
                  <a:t>比他高的人。</a:t>
                </a:r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60849" cy="4023360"/>
              </a:xfrm>
              <a:blipFill>
                <a:blip r:embed="rId2"/>
                <a:stretch>
                  <a:fillRect l="-1601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排队问题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前情提要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https://www.luogu.org/problemnew/show/SP1805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一道趣题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给定长度为</a:t>
            </a:r>
            <a:r>
              <a:rPr lang="en-US" altLang="zh-CN" smtClean="0"/>
              <a:t>n</a:t>
            </a:r>
            <a:r>
              <a:rPr lang="zh-CN" altLang="en-US" smtClean="0"/>
              <a:t>的序列</a:t>
            </a:r>
            <a:r>
              <a:rPr lang="en-US" altLang="zh-CN" smtClean="0"/>
              <a:t>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zh-CN" altLang="en-US" smtClean="0">
                <a:solidFill>
                  <a:srgbClr val="FF0000"/>
                </a:solidFill>
              </a:rPr>
              <a:t>每一个</a:t>
            </a:r>
            <a:r>
              <a:rPr lang="zh-CN" altLang="en-US" smtClean="0"/>
              <a:t>长度为</a:t>
            </a:r>
            <a:r>
              <a:rPr lang="en-US" altLang="zh-CN" smtClean="0"/>
              <a:t>d</a:t>
            </a:r>
            <a:r>
              <a:rPr lang="zh-CN" altLang="en-US" smtClean="0"/>
              <a:t>的区间，问区间内部元素的最大值。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等价描述：某中学每年新来一个人打</a:t>
            </a:r>
            <a:r>
              <a:rPr lang="en-US" altLang="zh-CN" smtClean="0"/>
              <a:t>oi</a:t>
            </a:r>
            <a:r>
              <a:rPr lang="zh-CN" altLang="en-US" smtClean="0"/>
              <a:t>，每个人在</a:t>
            </a:r>
            <a:r>
              <a:rPr lang="en-US" altLang="zh-CN" smtClean="0"/>
              <a:t>d</a:t>
            </a:r>
            <a:r>
              <a:rPr lang="zh-CN" altLang="en-US" smtClean="0"/>
              <a:t>年后退役。</a:t>
            </a:r>
            <a:endParaRPr lang="en-US" altLang="zh-CN" smtClean="0"/>
          </a:p>
          <a:p>
            <a:r>
              <a:rPr lang="zh-CN" altLang="en-US" smtClean="0"/>
              <a:t>问每年的现役最强是谁。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滑动窗口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如果一个人比你强，还比你小，那你就打不过她了。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nmd, wsm?</a:t>
            </a:r>
          </a:p>
          <a:p>
            <a:endParaRPr lang="en-US" altLang="zh-CN" smtClean="0"/>
          </a:p>
          <a:p>
            <a:r>
              <a:rPr lang="zh-CN" altLang="en-US" smtClean="0"/>
              <a:t>因为你没退役的时候，她肯定也没退役</a:t>
            </a:r>
            <a:endParaRPr lang="en-US" altLang="zh-CN" smtClean="0"/>
          </a:p>
          <a:p>
            <a:r>
              <a:rPr lang="zh-CN" altLang="en-US" smtClean="0"/>
              <a:t>所以你永远不可能是现役最强</a:t>
            </a:r>
            <a:endParaRPr lang="en-US" altLang="zh-CN" smtClean="0"/>
          </a:p>
          <a:p>
            <a:r>
              <a:rPr lang="zh-CN" altLang="en-US" smtClean="0"/>
              <a:t>泥永无出头之日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2" y="5004435"/>
            <a:ext cx="161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https://ac.2333.moe/Problem/view.xhtml?id=1593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环上最大子段和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单调栈一般直接用栈实现；单调队列一般用</a:t>
            </a:r>
            <a:r>
              <a:rPr lang="en-US" altLang="zh-CN" smtClean="0"/>
              <a:t>deque.</a:t>
            </a:r>
          </a:p>
          <a:p>
            <a:endParaRPr lang="en-US" altLang="zh-CN"/>
          </a:p>
          <a:p>
            <a:r>
              <a:rPr lang="zh-CN" altLang="en-US" smtClean="0"/>
              <a:t>两者共性是“容器内的元素呈</a:t>
            </a:r>
            <a:r>
              <a:rPr lang="zh-CN" altLang="en-US" smtClean="0">
                <a:solidFill>
                  <a:srgbClr val="FF0000"/>
                </a:solidFill>
              </a:rPr>
              <a:t>阶梯状</a:t>
            </a:r>
            <a:r>
              <a:rPr lang="zh-CN" altLang="en-US" smtClean="0"/>
              <a:t>”，经常用于优化</a:t>
            </a:r>
            <a:r>
              <a:rPr lang="en-US" altLang="zh-CN" smtClean="0"/>
              <a:t>dp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r>
              <a:rPr lang="en-US" altLang="zh-CN" smtClean="0"/>
              <a:t>&amp;</a:t>
            </a:r>
            <a:r>
              <a:rPr lang="zh-CN" altLang="en-US" smtClean="0"/>
              <a:t>单调栈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既然提到了</a:t>
            </a:r>
            <a:r>
              <a:rPr lang="en-US" altLang="zh-CN" smtClean="0"/>
              <a:t>DP</a:t>
            </a:r>
            <a:r>
              <a:rPr lang="zh-CN" altLang="en-US" smtClean="0"/>
              <a:t>优化，我们来讨论几种背包问题：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01</a:t>
            </a:r>
            <a:r>
              <a:rPr lang="zh-CN" altLang="en-US" smtClean="0"/>
              <a:t>背包   </a:t>
            </a:r>
            <a:r>
              <a:rPr lang="en-US" altLang="zh-CN" smtClean="0"/>
              <a:t>	</a:t>
            </a:r>
            <a:r>
              <a:rPr lang="zh-CN" altLang="en-US" smtClean="0"/>
              <a:t>每种物品均只有一个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完全背包</a:t>
            </a:r>
            <a:r>
              <a:rPr lang="en-US" altLang="zh-CN" smtClean="0"/>
              <a:t>	</a:t>
            </a:r>
            <a:r>
              <a:rPr lang="zh-CN" altLang="en-US" smtClean="0"/>
              <a:t>每种物品均无限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多重背包</a:t>
            </a:r>
            <a:r>
              <a:rPr lang="en-US" altLang="zh-CN" smtClean="0"/>
              <a:t>	</a:t>
            </a:r>
            <a:r>
              <a:rPr lang="zh-CN" altLang="en-US" smtClean="0"/>
              <a:t>每种物品均有限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背包优化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027803" cy="47302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个节点，标号从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，这</a:t>
            </a:r>
            <a:r>
              <a:rPr lang="en-US" altLang="zh-CN"/>
              <a:t>N</a:t>
            </a:r>
            <a:r>
              <a:rPr lang="zh-CN" altLang="en-US"/>
              <a:t>个节点一开始相互不连通。第</a:t>
            </a:r>
            <a:r>
              <a:rPr lang="en-US" altLang="zh-CN"/>
              <a:t>i</a:t>
            </a:r>
            <a:r>
              <a:rPr lang="zh-CN" altLang="en-US"/>
              <a:t>个节点的初始权值为</a:t>
            </a:r>
            <a:r>
              <a:rPr lang="en-US" altLang="zh-CN"/>
              <a:t>a[i]</a:t>
            </a:r>
            <a:r>
              <a:rPr lang="zh-CN" altLang="en-US"/>
              <a:t>，接下来有如下一些操作：</a:t>
            </a:r>
          </a:p>
          <a:p>
            <a:r>
              <a:rPr lang="en-US" altLang="zh-CN"/>
              <a:t>U x y: </a:t>
            </a:r>
            <a:r>
              <a:rPr lang="zh-CN" altLang="en-US"/>
              <a:t>加一条边，连接第</a:t>
            </a:r>
            <a:r>
              <a:rPr lang="en-US" altLang="zh-CN"/>
              <a:t>x</a:t>
            </a:r>
            <a:r>
              <a:rPr lang="zh-CN" altLang="en-US"/>
              <a:t>个节点和第</a:t>
            </a:r>
            <a:r>
              <a:rPr lang="en-US" altLang="zh-CN"/>
              <a:t>y</a:t>
            </a:r>
            <a:r>
              <a:rPr lang="zh-CN" altLang="en-US"/>
              <a:t>个节点</a:t>
            </a:r>
          </a:p>
          <a:p>
            <a:r>
              <a:rPr lang="en-US" altLang="zh-CN"/>
              <a:t>A1 x v: </a:t>
            </a:r>
            <a:r>
              <a:rPr lang="zh-CN" altLang="en-US"/>
              <a:t>将第</a:t>
            </a:r>
            <a:r>
              <a:rPr lang="en-US" altLang="zh-CN"/>
              <a:t>x</a:t>
            </a:r>
            <a:r>
              <a:rPr lang="zh-CN" altLang="en-US"/>
              <a:t>个节点的权值增加</a:t>
            </a:r>
            <a:r>
              <a:rPr lang="en-US" altLang="zh-CN"/>
              <a:t>v</a:t>
            </a:r>
          </a:p>
          <a:p>
            <a:r>
              <a:rPr lang="en-US" altLang="zh-CN"/>
              <a:t>A2 x v: </a:t>
            </a:r>
            <a:r>
              <a:rPr lang="zh-CN" altLang="en-US"/>
              <a:t>将第</a:t>
            </a:r>
            <a:r>
              <a:rPr lang="en-US" altLang="zh-CN"/>
              <a:t>x</a:t>
            </a:r>
            <a:r>
              <a:rPr lang="zh-CN" altLang="en-US"/>
              <a:t>个节点所在的连通块的所有节点的权值都增加</a:t>
            </a:r>
            <a:r>
              <a:rPr lang="en-US" altLang="zh-CN"/>
              <a:t>v</a:t>
            </a:r>
          </a:p>
          <a:p>
            <a:r>
              <a:rPr lang="en-US" altLang="zh-CN"/>
              <a:t>A3 v: </a:t>
            </a:r>
            <a:r>
              <a:rPr lang="zh-CN" altLang="en-US"/>
              <a:t>将所有节点的权值都增加</a:t>
            </a:r>
            <a:r>
              <a:rPr lang="en-US" altLang="zh-CN"/>
              <a:t>v</a:t>
            </a:r>
          </a:p>
          <a:p>
            <a:r>
              <a:rPr lang="en-US" altLang="zh-CN"/>
              <a:t>F1 x: </a:t>
            </a:r>
            <a:r>
              <a:rPr lang="zh-CN" altLang="en-US"/>
              <a:t>输出第</a:t>
            </a:r>
            <a:r>
              <a:rPr lang="en-US" altLang="zh-CN"/>
              <a:t>x</a:t>
            </a:r>
            <a:r>
              <a:rPr lang="zh-CN" altLang="en-US"/>
              <a:t>个节点当前的权值</a:t>
            </a:r>
          </a:p>
          <a:p>
            <a:r>
              <a:rPr lang="en-US" altLang="zh-CN"/>
              <a:t>F2 x: </a:t>
            </a:r>
            <a:r>
              <a:rPr lang="zh-CN" altLang="en-US"/>
              <a:t>输出第</a:t>
            </a:r>
            <a:r>
              <a:rPr lang="en-US" altLang="zh-CN"/>
              <a:t>x</a:t>
            </a:r>
            <a:r>
              <a:rPr lang="zh-CN" altLang="en-US"/>
              <a:t>个节点所在的连通块中，权值最大的节点的权值</a:t>
            </a:r>
          </a:p>
          <a:p>
            <a:r>
              <a:rPr lang="en-US" altLang="zh-CN"/>
              <a:t>F3: </a:t>
            </a:r>
            <a:r>
              <a:rPr lang="zh-CN" altLang="en-US"/>
              <a:t>输出所有节点中，权值最大的节点的权值</a:t>
            </a:r>
            <a:endParaRPr lang="en-US" altLang="zh-CN"/>
          </a:p>
          <a:p>
            <a:r>
              <a:rPr lang="en-US" altLang="zh-CN" sz="3200"/>
              <a:t>N,Q&lt;=300000</a:t>
            </a:r>
            <a:r>
              <a:rPr lang="zh-CN" altLang="en-US" sz="3200"/>
              <a:t>，</a:t>
            </a:r>
            <a:r>
              <a:rPr lang="en-US" altLang="zh-CN" sz="3200"/>
              <a:t>-1000&lt;=v&lt;=</a:t>
            </a:r>
            <a:r>
              <a:rPr lang="en-US" altLang="zh-CN" sz="3200" smtClean="0"/>
              <a:t>1000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SCOI2011 </a:t>
            </a:r>
            <a:r>
              <a:rPr lang="zh-CN" altLang="en-US" sz="5400"/>
              <a:t>棘手的操作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要实现：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区间加等差数列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单点求值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区间加等差数列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序列上的差分</a:t>
            </a:r>
            <a:r>
              <a:rPr lang="en-US" altLang="zh-CN" smtClean="0"/>
              <a:t>/</a:t>
            </a:r>
            <a:r>
              <a:rPr lang="zh-CN" altLang="en-US" smtClean="0"/>
              <a:t>前缀和很有用。</a:t>
            </a:r>
            <a:endParaRPr lang="en-US" altLang="zh-CN" smtClean="0"/>
          </a:p>
          <a:p>
            <a:r>
              <a:rPr lang="zh-CN" altLang="en-US" smtClean="0"/>
              <a:t>如何把它们移植到二维？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二维前缀和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http://cogs.pro:8080/cogs/problem/problem.php?pid=pNimJigWW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蝗灾</a:t>
            </a:r>
          </a:p>
        </p:txBody>
      </p:sp>
    </p:spTree>
    <p:extLst>
      <p:ext uri="{BB962C8B-B14F-4D97-AF65-F5344CB8AC3E}">
        <p14:creationId xmlns:p14="http://schemas.microsoft.com/office/powerpoint/2010/main" val="5628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230026" cy="4023360"/>
          </a:xfrm>
        </p:spPr>
        <p:txBody>
          <a:bodyPr/>
          <a:lstStyle/>
          <a:p>
            <a:r>
              <a:rPr lang="zh-CN" altLang="en-US" smtClean="0"/>
              <a:t>吃了拉就是队列，吃了吐就是栈。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链表：同时支持吃了拉和吃了吐，可以在非线性的空间上存储</a:t>
            </a:r>
            <a:endParaRPr lang="en-US" altLang="zh-CN" smtClean="0"/>
          </a:p>
          <a:p>
            <a:r>
              <a:rPr lang="en-US" altLang="zh-CN" smtClean="0"/>
              <a:t>std::deque</a:t>
            </a:r>
            <a:r>
              <a:rPr lang="zh-CN" altLang="en-US" smtClean="0"/>
              <a:t>：双端队列，一般当作链表用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r>
              <a:rPr lang="en-US" altLang="zh-CN" smtClean="0"/>
              <a:t>&amp;</a:t>
            </a:r>
            <a:r>
              <a:rPr lang="zh-CN" altLang="en-US" smtClean="0"/>
              <a:t>队列</a:t>
            </a:r>
            <a:r>
              <a:rPr lang="en-US" altLang="zh-CN" smtClean="0"/>
              <a:t>&amp;</a:t>
            </a:r>
            <a:r>
              <a:rPr lang="zh-CN" altLang="en-US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7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>
                <a:solidFill>
                  <a:srgbClr val="FF0000"/>
                </a:solidFill>
              </a:rPr>
              <a:t>Advanced</a:t>
            </a:r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cap="none" smtClean="0"/>
              <a:t>Data Structure</a:t>
            </a:r>
            <a:endParaRPr lang="zh-CN" altLang="en-US" cap="none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给定序列，每次询问区间第</a:t>
            </a:r>
            <a:r>
              <a:rPr lang="en-US" altLang="zh-CN" smtClean="0"/>
              <a:t>k</a:t>
            </a:r>
            <a:r>
              <a:rPr lang="zh-CN" altLang="en-US" smtClean="0"/>
              <a:t>大。</a:t>
            </a:r>
            <a:endParaRPr lang="en-US" altLang="zh-CN" smtClean="0"/>
          </a:p>
          <a:p>
            <a:r>
              <a:rPr lang="zh-CN" altLang="en-US" smtClean="0"/>
              <a:t>要求单次</a:t>
            </a:r>
            <a:r>
              <a:rPr lang="en-US" altLang="zh-CN" smtClean="0"/>
              <a:t>O(log n).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区间第</a:t>
            </a:r>
            <a:r>
              <a:rPr lang="en-US" altLang="zh-CN" smtClean="0"/>
              <a:t>k</a:t>
            </a:r>
            <a:r>
              <a:rPr lang="zh-CN" altLang="en-US" smtClean="0"/>
              <a:t>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“数颜色”在</a:t>
            </a:r>
            <a:r>
              <a:rPr lang="en-US" altLang="zh-CN" smtClean="0"/>
              <a:t>OI</a:t>
            </a:r>
            <a:r>
              <a:rPr lang="zh-CN" altLang="en-US" smtClean="0"/>
              <a:t>中特指：问有多少个</a:t>
            </a:r>
            <a:r>
              <a:rPr lang="zh-CN" altLang="en-US" smtClean="0">
                <a:solidFill>
                  <a:srgbClr val="FF0000"/>
                </a:solidFill>
              </a:rPr>
              <a:t>不相同</a:t>
            </a:r>
            <a:r>
              <a:rPr lang="zh-CN" altLang="en-US" smtClean="0"/>
              <a:t>的值。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给定序列，区间数颜色。要求单次</a:t>
            </a:r>
            <a:r>
              <a:rPr lang="en-US" altLang="zh-CN" smtClean="0"/>
              <a:t>O(log n).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区间数颜色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链表随机访问的复杂度是</a:t>
            </a:r>
            <a:r>
              <a:rPr lang="en-US" altLang="zh-CN" smtClean="0"/>
              <a:t>O(n)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 smtClean="0"/>
              <a:t>如果链表是静态的，能让复杂度减少一半吗？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一半又一半，一半又一半，</a:t>
            </a:r>
            <a:r>
              <a:rPr lang="zh-CN" altLang="en-US" strike="sngStrike" smtClean="0"/>
              <a:t>最后变成线段树啦</a:t>
            </a:r>
            <a:endParaRPr lang="en-US" altLang="zh-CN" strike="sngStrike" smtClean="0"/>
          </a:p>
          <a:p>
            <a:r>
              <a:rPr lang="zh-CN" altLang="en-US" smtClean="0"/>
              <a:t>但是如果要支持插入操作，怎么办？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skiplist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https://www.luogu.org/problemnew/show/P2633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count on a tree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手写栈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4128" y="2286000"/>
            <a:ext cx="98682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int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s[</a:t>
            </a:r>
            <a:r>
              <a:rPr lang="nl-NL" altLang="zh-CN" sz="2800" dirty="0">
                <a:solidFill>
                  <a:srgbClr val="09885A"/>
                </a:solidFill>
                <a:latin typeface="+mj-lt"/>
                <a:ea typeface="Yahei Consolas Hybrid" panose="020B0503020204020204" pitchFamily="34" charset="-122"/>
              </a:rPr>
              <a:t>100005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],tot=</a:t>
            </a:r>
            <a:r>
              <a:rPr lang="nl-NL" altLang="zh-CN" sz="2800" dirty="0">
                <a:solidFill>
                  <a:srgbClr val="09885A"/>
                </a:solidFill>
                <a:latin typeface="+mj-lt"/>
                <a:ea typeface="Yahei Consolas Hybrid" panose="020B0503020204020204" pitchFamily="34" charset="-122"/>
              </a:rPr>
              <a:t>0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;</a:t>
            </a:r>
          </a:p>
          <a:p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#define push(x) s[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++</a:t>
            </a:r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tot]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=</a:t>
            </a:r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x</a:t>
            </a:r>
            <a:endParaRPr lang="nl-NL" altLang="zh-CN" sz="2800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#define pop tot</a:t>
            </a:r>
            <a:r>
              <a:rPr lang="nl-NL" altLang="zh-CN" sz="2800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--</a:t>
            </a:r>
          </a:p>
          <a:p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#define size tot</a:t>
            </a:r>
            <a:endParaRPr lang="nl-NL" altLang="zh-CN" sz="2800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nl-NL" altLang="zh-CN" sz="2800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#define top s[tot]</a:t>
            </a:r>
            <a:endParaRPr lang="nl-NL" altLang="zh-CN" sz="2800" b="0" dirty="0">
              <a:solidFill>
                <a:srgbClr val="000000"/>
              </a:solidFill>
              <a:effectLst/>
              <a:latin typeface="+mj-lt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3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625680" cy="402336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给定一个字符串，这个字符串由</a:t>
            </a:r>
            <a:r>
              <a:rPr lang="en-US" altLang="zh-CN"/>
              <a:t>()[]{}</a:t>
            </a:r>
            <a:r>
              <a:rPr lang="zh-CN" altLang="en-US"/>
              <a:t>这六个字符构成。如果所有的括弧都可以匹配上，那么就说这个字符串合法，否则非法。下面给一些例子：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[({})]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[([]){}[]]{}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{{}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([)(])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我</a:t>
            </a:r>
            <a:r>
              <a:rPr lang="zh-CN" altLang="en-US"/>
              <a:t>们的任务是写一个程序，判断给定字符串是否合法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64" y="2342663"/>
            <a:ext cx="9000000" cy="390939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NOIP</a:t>
            </a:r>
            <a:r>
              <a:rPr lang="zh-CN" altLang="en-US" smtClean="0"/>
              <a:t>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如何用两个栈实现一个队列？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要求支持</a:t>
            </a:r>
            <a:r>
              <a:rPr lang="en-US" altLang="zh-CN" smtClean="0"/>
              <a:t>push()</a:t>
            </a:r>
            <a:r>
              <a:rPr lang="zh-CN" altLang="en-US" smtClean="0"/>
              <a:t>和</a:t>
            </a:r>
            <a:r>
              <a:rPr lang="en-US" altLang="zh-CN" smtClean="0"/>
              <a:t>front().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r>
              <a:rPr lang="en-US" altLang="zh-CN" smtClean="0"/>
              <a:t>-&gt;</a:t>
            </a:r>
            <a:r>
              <a:rPr lang="zh-CN" altLang="en-US" smtClean="0"/>
              <a:t>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4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内存分</a:t>
            </a:r>
            <a:r>
              <a:rPr lang="zh-CN" altLang="en-US" smtClean="0"/>
              <a:t>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4127" y="2084832"/>
            <a:ext cx="104850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a;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全局初始化区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*p1;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全局未初始化区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main() {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b;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栈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s[] = </a:t>
            </a:r>
            <a:r>
              <a:rPr lang="en-US" altLang="zh-CN" dirty="0">
                <a:solidFill>
                  <a:srgbClr val="A31515"/>
                </a:solidFill>
                <a:latin typeface="+mj-lt"/>
                <a:ea typeface="Yahei Consolas Hybrid" panose="020B0503020204020204" pitchFamily="34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+mj-lt"/>
                <a:ea typeface="Yahei Consolas Hybrid" panose="020B0503020204020204" pitchFamily="34" charset="-122"/>
              </a:rPr>
              <a:t>abc</a:t>
            </a:r>
            <a:r>
              <a:rPr lang="en-US" altLang="zh-CN" dirty="0">
                <a:solidFill>
                  <a:srgbClr val="A31515"/>
                </a:solidFill>
                <a:latin typeface="+mj-lt"/>
                <a:ea typeface="Yahei Consolas Hybrid" panose="020B0503020204020204" pitchFamily="34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栈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*p2;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栈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*p3 = </a:t>
            </a:r>
            <a:r>
              <a:rPr lang="en-US" altLang="zh-CN" dirty="0">
                <a:solidFill>
                  <a:srgbClr val="A31515"/>
                </a:solidFill>
                <a:latin typeface="+mj-lt"/>
                <a:ea typeface="Yahei Consolas Hybrid" panose="020B0503020204020204" pitchFamily="34" charset="-122"/>
              </a:rPr>
              <a:t>"123456"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//123456\0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在常量区，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p3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在栈上。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c = </a:t>
            </a:r>
            <a:r>
              <a:rPr lang="en-US" altLang="zh-CN" dirty="0">
                <a:solidFill>
                  <a:srgbClr val="09885A"/>
                </a:solidFill>
                <a:latin typeface="+mj-lt"/>
                <a:ea typeface="Yahei Consolas Hybrid" panose="020B0503020204020204" pitchFamily="34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全局（静态）初始化区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p1 = (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+mj-lt"/>
                <a:ea typeface="Yahei Consolas Hybrid" panose="020B0503020204020204" pitchFamily="34" charset="-122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p2 = (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Yahei Consolas Hybrid" panose="020B0503020204020204" pitchFamily="34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(</a:t>
            </a:r>
            <a:r>
              <a:rPr lang="en-US" altLang="zh-CN" dirty="0">
                <a:solidFill>
                  <a:srgbClr val="09885A"/>
                </a:solidFill>
                <a:latin typeface="+mj-lt"/>
                <a:ea typeface="Yahei Consolas Hybrid" panose="020B0503020204020204" pitchFamily="34" charset="-122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分配得来得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20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字节的区域就在堆区。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(p1, </a:t>
            </a:r>
            <a:r>
              <a:rPr lang="en-US" altLang="zh-CN" dirty="0">
                <a:solidFill>
                  <a:srgbClr val="A31515"/>
                </a:solidFill>
                <a:latin typeface="+mj-lt"/>
                <a:ea typeface="Yahei Consolas Hybrid" panose="020B0503020204020204" pitchFamily="34" charset="-122"/>
              </a:rPr>
              <a:t>"123456"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//123456\0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Yahei Consolas Hybrid" panose="020B0503020204020204" pitchFamily="34" charset="-122"/>
              </a:rPr>
              <a:t>放在常量区</a:t>
            </a:r>
            <a:endParaRPr lang="zh-CN" altLang="en-US" dirty="0">
              <a:solidFill>
                <a:srgbClr val="000000"/>
              </a:solidFill>
              <a:latin typeface="+mj-lt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lt"/>
                <a:ea typeface="Yahei Consolas Hybrid" panose="020B0503020204020204" pitchFamily="34" charset="-122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+mj-lt"/>
              <a:ea typeface="Yahei Consolas Hybrid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21297"/>
          <a:stretch/>
        </p:blipFill>
        <p:spPr>
          <a:xfrm>
            <a:off x="7477857" y="1504398"/>
            <a:ext cx="414557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745</TotalTime>
  <Words>1884</Words>
  <Application>Microsoft Office PowerPoint</Application>
  <PresentationFormat>宽屏</PresentationFormat>
  <Paragraphs>223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Yahei Consolas Hybrid</vt:lpstr>
      <vt:lpstr>仿宋</vt:lpstr>
      <vt:lpstr>宋体</vt:lpstr>
      <vt:lpstr>Calibri</vt:lpstr>
      <vt:lpstr>Cambria Math</vt:lpstr>
      <vt:lpstr>Consolas</vt:lpstr>
      <vt:lpstr>Tw Cen MT</vt:lpstr>
      <vt:lpstr>Wingdings 3</vt:lpstr>
      <vt:lpstr>积分</vt:lpstr>
      <vt:lpstr>基础数据结构</vt:lpstr>
      <vt:lpstr>intro</vt:lpstr>
      <vt:lpstr>前情提要</vt:lpstr>
      <vt:lpstr>栈&amp;队列&amp;链表</vt:lpstr>
      <vt:lpstr>手写栈</vt:lpstr>
      <vt:lpstr>括号匹配问题</vt:lpstr>
      <vt:lpstr>NOIP题</vt:lpstr>
      <vt:lpstr>栈-&gt;队列</vt:lpstr>
      <vt:lpstr>内存分配</vt:lpstr>
      <vt:lpstr>后缀表达式</vt:lpstr>
      <vt:lpstr>中缀 -&gt; 后缀</vt:lpstr>
      <vt:lpstr>初赛一题</vt:lpstr>
      <vt:lpstr>树状数组</vt:lpstr>
      <vt:lpstr>hash表</vt:lpstr>
      <vt:lpstr>常用hash函数</vt:lpstr>
      <vt:lpstr>hash冲突</vt:lpstr>
      <vt:lpstr>生成分散的数</vt:lpstr>
      <vt:lpstr>一道NOIP膜你题</vt:lpstr>
      <vt:lpstr>论文题</vt:lpstr>
      <vt:lpstr>Trie</vt:lpstr>
      <vt:lpstr>异或</vt:lpstr>
      <vt:lpstr>不知来源的题</vt:lpstr>
      <vt:lpstr>另一道题</vt:lpstr>
      <vt:lpstr>再一道题</vt:lpstr>
      <vt:lpstr>gym 100342J</vt:lpstr>
      <vt:lpstr>传递闭包</vt:lpstr>
      <vt:lpstr>传递闭包</vt:lpstr>
      <vt:lpstr>Intermediate Data Structure</vt:lpstr>
      <vt:lpstr>排队问题</vt:lpstr>
      <vt:lpstr>一道趣题</vt:lpstr>
      <vt:lpstr>滑动窗口</vt:lpstr>
      <vt:lpstr>单调队列</vt:lpstr>
      <vt:lpstr>环上最大子段和</vt:lpstr>
      <vt:lpstr>单调队列&amp;单调栈</vt:lpstr>
      <vt:lpstr>背包优化</vt:lpstr>
      <vt:lpstr>SCOI2011 棘手的操作</vt:lpstr>
      <vt:lpstr>区间加等差数列</vt:lpstr>
      <vt:lpstr>二维前缀和</vt:lpstr>
      <vt:lpstr>蝗灾</vt:lpstr>
      <vt:lpstr>Advanced Data Structure</vt:lpstr>
      <vt:lpstr>区间第k大</vt:lpstr>
      <vt:lpstr>区间数颜色</vt:lpstr>
      <vt:lpstr>skiplist</vt:lpstr>
      <vt:lpstr>count on a tree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PC</cp:lastModifiedBy>
  <cp:revision>284</cp:revision>
  <dcterms:created xsi:type="dcterms:W3CDTF">2016-12-04T04:07:19Z</dcterms:created>
  <dcterms:modified xsi:type="dcterms:W3CDTF">2019-08-04T05:02:18Z</dcterms:modified>
</cp:coreProperties>
</file>