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9"/>
  </p:notesMasterIdLst>
  <p:sldIdLst>
    <p:sldId id="256" r:id="rId2"/>
    <p:sldId id="259" r:id="rId3"/>
    <p:sldId id="315" r:id="rId4"/>
    <p:sldId id="316" r:id="rId5"/>
    <p:sldId id="326" r:id="rId6"/>
    <p:sldId id="258" r:id="rId7"/>
    <p:sldId id="314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32" r:id="rId17"/>
    <p:sldId id="325" r:id="rId18"/>
    <p:sldId id="327" r:id="rId19"/>
    <p:sldId id="328" r:id="rId20"/>
    <p:sldId id="329" r:id="rId21"/>
    <p:sldId id="330" r:id="rId22"/>
    <p:sldId id="352" r:id="rId23"/>
    <p:sldId id="331" r:id="rId24"/>
    <p:sldId id="333" r:id="rId25"/>
    <p:sldId id="334" r:id="rId26"/>
    <p:sldId id="384" r:id="rId27"/>
    <p:sldId id="335" r:id="rId28"/>
    <p:sldId id="341" r:id="rId29"/>
    <p:sldId id="385" r:id="rId30"/>
    <p:sldId id="337" r:id="rId31"/>
    <p:sldId id="336" r:id="rId32"/>
    <p:sldId id="338" r:id="rId33"/>
    <p:sldId id="339" r:id="rId34"/>
    <p:sldId id="340" r:id="rId35"/>
    <p:sldId id="342" r:id="rId36"/>
    <p:sldId id="387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60" r:id="rId61"/>
    <p:sldId id="361" r:id="rId62"/>
    <p:sldId id="362" r:id="rId63"/>
    <p:sldId id="363" r:id="rId64"/>
    <p:sldId id="364" r:id="rId65"/>
    <p:sldId id="397" r:id="rId66"/>
    <p:sldId id="365" r:id="rId67"/>
    <p:sldId id="366" r:id="rId68"/>
    <p:sldId id="367" r:id="rId69"/>
    <p:sldId id="368" r:id="rId70"/>
    <p:sldId id="396" r:id="rId71"/>
    <p:sldId id="386" r:id="rId72"/>
    <p:sldId id="369" r:id="rId73"/>
    <p:sldId id="370" r:id="rId74"/>
    <p:sldId id="371" r:id="rId75"/>
    <p:sldId id="372" r:id="rId76"/>
    <p:sldId id="373" r:id="rId77"/>
    <p:sldId id="374" r:id="rId78"/>
    <p:sldId id="376" r:id="rId79"/>
    <p:sldId id="377" r:id="rId80"/>
    <p:sldId id="378" r:id="rId81"/>
    <p:sldId id="379" r:id="rId82"/>
    <p:sldId id="395" r:id="rId83"/>
    <p:sldId id="381" r:id="rId84"/>
    <p:sldId id="382" r:id="rId85"/>
    <p:sldId id="380" r:id="rId86"/>
    <p:sldId id="383" r:id="rId87"/>
    <p:sldId id="261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ss0.baidu.com/94o3dSag_xI4khGko9WTAnF6hhy/zhidao/pic/item/b3119313b07eca80fd4ccee49c2397dda144836c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problemset/problem/616/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hyperlink" Target="http://acm.hit.edu.cn/contest/170/problem/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离散数学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8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mtClean="0"/>
                  <a:t>命题“若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，则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”的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逆命题</a:t>
                </a:r>
                <a:r>
                  <a:rPr lang="zh-CN" altLang="en-US" smtClean="0"/>
                  <a:t>是：“若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，则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”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e.g.</a:t>
                </a:r>
              </a:p>
              <a:p>
                <a:r>
                  <a:rPr lang="zh-CN" altLang="en-US"/>
                  <a:t>勾股定理：</a:t>
                </a:r>
                <a:r>
                  <a:rPr lang="zh-CN" altLang="en-US">
                    <a:solidFill>
                      <a:srgbClr val="FF0000"/>
                    </a:solidFill>
                  </a:rPr>
                  <a:t>若</a:t>
                </a:r>
                <a:r>
                  <a:rPr lang="zh-CN" altLang="en-US"/>
                  <a:t>三角形是直角三角形，</a:t>
                </a:r>
                <a:r>
                  <a:rPr lang="zh-CN" altLang="en-US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zh-CN" altLang="en-US"/>
                  <a:t>勾</a:t>
                </a:r>
                <a:r>
                  <a:rPr lang="zh-CN" altLang="en-US" smtClean="0"/>
                  <a:t>股逆定</a:t>
                </a:r>
                <a:r>
                  <a:rPr lang="zh-CN" altLang="en-US"/>
                  <a:t>理：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若</a:t>
                </a:r>
                <a:r>
                  <a:rPr lang="zh-CN" altLang="en-US" smtClean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</a:rPr>
                  <a:t>则</a:t>
                </a:r>
                <a:r>
                  <a:rPr lang="zh-CN" altLang="en-US" smtClean="0"/>
                  <a:t>它是直角三角形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原命题成立，逆命题一定成立吗？</a:t>
                </a:r>
                <a:endParaRPr lang="en-US" altLang="zh-CN" smtClean="0"/>
              </a:p>
              <a:p>
                <a:r>
                  <a:rPr lang="zh-CN" altLang="en-US" smtClean="0"/>
                  <a:t>满足什么条件的时候，原命题和逆命题一起成立？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逆命题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10476210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mtClean="0"/>
                  <a:t>如果“若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，则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”成立，那么我们称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smtClean="0"/>
                  <a:t>p</a:t>
                </a:r>
                <a:r>
                  <a:rPr lang="zh-CN" altLang="en-US" smtClean="0"/>
                  <a:t>是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的充分条件（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如果成立，那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必定成立）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是使得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的充分条件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smtClean="0"/>
                  <a:t>q</a:t>
                </a:r>
                <a:r>
                  <a:rPr lang="zh-CN" altLang="en-US" smtClean="0"/>
                  <a:t>是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的必要条件（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想要成立的话，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是前提）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r>
                  <a:rPr lang="en-US" altLang="zh-CN" smtClean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的必要条件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endParaRPr lang="en-US" altLang="zh-CN"/>
              </a:p>
              <a:p>
                <a:r>
                  <a:rPr lang="zh-CN" altLang="en-US" smtClean="0"/>
                  <a:t>显然，若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是</a:t>
                </a:r>
                <a:r>
                  <a:rPr lang="en-US" altLang="zh-CN" smtClean="0"/>
                  <a:t>b</a:t>
                </a:r>
                <a:r>
                  <a:rPr lang="zh-CN" altLang="en-US" smtClean="0"/>
                  <a:t>的充分条件，那么</a:t>
                </a:r>
                <a:r>
                  <a:rPr lang="en-US" altLang="zh-CN" smtClean="0"/>
                  <a:t>b</a:t>
                </a:r>
                <a:r>
                  <a:rPr lang="zh-CN" altLang="en-US" smtClean="0"/>
                  <a:t>就是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的必要条件。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10476210" cy="4023360"/>
              </a:xfrm>
              <a:blipFill>
                <a:blip r:embed="rId2"/>
                <a:stretch>
                  <a:fillRect l="-1629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如果</a:t>
            </a:r>
            <a:r>
              <a:rPr lang="en-US" altLang="zh-CN" smtClean="0"/>
              <a:t>a</a:t>
            </a:r>
            <a:r>
              <a:rPr lang="zh-CN" altLang="en-US" smtClean="0"/>
              <a:t>既是</a:t>
            </a:r>
            <a:r>
              <a:rPr lang="en-US" altLang="zh-CN" smtClean="0"/>
              <a:t>b</a:t>
            </a:r>
            <a:r>
              <a:rPr lang="zh-CN" altLang="en-US" smtClean="0"/>
              <a:t>的充分条件，又是</a:t>
            </a:r>
            <a:r>
              <a:rPr lang="en-US" altLang="zh-CN" smtClean="0"/>
              <a:t>b</a:t>
            </a:r>
            <a:r>
              <a:rPr lang="zh-CN" altLang="en-US" smtClean="0"/>
              <a:t>的必要条件，则称</a:t>
            </a:r>
            <a:r>
              <a:rPr lang="en-US" altLang="zh-CN" smtClean="0"/>
              <a:t>a</a:t>
            </a:r>
            <a:r>
              <a:rPr lang="zh-CN" altLang="en-US" smtClean="0"/>
              <a:t>是</a:t>
            </a:r>
            <a:r>
              <a:rPr lang="en-US" altLang="zh-CN" smtClean="0"/>
              <a:t>b</a:t>
            </a:r>
            <a:r>
              <a:rPr lang="zh-CN" altLang="en-US" smtClean="0"/>
              <a:t>的充分必要条件，简称充要条件。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此情况下，命题</a:t>
            </a:r>
            <a:r>
              <a:rPr lang="en-US" altLang="zh-CN" smtClean="0"/>
              <a:t>a</a:t>
            </a:r>
            <a:r>
              <a:rPr lang="zh-CN" altLang="en-US" smtClean="0"/>
              <a:t>与命题</a:t>
            </a:r>
            <a:r>
              <a:rPr lang="en-US" altLang="zh-CN" smtClean="0"/>
              <a:t>b</a:t>
            </a:r>
            <a:r>
              <a:rPr lang="zh-CN" altLang="en-US" smtClean="0"/>
              <a:t>等价。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回到之前的问题：</a:t>
            </a:r>
            <a:r>
              <a:rPr lang="zh-CN" altLang="en-US"/>
              <a:t>满足什么条件的时候</a:t>
            </a:r>
            <a:r>
              <a:rPr lang="zh-CN" altLang="en-US" smtClean="0"/>
              <a:t>，“若</a:t>
            </a:r>
            <a:r>
              <a:rPr lang="en-US" altLang="zh-CN" smtClean="0"/>
              <a:t>p</a:t>
            </a:r>
            <a:r>
              <a:rPr lang="zh-CN" altLang="en-US" smtClean="0"/>
              <a:t>则</a:t>
            </a:r>
            <a:r>
              <a:rPr lang="en-US" altLang="zh-CN" smtClean="0"/>
              <a:t>q</a:t>
            </a:r>
            <a:r>
              <a:rPr lang="zh-CN" altLang="en-US" smtClean="0"/>
              <a:t>”的原</a:t>
            </a:r>
            <a:r>
              <a:rPr lang="zh-CN" altLang="en-US"/>
              <a:t>命题和逆命题一起成立</a:t>
            </a:r>
            <a:r>
              <a:rPr lang="zh-CN" altLang="en-US" smtClean="0"/>
              <a:t>？</a:t>
            </a:r>
            <a:endParaRPr lang="en-US" altLang="zh-CN" smtClean="0"/>
          </a:p>
          <a:p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q</a:t>
            </a:r>
            <a:r>
              <a:rPr lang="zh-CN" altLang="en-US" smtClean="0"/>
              <a:t>等价。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充要条件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如果原命题是“若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则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”，那么它的否命题是：</a:t>
                </a:r>
                <a:endParaRPr lang="en-US" altLang="zh-CN" smtClean="0"/>
              </a:p>
              <a:p>
                <a:pPr algn="ctr"/>
                <a:r>
                  <a:rPr lang="zh-CN" altLang="en-US" smtClean="0"/>
                  <a:t>“若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mtClean="0"/>
                  <a:t>”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命题“若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mtClean="0"/>
                  <a:t>”的否命题：若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mtClean="0"/>
                  <a:t>,</a:t>
                </a:r>
                <a:r>
                  <a:rPr lang="zh-CN" altLang="en-US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原命题成立，否命题一定不成立吗？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否命题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现在考虑“若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则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”的逆否命题：若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原命题：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逆否命题：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原命题成立，逆否命题一定成立吗？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逆否命题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几个命题的关系</a:t>
            </a:r>
            <a:endParaRPr lang="zh-CN" altLang="en-US"/>
          </a:p>
        </p:txBody>
      </p:sp>
      <p:pic>
        <p:nvPicPr>
          <p:cNvPr id="3074" name="Picture 2" descr="https://gss0.baidu.com/94o3dSag_xI4khGko9WTAnF6hhy/zhidao/wh%3D600%2C800/sign=497d71ed9182d158bbd751b7b03a35e0/b3119313b07eca80fd4ccee49c2397dda144836c.jpg">
            <a:hlinkClick r:id="rId2" tooltip="点击查看大图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69" y="2492375"/>
            <a:ext cx="5715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全称量词</a:t>
                </a:r>
                <a:r>
                  <a:rPr lang="zh-CN" altLang="en-US"/>
                  <a:t>：</a:t>
                </a:r>
                <a:r>
                  <a:rPr lang="en-US" altLang="zh-CN" smtClean="0"/>
                  <a:t>forall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∀)</m:t>
                    </m:r>
                  </m:oMath>
                </a14:m>
                <a:endParaRPr lang="en-US" altLang="zh-CN" smtClean="0"/>
              </a:p>
              <a:p>
                <a:r>
                  <a:rPr lang="zh-CN" altLang="en-US" b="0" smtClean="0"/>
                  <a:t>例如：</a:t>
                </a:r>
                <a:r>
                  <a:rPr lang="en-US" altLang="zh-CN" b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mtClean="0"/>
                  <a:t>.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存在量词：</a:t>
                </a:r>
                <a:r>
                  <a:rPr lang="en-US" altLang="zh-CN" smtClean="0"/>
                  <a:t>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(∃)</m:t>
                    </m:r>
                  </m:oMath>
                </a14:m>
                <a:endParaRPr lang="en-US" altLang="zh-CN" smtClean="0"/>
              </a:p>
              <a:p>
                <a:r>
                  <a:rPr lang="zh-CN" altLang="en-US"/>
                  <a:t>例如：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/>
                  <a:t>.</a:t>
                </a:r>
              </a:p>
              <a:p>
                <a:endParaRPr lang="en-US" altLang="zh-CN" smtClean="0"/>
              </a:p>
              <a:p>
                <a:r>
                  <a:rPr lang="en-US" altLang="zh-CN" smtClean="0"/>
                  <a:t>s.t.</a:t>
                </a:r>
                <a:r>
                  <a:rPr lang="zh-CN" altLang="en-US" smtClean="0"/>
                  <a:t>是</a:t>
                </a:r>
                <a:r>
                  <a:rPr lang="en-US" altLang="zh-CN" smtClean="0"/>
                  <a:t>subject to</a:t>
                </a:r>
                <a:r>
                  <a:rPr lang="zh-CN" altLang="en-US" smtClean="0"/>
                  <a:t>的缩写，意为“使得</a:t>
                </a:r>
                <a:r>
                  <a:rPr lang="en-US" altLang="zh-CN" smtClean="0"/>
                  <a:t>xxx</a:t>
                </a:r>
                <a:r>
                  <a:rPr lang="zh-CN" altLang="en-US" smtClean="0"/>
                  <a:t>成立”。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量词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布尔代数入门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简述</a:t>
            </a:r>
            <a:r>
              <a:rPr lang="en-US" altLang="zh-CN" smtClean="0"/>
              <a:t>ans</a:t>
            </a:r>
            <a:r>
              <a:rPr lang="zh-CN" altLang="en-US" smtClean="0"/>
              <a:t>在各种</a:t>
            </a:r>
            <a:r>
              <a:rPr lang="en-US" altLang="zh-CN" smtClean="0"/>
              <a:t>a,b,c</a:t>
            </a:r>
            <a:r>
              <a:rPr lang="zh-CN" altLang="en-US" smtClean="0"/>
              <a:t>下的取值：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pt-BR" altLang="zh-CN" smtClean="0"/>
              <a:t>if ((</a:t>
            </a:r>
            <a:r>
              <a:rPr lang="pt-BR" altLang="zh-CN"/>
              <a:t>a &amp;&amp; b) || (c </a:t>
            </a:r>
            <a:r>
              <a:rPr lang="pt-BR" altLang="zh-CN" smtClean="0"/>
              <a:t>&amp;&amp; </a:t>
            </a:r>
            <a:r>
              <a:rPr lang="pt-BR" altLang="zh-CN"/>
              <a:t>!</a:t>
            </a:r>
            <a:r>
              <a:rPr lang="pt-BR" altLang="zh-CN" smtClean="0"/>
              <a:t>b &amp;&amp; a)) </a:t>
            </a:r>
            <a:r>
              <a:rPr lang="pt-BR" altLang="zh-CN"/>
              <a:t>&amp;&amp; (!a || </a:t>
            </a:r>
            <a:r>
              <a:rPr lang="pt-BR" altLang="zh-CN" smtClean="0"/>
              <a:t>b): </a:t>
            </a:r>
          </a:p>
          <a:p>
            <a:r>
              <a:rPr lang="pt-BR" altLang="zh-CN"/>
              <a:t>	</a:t>
            </a:r>
            <a:r>
              <a:rPr lang="pt-BR" altLang="zh-CN" smtClean="0"/>
              <a:t>ans = 0</a:t>
            </a:r>
          </a:p>
          <a:p>
            <a:r>
              <a:rPr lang="pt-BR" altLang="zh-CN" smtClean="0"/>
              <a:t>else:</a:t>
            </a:r>
          </a:p>
          <a:p>
            <a:r>
              <a:rPr lang="pt-BR" altLang="zh-CN"/>
              <a:t>	</a:t>
            </a:r>
            <a:r>
              <a:rPr lang="pt-BR" altLang="zh-CN" smtClean="0"/>
              <a:t>ans = 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布尔代数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以</a:t>
                </a:r>
                <a:r>
                  <a:rPr lang="en-US" altLang="zh-CN"/>
                  <a:t>bool</a:t>
                </a:r>
                <a:r>
                  <a:rPr lang="zh-CN" altLang="en-US"/>
                  <a:t>值为基本研究对象。以</a:t>
                </a:r>
                <a:r>
                  <a:rPr lang="en-US" altLang="zh-CN"/>
                  <a:t>1</a:t>
                </a:r>
                <a:r>
                  <a:rPr lang="zh-CN" altLang="en-US"/>
                  <a:t>表示真，</a:t>
                </a:r>
                <a:r>
                  <a:rPr lang="en-US" altLang="zh-CN"/>
                  <a:t>0</a:t>
                </a:r>
                <a:r>
                  <a:rPr lang="zh-CN" altLang="en-US"/>
                  <a:t>表示伪</a:t>
                </a:r>
                <a:r>
                  <a:rPr lang="zh-CN" altLang="en-US" smtClean="0"/>
                  <a:t>。</a:t>
                </a:r>
                <a:endParaRPr lang="en-US" altLang="zh-CN"/>
              </a:p>
              <a:p>
                <a:r>
                  <a:rPr lang="zh-CN" altLang="en-US" smtClean="0"/>
                  <a:t>这样，一个命题拥有了一个取值为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en-US" smtClean="0"/>
                  <a:t>的真值，方便了我们的运算。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en-US" altLang="zh-CN" smtClean="0"/>
                  <a:t>bool</a:t>
                </a:r>
                <a:r>
                  <a:rPr lang="zh-CN" altLang="en-US" smtClean="0"/>
                  <a:t>值的基本运算：与、或、非，正好对应命题逻辑。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布尔代数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1038918" cy="424668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这篇课件是在离散数学的角度下，分析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中一些操作方法的“共性”。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利用离散数学，我们可以解决哪些问题？例如：</a:t>
            </a:r>
            <a:endParaRPr lang="en-US" altLang="zh-CN" dirty="0" smtClean="0"/>
          </a:p>
          <a:p>
            <a:r>
              <a:rPr lang="zh-CN" altLang="en-US" dirty="0" smtClean="0"/>
              <a:t>为什么有些信息可以用树状数组，有些不行？</a:t>
            </a:r>
            <a:r>
              <a:rPr lang="en-US" altLang="zh-CN" dirty="0" smtClean="0"/>
              <a:t> 		-</a:t>
            </a:r>
            <a:r>
              <a:rPr lang="zh-CN" altLang="en-US" dirty="0" smtClean="0"/>
              <a:t>逆元</a:t>
            </a:r>
            <a:endParaRPr lang="en-US" altLang="zh-CN" dirty="0" smtClean="0"/>
          </a:p>
          <a:p>
            <a:r>
              <a:rPr lang="zh-CN" altLang="en-US" dirty="0" smtClean="0"/>
              <a:t>为什么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导弹拦截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的第二问等于</a:t>
            </a:r>
            <a:r>
              <a:rPr lang="en-US" altLang="zh-CN" dirty="0" smtClean="0"/>
              <a:t>LIS</a:t>
            </a:r>
            <a:r>
              <a:rPr lang="zh-CN" altLang="en-US" dirty="0" smtClean="0"/>
              <a:t>长度？</a:t>
            </a:r>
            <a:r>
              <a:rPr lang="en-US" altLang="zh-CN" dirty="0"/>
              <a:t>		</a:t>
            </a:r>
            <a:r>
              <a:rPr lang="en-US" altLang="zh-CN" dirty="0" smtClean="0"/>
              <a:t>-Dilworth</a:t>
            </a:r>
            <a:r>
              <a:rPr lang="zh-CN" altLang="en-US" dirty="0" smtClean="0"/>
              <a:t>定理</a:t>
            </a:r>
            <a:endParaRPr lang="en-US" altLang="zh-CN" dirty="0"/>
          </a:p>
          <a:p>
            <a:r>
              <a:rPr lang="zh-CN" altLang="en-US" dirty="0" smtClean="0"/>
              <a:t>为什么欧拉定理成立？</a:t>
            </a:r>
            <a:r>
              <a:rPr lang="en-US" altLang="zh-CN" dirty="0" smtClean="0"/>
              <a:t>						-</a:t>
            </a:r>
            <a:r>
              <a:rPr lang="zh-CN" altLang="en-US" dirty="0" smtClean="0"/>
              <a:t>等价类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另外，这个课程会讲一些数论和组合数学的前置技能。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将</a:t>
                </a:r>
                <a:r>
                  <a:rPr lang="en-US" altLang="zh-CN" smtClean="0"/>
                  <a:t>OR</a:t>
                </a:r>
                <a:r>
                  <a:rPr lang="zh-CN" altLang="en-US" smtClean="0"/>
                  <a:t>运算记为</a:t>
                </a:r>
                <a:r>
                  <a:rPr lang="en-US" altLang="zh-CN" smtClean="0"/>
                  <a:t>+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AND</a:t>
                </a:r>
                <a:r>
                  <a:rPr lang="zh-CN" altLang="en-US" smtClean="0"/>
                  <a:t>运算记为</a:t>
                </a:r>
                <a:r>
                  <a:rPr lang="en-US" altLang="zh-CN" smtClean="0"/>
                  <a:t>*</a:t>
                </a:r>
                <a:r>
                  <a:rPr lang="zh-CN" altLang="en-US" smtClean="0"/>
                  <a:t>，则有真值表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另外，将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mtClean="0"/>
                  <a:t>的非记为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mtClean="0"/>
                  <a:t>.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布尔代数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21" y="2744568"/>
            <a:ext cx="652328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mtClean="0"/>
                  <a:t>C++</a:t>
                </a:r>
                <a:r>
                  <a:rPr lang="zh-CN" altLang="en-US" smtClean="0"/>
                  <a:t>中的</a:t>
                </a:r>
                <a:r>
                  <a:rPr lang="en-US" altLang="zh-CN" smtClean="0"/>
                  <a:t>ans=(a &amp;&amp; b) || !((a || !b) &amp;&amp; c)</a:t>
                </a:r>
                <a:r>
                  <a:rPr lang="zh-CN" altLang="en-US" smtClean="0"/>
                  <a:t>，如何转化为布尔代数的表达？</a:t>
                </a:r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请写出它的真值表。</a:t>
                </a: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00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如何表达“异或”？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726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mtClean="0"/>
                  <a:t>艾弗森括号：把命题用中括号括起来，令</a:t>
                </a:r>
                <a:r>
                  <a:rPr lang="en-US" altLang="zh-CN" smtClean="0"/>
                  <a:t/>
                </a:r>
                <a:br>
                  <a:rPr lang="en-US" altLang="zh-CN" smtClean="0"/>
                </a:br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成立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不成立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例如：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1==2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mtClean="0"/>
                  <a:t>；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[3|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mtClean="0"/>
                  <a:t>为</a:t>
                </a:r>
                <a:r>
                  <a:rPr lang="en-US" altLang="zh-CN" smtClean="0"/>
                  <a:t>3</a:t>
                </a:r>
                <a:r>
                  <a:rPr lang="zh-CN" altLang="en-US" smtClean="0"/>
                  <a:t>的倍数时取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，其他时候取</a:t>
                </a:r>
                <a:r>
                  <a:rPr lang="en-US" altLang="zh-CN" smtClean="0"/>
                  <a:t>0.</a:t>
                </a:r>
                <a:endParaRPr lang="en-US" altLang="zh-CN"/>
              </a:p>
              <a:p>
                <a:r>
                  <a:rPr lang="zh-CN" altLang="en-US" smtClean="0"/>
                  <a:t>艾弗森括号能把自然语言的表达很好地转化到布尔代数上。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  <a:blipFill>
                <a:blip r:embed="rId2"/>
                <a:stretch>
                  <a:fillRect l="-1617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艾弗森括号</a:t>
            </a:r>
          </a:p>
        </p:txBody>
      </p:sp>
    </p:spTree>
    <p:extLst>
      <p:ext uri="{BB962C8B-B14F-4D97-AF65-F5344CB8AC3E}">
        <p14:creationId xmlns:p14="http://schemas.microsoft.com/office/powerpoint/2010/main" val="7680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81718" cy="393895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mtClean="0"/>
                  <a:t>今假设我们手上有一个数组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中与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互质的正整数个数。请给出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的布尔代数表达。</a:t>
                </a:r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==1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/>
              </a:p>
              <a:p>
                <a:r>
                  <a:rPr lang="zh-CN" altLang="en-US" smtClean="0"/>
                  <a:t>如何快速求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条件下互质对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的个数？</a:t>
                </a:r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=−1+2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=−1+2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81718" cy="3938954"/>
              </a:xfrm>
              <a:blipFill>
                <a:blip r:embed="rId2"/>
                <a:stretch>
                  <a:fillRect l="-161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艾弗森括号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如果要求出所有数对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的</a:t>
                </a:r>
                <a:r>
                  <a:rPr lang="en-US" altLang="zh-CN"/>
                  <a:t>gcd</a:t>
                </a:r>
                <a:r>
                  <a:rPr lang="zh-CN" altLang="en-US"/>
                  <a:t>之和，怎</a:t>
                </a:r>
                <a:r>
                  <a:rPr lang="zh-CN" altLang="en-US" smtClean="0"/>
                  <a:t>么快速搞？</a:t>
                </a:r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艾弗森括号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http://codeforces.com/problemset/problem/616/E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突然来一道数论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我们可以观测到，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smtClean="0"/>
                  <a:t>一共只有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个取值。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如果能以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的复杂度枚举这些取值，我们就可以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解决刚刚的问题。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如何枚举呢？我们把这个手段称为数论分块。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数论分块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 smtClean="0"/>
                  <a:t>的取值是分段的。例如</a:t>
                </a:r>
                <a:r>
                  <a:rPr lang="en-US" altLang="zh-CN" dirty="0" smtClean="0"/>
                  <a:t>n=10</a:t>
                </a:r>
                <a:r>
                  <a:rPr lang="zh-CN" altLang="en-US" dirty="0" smtClean="0"/>
                  <a:t>的情况下：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10 5 3 2 2 1 1 1 1 1 0 0 0…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我</a:t>
                </a:r>
                <a:r>
                  <a:rPr lang="zh-CN" altLang="en-US" dirty="0" smtClean="0"/>
                  <a:t>们最开始的时候站在第一个端点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，然后跳到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，跳到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1……</a:t>
                </a:r>
                <a:r>
                  <a:rPr lang="zh-CN" altLang="en-US" dirty="0" smtClean="0"/>
                  <a:t>这样即可解决问题。那么如何实现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跳转？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只需要对每个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解答“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的区间有</a:t>
                </a:r>
                <a:r>
                  <a:rPr lang="zh-CN" altLang="en-US" dirty="0"/>
                  <a:t>多长</a:t>
                </a:r>
                <a:r>
                  <a:rPr lang="zh-CN" altLang="en-US" dirty="0" smtClean="0"/>
                  <a:t>” 就行。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数论分块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zh-CN" altLang="en-US" smtClean="0"/>
              <a:t>定</a:t>
            </a:r>
            <a:r>
              <a:rPr lang="en-US" altLang="zh-CN" smtClean="0"/>
              <a:t>n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zh-CN" altLang="en-US"/>
              <a:t>使得</a:t>
            </a:r>
            <a:r>
              <a:rPr lang="en-US" altLang="zh-CN" smtClean="0"/>
              <a:t>n/a=n/x</a:t>
            </a:r>
            <a:r>
              <a:rPr lang="zh-CN" altLang="en-US"/>
              <a:t>成立的最大的</a:t>
            </a:r>
            <a:r>
              <a:rPr lang="en-US" altLang="zh-CN"/>
              <a:t>x</a:t>
            </a:r>
            <a:r>
              <a:rPr lang="zh-CN" altLang="en-US"/>
              <a:t>为</a:t>
            </a:r>
            <a:r>
              <a:rPr lang="en-US" altLang="zh-CN"/>
              <a:t>n/(</a:t>
            </a:r>
            <a:r>
              <a:rPr lang="en-US" altLang="zh-CN" smtClean="0"/>
              <a:t>n/a).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数论分块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69641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mtClean="0"/>
                  <a:t>离散数学是：研</a:t>
                </a:r>
                <a:r>
                  <a:rPr lang="zh-CN" altLang="en-US"/>
                  <a:t>究</a:t>
                </a:r>
                <a:r>
                  <a:rPr lang="zh-CN" altLang="en-US">
                    <a:solidFill>
                      <a:srgbClr val="FF0000"/>
                    </a:solidFill>
                  </a:rPr>
                  <a:t>离散量</a:t>
                </a:r>
                <a:r>
                  <a:rPr lang="zh-CN" altLang="en-US"/>
                  <a:t>的结构及其相互关</a:t>
                </a:r>
                <a:r>
                  <a:rPr lang="zh-CN" altLang="en-US" smtClean="0"/>
                  <a:t>系。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离散：相互独立。例如集合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zh-CN" altLang="en-US" smtClean="0"/>
                  <a:t>或者自然数集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mtClean="0"/>
                  <a:t>，都是可以一个一个罗列出来的。</a:t>
                </a:r>
                <a:endParaRPr lang="en-US" altLang="zh-CN"/>
              </a:p>
              <a:p>
                <a:r>
                  <a:rPr lang="zh-CN" altLang="en-US" smtClean="0"/>
                  <a:t>连续：区间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mtClean="0"/>
                  <a:t>的元素是连续的，我们没有办法把这里面所有元素都罗列出来。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离散数学是计算机科学的基石。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69641" cy="4023360"/>
              </a:xfrm>
              <a:blipFill>
                <a:blip r:embed="rId2"/>
                <a:stretch>
                  <a:fillRect l="-1600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离散数学是什么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 Morgan</a:t>
                </a:r>
                <a:r>
                  <a:rPr lang="zh-CN" altLang="en-US" dirty="0" smtClean="0"/>
                  <a:t>定理讲了这样一件事：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直接暴力列出真值表，即可验证。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 Morgan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可以视为长度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的布尔数组。</a:t>
            </a:r>
            <a:endParaRPr lang="en-US" altLang="zh-CN" dirty="0" smtClean="0"/>
          </a:p>
          <a:p>
            <a:r>
              <a:rPr lang="en-US" altLang="zh-CN" dirty="0"/>
              <a:t>&amp; | ^</a:t>
            </a:r>
            <a:r>
              <a:rPr lang="zh-CN" altLang="en-US" dirty="0"/>
              <a:t>都是逐位运</a:t>
            </a:r>
            <a:r>
              <a:rPr lang="zh-CN" altLang="en-US" dirty="0" smtClean="0"/>
              <a:t>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如果要判断一个数是奇数还是偶数，怎么做？ </a:t>
            </a:r>
            <a:br>
              <a:rPr lang="zh-CN" altLang="en-US" dirty="0"/>
            </a:br>
            <a:r>
              <a:rPr lang="zh-CN" altLang="en-US" dirty="0"/>
              <a:t>如果要判断一个数是不是</a:t>
            </a:r>
            <a:r>
              <a:rPr lang="en-US" altLang="zh-CN" dirty="0"/>
              <a:t>8</a:t>
            </a:r>
            <a:r>
              <a:rPr lang="zh-CN" altLang="en-US" dirty="0"/>
              <a:t>的倍数，怎么做？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计算机如何表示负数？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zh-CN" altLang="en-US" dirty="0" smtClean="0"/>
              <a:t>两个数相加，如果答案在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范围内，必须得到正确的值。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5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如何取出一个数的二进制上的 最后一个 </a:t>
            </a:r>
            <a:r>
              <a:rPr lang="en-US" altLang="zh-CN" dirty="0"/>
              <a:t>1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/>
              <a:t>如，</a:t>
            </a:r>
            <a:r>
              <a:rPr lang="en-US" altLang="zh-CN" dirty="0"/>
              <a:t>10001111100</a:t>
            </a:r>
            <a:r>
              <a:rPr lang="zh-CN" altLang="en-US" dirty="0"/>
              <a:t>取出</a:t>
            </a:r>
            <a:r>
              <a:rPr lang="en-US" altLang="zh-CN" dirty="0" smtClean="0"/>
              <a:t>00000000100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lowbit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8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今有一个长度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数组，已知这里面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个数出</a:t>
                </a:r>
                <a:r>
                  <a:rPr lang="zh-CN" altLang="en-US" dirty="0"/>
                  <a:t>现了两次；只有一个数仅出现一次。要求快速找到这个仅出现一次的数。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一道趣题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3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bitset</a:t>
            </a:r>
            <a:r>
              <a:rPr lang="zh-CN" altLang="en-US" smtClean="0"/>
              <a:t>是</a:t>
            </a:r>
            <a:r>
              <a:rPr lang="en-US" altLang="zh-CN" smtClean="0"/>
              <a:t>stl</a:t>
            </a:r>
            <a:r>
              <a:rPr lang="zh-CN" altLang="en-US" smtClean="0"/>
              <a:t>的</a:t>
            </a:r>
            <a:r>
              <a:rPr lang="en-US" altLang="zh-CN" smtClean="0"/>
              <a:t>bool</a:t>
            </a:r>
            <a:r>
              <a:rPr lang="zh-CN" altLang="en-US" smtClean="0"/>
              <a:t>数组快速实现。</a:t>
            </a:r>
            <a:endParaRPr lang="en-US" altLang="zh-CN" smtClean="0"/>
          </a:p>
          <a:p>
            <a:r>
              <a:rPr lang="zh-CN" altLang="en-US" smtClean="0"/>
              <a:t>核心原理：压位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bitset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集合论初步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5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我们把一些“东西”叫做集合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集</a:t>
            </a:r>
            <a:r>
              <a:rPr lang="zh-CN" altLang="en-US" dirty="0"/>
              <a:t>合元素必须要是确定的、可以互相区别开的事物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</a:t>
            </a:r>
            <a:r>
              <a:rPr lang="zh-CN" altLang="en-US" dirty="0"/>
              <a:t>面哪</a:t>
            </a:r>
            <a:r>
              <a:rPr lang="zh-CN" altLang="en-US" dirty="0" smtClean="0"/>
              <a:t>个是集</a:t>
            </a:r>
            <a:r>
              <a:rPr lang="zh-CN" altLang="en-US" dirty="0"/>
              <a:t>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zh-CN" altLang="en-US" dirty="0" smtClean="0"/>
              <a:t>上</a:t>
            </a:r>
            <a:r>
              <a:rPr lang="zh-CN" altLang="en-US" dirty="0"/>
              <a:t>海交通大学的“好几百个”教</a:t>
            </a:r>
            <a:r>
              <a:rPr lang="zh-CN" altLang="en-US" dirty="0" smtClean="0"/>
              <a:t>授，不知道具体是哪些人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zh-CN" altLang="en-US" dirty="0" smtClean="0"/>
              <a:t>所</a:t>
            </a:r>
            <a:r>
              <a:rPr lang="zh-CN" altLang="en-US" dirty="0"/>
              <a:t>有跑得快的记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zh-CN" altLang="en-US" dirty="0" smtClean="0"/>
              <a:t>身</a:t>
            </a:r>
            <a:r>
              <a:rPr lang="zh-CN" altLang="en-US" dirty="0"/>
              <a:t>高不低于</a:t>
            </a:r>
            <a:r>
              <a:rPr lang="en-US" altLang="zh-CN" dirty="0"/>
              <a:t>1.80m</a:t>
            </a:r>
            <a:r>
              <a:rPr lang="zh-CN" altLang="en-US" dirty="0"/>
              <a:t>的拥有美国国籍的人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属于集合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，当且仅当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中的元素。</a:t>
                </a:r>
                <a:endParaRPr lang="en-US" altLang="zh-CN" dirty="0" smtClean="0"/>
              </a:p>
              <a:p>
                <a:r>
                  <a:rPr lang="zh-CN" altLang="en-US" dirty="0"/>
                  <a:t>属</a:t>
                </a:r>
                <a:r>
                  <a:rPr lang="zh-CN" altLang="en-US" dirty="0" smtClean="0"/>
                  <a:t>于的符号：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不属于：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集</a:t>
                </a:r>
                <a:r>
                  <a:rPr lang="zh-CN" altLang="en-US" dirty="0" smtClean="0"/>
                  <a:t>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包含于集合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，当且仅当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中的所有元素都是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中的元素。</a:t>
                </a:r>
                <a:endParaRPr lang="en-US" altLang="zh-CN" dirty="0" smtClean="0"/>
              </a:p>
              <a:p>
                <a:r>
                  <a:rPr lang="zh-CN" altLang="en-US" dirty="0"/>
                  <a:t>包</a:t>
                </a:r>
                <a:r>
                  <a:rPr lang="zh-CN" altLang="en-US" dirty="0" smtClean="0"/>
                  <a:t>含于符号：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此时，称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的子集。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5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6211941" cy="4023360"/>
          </a:xfrm>
        </p:spPr>
        <p:txBody>
          <a:bodyPr/>
          <a:lstStyle/>
          <a:p>
            <a:r>
              <a:rPr lang="zh-CN" altLang="en-US" smtClean="0"/>
              <a:t>我们会从数理逻辑讲起，然后学习集合论。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知识树</a:t>
            </a:r>
            <a:endParaRPr lang="zh-CN" altLang="en-US"/>
          </a:p>
        </p:txBody>
      </p:sp>
      <p:pic>
        <p:nvPicPr>
          <p:cNvPr id="2050" name="Picture 2" descr="https://gss3.bdstatic.com/7Po3dSag_xI4khGkpoWK1HF6hhy/baike/c0%3Dbaike80%2C5%2C5%2C80%2C26/sign=9248a6c6b2fb43160e12722841cd2d46/ca1349540923dd54f96b6165d109b3de9c8248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789" y="1406183"/>
            <a:ext cx="39528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有一个特殊的集合，称为空集，记为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它</a:t>
                </a:r>
                <a:r>
                  <a:rPr lang="zh-CN" altLang="en-US" dirty="0"/>
                  <a:t>里</a:t>
                </a:r>
                <a:r>
                  <a:rPr lang="zh-CN" altLang="en-US" dirty="0" smtClean="0"/>
                  <a:t>面不含任何元素，它包含于所有集合。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空集</a:t>
            </a:r>
          </a:p>
        </p:txBody>
      </p:sp>
    </p:spTree>
    <p:extLst>
      <p:ext uri="{BB962C8B-B14F-4D97-AF65-F5344CB8AC3E}">
        <p14:creationId xmlns:p14="http://schemas.microsoft.com/office/powerpoint/2010/main" val="10530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首先是我们最熟悉的两种运算：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交运算。得到新的集合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并运</a:t>
                </a:r>
                <a:r>
                  <a:rPr lang="zh-CN" altLang="en-US" dirty="0"/>
                  <a:t>算。得到新的集合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明</a:t>
                </a:r>
                <a:r>
                  <a:rPr lang="zh-CN" altLang="en-US" dirty="0" smtClean="0"/>
                  <a:t>显，交和并都满足交换律、结合律。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交运算与并运算满足怎样的分配律？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交、并、补、差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补集的概念：首先有一个全集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，这里面的元素就是我们所讨论的范围。那么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的补集，就是在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中而不在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中的部分。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zh-CN" altLang="en-US" dirty="0" smtClean="0"/>
                  <a:t>如：全集为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=(2,3]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∪(3,4]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交、并、补、差</a:t>
            </a:r>
          </a:p>
        </p:txBody>
      </p:sp>
    </p:spTree>
    <p:extLst>
      <p:ext uri="{BB962C8B-B14F-4D97-AF65-F5344CB8AC3E}">
        <p14:creationId xmlns:p14="http://schemas.microsoft.com/office/powerpoint/2010/main" val="33249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 smtClean="0"/>
                  <a:t>的结果是“在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中，但是不在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中”的元素集合。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39" y="3066920"/>
            <a:ext cx="5962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 Morgan</a:t>
                </a:r>
                <a:r>
                  <a:rPr lang="zh-CN" altLang="en-US" dirty="0" smtClean="0"/>
                  <a:t>定理的集合论形式：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 smtClean="0"/>
                  <a:t>它和布尔代数上的</a:t>
                </a:r>
                <a:r>
                  <a:rPr lang="en-US" altLang="zh-CN" dirty="0" smtClean="0"/>
                  <a:t>De Morgan</a:t>
                </a:r>
                <a:r>
                  <a:rPr lang="zh-CN" altLang="en-US" dirty="0" smtClean="0"/>
                  <a:t>定理拥有相同的形式。这启示我们，布尔代数的运算与集合的运算，有某种对应关系。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交、并、补、差、对称差，分别对应了什么？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 Morgan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5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集合论不仅能描述事物，还可以描述事物之间的联系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公</a:t>
            </a:r>
            <a:r>
              <a:rPr lang="zh-CN" altLang="en-US" dirty="0"/>
              <a:t>理</a:t>
            </a:r>
            <a:r>
              <a:rPr lang="en-US" altLang="zh-CN" dirty="0"/>
              <a:t>1. </a:t>
            </a:r>
            <a:r>
              <a:rPr lang="zh-CN" altLang="en-US" dirty="0"/>
              <a:t>人都是要死的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</a:t>
            </a:r>
            <a:r>
              <a:rPr lang="zh-CN" altLang="en-US" dirty="0"/>
              <a:t>理</a:t>
            </a:r>
            <a:r>
              <a:rPr lang="en-US" altLang="zh-CN" dirty="0"/>
              <a:t>2. </a:t>
            </a:r>
            <a:r>
              <a:rPr lang="zh-CN" altLang="en-US" dirty="0"/>
              <a:t>苏格拉底是人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结</a:t>
            </a:r>
            <a:r>
              <a:rPr lang="zh-CN" altLang="en-US" dirty="0"/>
              <a:t>论</a:t>
            </a:r>
            <a:r>
              <a:rPr lang="en-US" altLang="zh-CN" dirty="0"/>
              <a:t>.  </a:t>
            </a:r>
            <a:r>
              <a:rPr lang="zh-CN" altLang="en-US" dirty="0"/>
              <a:t>苏格拉底会死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如何把这个推理过程改造成集合论的语言？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集合论与逻辑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公理</a:t>
            </a:r>
            <a:r>
              <a:rPr lang="en-US" altLang="zh-CN" dirty="0"/>
              <a:t>1. </a:t>
            </a:r>
            <a:r>
              <a:rPr lang="zh-CN" altLang="en-US" dirty="0"/>
              <a:t>凡是人都得</a:t>
            </a:r>
            <a:r>
              <a:rPr lang="zh-CN" altLang="en-US" dirty="0" smtClean="0"/>
              <a:t>死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“</a:t>
            </a:r>
            <a:r>
              <a:rPr lang="en-US" altLang="zh-CN" dirty="0"/>
              <a:t>human”</a:t>
            </a:r>
            <a:r>
              <a:rPr lang="zh-CN" altLang="en-US" dirty="0"/>
              <a:t>这一集合包含于“</a:t>
            </a:r>
            <a:r>
              <a:rPr lang="en-US" altLang="zh-CN" dirty="0" err="1"/>
              <a:t>biss</a:t>
            </a:r>
            <a:r>
              <a:rPr lang="en-US" altLang="zh-CN" dirty="0"/>
              <a:t>”</a:t>
            </a:r>
            <a:r>
              <a:rPr lang="zh-CN" altLang="en-US" dirty="0"/>
              <a:t>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</a:t>
            </a:r>
            <a:r>
              <a:rPr lang="zh-CN" altLang="en-US" dirty="0"/>
              <a:t>理</a:t>
            </a:r>
            <a:r>
              <a:rPr lang="en-US" altLang="zh-CN" dirty="0"/>
              <a:t>2. </a:t>
            </a:r>
            <a:r>
              <a:rPr lang="zh-CN" altLang="en-US" dirty="0"/>
              <a:t>苏格拉底是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“</a:t>
            </a:r>
            <a:r>
              <a:rPr lang="en-US" altLang="zh-CN" dirty="0"/>
              <a:t>Socrates”</a:t>
            </a:r>
            <a:r>
              <a:rPr lang="zh-CN" altLang="en-US" dirty="0"/>
              <a:t>这一元素属于“</a:t>
            </a:r>
            <a:r>
              <a:rPr lang="en-US" altLang="zh-CN" dirty="0"/>
              <a:t>human”</a:t>
            </a:r>
            <a:r>
              <a:rPr lang="zh-CN" altLang="en-US" dirty="0"/>
              <a:t>集</a:t>
            </a:r>
            <a:r>
              <a:rPr lang="zh-CN" altLang="en-US" dirty="0" smtClean="0"/>
              <a:t>合。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r>
              <a:rPr lang="en-US" altLang="zh-CN" dirty="0" smtClean="0"/>
              <a:t>. “</a:t>
            </a:r>
            <a:r>
              <a:rPr lang="en-US" altLang="zh-CN" dirty="0"/>
              <a:t>Socrates”</a:t>
            </a:r>
            <a:r>
              <a:rPr lang="zh-CN" altLang="en-US" dirty="0"/>
              <a:t>属于“</a:t>
            </a:r>
            <a:r>
              <a:rPr lang="en-US" altLang="zh-CN" dirty="0" err="1"/>
              <a:t>biss</a:t>
            </a:r>
            <a:r>
              <a:rPr lang="en-US" altLang="zh-CN" dirty="0"/>
              <a:t>”</a:t>
            </a:r>
            <a:r>
              <a:rPr lang="zh-CN" altLang="en-US" dirty="0"/>
              <a:t>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苏</a:t>
            </a:r>
            <a:r>
              <a:rPr lang="zh-CN" altLang="en-US" dirty="0"/>
              <a:t>格拉底</a:t>
            </a:r>
            <a:r>
              <a:rPr lang="en-US" altLang="zh-CN" dirty="0" err="1"/>
              <a:t>biss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集合论与逻辑</a:t>
            </a:r>
          </a:p>
        </p:txBody>
      </p:sp>
    </p:spTree>
    <p:extLst>
      <p:ext uri="{BB962C8B-B14F-4D97-AF65-F5344CB8AC3E}">
        <p14:creationId xmlns:p14="http://schemas.microsoft.com/office/powerpoint/2010/main" val="37988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刚刚我们由“凡是人都得死”，得到了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h𝑢𝑚𝑎𝑛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⊂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𝑏𝑖𝑠𝑠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从</a:t>
                </a:r>
                <a:r>
                  <a:rPr lang="zh-CN" altLang="en-US" dirty="0"/>
                  <a:t>这里我们可以导出“子集”的定义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子集，当且仅</a:t>
                </a:r>
                <a:r>
                  <a:rPr lang="zh-CN" altLang="en-US" dirty="0" smtClean="0"/>
                  <a:t>当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也</a:t>
                </a:r>
                <a:r>
                  <a:rPr lang="zh-CN" altLang="en-US" dirty="0"/>
                  <a:t>可以导出另一个等价定义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∉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它</a:t>
                </a:r>
                <a:r>
                  <a:rPr lang="zh-CN" altLang="en-US" dirty="0" smtClean="0"/>
                  <a:t>们为什么等价？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考虑一个拥有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个元素的集合。它有多少个子集？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dirty="0" smtClean="0"/>
              </a:p>
              <a:p>
                <a:r>
                  <a:rPr lang="zh-CN" altLang="en-US" dirty="0" smtClean="0"/>
                  <a:t>提示：用数组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来记录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选了还是没有选。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32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的所有子集构成的集合，称为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的幂集，记为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幂集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3763108"/>
            <a:ext cx="9720073" cy="2546251"/>
          </a:xfrm>
        </p:spPr>
        <p:txBody>
          <a:bodyPr/>
          <a:lstStyle/>
          <a:p>
            <a:r>
              <a:rPr lang="zh-CN" altLang="en-US" smtClean="0"/>
              <a:t>我们之前的学习中，接触过大量的杂乱无章的性质。</a:t>
            </a:r>
            <a:endParaRPr lang="en-US" altLang="zh-CN" smtClean="0"/>
          </a:p>
          <a:p>
            <a:r>
              <a:rPr lang="en-US" altLang="zh-CN" smtClean="0"/>
              <a:t>e.g. </a:t>
            </a:r>
            <a:r>
              <a:rPr lang="zh-CN" altLang="en-US" smtClean="0"/>
              <a:t>整除关系似乎能在</a:t>
            </a:r>
            <a:r>
              <a:rPr lang="en-US" altLang="zh-CN" smtClean="0"/>
              <a:t>DAG</a:t>
            </a:r>
            <a:r>
              <a:rPr lang="zh-CN" altLang="en-US" smtClean="0"/>
              <a:t>中表达出来；</a:t>
            </a:r>
            <a:r>
              <a:rPr lang="en-US" altLang="zh-CN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13</a:t>
            </a:r>
            <a:r>
              <a:rPr lang="zh-CN" altLang="en-US" smtClean="0"/>
              <a:t>在模</a:t>
            </a:r>
            <a:r>
              <a:rPr lang="en-US" altLang="zh-CN" smtClean="0"/>
              <a:t>10</a:t>
            </a:r>
            <a:r>
              <a:rPr lang="zh-CN" altLang="en-US" smtClean="0"/>
              <a:t>意义下总是发挥相同的作用，</a:t>
            </a:r>
            <a:r>
              <a:rPr lang="en-US" altLang="zh-CN" smtClean="0"/>
              <a:t>etc.</a:t>
            </a:r>
          </a:p>
          <a:p>
            <a:r>
              <a:rPr lang="zh-CN" altLang="en-US" smtClean="0"/>
              <a:t>离散数学可以将这些东西统一起来，便于我们理解其实质，并且，</a:t>
            </a:r>
            <a:r>
              <a:rPr lang="zh-CN" altLang="en-US" smtClean="0">
                <a:solidFill>
                  <a:srgbClr val="FF0000"/>
                </a:solidFill>
              </a:rPr>
              <a:t>在面对一个新问题时，快速发现新的性质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离散数学的意义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24128" y="2084832"/>
            <a:ext cx="9720072" cy="1484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/>
              <a:t>科学是人类寻求把杂多的观测事实联系起来、形成最简单一致的思想体系的努力</a:t>
            </a:r>
            <a:r>
              <a:rPr lang="zh-CN" altLang="en-US" sz="3200" smtClean="0"/>
              <a:t>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9667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个苹果放进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个箱子，必然存在一个箱子，里面至少放了两个苹果。</a:t>
            </a:r>
            <a:endParaRPr lang="en-US" altLang="zh-CN" dirty="0"/>
          </a:p>
          <a:p>
            <a:r>
              <a:rPr lang="zh-CN" altLang="en-US" dirty="0" smtClean="0"/>
              <a:t>例如：某学校共有</a:t>
            </a:r>
            <a:r>
              <a:rPr lang="en-US" altLang="zh-CN" dirty="0" smtClean="0"/>
              <a:t>367</a:t>
            </a:r>
            <a:r>
              <a:rPr lang="zh-CN" altLang="en-US" dirty="0" smtClean="0"/>
              <a:t>个学生，则一定有两名学生同一天生日。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抽屉原理的推广：平均值原理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np+1</a:t>
            </a:r>
            <a:r>
              <a:rPr lang="zh-CN" altLang="en-US" dirty="0" smtClean="0"/>
              <a:t>个苹果放进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个箱子，必然存在一个箱子，里面放了至少</a:t>
            </a:r>
            <a:r>
              <a:rPr lang="en-US" altLang="zh-CN" dirty="0" smtClean="0"/>
              <a:t>p+1</a:t>
            </a:r>
            <a:r>
              <a:rPr lang="zh-CN" altLang="en-US" dirty="0" smtClean="0"/>
              <a:t>个苹果。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抽屉原理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0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求证：任意取</a:t>
            </a:r>
            <a:r>
              <a:rPr lang="en-US" altLang="zh-CN" dirty="0" smtClean="0"/>
              <a:t>52</a:t>
            </a:r>
            <a:r>
              <a:rPr lang="zh-CN" altLang="en-US" dirty="0" smtClean="0"/>
              <a:t>个正整数，里面必然存在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，使得要么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的倍数，要么</a:t>
            </a:r>
            <a:r>
              <a:rPr lang="en-US" altLang="zh-CN" dirty="0" smtClean="0"/>
              <a:t>x-y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的倍数。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抽屉原理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5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NOIP</a:t>
            </a:r>
            <a:r>
              <a:rPr lang="zh-CN" altLang="en-US" dirty="0" smtClean="0"/>
              <a:t>某年初赛题：地面上有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个白色盒子（从</a:t>
            </a:r>
            <a:r>
              <a:rPr lang="en-US" altLang="zh-CN" dirty="0" smtClean="0"/>
              <a:t>1</a:t>
            </a:r>
            <a:r>
              <a:rPr lang="zh-CN" altLang="en-US" dirty="0"/>
              <a:t>开</a:t>
            </a:r>
            <a:r>
              <a:rPr lang="zh-CN" altLang="en-US" dirty="0" smtClean="0"/>
              <a:t>始编号）。</a:t>
            </a:r>
            <a:endParaRPr lang="en-US" altLang="zh-CN" dirty="0" smtClean="0"/>
          </a:p>
          <a:p>
            <a:r>
              <a:rPr lang="zh-CN" altLang="en-US" dirty="0" smtClean="0"/>
              <a:t>先把</a:t>
            </a:r>
            <a:r>
              <a:rPr lang="en-US" altLang="zh-CN" dirty="0" smtClean="0"/>
              <a:t>0,4,8…</a:t>
            </a:r>
            <a:r>
              <a:rPr lang="zh-CN" altLang="en-US" dirty="0" smtClean="0"/>
              <a:t>涂成蓝色。</a:t>
            </a:r>
            <a:endParaRPr lang="en-US" altLang="zh-CN" dirty="0" smtClean="0"/>
          </a:p>
          <a:p>
            <a:r>
              <a:rPr lang="zh-CN" altLang="en-US" dirty="0"/>
              <a:t>再</a:t>
            </a:r>
            <a:r>
              <a:rPr lang="zh-CN" altLang="en-US" dirty="0" smtClean="0"/>
              <a:t>把</a:t>
            </a:r>
            <a:r>
              <a:rPr lang="en-US" altLang="zh-CN" dirty="0" smtClean="0"/>
              <a:t>0,6,12…</a:t>
            </a:r>
            <a:r>
              <a:rPr lang="zh-CN" altLang="en-US" dirty="0" smtClean="0"/>
              <a:t>涂成蓝色。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问：最终有多少个盒子涂成了蓝色？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</p:spTree>
    <p:extLst>
      <p:ext uri="{BB962C8B-B14F-4D97-AF65-F5344CB8AC3E}">
        <p14:creationId xmlns:p14="http://schemas.microsoft.com/office/powerpoint/2010/main" val="18080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哈工大的学分绩是这样算的：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平均学分绩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成绩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给定每门课的学分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和你对这门课的预估成绩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你可以缓考至多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门课，被缓考的课暂时不计入学分绩。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求可能达到的最高学分绩。</a:t>
                </a:r>
                <a:endParaRPr lang="en-US" altLang="zh-CN" dirty="0" smtClean="0"/>
              </a:p>
              <a:p>
                <a:r>
                  <a:rPr lang="en-US" altLang="zh-CN" dirty="0">
                    <a:hlinkClick r:id="rId2"/>
                  </a:rPr>
                  <a:t>http://</a:t>
                </a:r>
                <a:r>
                  <a:rPr lang="en-US" altLang="zh-CN" dirty="0" smtClean="0">
                    <a:hlinkClick r:id="rId2"/>
                  </a:rPr>
                  <a:t>acm.hit.edu.cn/contest/170/problem/A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4242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学分绩问题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1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子问题：</a:t>
            </a:r>
            <a:r>
              <a:rPr lang="en-US" altLang="zh-CN" dirty="0" smtClean="0"/>
              <a:t>k=1?</a:t>
            </a:r>
          </a:p>
          <a:p>
            <a:r>
              <a:rPr lang="zh-CN" altLang="en-US" dirty="0"/>
              <a:t>子问题：</a:t>
            </a:r>
            <a:r>
              <a:rPr lang="en-US" altLang="zh-CN" dirty="0" smtClean="0"/>
              <a:t>k=n-1?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取任意数，怎么办？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现在考虑二分答案。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需要给出一种方式，来判断能否达到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的学分绩。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分数规划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现在把实际问题转化成数学问题：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确定数组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0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则表示缓考了这门课；否则表示正常计算。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最大化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b="0" dirty="0" smtClean="0"/>
                  <a:t>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现在给定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，我们要判断答案是否比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大。也就是判断：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是否存在一组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，使得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亦即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现在问题就转化成：判断能否有数组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如果有，那么还可以继续寻找更优的答案；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如果没有，则我们对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的估计过高了。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74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，既然给定了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就是个</a:t>
                </a:r>
                <a:r>
                  <a:rPr lang="zh-CN" altLang="en-US" dirty="0" smtClean="0"/>
                  <a:t>定值。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既然是定值，那么我们问题转换为：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，剔除掉一些数，问能否使数组的和大于</a:t>
                </a:r>
                <a:r>
                  <a:rPr lang="en-US" altLang="zh-CN" dirty="0" smtClean="0"/>
                  <a:t>0.</a:t>
                </a:r>
              </a:p>
              <a:p>
                <a:r>
                  <a:rPr lang="zh-CN" altLang="en-US" dirty="0" smtClean="0"/>
                  <a:t>直接排序就完事了。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命题逻辑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首先引入“笛卡尔积”的概念：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×{1,2}</m:t>
                    </m:r>
                  </m:oMath>
                </a14:m>
                <a:r>
                  <a:rPr lang="zh-CN" altLang="en-US" dirty="0" smtClean="0"/>
                  <a:t>的结果是什么？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注意笛卡尔积是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有序对</a:t>
                </a:r>
                <a:r>
                  <a:rPr lang="zh-CN" altLang="en-US" dirty="0" smtClean="0"/>
                  <a:t>的集合。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笛卡尔积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9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接下来考虑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上的二元关系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一个二元关系，是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的一个子集。</a:t>
                </a:r>
                <a:endParaRPr lang="en-US" altLang="zh-CN" dirty="0" smtClean="0"/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在这个子集中，则称为</a:t>
                </a:r>
                <a:r>
                  <a:rPr lang="en-US" altLang="zh-CN" dirty="0" err="1" smtClean="0"/>
                  <a:t>xRy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zh-CN" altLang="en-US" dirty="0" smtClean="0"/>
                  <a:t>，它上面的整除关系是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的哪一个子集？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一个关系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肯定可以记录在矩阵中。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一个二</a:t>
                </a:r>
                <a:r>
                  <a:rPr lang="zh-CN" altLang="en-US" dirty="0"/>
                  <a:t>维</a:t>
                </a:r>
                <a:r>
                  <a:rPr lang="zh-CN" altLang="en-US" dirty="0" smtClean="0"/>
                  <a:t>布</a:t>
                </a:r>
                <a:r>
                  <a:rPr lang="zh-CN" altLang="en-US" dirty="0"/>
                  <a:t>尔数</a:t>
                </a:r>
                <a:r>
                  <a:rPr lang="zh-CN" altLang="en-US" dirty="0" smtClean="0"/>
                  <a:t>组，</a:t>
                </a:r>
                <a:r>
                  <a:rPr lang="en-US" altLang="zh-CN" dirty="0" smtClean="0"/>
                  <a:t>M[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][j]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 err="1" smtClean="0"/>
                  <a:t>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是否符合</a:t>
                </a:r>
                <a:r>
                  <a:rPr lang="en-US" altLang="zh-CN" dirty="0" smtClean="0"/>
                  <a:t>R.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另</a:t>
                </a:r>
                <a:r>
                  <a:rPr lang="zh-CN" altLang="en-US" dirty="0" smtClean="0"/>
                  <a:t>外，也可以画一个关系图：若</a:t>
                </a:r>
                <a:r>
                  <a:rPr lang="en-US" altLang="zh-CN" dirty="0" err="1" smtClean="0"/>
                  <a:t>xRy</a:t>
                </a:r>
                <a:r>
                  <a:rPr lang="zh-CN" altLang="en-US" dirty="0" smtClean="0"/>
                  <a:t>，则画一条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的有向边。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R=</a:t>
                </a:r>
                <a:r>
                  <a:rPr lang="zh-CN" altLang="en-US" dirty="0" smtClean="0"/>
                  <a:t>整除。请画出这个关系的关系矩阵和关系图。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关系矩阵，关系图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1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请为下面每个性质，举出几个例子。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自</a:t>
            </a:r>
            <a:r>
              <a:rPr lang="zh-CN" altLang="en-US" dirty="0"/>
              <a:t>反性 </a:t>
            </a:r>
            <a:r>
              <a:rPr lang="en-US" altLang="zh-CN" dirty="0" err="1" smtClean="0"/>
              <a:t>xRx</a:t>
            </a:r>
            <a:r>
              <a:rPr lang="zh-CN" altLang="en-US" dirty="0" smtClean="0"/>
              <a:t>始</a:t>
            </a:r>
            <a:r>
              <a:rPr lang="zh-CN" altLang="en-US" dirty="0"/>
              <a:t>终成立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反</a:t>
            </a:r>
            <a:r>
              <a:rPr lang="zh-CN" altLang="en-US" dirty="0"/>
              <a:t>自反性 </a:t>
            </a:r>
            <a:r>
              <a:rPr lang="en-US" altLang="zh-CN" dirty="0" err="1" smtClean="0"/>
              <a:t>xRx</a:t>
            </a:r>
            <a:r>
              <a:rPr lang="zh-CN" altLang="en-US" dirty="0" smtClean="0"/>
              <a:t>始</a:t>
            </a:r>
            <a:r>
              <a:rPr lang="zh-CN" altLang="en-US" dirty="0"/>
              <a:t>终不成立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对</a:t>
            </a:r>
            <a:r>
              <a:rPr lang="zh-CN" altLang="en-US" dirty="0"/>
              <a:t>称性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xRy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yRx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反</a:t>
            </a:r>
            <a:r>
              <a:rPr lang="zh-CN" altLang="en-US" dirty="0"/>
              <a:t>对称性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xRy</a:t>
            </a:r>
            <a:r>
              <a:rPr lang="en-US" altLang="zh-CN" dirty="0" smtClean="0"/>
              <a:t>(x</a:t>
            </a:r>
            <a:r>
              <a:rPr lang="zh-CN" altLang="en-US" dirty="0" smtClean="0"/>
              <a:t>≠</a:t>
            </a:r>
            <a:r>
              <a:rPr lang="en-US" altLang="zh-CN" dirty="0" smtClean="0"/>
              <a:t>y)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yRx</a:t>
            </a:r>
            <a:r>
              <a:rPr lang="zh-CN" altLang="en-US" dirty="0" smtClean="0"/>
              <a:t>不成立。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传</a:t>
            </a:r>
            <a:r>
              <a:rPr lang="zh-CN" altLang="en-US" dirty="0"/>
              <a:t>递性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xRy,yRz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xRz</a:t>
            </a:r>
            <a:r>
              <a:rPr lang="en-US" altLang="zh-CN" dirty="0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关系的几个性质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5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传递关系有个非常典型的例子：</a:t>
            </a:r>
            <a:r>
              <a:rPr lang="en-US" altLang="zh-CN" smtClean="0"/>
              <a:t>DAG</a:t>
            </a:r>
            <a:r>
              <a:rPr lang="zh-CN" altLang="en-US" smtClean="0"/>
              <a:t>中的“</a:t>
            </a:r>
            <a:r>
              <a:rPr lang="en-US" altLang="zh-CN" smtClean="0"/>
              <a:t>x</a:t>
            </a:r>
            <a:r>
              <a:rPr lang="zh-CN" altLang="en-US" smtClean="0"/>
              <a:t>可到达</a:t>
            </a:r>
            <a:r>
              <a:rPr lang="en-US" altLang="zh-CN" smtClean="0"/>
              <a:t>y</a:t>
            </a:r>
            <a:r>
              <a:rPr lang="zh-CN" altLang="en-US" smtClean="0"/>
              <a:t>”关系。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给定</a:t>
            </a:r>
            <a:r>
              <a:rPr lang="en-US" altLang="zh-CN" smtClean="0"/>
              <a:t>DAG</a:t>
            </a:r>
            <a:r>
              <a:rPr lang="zh-CN" altLang="en-US" smtClean="0"/>
              <a:t>，如何求出每一个</a:t>
            </a:r>
            <a:r>
              <a:rPr lang="en-US" altLang="zh-CN" smtClean="0"/>
              <a:t>x</a:t>
            </a:r>
            <a:r>
              <a:rPr lang="zh-CN" altLang="en-US" smtClean="0"/>
              <a:t>能到哪些</a:t>
            </a:r>
            <a:r>
              <a:rPr lang="en-US" altLang="zh-CN" smtClean="0"/>
              <a:t>y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传递闭包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2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dirty="0" smtClean="0"/>
              <a:t>等</a:t>
            </a:r>
            <a:r>
              <a:rPr lang="zh-CN" altLang="en-US" dirty="0"/>
              <a:t>价关系 自反，对称，传</a:t>
            </a:r>
            <a:r>
              <a:rPr lang="zh-CN" altLang="en-US" dirty="0" smtClean="0"/>
              <a:t>递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偏</a:t>
            </a:r>
            <a:r>
              <a:rPr lang="zh-CN" altLang="en-US" dirty="0"/>
              <a:t>序关系 自反，反对称，传</a:t>
            </a:r>
            <a:r>
              <a:rPr lang="zh-CN" altLang="en-US" dirty="0" smtClean="0"/>
              <a:t>递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全</a:t>
            </a:r>
            <a:r>
              <a:rPr lang="zh-CN" altLang="en-US" dirty="0"/>
              <a:t>序关系 反对称，传递，完</a:t>
            </a:r>
            <a:r>
              <a:rPr lang="zh-CN" altLang="en-US" dirty="0" smtClean="0"/>
              <a:t>全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endParaRPr lang="en-US" altLang="zh-CN" dirty="0"/>
          </a:p>
          <a:p>
            <a:r>
              <a:rPr lang="zh-CN" altLang="en-US" dirty="0" smtClean="0"/>
              <a:t>等价关系可以划分为等价类；偏序关系可以在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上表示；全序关系可以表示为一条链表。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前两</a:t>
            </a:r>
            <a:r>
              <a:rPr lang="zh-CN" altLang="en-US" dirty="0" smtClean="0">
                <a:solidFill>
                  <a:srgbClr val="FF0000"/>
                </a:solidFill>
              </a:rPr>
              <a:t>个在</a:t>
            </a:r>
            <a:r>
              <a:rPr lang="en-US" altLang="zh-CN" dirty="0" smtClean="0">
                <a:solidFill>
                  <a:srgbClr val="FF0000"/>
                </a:solidFill>
              </a:rPr>
              <a:t>OI</a:t>
            </a:r>
            <a:r>
              <a:rPr lang="zh-CN" altLang="en-US" dirty="0" smtClean="0">
                <a:solidFill>
                  <a:srgbClr val="FF0000"/>
                </a:solidFill>
              </a:rPr>
              <a:t>中广泛出现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几类特殊的关系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0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举个等价关系的例子：模</a:t>
                </a:r>
                <a:r>
                  <a:rPr lang="en-US" altLang="zh-CN" dirty="0" smtClean="0"/>
                  <a:t>n</a:t>
                </a:r>
                <a:r>
                  <a:rPr lang="zh-CN" altLang="en-US" dirty="0"/>
                  <a:t>意</a:t>
                </a:r>
                <a:r>
                  <a:rPr lang="zh-CN" altLang="en-US" dirty="0" smtClean="0"/>
                  <a:t>义下的“同余”关系。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3,13,-7,233……</a:t>
                </a:r>
                <a:r>
                  <a:rPr lang="zh-CN" altLang="en-US" dirty="0" smtClean="0"/>
                  <a:t>它们都在模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余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的等价类中，记为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划分</a:t>
                </a:r>
                <a:r>
                  <a:rPr lang="zh-CN" altLang="en-US" dirty="0" smtClean="0"/>
                  <a:t>了整个整数集合。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“三角形的全等”是不是等价关系？</a:t>
            </a:r>
            <a:endParaRPr lang="en-US" altLang="zh-CN" dirty="0" smtClean="0"/>
          </a:p>
          <a:p>
            <a:r>
              <a:rPr lang="zh-CN" altLang="en-US" dirty="0"/>
              <a:t>某</a:t>
            </a:r>
            <a:r>
              <a:rPr lang="zh-CN" altLang="en-US" dirty="0" smtClean="0"/>
              <a:t>个无向</a:t>
            </a:r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中，“点</a:t>
            </a:r>
            <a:r>
              <a:rPr lang="en-US" altLang="zh-CN" dirty="0" err="1"/>
              <a:t>x,y</a:t>
            </a:r>
            <a:r>
              <a:rPr lang="zh-CN" altLang="en-US" dirty="0"/>
              <a:t>可以相互抵达”是不是等价关系？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某个有向图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中，“点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可以相互抵达”是不是等价关系？</a:t>
            </a:r>
            <a:endParaRPr lang="en-US" altLang="zh-CN" dirty="0" smtClean="0"/>
          </a:p>
          <a:p>
            <a:r>
              <a:rPr lang="zh-CN" altLang="en-US" dirty="0" smtClean="0"/>
              <a:t>它将图中的点</a:t>
            </a:r>
            <a:r>
              <a:rPr lang="zh-CN" altLang="en-US" dirty="0" smtClean="0">
                <a:solidFill>
                  <a:srgbClr val="FF0000"/>
                </a:solidFill>
              </a:rPr>
              <a:t>划分</a:t>
            </a:r>
            <a:r>
              <a:rPr lang="zh-CN" altLang="en-US" dirty="0" smtClean="0"/>
              <a:t>为了什么？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</p:spTree>
    <p:extLst>
      <p:ext uri="{BB962C8B-B14F-4D97-AF65-F5344CB8AC3E}">
        <p14:creationId xmlns:p14="http://schemas.microsoft.com/office/powerpoint/2010/main" val="317068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可见，如果一个关系是等价关系，我们立刻可以开始讨论这个关系把全域划分成了哪些等价类。</a:t>
            </a:r>
            <a:endParaRPr lang="en-US" altLang="zh-CN" dirty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缩点的本质：将一个很大的图划分为若干等价类，这些等价类形成了树形结构，然后就可以讨论各个等价类之间的关系。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</p:spTree>
    <p:extLst>
      <p:ext uri="{BB962C8B-B14F-4D97-AF65-F5344CB8AC3E}">
        <p14:creationId xmlns:p14="http://schemas.microsoft.com/office/powerpoint/2010/main" val="33662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命题是一个</a:t>
            </a:r>
            <a:r>
              <a:rPr lang="zh-CN" altLang="en-US" smtClean="0">
                <a:solidFill>
                  <a:srgbClr val="FF0000"/>
                </a:solidFill>
              </a:rPr>
              <a:t>判断</a:t>
            </a:r>
            <a:r>
              <a:rPr lang="zh-CN" altLang="en-US" smtClean="0"/>
              <a:t>。下面哪些表达属于命题？</a:t>
            </a:r>
            <a:endParaRPr lang="en-US" altLang="zh-CN" smtClean="0"/>
          </a:p>
          <a:p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 smtClean="0"/>
              <a:t>天气预报说：明天有雨</a:t>
            </a:r>
            <a:endParaRPr lang="en-US" altLang="zh-CN" smtClean="0"/>
          </a:p>
          <a:p>
            <a:pPr marL="514350" indent="-514350">
              <a:buAutoNum type="arabicPeriod"/>
            </a:pPr>
            <a:r>
              <a:rPr lang="zh-CN" altLang="en-US" smtClean="0"/>
              <a:t>昨天天气晴朗</a:t>
            </a:r>
            <a:endParaRPr lang="en-US" altLang="zh-CN" smtClean="0"/>
          </a:p>
          <a:p>
            <a:pPr marL="514350" indent="-514350">
              <a:buAutoNum type="arabicPeriod"/>
            </a:pPr>
            <a:r>
              <a:rPr lang="en-US" altLang="zh-CN" smtClean="0"/>
              <a:t>10</a:t>
            </a:r>
            <a:r>
              <a:rPr lang="zh-CN" altLang="en-US" smtClean="0"/>
              <a:t>是无理数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并查集干了什么事情？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等价关系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方便起见，我们简单地以“程序执行了多少次运算”来代表算法复杂度。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为什么复杂度可以去掉常数？</a:t>
            </a:r>
            <a:endParaRPr lang="en-US" altLang="zh-CN" smtClean="0"/>
          </a:p>
          <a:p>
            <a:r>
              <a:rPr lang="zh-CN" altLang="en-US" smtClean="0"/>
              <a:t>为什么复杂度里一堆东西加起来，只需要保留最大的？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复杂度理论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最简单的偏序关系是小于等于。</a:t>
            </a:r>
            <a:endParaRPr lang="en-US" altLang="zh-CN" dirty="0" smtClean="0"/>
          </a:p>
          <a:p>
            <a:r>
              <a:rPr lang="zh-CN" altLang="en-US" dirty="0"/>
              <a:t>另</a:t>
            </a:r>
            <a:r>
              <a:rPr lang="zh-CN" altLang="en-US" dirty="0" smtClean="0"/>
              <a:t>外还有很多例子：整除关系、“</a:t>
            </a:r>
            <a:r>
              <a:rPr lang="zh-CN" altLang="en-US" dirty="0"/>
              <a:t>顺序对</a:t>
            </a:r>
            <a:r>
              <a:rPr lang="zh-CN" altLang="en-US" dirty="0" smtClean="0"/>
              <a:t>”关系。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洗</a:t>
            </a:r>
            <a:r>
              <a:rPr lang="zh-CN" altLang="en-US" dirty="0" smtClean="0"/>
              <a:t>碗必须在吃饭之后，吃饭必须在做饭之后。“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必须在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之后做”，也是一种偏序关系。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平面直角坐标系上有一些点，对于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每个点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dirty="0" smtClean="0"/>
                  <a:t>，问有多少个点满足：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它和下面的问题等价：问一个序列中有多少个顺序对。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这不是很严格的“偏序”，但是由于很容易转化为偏序问题，所以我们沿袭</a:t>
                </a:r>
                <a:r>
                  <a:rPr lang="en-US" altLang="zh-CN" dirty="0" smtClean="0"/>
                  <a:t>OI</a:t>
                </a:r>
                <a:r>
                  <a:rPr lang="zh-CN" altLang="en-US" dirty="0" smtClean="0"/>
                  <a:t>界对它的称呼，叫它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二维偏序计数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344012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二维偏序的一般做法：</a:t>
            </a:r>
            <a:endParaRPr lang="en-US" altLang="zh-CN" dirty="0"/>
          </a:p>
          <a:p>
            <a:r>
              <a:rPr lang="zh-CN" altLang="en-US" dirty="0" smtClean="0"/>
              <a:t>我们假设这些点是</a:t>
            </a:r>
            <a:r>
              <a:rPr lang="zh-CN" altLang="en-US" dirty="0" smtClean="0">
                <a:solidFill>
                  <a:srgbClr val="FF0000"/>
                </a:solidFill>
              </a:rPr>
              <a:t>一个一个加进去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加入顺序是：按</a:t>
            </a:r>
            <a:r>
              <a:rPr lang="en-US" altLang="zh-CN" dirty="0" smtClean="0"/>
              <a:t>x</a:t>
            </a:r>
            <a:r>
              <a:rPr lang="zh-CN" altLang="en-US" dirty="0" smtClean="0"/>
              <a:t>排序，然后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值小的先加入平面。</a:t>
            </a:r>
            <a:endParaRPr lang="en-US" altLang="zh-CN" dirty="0"/>
          </a:p>
          <a:p>
            <a:r>
              <a:rPr lang="zh-CN" altLang="en-US" dirty="0" smtClean="0"/>
              <a:t>那么：每加入一个点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，此时所有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值小于这个点的，已经在平面上了；而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值大于这个点的，全都还没有加进去。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样：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维度的限制就被我们解决了！只需要在</a:t>
            </a:r>
            <a:r>
              <a:rPr lang="zh-CN" altLang="en-US" dirty="0" smtClean="0">
                <a:solidFill>
                  <a:srgbClr val="FF0000"/>
                </a:solidFill>
              </a:rPr>
              <a:t>当前</a:t>
            </a:r>
            <a:r>
              <a:rPr lang="zh-CN" altLang="en-US" dirty="0" smtClean="0"/>
              <a:t>的平面内，数出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值小于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的点的个数，这就是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的答案。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6431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上述做法的实质是：我们</a:t>
            </a:r>
            <a:r>
              <a:rPr lang="zh-CN" altLang="en-US" dirty="0" smtClean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轴映射到了时间轴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种变换是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中很强有力的手段。如果题意中没有涉及时间轴，那么解决偏序问题的时候，我们不妨利用起来</a:t>
            </a:r>
            <a:r>
              <a:rPr lang="en-US" altLang="zh-CN" dirty="0" smtClean="0">
                <a:sym typeface="Wingdings" panose="05000000000000000000" pitchFamily="2" charset="2"/>
              </a:rPr>
              <a:t>:)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接下来解决一个更难的问题：三维偏序。</a:t>
            </a:r>
            <a:endParaRPr lang="en-US" altLang="zh-CN" dirty="0" smtClean="0"/>
          </a:p>
          <a:p>
            <a:r>
              <a:rPr lang="zh-CN" altLang="en-US" dirty="0"/>
              <a:t>著名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BZOJ《</a:t>
            </a:r>
            <a:r>
              <a:rPr lang="zh-CN" altLang="en-US" dirty="0" smtClean="0"/>
              <a:t>陌上花开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二维偏序</a:t>
            </a:r>
          </a:p>
        </p:txBody>
      </p:sp>
    </p:spTree>
    <p:extLst>
      <p:ext uri="{BB962C8B-B14F-4D97-AF65-F5344CB8AC3E}">
        <p14:creationId xmlns:p14="http://schemas.microsoft.com/office/powerpoint/2010/main" val="20015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129904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</a:t>
                </a:r>
                <a:r>
                  <a:rPr lang="zh-CN" altLang="en-US" dirty="0"/>
                  <a:t>一些点，对于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每个点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dirty="0"/>
                  <a:t>，问有多少个点满足：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怎么办办呢？</a:t>
                </a:r>
                <a:endParaRPr lang="en-US" altLang="zh-CN" dirty="0" smtClean="0"/>
              </a:p>
              <a:p>
                <a:r>
                  <a:rPr lang="zh-CN" altLang="en-US" dirty="0"/>
                  <a:t>提</a:t>
                </a:r>
                <a:r>
                  <a:rPr lang="zh-CN" altLang="en-US" dirty="0" smtClean="0"/>
                  <a:t>示：考虑分治。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129904" cy="4023360"/>
              </a:xfrm>
              <a:blipFill rotWithShape="0">
                <a:blip r:embed="rId2"/>
                <a:stretch>
                  <a:fillRect l="-168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</a:t>
            </a:r>
            <a:r>
              <a:rPr lang="zh-CN" altLang="en-US" dirty="0" smtClean="0"/>
              <a:t>偏序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8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分治如何解决二维偏序？</a:t>
            </a:r>
            <a:endParaRPr lang="en-US" altLang="zh-CN" dirty="0"/>
          </a:p>
          <a:p>
            <a:r>
              <a:rPr lang="zh-CN" altLang="en-US" dirty="0" smtClean="0"/>
              <a:t>还记得如何利用归并排序的过程，求出逆序对个数吗？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于二维偏序问题，我们执行归并排序，每次归并时，顺路统计一下</a:t>
            </a:r>
            <a:r>
              <a:rPr lang="zh-CN" altLang="en-US" dirty="0" smtClean="0">
                <a:solidFill>
                  <a:srgbClr val="FF0000"/>
                </a:solidFill>
              </a:rPr>
              <a:t>前面一半对后面一半的影响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为什</a:t>
            </a:r>
            <a:r>
              <a:rPr lang="zh-CN" altLang="en-US" dirty="0" smtClean="0"/>
              <a:t>么这样统计可以做到不重、不漏？因为归并过程中，算的是前一半对后一半的影响，</a:t>
            </a:r>
            <a:r>
              <a:rPr lang="zh-CN" altLang="en-US" dirty="0" smtClean="0">
                <a:solidFill>
                  <a:srgbClr val="FF0000"/>
                </a:solidFill>
              </a:rPr>
              <a:t>天然满足了一个维度的需求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分治解决二维偏序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4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Hasse</a:t>
            </a:r>
            <a:r>
              <a:rPr lang="zh-CN" altLang="en-US" dirty="0" smtClean="0"/>
              <a:t>图：用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来表示偏序关系。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果由你来设计</a:t>
            </a:r>
            <a:r>
              <a:rPr lang="en-US" altLang="zh-CN" dirty="0" smtClean="0"/>
              <a:t>1~12</a:t>
            </a:r>
            <a:r>
              <a:rPr lang="zh-CN" altLang="en-US" dirty="0" smtClean="0"/>
              <a:t>的整除关系图，你会怎么干？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Hasse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5122" name="Picture 2" descr="http://gss0.baidu.com/9vo3dSag_xI4khGko9WTAnF6hhy/zhidao/pic/item/c83d70cf3bc79f3d89369bedbca1cd11738b29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64" y="3725862"/>
            <a:ext cx="35052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8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</a:t>
            </a:r>
            <a:r>
              <a:rPr lang="zh-CN" altLang="en-US" dirty="0" smtClean="0"/>
              <a:t>的信息可</a:t>
            </a:r>
            <a:r>
              <a:rPr lang="zh-CN" altLang="en-US" dirty="0"/>
              <a:t>以用线段树维</a:t>
            </a:r>
            <a:r>
              <a:rPr lang="zh-CN" altLang="en-US" dirty="0" smtClean="0"/>
              <a:t>护？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利用每个节点记录的信息，可以得知这一区间的答案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以很方便地合并两个相邻区间的答案。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3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286000"/>
                <a:ext cx="10994957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我们普遍承认：一个命题要么是真的、要么是假的。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命题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的否定：“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不成立”，记为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例如命题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“</a:t>
                </a:r>
                <a:r>
                  <a:rPr lang="en-US" altLang="zh-CN" dirty="0" err="1" smtClean="0"/>
                  <a:t>rxz</a:t>
                </a:r>
                <a:r>
                  <a:rPr lang="zh-CN" altLang="en-US" dirty="0" smtClean="0"/>
                  <a:t>是大学生”。那么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就是：“</a:t>
                </a:r>
                <a:r>
                  <a:rPr lang="en-US" altLang="zh-CN" dirty="0" err="1" smtClean="0"/>
                  <a:t>rxz</a:t>
                </a:r>
                <a:r>
                  <a:rPr lang="zh-CN" altLang="en-US" dirty="0" smtClean="0"/>
                  <a:t>不是大学生”。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命题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：“若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”的否定是什么？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286000"/>
                <a:ext cx="10994957" cy="4023360"/>
              </a:xfrm>
              <a:blipFill>
                <a:blip r:embed="rId2"/>
                <a:stretch>
                  <a:fillRect l="-1552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二值逻辑</a:t>
            </a:r>
          </a:p>
        </p:txBody>
      </p:sp>
    </p:spTree>
    <p:extLst>
      <p:ext uri="{BB962C8B-B14F-4D97-AF65-F5344CB8AC3E}">
        <p14:creationId xmlns:p14="http://schemas.microsoft.com/office/powerpoint/2010/main" val="10318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</a:t>
            </a:r>
            <a:r>
              <a:rPr lang="zh-CN" altLang="en-US" dirty="0" smtClean="0"/>
              <a:t>改值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区间查</a:t>
            </a:r>
            <a:r>
              <a:rPr lang="en-US" altLang="zh-CN" dirty="0" smtClean="0"/>
              <a:t>max/min</a:t>
            </a:r>
            <a:r>
              <a:rPr lang="zh-CN" altLang="en-US" dirty="0" smtClean="0"/>
              <a:t>，这一套操作显然可以支持。</a:t>
            </a:r>
            <a:endParaRPr lang="en-US" altLang="zh-CN" dirty="0" smtClean="0"/>
          </a:p>
          <a:p>
            <a:r>
              <a:rPr lang="zh-CN" altLang="en-US" dirty="0"/>
              <a:t>区间改值</a:t>
            </a:r>
            <a:r>
              <a:rPr lang="en-US" altLang="zh-CN" dirty="0"/>
              <a:t>+</a:t>
            </a:r>
            <a:r>
              <a:rPr lang="zh-CN" altLang="en-US" dirty="0"/>
              <a:t>区间查</a:t>
            </a:r>
            <a:r>
              <a:rPr lang="en-US" altLang="zh-CN" dirty="0" smtClean="0"/>
              <a:t>max/min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如何通过标记推断答案？如何合并信息？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单点</a:t>
            </a:r>
            <a:r>
              <a:rPr lang="zh-CN" altLang="en-US" dirty="0" smtClean="0"/>
              <a:t>修改</a:t>
            </a:r>
            <a:r>
              <a:rPr lang="en-US" altLang="zh-CN" dirty="0"/>
              <a:t>+</a:t>
            </a:r>
            <a:r>
              <a:rPr lang="zh-CN" altLang="en-US" dirty="0" smtClean="0"/>
              <a:t>每次区</a:t>
            </a:r>
            <a:r>
              <a:rPr lang="zh-CN" altLang="en-US" dirty="0"/>
              <a:t>间查</a:t>
            </a:r>
            <a:r>
              <a:rPr lang="zh-CN" altLang="en-US" dirty="0" smtClean="0"/>
              <a:t>询最小值及其出现次数，能用线段树维护吗？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1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Sparse Table</a:t>
                </a:r>
                <a:r>
                  <a:rPr lang="zh-CN" altLang="en-US" dirty="0"/>
                  <a:t>可用</a:t>
                </a:r>
                <a:r>
                  <a:rPr lang="zh-CN" altLang="en-US" dirty="0" smtClean="0"/>
                  <a:t>于维护区间最小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最大值。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 smtClean="0"/>
                  <a:t>预处理，之后每次询问都是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b="0" dirty="0" smtClean="0"/>
                  <a:t>回答。</a:t>
                </a:r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PPT</a:t>
                </a:r>
                <a:r>
                  <a:rPr lang="zh-CN" altLang="en-US" dirty="0" smtClean="0"/>
                  <a:t>懒得画图了</a:t>
                </a:r>
                <a:r>
                  <a:rPr lang="en-US" altLang="zh-CN" dirty="0" err="1" smtClean="0"/>
                  <a:t>orz</a:t>
                </a:r>
                <a:r>
                  <a:rPr lang="zh-CN" altLang="en-US" dirty="0" smtClean="0"/>
                  <a:t>，看黑板</a:t>
                </a:r>
                <a:endParaRPr lang="en-US" altLang="zh-CN" dirty="0" smtClean="0"/>
              </a:p>
              <a:p>
                <a:endParaRPr lang="en-US" altLang="zh-CN" b="0" dirty="0"/>
              </a:p>
              <a:p>
                <a:r>
                  <a:rPr lang="zh-CN" altLang="en-US" dirty="0"/>
                  <a:t>怎样</a:t>
                </a:r>
                <a:r>
                  <a:rPr lang="zh-CN" altLang="en-US" dirty="0" smtClean="0"/>
                  <a:t>的信息，可以利用</a:t>
                </a:r>
                <a:r>
                  <a:rPr lang="en-US" altLang="zh-CN" dirty="0" smtClean="0"/>
                  <a:t>ST</a:t>
                </a:r>
                <a:r>
                  <a:rPr lang="zh-CN" altLang="en-US" dirty="0" smtClean="0"/>
                  <a:t>表来加速查询？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smtClean="0"/>
              <a:t>均值不等式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绝对值不等式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柯西不等式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排序不等式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著名不等式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群论基本介绍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如果集合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mtClean="0"/>
                  <a:t>和运算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zh-CN" altLang="en-US" smtClean="0"/>
                  <a:t>满足：</a:t>
                </a:r>
                <a:endParaRPr lang="en-US" altLang="zh-CN"/>
              </a:p>
              <a:p>
                <a:r>
                  <a:rPr lang="zh-CN" altLang="en-US"/>
                  <a:t>封闭</a:t>
                </a:r>
                <a:r>
                  <a:rPr lang="zh-CN" altLang="en-US" smtClean="0"/>
                  <a:t>性</a:t>
                </a:r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mtClean="0"/>
                  <a:t>仍然在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mtClean="0"/>
                  <a:t>中</a:t>
                </a:r>
                <a:endParaRPr lang="en-US" altLang="zh-CN" smtClean="0"/>
              </a:p>
              <a:p>
                <a:r>
                  <a:rPr lang="zh-CN" altLang="en-US" smtClean="0"/>
                  <a:t>结</a:t>
                </a:r>
                <a:r>
                  <a:rPr lang="zh-CN" altLang="en-US"/>
                  <a:t>合</a:t>
                </a:r>
                <a:r>
                  <a:rPr lang="zh-CN" altLang="en-US" smtClean="0"/>
                  <a:t>律</a:t>
                </a:r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存在单</a:t>
                </a:r>
                <a:r>
                  <a:rPr lang="zh-CN" altLang="en-US"/>
                  <a:t>位</a:t>
                </a:r>
                <a:r>
                  <a:rPr lang="zh-CN" altLang="en-US" smtClean="0"/>
                  <a:t>元</a:t>
                </a:r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mtClean="0"/>
              </a:p>
              <a:p>
                <a:r>
                  <a:rPr lang="zh-CN" altLang="en-US" smtClean="0"/>
                  <a:t>存在逆元</a:t>
                </a:r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,∃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zh-CN" altLang="en-US" smtClean="0"/>
                  <a:t>构成一个群，记为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,⊗)</m:t>
                    </m:r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(</a:t>
            </a:r>
            <a:r>
              <a:rPr lang="zh-CN" altLang="en-US" smtClean="0"/>
              <a:t>有理数，乘法</a:t>
            </a:r>
            <a:r>
              <a:rPr lang="en-US" altLang="zh-CN" smtClean="0"/>
              <a:t>)</a:t>
            </a:r>
            <a:r>
              <a:rPr lang="zh-CN" altLang="en-US" smtClean="0"/>
              <a:t>是群吗？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(</a:t>
            </a:r>
            <a:r>
              <a:rPr lang="zh-CN" altLang="en-US" smtClean="0"/>
              <a:t>正整数，加法</a:t>
            </a:r>
            <a:r>
              <a:rPr lang="en-US" altLang="zh-CN" smtClean="0"/>
              <a:t>)</a:t>
            </a:r>
            <a:r>
              <a:rPr lang="zh-CN" altLang="en-US"/>
              <a:t>是群吗？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(</a:t>
            </a:r>
            <a:r>
              <a:rPr lang="zh-CN" altLang="en-US" smtClean="0"/>
              <a:t>有</a:t>
            </a:r>
            <a:r>
              <a:rPr lang="zh-CN" altLang="en-US"/>
              <a:t>理数</a:t>
            </a:r>
            <a:r>
              <a:rPr lang="zh-CN" altLang="en-US" smtClean="0"/>
              <a:t>，加法</a:t>
            </a:r>
            <a:r>
              <a:rPr lang="en-US" altLang="zh-CN"/>
              <a:t>)</a:t>
            </a:r>
            <a:r>
              <a:rPr lang="zh-CN" altLang="en-US"/>
              <a:t>是群吗？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(</a:t>
            </a:r>
            <a:r>
              <a:rPr lang="zh-CN" altLang="en-US" smtClean="0"/>
              <a:t>无理数，</a:t>
            </a:r>
            <a:r>
              <a:rPr lang="zh-CN" altLang="en-US"/>
              <a:t>乘法</a:t>
            </a:r>
            <a:r>
              <a:rPr lang="en-US" altLang="zh-CN"/>
              <a:t>)</a:t>
            </a:r>
            <a:r>
              <a:rPr lang="zh-CN" altLang="en-US"/>
              <a:t>是群吗？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群论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27903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smtClean="0"/>
                  <a:t>这些整数，对模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意义下的乘法构成群。</a:t>
                </a:r>
                <a:endParaRPr lang="en-US" altLang="zh-CN" smtClean="0"/>
              </a:p>
              <a:p>
                <a:r>
                  <a:rPr lang="zh-CN" altLang="en-US" smtClean="0"/>
                  <a:t>逆元：就是我们熟悉的数论逆元。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我们马上会讲到，一般的数论函数对狄利克雷卷积构成群。</a:t>
                </a:r>
                <a:endParaRPr lang="en-US" altLang="zh-CN" smtClean="0"/>
              </a:p>
              <a:p>
                <a:r>
                  <a:rPr lang="zh-CN" altLang="en-US" b="0" smtClean="0"/>
                  <a:t>莫比乌斯函数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mtClean="0"/>
                  <a:t>的逆元。</a:t>
                </a:r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如何对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多项式，多项式乘法</a:t>
                </a:r>
                <a:r>
                  <a:rPr lang="en-US" altLang="zh-CN" smtClean="0"/>
                  <a:t>)</a:t>
                </a:r>
                <a:r>
                  <a:rPr lang="zh-CN" altLang="en-US" smtClean="0"/>
                  <a:t>求逆？只需要输出前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项的系数。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27903" cy="4023360"/>
              </a:xfrm>
              <a:blipFill>
                <a:blip r:embed="rId2"/>
                <a:stretch>
                  <a:fillRect l="-1577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一些逆元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我们发现，很多命题具有“若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，则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”的形式。我们把</a:t>
                </a:r>
                <a:r>
                  <a:rPr lang="en-US" altLang="zh-CN" smtClean="0"/>
                  <a:t>p</a:t>
                </a:r>
                <a:r>
                  <a:rPr lang="zh-CN" altLang="en-US" smtClean="0"/>
                  <a:t>称为条件，把</a:t>
                </a:r>
                <a:r>
                  <a:rPr lang="en-US" altLang="zh-CN" smtClean="0"/>
                  <a:t>q</a:t>
                </a:r>
                <a:r>
                  <a:rPr lang="zh-CN" altLang="en-US" smtClean="0"/>
                  <a:t>称为结论。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e.g.</a:t>
                </a:r>
              </a:p>
              <a:p>
                <a:r>
                  <a:rPr lang="zh-CN" altLang="en-US" smtClean="0"/>
                  <a:t>勾股定理：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若</a:t>
                </a:r>
                <a:r>
                  <a:rPr lang="zh-CN" altLang="en-US" smtClean="0"/>
                  <a:t>三角形是直角三角形，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mtClean="0"/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逆命题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1148</TotalTime>
  <Words>4115</Words>
  <Application>Microsoft Office PowerPoint</Application>
  <PresentationFormat>宽屏</PresentationFormat>
  <Paragraphs>452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Tw Cen MT</vt:lpstr>
      <vt:lpstr>仿宋</vt:lpstr>
      <vt:lpstr>宋体</vt:lpstr>
      <vt:lpstr>Calibri</vt:lpstr>
      <vt:lpstr>Cambria Math</vt:lpstr>
      <vt:lpstr>Consolas</vt:lpstr>
      <vt:lpstr>Wingdings</vt:lpstr>
      <vt:lpstr>Wingdings 3</vt:lpstr>
      <vt:lpstr>积分</vt:lpstr>
      <vt:lpstr>离散数学</vt:lpstr>
      <vt:lpstr>intro</vt:lpstr>
      <vt:lpstr>离散数学是什么</vt:lpstr>
      <vt:lpstr>知识树</vt:lpstr>
      <vt:lpstr>离散数学的意义</vt:lpstr>
      <vt:lpstr>命题逻辑</vt:lpstr>
      <vt:lpstr>命题</vt:lpstr>
      <vt:lpstr>二值逻辑</vt:lpstr>
      <vt:lpstr>逆命题</vt:lpstr>
      <vt:lpstr>逆命题</vt:lpstr>
      <vt:lpstr>条件</vt:lpstr>
      <vt:lpstr>充要条件</vt:lpstr>
      <vt:lpstr>否命题</vt:lpstr>
      <vt:lpstr>逆否命题</vt:lpstr>
      <vt:lpstr>几个命题的关系</vt:lpstr>
      <vt:lpstr>量词</vt:lpstr>
      <vt:lpstr>布尔代数入门</vt:lpstr>
      <vt:lpstr>布尔代数</vt:lpstr>
      <vt:lpstr>布尔代数</vt:lpstr>
      <vt:lpstr>布尔代数</vt:lpstr>
      <vt:lpstr>练习</vt:lpstr>
      <vt:lpstr>练习</vt:lpstr>
      <vt:lpstr>艾弗森括号</vt:lpstr>
      <vt:lpstr>艾弗森括号</vt:lpstr>
      <vt:lpstr>艾弗森括号</vt:lpstr>
      <vt:lpstr>突然来一道数论</vt:lpstr>
      <vt:lpstr>数论分块</vt:lpstr>
      <vt:lpstr>数论分块</vt:lpstr>
      <vt:lpstr>数论分块</vt:lpstr>
      <vt:lpstr>De Morgan定理</vt:lpstr>
      <vt:lpstr>位运算</vt:lpstr>
      <vt:lpstr>位运算</vt:lpstr>
      <vt:lpstr>补码</vt:lpstr>
      <vt:lpstr>lowbit</vt:lpstr>
      <vt:lpstr>一道趣题</vt:lpstr>
      <vt:lpstr>bitset</vt:lpstr>
      <vt:lpstr>集合论初步</vt:lpstr>
      <vt:lpstr>集合</vt:lpstr>
      <vt:lpstr>集合</vt:lpstr>
      <vt:lpstr>空集</vt:lpstr>
      <vt:lpstr>交、并、补、差</vt:lpstr>
      <vt:lpstr>交、并、补、差</vt:lpstr>
      <vt:lpstr>差集</vt:lpstr>
      <vt:lpstr>DE Morgan定理</vt:lpstr>
      <vt:lpstr>集合论与逻辑</vt:lpstr>
      <vt:lpstr>集合论与逻辑</vt:lpstr>
      <vt:lpstr>子集</vt:lpstr>
      <vt:lpstr>子集</vt:lpstr>
      <vt:lpstr>幂集</vt:lpstr>
      <vt:lpstr>抽屉原理</vt:lpstr>
      <vt:lpstr>抽屉原理</vt:lpstr>
      <vt:lpstr>容斥原理</vt:lpstr>
      <vt:lpstr>学分绩问题</vt:lpstr>
      <vt:lpstr>子问题</vt:lpstr>
      <vt:lpstr>01分数规划</vt:lpstr>
      <vt:lpstr>推柿子</vt:lpstr>
      <vt:lpstr>推柿子</vt:lpstr>
      <vt:lpstr>推柿子</vt:lpstr>
      <vt:lpstr>推柿子</vt:lpstr>
      <vt:lpstr>关系</vt:lpstr>
      <vt:lpstr>笛卡尔积</vt:lpstr>
      <vt:lpstr>关系</vt:lpstr>
      <vt:lpstr>关系矩阵，关系图</vt:lpstr>
      <vt:lpstr>关系的几个性质</vt:lpstr>
      <vt:lpstr>传递闭包</vt:lpstr>
      <vt:lpstr>几类特殊的关系</vt:lpstr>
      <vt:lpstr>等价关系</vt:lpstr>
      <vt:lpstr>等价关系</vt:lpstr>
      <vt:lpstr>等价关系</vt:lpstr>
      <vt:lpstr>等价关系</vt:lpstr>
      <vt:lpstr>复杂度理论</vt:lpstr>
      <vt:lpstr>偏序关系</vt:lpstr>
      <vt:lpstr>二维偏序</vt:lpstr>
      <vt:lpstr>二维偏序</vt:lpstr>
      <vt:lpstr>二维偏序</vt:lpstr>
      <vt:lpstr>三维偏序</vt:lpstr>
      <vt:lpstr>分治解决二维偏序</vt:lpstr>
      <vt:lpstr>Hasse图</vt:lpstr>
      <vt:lpstr>线段树</vt:lpstr>
      <vt:lpstr>线段树</vt:lpstr>
      <vt:lpstr>ST表</vt:lpstr>
      <vt:lpstr>著名不等式</vt:lpstr>
      <vt:lpstr>群论基本介绍</vt:lpstr>
      <vt:lpstr>群论</vt:lpstr>
      <vt:lpstr>群论</vt:lpstr>
      <vt:lpstr>一些逆元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598</cp:revision>
  <dcterms:created xsi:type="dcterms:W3CDTF">2016-12-04T04:07:19Z</dcterms:created>
  <dcterms:modified xsi:type="dcterms:W3CDTF">2019-08-08T01:30:50Z</dcterms:modified>
</cp:coreProperties>
</file>