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259" r:id="rId3"/>
    <p:sldId id="258" r:id="rId4"/>
    <p:sldId id="257" r:id="rId5"/>
    <p:sldId id="262" r:id="rId6"/>
    <p:sldId id="263" r:id="rId7"/>
    <p:sldId id="264" r:id="rId8"/>
    <p:sldId id="276" r:id="rId9"/>
    <p:sldId id="265" r:id="rId10"/>
    <p:sldId id="268" r:id="rId11"/>
    <p:sldId id="266" r:id="rId12"/>
    <p:sldId id="267" r:id="rId13"/>
    <p:sldId id="284" r:id="rId14"/>
    <p:sldId id="285" r:id="rId15"/>
    <p:sldId id="286" r:id="rId16"/>
    <p:sldId id="28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01" r:id="rId52"/>
    <p:sldId id="303" r:id="rId53"/>
    <p:sldId id="304" r:id="rId54"/>
    <p:sldId id="305" r:id="rId55"/>
    <p:sldId id="315" r:id="rId56"/>
    <p:sldId id="306" r:id="rId57"/>
    <p:sldId id="307" r:id="rId58"/>
    <p:sldId id="308" r:id="rId59"/>
    <p:sldId id="309" r:id="rId60"/>
    <p:sldId id="310" r:id="rId61"/>
    <p:sldId id="312" r:id="rId62"/>
    <p:sldId id="311" r:id="rId63"/>
    <p:sldId id="313" r:id="rId64"/>
    <p:sldId id="323" r:id="rId65"/>
    <p:sldId id="324" r:id="rId66"/>
    <p:sldId id="325" r:id="rId67"/>
    <p:sldId id="327" r:id="rId68"/>
    <p:sldId id="326" r:id="rId69"/>
    <p:sldId id="330" r:id="rId70"/>
    <p:sldId id="331" r:id="rId71"/>
    <p:sldId id="328" r:id="rId72"/>
    <p:sldId id="329" r:id="rId73"/>
    <p:sldId id="332" r:id="rId74"/>
    <p:sldId id="333" r:id="rId75"/>
    <p:sldId id="314" r:id="rId76"/>
    <p:sldId id="261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B0F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4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0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hacer.com/597#i-128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数论入门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8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写得更普遍一些：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&gt;⋯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整数除法</a:t>
            </a:r>
          </a:p>
        </p:txBody>
      </p:sp>
    </p:spTree>
    <p:extLst>
      <p:ext uri="{BB962C8B-B14F-4D97-AF65-F5344CB8AC3E}">
        <p14:creationId xmlns:p14="http://schemas.microsoft.com/office/powerpoint/2010/main" val="28538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那么我们现在可以再谈谈整除了。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，显然是当且仅当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是整数。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这个数为整数，则每一个指数都非负。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也就是，当且仅当：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再谈整除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2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所以，我们现在多了一种判断整除的手段：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质因数分解，然后对比指数。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每一个质数的指数都大于等于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的对应指数：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的倍数啦！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再谈整除</a:t>
            </a:r>
          </a:p>
        </p:txBody>
      </p:sp>
    </p:spTree>
    <p:extLst>
      <p:ext uri="{BB962C8B-B14F-4D97-AF65-F5344CB8AC3E}">
        <p14:creationId xmlns:p14="http://schemas.microsoft.com/office/powerpoint/2010/main" val="33665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给定一些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以内的初始数，实现：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乘法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除法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判断两个数是否相等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仅保证初始的数不超过</a:t>
            </a:r>
            <a:r>
              <a:rPr lang="en-US" altLang="zh-CN" dirty="0" smtClean="0"/>
              <a:t>100.</a:t>
            </a:r>
            <a:r>
              <a:rPr lang="zh-CN" altLang="en-US" dirty="0" smtClean="0"/>
              <a:t>运算结果可能爆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e.g. </a:t>
            </a:r>
            <a:r>
              <a:rPr lang="zh-CN" altLang="en-US" dirty="0" smtClean="0"/>
              <a:t>问</a:t>
            </a:r>
            <a:r>
              <a:rPr lang="en-US" altLang="zh-CN" dirty="0" smtClean="0"/>
              <a:t>20*30*50/60*70/80*90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是否相等。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例题：齿轮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改编自：洛谷</a:t>
            </a:r>
            <a:r>
              <a:rPr lang="en-US" altLang="zh-CN" dirty="0" smtClean="0"/>
              <a:t>P4079 【SDOI2016】</a:t>
            </a:r>
            <a:r>
              <a:rPr lang="zh-CN" altLang="en-US" dirty="0" smtClean="0"/>
              <a:t>齿轮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首先想到高精度。</a:t>
            </a:r>
            <a:endParaRPr lang="en-US" altLang="zh-CN" dirty="0" smtClean="0"/>
          </a:p>
          <a:p>
            <a:r>
              <a:rPr lang="zh-CN" altLang="en-US" dirty="0" smtClean="0"/>
              <a:t>但是太慢了。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计算？</a:t>
            </a:r>
            <a:endParaRPr lang="en-US" altLang="zh-CN" dirty="0" smtClean="0"/>
          </a:p>
          <a:p>
            <a:r>
              <a:rPr lang="zh-CN" altLang="en-US" dirty="0" smtClean="0"/>
              <a:t>如果有上万次运算，该如何保证精度？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注意到初始数不超过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，我们用质因数分解！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以内的质数只有那么多个，我们把一个整数分解成质数的幂，然后储存这些指数就好啦！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乘法：指数相加</a:t>
            </a:r>
            <a:endParaRPr lang="en-US" altLang="zh-CN" dirty="0" smtClean="0"/>
          </a:p>
          <a:p>
            <a:r>
              <a:rPr lang="zh-CN" altLang="en-US" dirty="0" smtClean="0"/>
              <a:t>除法：指数相减</a:t>
            </a:r>
            <a:endParaRPr lang="en-US" altLang="zh-CN" dirty="0" smtClean="0"/>
          </a:p>
          <a:p>
            <a:r>
              <a:rPr lang="zh-CN" altLang="en-US" dirty="0" smtClean="0"/>
              <a:t>判断是否相等：判断每一个指数是否相等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587" y="1927076"/>
            <a:ext cx="7239054" cy="45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小学老师教导我们：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，就称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约</a:t>
                </a:r>
                <a:r>
                  <a:rPr lang="zh-CN" altLang="en-US" dirty="0" smtClean="0"/>
                  <a:t>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的倍数。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那么，给定一个数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，它有多少个</a:t>
                </a:r>
                <a:r>
                  <a:rPr lang="zh-CN" altLang="en-US" dirty="0"/>
                  <a:t>约</a:t>
                </a:r>
                <a:r>
                  <a:rPr lang="zh-CN" altLang="en-US" dirty="0" smtClean="0"/>
                  <a:t>数？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约数与倍数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1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这个问题可以通过质因数分解来回答。</a:t>
                </a:r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180=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哪些数是它的因数呢？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根据之前的结论，这些数可以表示为：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是非负整数，满足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≤2,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≤2,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</a:t>
            </a:r>
            <a:r>
              <a:rPr lang="zh-CN" altLang="en-US" dirty="0" smtClean="0"/>
              <a:t>数个数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7007551" y="2286001"/>
                <a:ext cx="4982199" cy="267056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可取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{0,1,2}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共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种取法</a:t>
                </a:r>
                <a:endParaRPr lang="en-US" altLang="zh-CN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可</a:t>
                </a:r>
                <a:r>
                  <a:rPr lang="zh-CN" altLang="en-US" sz="24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{0,1,2}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共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种取法</a:t>
                </a:r>
                <a:endParaRPr lang="zh-CN" alt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/>
                  <a:t>可</a:t>
                </a:r>
                <a:r>
                  <a:rPr lang="zh-CN" altLang="en-US" sz="2400" dirty="0"/>
                  <a:t>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共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种取法</a:t>
                </a:r>
                <a:endParaRPr lang="en-US" altLang="zh-CN" sz="2400" dirty="0"/>
              </a:p>
              <a:p>
                <a:pPr algn="ctr"/>
                <a:endParaRPr lang="zh-CN" alt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3∗3∗2=18</m:t>
                    </m:r>
                  </m:oMath>
                </a14:m>
                <a:r>
                  <a:rPr lang="zh-CN" altLang="en-US" sz="2400" dirty="0" smtClean="0"/>
                  <a:t>种取法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 smtClean="0"/>
                  <a:t>每种取法对应了一个约数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51" y="2286001"/>
                <a:ext cx="4982199" cy="267056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也就是说，如果一个数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可以分解为：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则它的约数个数为：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+1)⋯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您可以找几个数验证一下</a:t>
                </a:r>
                <a:r>
                  <a:rPr lang="en-US" altLang="zh-CN" dirty="0" smtClean="0"/>
                  <a:t>233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约数个数</a:t>
            </a:r>
          </a:p>
        </p:txBody>
      </p:sp>
    </p:spTree>
    <p:extLst>
      <p:ext uri="{BB962C8B-B14F-4D97-AF65-F5344CB8AC3E}">
        <p14:creationId xmlns:p14="http://schemas.microsoft.com/office/powerpoint/2010/main" val="12789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这篇课件用于数论</a:t>
            </a:r>
            <a:r>
              <a:rPr lang="zh-CN" altLang="en-US" dirty="0" smtClean="0">
                <a:solidFill>
                  <a:srgbClr val="FF0000"/>
                </a:solidFill>
              </a:rPr>
              <a:t>入门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前置技能：小学数学知识</a:t>
            </a:r>
            <a:endParaRPr lang="en-US" altLang="zh-CN" dirty="0" smtClean="0"/>
          </a:p>
          <a:p>
            <a:r>
              <a:rPr lang="zh-CN" altLang="en-US" dirty="0" smtClean="0"/>
              <a:t>约定几个英文缩写：</a:t>
            </a:r>
            <a:endParaRPr lang="en-US" altLang="zh-CN" dirty="0" smtClean="0"/>
          </a:p>
          <a:p>
            <a:r>
              <a:rPr lang="en-US" altLang="zh-CN" dirty="0" smtClean="0"/>
              <a:t>e.g. 	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动物都是生物，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猫是生物。</a:t>
            </a:r>
            <a:endParaRPr lang="en-US" altLang="zh-CN" dirty="0" smtClean="0"/>
          </a:p>
          <a:p>
            <a:r>
              <a:rPr lang="en-US" altLang="zh-CN" dirty="0" smtClean="0"/>
              <a:t>etc.		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动物中有猫，狗，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P.S. 	</a:t>
            </a:r>
            <a:r>
              <a:rPr lang="zh-CN" altLang="en-US" dirty="0"/>
              <a:t>备注</a:t>
            </a:r>
            <a:r>
              <a:rPr lang="en-US" altLang="zh-CN" dirty="0" smtClean="0"/>
              <a:t>		P.S. </a:t>
            </a:r>
            <a:r>
              <a:rPr lang="zh-CN" altLang="en-US" dirty="0" smtClean="0"/>
              <a:t>这篇课件是</a:t>
            </a:r>
            <a:r>
              <a:rPr lang="en-US" altLang="zh-CN" dirty="0" err="1" smtClean="0"/>
              <a:t>rxz</a:t>
            </a:r>
            <a:r>
              <a:rPr lang="zh-CN" altLang="en-US" dirty="0" smtClean="0"/>
              <a:t>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现在您手上有两个数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，它们的最大公约数是：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我们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把这个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是多少？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我们继续从质因数分解的角度来考虑。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,⋯&gt;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,⋯&gt;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其公约数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,⋯&gt;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既然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，那么显然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既然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，那么显然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只要符合了上面这两个条件，那么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的公约数。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也就是说：如果满足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的公因数。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0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92289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现在我们让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取最大值，那么每个指数都应该尽可能大。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那就是：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⋯&gt;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200,60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(3,2)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(0,1)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⁡(2,1)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922893" cy="4023360"/>
              </a:xfrm>
              <a:blipFill rotWithShape="0">
                <a:blip r:embed="rId2"/>
                <a:stretch>
                  <a:fillRect l="-1563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24094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所以我们现在知道了：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的最大公约数，就是将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分别质因数分解，然后每个质数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取其在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中最小的指数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同理，我们可以推断出，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的最小公倍数为：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030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18118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未来我们会知道：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两个数的</a:t>
                </a:r>
                <a:r>
                  <a:rPr lang="en-US" altLang="zh-CN" dirty="0" err="1" smtClean="0"/>
                  <a:t>gcd</a:t>
                </a:r>
                <a:r>
                  <a:rPr lang="zh-CN" altLang="en-US" dirty="0" smtClean="0"/>
                  <a:t>很容易求，但是</a:t>
                </a:r>
                <a:r>
                  <a:rPr lang="en-US" altLang="zh-CN" dirty="0" smtClean="0"/>
                  <a:t>lcm</a:t>
                </a:r>
                <a:r>
                  <a:rPr lang="zh-CN" altLang="en-US" dirty="0" smtClean="0"/>
                  <a:t>不容易直接求出来。</a:t>
                </a:r>
                <a:endParaRPr lang="en-US" altLang="zh-CN" dirty="0"/>
              </a:p>
              <a:p>
                <a:r>
                  <a:rPr lang="zh-CN" altLang="en-US" dirty="0" smtClean="0"/>
                  <a:t>我们要求两个数的</a:t>
                </a:r>
                <a:r>
                  <a:rPr lang="en-US" altLang="zh-CN" dirty="0" smtClean="0"/>
                  <a:t>lcm</a:t>
                </a:r>
                <a:r>
                  <a:rPr lang="zh-CN" altLang="en-US" dirty="0" smtClean="0"/>
                  <a:t>，需要用到一个很漂亮的性质：</a:t>
                </a:r>
                <a:endParaRPr lang="en-US" altLang="zh-CN" dirty="0"/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lcm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这个道理是显然的。我们依然从质因数分解的角度考虑。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 &lt;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&lt;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显然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 smtClean="0"/>
                  <a:t>.</a:t>
                </a:r>
                <a:r>
                  <a:rPr lang="zh-CN" altLang="en-US" b="0" dirty="0" smtClean="0"/>
                  <a:t>故：</a:t>
                </a:r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证毕。</a:t>
                </a:r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与</a:t>
            </a:r>
            <a:r>
              <a:rPr lang="en-US" altLang="zh-CN" dirty="0"/>
              <a:t>lcm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1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如果您对上面的推导难以接受，那就看下面的图</a:t>
                </a:r>
                <a:r>
                  <a:rPr lang="en-US" altLang="zh-CN" dirty="0" smtClean="0"/>
                  <a:t>233</a:t>
                </a:r>
              </a:p>
              <a:p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=1008,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zh-CN" altLang="en-US" dirty="0" smtClean="0"/>
                  <a:t>为例：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所有的小方块最终都被乘了一次。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与</a:t>
            </a:r>
            <a:r>
              <a:rPr lang="en-US" altLang="zh-CN" dirty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78339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39" y="3649595"/>
                <a:ext cx="393106" cy="393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86114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4" y="3649595"/>
                <a:ext cx="393106" cy="393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93889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89" y="3649595"/>
                <a:ext cx="393106" cy="393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1665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65" y="3649595"/>
                <a:ext cx="393106" cy="3931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459964" y="3649595"/>
            <a:ext cx="770545" cy="3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78339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39" y="4400200"/>
                <a:ext cx="393106" cy="3931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986114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4" y="4400200"/>
                <a:ext cx="393106" cy="3931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93889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89" y="4400200"/>
                <a:ext cx="393106" cy="3931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001665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65" y="4400200"/>
                <a:ext cx="393106" cy="3931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459964" y="4400200"/>
            <a:ext cx="770545" cy="393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306424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24" y="4400200"/>
                <a:ext cx="393106" cy="3931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814199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199" y="4400200"/>
                <a:ext cx="393106" cy="3931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321974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74" y="3649595"/>
                <a:ext cx="393106" cy="3931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8829750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50" y="4400200"/>
                <a:ext cx="393106" cy="39310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288049" y="3649595"/>
            <a:ext cx="770545" cy="393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306423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23" y="3649595"/>
                <a:ext cx="393106" cy="393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813967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7" y="3649595"/>
                <a:ext cx="393106" cy="39310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321974" y="440020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74" y="4400200"/>
                <a:ext cx="393106" cy="39310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829750" y="364959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50" y="3649595"/>
                <a:ext cx="393106" cy="39310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6288049" y="4400200"/>
            <a:ext cx="770545" cy="393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04347" y="5090099"/>
            <a:ext cx="770545" cy="393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8616" y="5090099"/>
            <a:ext cx="770545" cy="393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664293" y="5020306"/>
                <a:ext cx="5454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3" y="5020306"/>
                <a:ext cx="5454213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721603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03" y="5090099"/>
                <a:ext cx="393106" cy="3931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06052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052" y="5090099"/>
                <a:ext cx="393106" cy="39310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213596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6" y="5090099"/>
                <a:ext cx="393106" cy="39310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229379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79" y="5090099"/>
                <a:ext cx="393106" cy="39310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737155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55" y="5090099"/>
                <a:ext cx="393106" cy="39310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44930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930" y="5090099"/>
                <a:ext cx="393106" cy="39310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260481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81" y="5090099"/>
                <a:ext cx="393106" cy="39310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752705" y="509009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05" y="5090099"/>
                <a:ext cx="393106" cy="39310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因此，如果我们能很快地求出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 smtClean="0"/>
                  <a:t>，那么可以通过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来得到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那么，如何快速求出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呢？请学习下一章节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模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与</a:t>
            </a:r>
            <a:r>
              <a:rPr lang="en-US" altLang="zh-CN" dirty="0"/>
              <a:t>lcm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1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在这一章里，我们讨论了整除的几个性质，学习了一个重要的数学工具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质因数分解。</a:t>
                </a:r>
                <a:endParaRPr lang="en-US" altLang="zh-CN" dirty="0"/>
              </a:p>
              <a:p>
                <a:r>
                  <a:rPr lang="zh-CN" altLang="en-US" dirty="0" smtClean="0"/>
                  <a:t>利用质因数分解，可以对很多数学事实作出解释，而算术基本定理保证了一个数的质因数分解是唯一的。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然而，对于两个正整数，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未必能把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除尽。那么除不尽的情况，我们将在下一章进行讨论。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课间休息</a:t>
                </a:r>
                <a:r>
                  <a:rPr lang="en-US" altLang="zh-CN" dirty="0"/>
                  <a:t>5</a:t>
                </a:r>
                <a:r>
                  <a:rPr lang="en-US" altLang="zh-CN" dirty="0" smtClean="0"/>
                  <a:t>min.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576" r="-1442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69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2</a:t>
            </a:r>
          </a:p>
          <a:p>
            <a:r>
              <a:rPr lang="zh-CN" altLang="en-US" dirty="0" smtClean="0"/>
              <a:t>膜的新世界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0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Part 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3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仍然是小学内容（感谢小学老师）。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一个数除以另一个数，得到商和余数：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17÷5=3⋯⋯2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764140" y="4742916"/>
            <a:ext cx="720610" cy="717847"/>
            <a:chOff x="5729956" y="4777099"/>
            <a:chExt cx="720610" cy="717847"/>
          </a:xfrm>
        </p:grpSpPr>
        <p:cxnSp>
          <p:nvCxnSpPr>
            <p:cNvPr id="7" name="直接箭头连接符 6"/>
            <p:cNvCxnSpPr>
              <a:stCxn id="9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商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54028" y="4742916"/>
            <a:ext cx="720610" cy="717847"/>
            <a:chOff x="5729956" y="4777099"/>
            <a:chExt cx="720610" cy="717847"/>
          </a:xfrm>
        </p:grpSpPr>
        <p:cxnSp>
          <p:nvCxnSpPr>
            <p:cNvPr id="19" name="直接箭头连接符 18"/>
            <p:cNvCxnSpPr>
              <a:stCxn id="20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余数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75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那么我们今天约定两个符号：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下取整：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即舍弃掉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的小数部分，仅保留整数。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取模：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 smtClean="0"/>
                  <a:t>的余数。以下简记为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7%2=1 , 9%3=0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3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现在我们重新表示除法：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35822" y="3566335"/>
                <a:ext cx="30651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17÷5=3⋯⋯2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22" y="3566335"/>
                <a:ext cx="306519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841477" y="3979600"/>
            <a:ext cx="1710498" cy="717847"/>
            <a:chOff x="5764140" y="4742916"/>
            <a:chExt cx="1710498" cy="717847"/>
          </a:xfrm>
        </p:grpSpPr>
        <p:grpSp>
          <p:nvGrpSpPr>
            <p:cNvPr id="6" name="组合 5"/>
            <p:cNvGrpSpPr/>
            <p:nvPr/>
          </p:nvGrpSpPr>
          <p:grpSpPr>
            <a:xfrm>
              <a:off x="5764140" y="4742916"/>
              <a:ext cx="720610" cy="717847"/>
              <a:chOff x="5729956" y="4777099"/>
              <a:chExt cx="720610" cy="717847"/>
            </a:xfrm>
          </p:grpSpPr>
          <p:cxnSp>
            <p:nvCxnSpPr>
              <p:cNvPr id="7" name="直接箭头连接符 6"/>
              <p:cNvCxnSpPr>
                <a:stCxn id="8" idx="0"/>
              </p:cNvCxnSpPr>
              <p:nvPr/>
            </p:nvCxnSpPr>
            <p:spPr>
              <a:xfrm flipV="1">
                <a:off x="6090261" y="4777099"/>
                <a:ext cx="0" cy="316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" name="圆角矩形 7"/>
              <p:cNvSpPr/>
              <p:nvPr/>
            </p:nvSpPr>
            <p:spPr>
              <a:xfrm>
                <a:off x="5729956" y="5093294"/>
                <a:ext cx="720610" cy="4016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商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754028" y="4742916"/>
              <a:ext cx="720610" cy="717847"/>
              <a:chOff x="5729956" y="4777099"/>
              <a:chExt cx="720610" cy="717847"/>
            </a:xfrm>
          </p:grpSpPr>
          <p:cxnSp>
            <p:nvCxnSpPr>
              <p:cNvPr id="10" name="直接箭头连接符 9"/>
              <p:cNvCxnSpPr>
                <a:stCxn id="11" idx="0"/>
              </p:cNvCxnSpPr>
              <p:nvPr/>
            </p:nvCxnSpPr>
            <p:spPr>
              <a:xfrm flipV="1">
                <a:off x="6090261" y="4777099"/>
                <a:ext cx="0" cy="316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729956" y="5093294"/>
                <a:ext cx="720610" cy="40165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余数</a:t>
                </a:r>
                <a:endParaRPr lang="zh-CN" altLang="en-US" dirty="0"/>
              </a:p>
            </p:txBody>
          </p:sp>
        </p:grpSp>
      </p:grpSp>
      <p:sp>
        <p:nvSpPr>
          <p:cNvPr id="14" name="右箭头 13"/>
          <p:cNvSpPr/>
          <p:nvPr/>
        </p:nvSpPr>
        <p:spPr>
          <a:xfrm>
            <a:off x="5256048" y="3849880"/>
            <a:ext cx="1256232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50469" y="3529482"/>
                <a:ext cx="3969676" cy="1912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17=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∗5+17%5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3∗5+2        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69" y="3529482"/>
                <a:ext cx="3969676" cy="19127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7839340" y="4925571"/>
            <a:ext cx="720610" cy="717847"/>
            <a:chOff x="5729956" y="4777099"/>
            <a:chExt cx="720610" cy="717847"/>
          </a:xfrm>
        </p:grpSpPr>
        <p:cxnSp>
          <p:nvCxnSpPr>
            <p:cNvPr id="38" name="直接箭头连接符 37"/>
            <p:cNvCxnSpPr>
              <a:stCxn id="39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商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98139" y="4925571"/>
            <a:ext cx="720610" cy="717847"/>
            <a:chOff x="6507623" y="4777099"/>
            <a:chExt cx="720610" cy="717847"/>
          </a:xfrm>
        </p:grpSpPr>
        <p:cxnSp>
          <p:nvCxnSpPr>
            <p:cNvPr id="36" name="直接箭头连接符 35"/>
            <p:cNvCxnSpPr>
              <a:stCxn id="37" idx="0"/>
            </p:cNvCxnSpPr>
            <p:nvPr/>
          </p:nvCxnSpPr>
          <p:spPr>
            <a:xfrm flipV="1">
              <a:off x="6867928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6507623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余数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7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普遍地，我们可以这样表达除法：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是除数，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是商，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是余数。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3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显然，如果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能将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整除，那么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的余数为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也就是说：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所以，我们判断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能否整除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，就只需要判断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这很方便用代码实现。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</a:p>
        </p:txBody>
      </p:sp>
    </p:spTree>
    <p:extLst>
      <p:ext uri="{BB962C8B-B14F-4D97-AF65-F5344CB8AC3E}">
        <p14:creationId xmlns:p14="http://schemas.microsoft.com/office/powerpoint/2010/main" val="5366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首先，由于模是取余，所以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一定落在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之间。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这个道理人尽皆知。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另外，取模有两个很好的性质：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加法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乘法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e.g.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3+5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6+7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9+1000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%20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 + 10 + 3 + 0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%20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这个性质可以称为“随时取模”。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模的性质</a:t>
            </a:r>
          </a:p>
        </p:txBody>
      </p:sp>
    </p:spTree>
    <p:extLst>
      <p:ext uri="{BB962C8B-B14F-4D97-AF65-F5344CB8AC3E}">
        <p14:creationId xmlns:p14="http://schemas.microsoft.com/office/powerpoint/2010/main" val="31345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这是模运算一个极为重要的性质：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只含加法和乘法</a:t>
                </a:r>
                <a:r>
                  <a:rPr lang="zh-CN" altLang="en-US" dirty="0" smtClean="0"/>
                  <a:t>的式子中，如果最后的运算结果需要对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取模，那么您可以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在运算过程中随便取模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只需要最后把结果对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再取模，答案就是正确的。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随时取模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0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利用随时取模的性质，我们可以对一些数学事实作出解释。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整除，当且仅当十</a:t>
                </a:r>
                <a:r>
                  <a:rPr lang="zh-CN" altLang="en-US" dirty="0"/>
                  <a:t>进制</a:t>
                </a:r>
                <a:r>
                  <a:rPr lang="zh-CN" altLang="en-US" dirty="0" smtClean="0"/>
                  <a:t>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各位数字之和</a:t>
                </a:r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整除。例如，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1+2+3=6</m:t>
                    </m:r>
                  </m:oMath>
                </a14:m>
                <a:r>
                  <a:rPr lang="zh-CN" altLang="en-US" dirty="0" smtClean="0"/>
                  <a:t>也被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请您思考一番，这个性质如何证明？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随时取模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我们考虑一下三位数的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e>
                    </m:bar>
                  </m:oMath>
                </a14:m>
                <a:r>
                  <a:rPr lang="zh-CN" altLang="en-US" dirty="0" smtClean="0"/>
                  <a:t>，也就是说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 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100%3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10%3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</m:t>
                    </m:r>
                  </m:oMath>
                </a14:m>
                <a:r>
                  <a:rPr lang="en-US" altLang="zh-CN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</m:t>
                    </m:r>
                  </m:oMath>
                </a14:m>
                <a:r>
                  <a:rPr lang="en-US" altLang="zh-CN" b="0" dirty="0" smtClean="0"/>
                  <a:t> </a:t>
                </a:r>
              </a:p>
              <a:p>
                <a:r>
                  <a:rPr lang="zh-CN" altLang="en-US" b="0" dirty="0" smtClean="0"/>
                  <a:t>也就是说：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%3=0</m:t>
                    </m:r>
                  </m:oMath>
                </a14:m>
                <a:r>
                  <a:rPr lang="zh-CN" altLang="en-US" b="0" dirty="0" smtClean="0"/>
                  <a:t>，等价于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b="0" dirty="0" smtClean="0"/>
                  <a:t>其他位数的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同理。证毕。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随时取模</a:t>
            </a:r>
          </a:p>
        </p:txBody>
      </p:sp>
    </p:spTree>
    <p:extLst>
      <p:ext uri="{BB962C8B-B14F-4D97-AF65-F5344CB8AC3E}">
        <p14:creationId xmlns:p14="http://schemas.microsoft.com/office/powerpoint/2010/main" val="30455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 smtClean="0"/>
                  <a:t>整除，也就是说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 smtClean="0"/>
                  <a:t>的倍数，那么记为：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e.g. 2|6,3|9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特别地，对于任意正整数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这个符号很方便，不是吗？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1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现在请您证明：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整除当且仅当其最后两位数被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整除。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zh-CN" altLang="en-US" dirty="0"/>
                  <a:t>，也就是说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则有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%4=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%4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随时取模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页脚占位符 3"/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P.S. </a:t>
                </a:r>
                <a:r>
                  <a:rPr lang="zh-CN" altLang="en-US" dirty="0" smtClean="0"/>
                  <a:t>其他位数的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当然同理可证。</a:t>
                </a:r>
                <a:endParaRPr lang="en-US" dirty="0"/>
              </a:p>
            </p:txBody>
          </p:sp>
        </mc:Choice>
        <mc:Fallback xmlns="">
          <p:sp>
            <p:nvSpPr>
              <p:cNvPr id="4" name="页脚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 rotWithShape="0">
                <a:blip r:embed="rId4"/>
                <a:stretch>
                  <a:fillRect l="-627" t="-42222" b="-6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71779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上面的式子中，尾部总是跟着一个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zh-CN" altLang="en-US" dirty="0" smtClean="0"/>
                  <a:t>来表示最后需要取个模。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这看着很不方便。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我们在式子最后写个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，表示这个式子是在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意义</a:t>
                </a:r>
                <a:r>
                  <a:rPr lang="zh-CN" altLang="en-US" dirty="0" smtClean="0"/>
                  <a:t>下成立。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相应地，将等号改成全等号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36≡11      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5)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717793" cy="4023360"/>
              </a:xfrm>
              <a:blipFill rotWithShape="0">
                <a:blip r:embed="rId2"/>
                <a:stretch>
                  <a:fillRect l="-1593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这个表达方式也是在数学书上常用的表达。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在模意义下，以下两个重要性质成立：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则有：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这些都是很显然的。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模意义</a:t>
            </a:r>
          </a:p>
        </p:txBody>
      </p:sp>
    </p:spTree>
    <p:extLst>
      <p:ext uri="{BB962C8B-B14F-4D97-AF65-F5344CB8AC3E}">
        <p14:creationId xmlns:p14="http://schemas.microsoft.com/office/powerpoint/2010/main" val="2157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下取整有如下性质：若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均为正整数，则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证明留作练习。提示：</a:t>
                </a:r>
                <a:endParaRPr lang="en-US" altLang="zh-CN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为整数，则有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杂性质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还记得上一章节开下的坑吗？如何快速求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>?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那么当然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的公因数。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谁是最大的呢？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我们来介绍</a:t>
                </a:r>
                <a:r>
                  <a:rPr lang="en-US" altLang="zh-CN" dirty="0" smtClean="0"/>
                  <a:t>GCD</a:t>
                </a:r>
                <a:r>
                  <a:rPr lang="zh-CN" altLang="en-US" dirty="0" smtClean="0"/>
                  <a:t>递归定理。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这个定理通过不断地缩小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，来简化我们的运算。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这个定理的证明有一些技巧性。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GCD</a:t>
            </a:r>
            <a:r>
              <a:rPr lang="zh-CN" altLang="en-US" dirty="0" smtClean="0"/>
              <a:t>递归定理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8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我们要证明两个数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相等，可以考虑证明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因为前者蕴含了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后者蕴含了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两者同时成立，则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所以现在我们的思路是：证明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r>
              <a:rPr lang="zh-CN" altLang="en-US" dirty="0"/>
              <a:t>递归定理</a:t>
            </a:r>
          </a:p>
        </p:txBody>
      </p:sp>
    </p:spTree>
    <p:extLst>
      <p:ext uri="{BB962C8B-B14F-4D97-AF65-F5344CB8AC3E}">
        <p14:creationId xmlns:p14="http://schemas.microsoft.com/office/powerpoint/2010/main" val="193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410145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如何证明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呢？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我们不妨设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则可设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𝑞𝑘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即证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又注意到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互质，故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非</a:t>
                </a:r>
                <a:r>
                  <a:rPr lang="en-US" altLang="zh-CN" dirty="0" smtClean="0"/>
                  <a:t>0.</a:t>
                </a:r>
              </a:p>
              <a:p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𝑞𝑘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的正整数倍。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𝑞𝑘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的正整数倍。</a:t>
                </a:r>
                <a:endParaRPr lang="en-US" altLang="zh-CN" dirty="0" smtClean="0"/>
              </a:p>
              <a:p>
                <a:r>
                  <a:rPr lang="zh-CN" altLang="en-US" u="sng" dirty="0" smtClean="0"/>
                  <a:t>此部分证毕。</a:t>
                </a:r>
                <a:endParaRPr lang="en-US" altLang="zh-CN" u="sng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410145" cy="4023360"/>
              </a:xfrm>
              <a:blipFill rotWithShape="0">
                <a:blip r:embed="rId2"/>
                <a:stretch>
                  <a:fillRect l="-1639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r>
              <a:rPr lang="zh-CN" altLang="en-US" dirty="0"/>
              <a:t>递归定理</a:t>
            </a:r>
          </a:p>
        </p:txBody>
      </p:sp>
    </p:spTree>
    <p:extLst>
      <p:ext uri="{BB962C8B-B14F-4D97-AF65-F5344CB8AC3E}">
        <p14:creationId xmlns:p14="http://schemas.microsoft.com/office/powerpoint/2010/main" val="1919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如何证明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呢？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则可设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的商是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𝑟𝑤𝑑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又有我们本来就知道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b="0" dirty="0" smtClean="0"/>
                  <a:t>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整除。</a:t>
                </a:r>
                <a:endParaRPr lang="en-US" altLang="zh-CN" dirty="0" smtClean="0"/>
              </a:p>
              <a:p>
                <a:r>
                  <a:rPr lang="zh-CN" altLang="en-US" u="sng" dirty="0"/>
                  <a:t>此部分证毕</a:t>
                </a:r>
                <a:r>
                  <a:rPr lang="zh-CN" altLang="en-US" u="sng" dirty="0" smtClean="0"/>
                  <a:t>。原命题证毕。</a:t>
                </a:r>
                <a:endParaRPr lang="en-US" altLang="zh-CN" u="sng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r>
              <a:rPr lang="zh-CN" altLang="en-US" dirty="0"/>
              <a:t>递归定理</a:t>
            </a:r>
          </a:p>
        </p:txBody>
      </p:sp>
    </p:spTree>
    <p:extLst>
      <p:ext uri="{BB962C8B-B14F-4D97-AF65-F5344CB8AC3E}">
        <p14:creationId xmlns:p14="http://schemas.microsoft.com/office/powerpoint/2010/main" val="32555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一个递归完事。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课后习题：</a:t>
            </a:r>
            <a:endParaRPr lang="en-US" altLang="zh-CN" dirty="0" smtClean="0"/>
          </a:p>
          <a:p>
            <a:r>
              <a:rPr lang="zh-CN" altLang="en-US" dirty="0" smtClean="0"/>
              <a:t>请将它改为迭代。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12" y="2286000"/>
            <a:ext cx="6876916" cy="32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的倍数，那么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的倍数也是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的倍数。</a:t>
                </a:r>
                <a:endParaRPr lang="en-US" altLang="zh-CN" dirty="0"/>
              </a:p>
              <a:p>
                <a:r>
                  <a:rPr lang="en-US" altLang="zh-CN" dirty="0" smtClean="0"/>
                  <a:t>e.g. 2|4,4|12.</a:t>
                </a:r>
                <a:r>
                  <a:rPr lang="zh-CN" altLang="en-US" dirty="0" smtClean="0"/>
                  <a:t>故有</a:t>
                </a:r>
                <a:r>
                  <a:rPr lang="en-US" altLang="zh-CN" dirty="0" smtClean="0"/>
                  <a:t>2|12.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这是一个很显然的结论。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我们可以由此推导出整除的“传递性”：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9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dirty="0" smtClean="0"/>
                  <a:t>的时候，初学者往往使用下面的代码：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实际上这是不妥当的。因为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可能会爆掉</a:t>
                </a:r>
                <a:r>
                  <a:rPr lang="en-US" altLang="zh-CN" dirty="0" smtClean="0"/>
                  <a:t>int.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正确的写法是：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42577"/>
            <a:ext cx="278130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001337"/>
            <a:ext cx="3267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我们将小学除法写成了用</a:t>
            </a:r>
            <a:r>
              <a:rPr lang="zh-CN" altLang="en-US" dirty="0" smtClean="0">
                <a:solidFill>
                  <a:srgbClr val="FF0000"/>
                </a:solidFill>
              </a:rPr>
              <a:t>下取整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取模</a:t>
            </a:r>
            <a:r>
              <a:rPr lang="zh-CN" altLang="en-US" dirty="0" smtClean="0"/>
              <a:t>表达的形式，并观赏了一番下取整和取模的性质。</a:t>
            </a:r>
            <a:endParaRPr lang="en-US" altLang="zh-CN" dirty="0"/>
          </a:p>
          <a:p>
            <a:r>
              <a:rPr lang="zh-CN" altLang="en-US" dirty="0" smtClean="0"/>
              <a:t>在计数问题中，由于答案可能过大，而在这种题目中考察高精度是一种比较无聊的行为，所以出题人往往要求输出答案对一个数取模的值。通常情况下是</a:t>
            </a:r>
            <a:r>
              <a:rPr lang="zh-CN" altLang="en-US" dirty="0" smtClean="0">
                <a:solidFill>
                  <a:srgbClr val="FF0000"/>
                </a:solidFill>
              </a:rPr>
              <a:t>模一个质数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为什么模质数呢？您可能在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提高组（及以上）竞赛的学习过程中找到答案。</a:t>
            </a:r>
            <a:endParaRPr lang="en-US" altLang="zh-CN" dirty="0" smtClean="0"/>
          </a:p>
          <a:p>
            <a:r>
              <a:rPr lang="zh-CN" altLang="en-US" dirty="0" smtClean="0"/>
              <a:t>课间休息</a:t>
            </a:r>
            <a:r>
              <a:rPr lang="en-US" altLang="zh-CN" dirty="0"/>
              <a:t>5</a:t>
            </a:r>
            <a:r>
              <a:rPr lang="en-US" altLang="zh-CN" dirty="0" smtClean="0"/>
              <a:t>min.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638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质数与筛法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isPrime</a:t>
            </a:r>
            <a:r>
              <a:rPr lang="en-US" altLang="zh-CN" dirty="0" smtClean="0"/>
              <a:t>(n){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6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1359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质数</a:t>
                </a:r>
                <a:r>
                  <a:rPr lang="en-US" altLang="zh-CN" dirty="0" smtClean="0"/>
                  <a:t>(prime)</a:t>
                </a:r>
                <a:r>
                  <a:rPr lang="zh-CN" altLang="en-US" dirty="0" smtClean="0"/>
                  <a:t>又叫素数。定义为：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是质数，当且仅当它的约数只有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和它本身。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因此，质数是“不可分割”的数。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整除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一章中，我们已经说过，合数可以被质因数分解。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13592" cy="4023360"/>
              </a:xfrm>
              <a:blipFill rotWithShape="0">
                <a:blip r:embed="rId2"/>
                <a:stretch>
                  <a:fillRect l="-1672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4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各位小学的时候应该背过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以内的质数表：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2,3,5,7,11,13,17,19,23,29,31,37,41,43,47,53,59,61,67,71,73,79,83,89,97</a:t>
            </a:r>
          </a:p>
          <a:p>
            <a:endParaRPr lang="en-US" altLang="zh-CN" dirty="0"/>
          </a:p>
          <a:p>
            <a:r>
              <a:rPr lang="zh-CN" altLang="en-US" dirty="0" smtClean="0"/>
              <a:t>（共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中的质数个数为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则有：</a:t>
                </a:r>
                <a:endParaRPr lang="en-US" altLang="zh-CN" dirty="0" smtClean="0"/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越大，这个式子估计得越精确。</a:t>
                </a:r>
                <a:r>
                  <a:rPr lang="en-US" altLang="zh-CN" dirty="0" smtClean="0"/>
                  <a:t>*</a:t>
                </a:r>
              </a:p>
              <a:p>
                <a:r>
                  <a:rPr lang="zh-CN" altLang="en-US" dirty="0" smtClean="0"/>
                  <a:t>此式可以用于复杂度分析。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质数定理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P.S. * </a:t>
            </a:r>
            <a:r>
              <a:rPr lang="zh-CN" altLang="en-US" dirty="0" smtClean="0"/>
              <a:t>更加规范的表达是：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62840" y="6167046"/>
                <a:ext cx="4708733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40" y="6167046"/>
                <a:ext cx="4708733" cy="676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有一个很有趣的事实：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将一个数分解成质数的积，那么顶多拆成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个质数。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因为：最坏情况就是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=2×2×2⋯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而这里一共只有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质因数分解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8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我们发现，一个数大于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的质因子顶多一个。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证明：假设有俩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).</a:t>
                </a:r>
              </a:p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势必是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的因子。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都大于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绝不可能是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的因子。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产生矛盾，原命题得证。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质</a:t>
                </a:r>
                <a:r>
                  <a:rPr lang="zh-CN" altLang="en-US" dirty="0"/>
                  <a:t>因数分解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因此，我们只需要考虑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中的质数，由它们来试除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质因数分解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18" y="2928212"/>
            <a:ext cx="8393337" cy="3146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5442986" y="3699002"/>
                <a:ext cx="2845750" cy="802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不停地除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，直到除不尽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86" y="3699002"/>
                <a:ext cx="2845750" cy="80245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现在我们需要求出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中所有质数。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我们可以利用前面的算法，将每个数进行质因数分解，如果分解结果是它自己，那么这个数就是质数。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复杂度是多少呢？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ra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 smtClean="0"/>
              <a:t>质因数分解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小学老师告诉我们，质数是无法进行质因数分解的。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我们把正整数拆分成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质数的幂</a:t>
                </a:r>
                <a:r>
                  <a:rPr lang="zh-CN" altLang="en-US" dirty="0" smtClean="0"/>
                  <a:t>的乘积，称为整数的质因数分解：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e.g.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24=2×2×2×3=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33=3×11=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那么我们采用另一种办法：筛法。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首先，我们筛掉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的倍数，然后筛掉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的倍数，然后筛掉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 smtClean="0"/>
                  <a:t>的倍数</a:t>
                </a:r>
                <a:r>
                  <a:rPr lang="en-US" altLang="zh-CN" dirty="0" smtClean="0"/>
                  <a:t>……</a:t>
                </a:r>
              </a:p>
              <a:p>
                <a:r>
                  <a:rPr lang="zh-CN" altLang="en-US" dirty="0" smtClean="0"/>
                  <a:t>剩下来的数就是质数。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0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zh-CN" altLang="en-US" dirty="0" smtClean="0"/>
                  <a:t>为例：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87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548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8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68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058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38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529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019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509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999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489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980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470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4960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0450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940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143095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456821" y="3212902"/>
            <a:ext cx="8148660" cy="461788"/>
            <a:chOff x="2456821" y="3212902"/>
            <a:chExt cx="8148660" cy="46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2456821" y="3213217"/>
              <a:ext cx="461473" cy="461473"/>
              <a:chOff x="2456821" y="3213217"/>
              <a:chExt cx="461473" cy="461473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652901" y="3212904"/>
              <a:ext cx="461473" cy="461473"/>
              <a:chOff x="2456821" y="3213217"/>
              <a:chExt cx="461473" cy="461473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3554855" y="3213217"/>
              <a:ext cx="461473" cy="461473"/>
              <a:chOff x="2456821" y="3213217"/>
              <a:chExt cx="461473" cy="461473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5749022" y="3212904"/>
              <a:ext cx="461473" cy="461473"/>
              <a:chOff x="2456821" y="3213217"/>
              <a:chExt cx="461473" cy="461473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851807" y="3212903"/>
              <a:ext cx="461473" cy="461473"/>
              <a:chOff x="2456821" y="3213217"/>
              <a:chExt cx="461473" cy="46147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7947021" y="3212902"/>
              <a:ext cx="461473" cy="461473"/>
              <a:chOff x="2456821" y="3213217"/>
              <a:chExt cx="461473" cy="461473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9042235" y="3212902"/>
              <a:ext cx="461473" cy="461473"/>
              <a:chOff x="2456821" y="3213217"/>
              <a:chExt cx="461473" cy="461473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10144008" y="3212902"/>
              <a:ext cx="461473" cy="461473"/>
              <a:chOff x="2456821" y="3213217"/>
              <a:chExt cx="461473" cy="461473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/>
          <p:cNvGrpSpPr/>
          <p:nvPr/>
        </p:nvGrpSpPr>
        <p:grpSpPr>
          <a:xfrm>
            <a:off x="5199285" y="3212902"/>
            <a:ext cx="3761721" cy="461473"/>
            <a:chOff x="5199285" y="3212902"/>
            <a:chExt cx="3761721" cy="461473"/>
          </a:xfrm>
        </p:grpSpPr>
        <p:grpSp>
          <p:nvGrpSpPr>
            <p:cNvPr id="58" name="组合 57"/>
            <p:cNvGrpSpPr/>
            <p:nvPr/>
          </p:nvGrpSpPr>
          <p:grpSpPr>
            <a:xfrm>
              <a:off x="5199285" y="3212902"/>
              <a:ext cx="461473" cy="461473"/>
              <a:chOff x="2456821" y="3213217"/>
              <a:chExt cx="461473" cy="461473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8499533" y="3212902"/>
              <a:ext cx="461473" cy="461473"/>
              <a:chOff x="2456821" y="3213217"/>
              <a:chExt cx="461473" cy="461473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62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0" y="2942488"/>
            <a:ext cx="9476708" cy="31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容易看出，这个筛法已经非常接近线性，在</a:t>
                </a:r>
                <a:r>
                  <a:rPr lang="en-US" altLang="zh-CN" dirty="0" smtClean="0"/>
                  <a:t>NOIP</a:t>
                </a:r>
                <a:r>
                  <a:rPr lang="zh-CN" altLang="en-US" dirty="0" smtClean="0"/>
                  <a:t>中够用了。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如果您想学习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的筛法，请查阅：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线性筛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9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为什么我迟迟不讲模意义下的除法呢？</a:t>
            </a:r>
            <a:endParaRPr lang="en-US" altLang="zh-CN" dirty="0" smtClean="0"/>
          </a:p>
          <a:p>
            <a:r>
              <a:rPr lang="zh-CN" altLang="en-US" dirty="0" smtClean="0"/>
              <a:t>想一想，有理数允许分数的存在，模意义下还允许吗？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(5/3)*12</a:t>
            </a:r>
            <a:r>
              <a:rPr lang="zh-CN" altLang="en-US" dirty="0" smtClean="0"/>
              <a:t>，尽管开始出现了分数（这是不被允许的），但是后来乘上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，结果仍然是正整数，因此这个式子</a:t>
            </a:r>
            <a:r>
              <a:rPr lang="zh-CN" altLang="en-US" dirty="0" smtClean="0">
                <a:solidFill>
                  <a:srgbClr val="FF0000"/>
                </a:solidFill>
              </a:rPr>
              <a:t>在模意义下是合法的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这个问题如何解决呢？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4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03251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我们需要一种方法来“记账”。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执行“除以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”的时候，我们试着乘上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另一个数</a:t>
                </a:r>
                <a:r>
                  <a:rPr lang="zh-CN" altLang="en-US" dirty="0" smtClean="0"/>
                  <a:t>（记账）；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等到日后乘上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的时候，我们就能把数变回来，得到正确结果。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在有理数下，这“另一个数”显然是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在模意义下是多少？我们又如何找到这个数？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03251" cy="4023360"/>
              </a:xfrm>
              <a:blipFill rotWithShape="0">
                <a:blip r:embed="rId2"/>
                <a:stretch>
                  <a:fillRect l="-1580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我们先来看一个例子吧。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假设我们要计算：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÷3×12      (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11)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÷3</m:t>
                    </m:r>
                  </m:oMath>
                </a14:m>
                <a:r>
                  <a:rPr lang="zh-CN" altLang="en-US" dirty="0" smtClean="0"/>
                  <a:t>处理为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⋅4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于是答案是：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5×4×12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11)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事实上：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÷3×12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20, 20%11=9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我们再看另一个例子。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假设我们要计算：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÷7×56      (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13)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÷7</m:t>
                    </m:r>
                  </m:oMath>
                </a14:m>
                <a:r>
                  <a:rPr lang="zh-CN" altLang="en-US" dirty="0" smtClean="0"/>
                  <a:t>处理为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于是答案是：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3×2×56≡11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13)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事实上：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÷7×56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=24,  24%13=11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对于一个模数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和一个除数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，往往能找到一个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特殊的数</a:t>
                </a:r>
                <a:r>
                  <a:rPr lang="zh-CN" altLang="en-US" dirty="0" smtClean="0"/>
                  <a:t>。乘上这个特殊的数，就可以起到除法的效果。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78" y="4352540"/>
            <a:ext cx="4616096" cy="1121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79" y="4204532"/>
            <a:ext cx="4940264" cy="126940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80688" y="2649196"/>
            <a:ext cx="5016381" cy="19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397065" y="2657742"/>
            <a:ext cx="524745" cy="18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41035" y="3379172"/>
            <a:ext cx="6486258" cy="818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这个特殊的数</a:t>
            </a:r>
            <a:r>
              <a:rPr lang="zh-CN" altLang="en-US" sz="2400" dirty="0" smtClean="0"/>
              <a:t>，称为“逆元”。</a:t>
            </a:r>
            <a:endParaRPr lang="en-US" altLang="zh-CN" sz="24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1546789" y="5505814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6552540" y="5469116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79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这个特殊的数应该满足什么性质？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类比有理数内的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，你有什么猜想？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12" y="2988703"/>
            <a:ext cx="7676704" cy="19422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2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 smtClean="0"/>
              <a:t>唯一分解定理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这也是一个很自然的结论：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正整数的质因数分解是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唯一</a:t>
                </a:r>
                <a:r>
                  <a:rPr lang="zh-CN" altLang="en-US" dirty="0" smtClean="0"/>
                  <a:t>的：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是质数。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依此类推。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p.s.</a:t>
            </a:r>
            <a:r>
              <a:rPr lang="zh-CN" altLang="en-US" smtClean="0"/>
              <a:t>这个定理几乎是整个数论的基石，因此也称为“算术基本定理”。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逆元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需要满足：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  1  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为什么？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90" y="3865429"/>
            <a:ext cx="4616096" cy="1121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91" y="3717421"/>
            <a:ext cx="4940264" cy="12694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23701" y="5018703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6629452" y="4982005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9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模质数意义下的逆元该如何求呢？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提示：费马小定理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是质数，则有：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为任意正整数。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7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我们有：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又据费马小定理：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故有：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inv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两边同时除以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有：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这就是模质数意义下的逆元求法。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为什么说“往往”？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课后习题：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什么时候找不到逆元？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3449"/>
          <a:stretch/>
        </p:blipFill>
        <p:spPr>
          <a:xfrm>
            <a:off x="4580546" y="2414330"/>
            <a:ext cx="6853727" cy="34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这里安利一篇博客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初等数论大全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，作者</a:t>
            </a:r>
            <a:r>
              <a:rPr lang="en-US" altLang="zh-CN" dirty="0" err="1" smtClean="0"/>
              <a:t>wahacer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www.wahacer.com/597#i-128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基本是</a:t>
            </a:r>
            <a:r>
              <a:rPr lang="en-US" altLang="zh-CN" dirty="0" err="1" smtClean="0"/>
              <a:t>oi</a:t>
            </a:r>
            <a:r>
              <a:rPr lang="zh-CN" altLang="en-US" dirty="0" smtClean="0"/>
              <a:t>中的基础数论的百科全书了，可以当作工具书来查阅。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2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以上就是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数论入门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的全部内容。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数论作为</a:t>
            </a:r>
            <a:r>
              <a:rPr lang="en-US" altLang="zh-CN" dirty="0" err="1" smtClean="0"/>
              <a:t>oier</a:t>
            </a:r>
            <a:r>
              <a:rPr lang="zh-CN" altLang="en-US" dirty="0" smtClean="0"/>
              <a:t>必备的技能，将贯穿我们的整个</a:t>
            </a:r>
            <a:r>
              <a:rPr lang="en-US" altLang="zh-CN" dirty="0" err="1" smtClean="0"/>
              <a:t>oi</a:t>
            </a:r>
            <a:r>
              <a:rPr lang="zh-CN" altLang="en-US" dirty="0" smtClean="0"/>
              <a:t>生涯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从普及组到省选到</a:t>
            </a:r>
            <a:r>
              <a:rPr lang="en-US" altLang="zh-CN" dirty="0" smtClean="0"/>
              <a:t>NOI</a:t>
            </a:r>
            <a:r>
              <a:rPr lang="zh-CN" altLang="en-US" dirty="0" smtClean="0"/>
              <a:t>，都可能需要利用数论的一些结论。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下</a:t>
            </a:r>
            <a:r>
              <a:rPr lang="zh-CN" altLang="en-US" dirty="0" smtClean="0">
                <a:solidFill>
                  <a:srgbClr val="FF0000"/>
                </a:solidFill>
              </a:rPr>
              <a:t>一站：</a:t>
            </a:r>
            <a:r>
              <a:rPr lang="zh-CN" altLang="en-US" dirty="0">
                <a:solidFill>
                  <a:srgbClr val="FF0000"/>
                </a:solidFill>
              </a:rPr>
              <a:t>计数原</a:t>
            </a:r>
            <a:r>
              <a:rPr lang="zh-CN" altLang="en-US" dirty="0" smtClean="0">
                <a:solidFill>
                  <a:srgbClr val="FF0000"/>
                </a:solidFill>
              </a:rPr>
              <a:t>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10min</a:t>
            </a:r>
            <a:r>
              <a:rPr lang="zh-CN" altLang="en-US" dirty="0" smtClean="0"/>
              <a:t>之后发车。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本篇课件中</a:t>
                </a:r>
                <a:r>
                  <a:rPr lang="zh-CN" altLang="en-US" dirty="0" smtClean="0"/>
                  <a:t>，我们约定一个简化的表达：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记为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唯一分解定理</a:t>
            </a:r>
          </a:p>
        </p:txBody>
      </p:sp>
    </p:spTree>
    <p:extLst>
      <p:ext uri="{BB962C8B-B14F-4D97-AF65-F5344CB8AC3E}">
        <p14:creationId xmlns:p14="http://schemas.microsoft.com/office/powerpoint/2010/main" val="4378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整数除法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借助于质因数分解，我们可以进一步理解整数除法。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80=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容易发现：正整数除法，就是把两个数的质因数分解，然后每个质数的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指数相减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 b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1235</TotalTime>
  <Words>3565</Words>
  <Application>Microsoft Office PowerPoint</Application>
  <PresentationFormat>宽屏</PresentationFormat>
  <Paragraphs>547</Paragraphs>
  <Slides>76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Tw Cen MT</vt:lpstr>
      <vt:lpstr>仿宋</vt:lpstr>
      <vt:lpstr>宋体</vt:lpstr>
      <vt:lpstr>Arial</vt:lpstr>
      <vt:lpstr>Calibri</vt:lpstr>
      <vt:lpstr>Cambria Math</vt:lpstr>
      <vt:lpstr>Consolas</vt:lpstr>
      <vt:lpstr>Wingdings 3</vt:lpstr>
      <vt:lpstr>积分</vt:lpstr>
      <vt:lpstr>数论入门</vt:lpstr>
      <vt:lpstr>intro</vt:lpstr>
      <vt:lpstr>整除</vt:lpstr>
      <vt:lpstr>整除</vt:lpstr>
      <vt:lpstr>整除</vt:lpstr>
      <vt:lpstr>质因数分解</vt:lpstr>
      <vt:lpstr>唯一分解定理</vt:lpstr>
      <vt:lpstr>唯一分解定理</vt:lpstr>
      <vt:lpstr>整数除法</vt:lpstr>
      <vt:lpstr>整数除法</vt:lpstr>
      <vt:lpstr>再谈整除</vt:lpstr>
      <vt:lpstr>再谈整除</vt:lpstr>
      <vt:lpstr>例题：齿轮(改编)</vt:lpstr>
      <vt:lpstr>例题：齿轮(改编)</vt:lpstr>
      <vt:lpstr>例题：齿轮(改编)</vt:lpstr>
      <vt:lpstr>例题：齿轮(改编)</vt:lpstr>
      <vt:lpstr>约数与倍数</vt:lpstr>
      <vt:lpstr>约数个数</vt:lpstr>
      <vt:lpstr>约数个数</vt:lpstr>
      <vt:lpstr>最大公约数</vt:lpstr>
      <vt:lpstr>最大公约数</vt:lpstr>
      <vt:lpstr>最大公约数</vt:lpstr>
      <vt:lpstr>最大公约数</vt:lpstr>
      <vt:lpstr>Gcd与lcm</vt:lpstr>
      <vt:lpstr>Gcd与lcm</vt:lpstr>
      <vt:lpstr>Gcd与lcm</vt:lpstr>
      <vt:lpstr>Gcd与lcm</vt:lpstr>
      <vt:lpstr>本章小结</vt:lpstr>
      <vt:lpstr>模</vt:lpstr>
      <vt:lpstr>模</vt:lpstr>
      <vt:lpstr>模</vt:lpstr>
      <vt:lpstr>模</vt:lpstr>
      <vt:lpstr>模</vt:lpstr>
      <vt:lpstr>模</vt:lpstr>
      <vt:lpstr>模的性质</vt:lpstr>
      <vt:lpstr>模的性质</vt:lpstr>
      <vt:lpstr>随时取模</vt:lpstr>
      <vt:lpstr>随时取模</vt:lpstr>
      <vt:lpstr>随时取模</vt:lpstr>
      <vt:lpstr>随时取模</vt:lpstr>
      <vt:lpstr>模意义</vt:lpstr>
      <vt:lpstr>模意义</vt:lpstr>
      <vt:lpstr>杂性质</vt:lpstr>
      <vt:lpstr>GCD</vt:lpstr>
      <vt:lpstr>GCD递归定理</vt:lpstr>
      <vt:lpstr>GCD递归定理</vt:lpstr>
      <vt:lpstr>GCD递归定理</vt:lpstr>
      <vt:lpstr>GCD递归定理</vt:lpstr>
      <vt:lpstr>代码实现</vt:lpstr>
      <vt:lpstr>注意事项</vt:lpstr>
      <vt:lpstr>本章小结</vt:lpstr>
      <vt:lpstr>质数与筛法</vt:lpstr>
      <vt:lpstr>质数</vt:lpstr>
      <vt:lpstr>质数表</vt:lpstr>
      <vt:lpstr>质数定理</vt:lpstr>
      <vt:lpstr>质因数分解</vt:lpstr>
      <vt:lpstr>O(√n)质因数分解</vt:lpstr>
      <vt:lpstr>O(√n)质因数分解</vt:lpstr>
      <vt:lpstr>求质数</vt:lpstr>
      <vt:lpstr>筛法</vt:lpstr>
      <vt:lpstr>筛法</vt:lpstr>
      <vt:lpstr>筛法</vt:lpstr>
      <vt:lpstr>复杂度分析</vt:lpstr>
      <vt:lpstr>除法</vt:lpstr>
      <vt:lpstr>除法</vt:lpstr>
      <vt:lpstr>除法</vt:lpstr>
      <vt:lpstr>除法</vt:lpstr>
      <vt:lpstr>逆元</vt:lpstr>
      <vt:lpstr>逆元</vt:lpstr>
      <vt:lpstr>逆元</vt:lpstr>
      <vt:lpstr>逆元</vt:lpstr>
      <vt:lpstr>逆元</vt:lpstr>
      <vt:lpstr>逆元</vt:lpstr>
      <vt:lpstr>阅读材料</vt:lpstr>
      <vt:lpstr>本章小结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294</cp:revision>
  <dcterms:created xsi:type="dcterms:W3CDTF">2016-12-04T04:07:19Z</dcterms:created>
  <dcterms:modified xsi:type="dcterms:W3CDTF">2019-08-08T01:31:10Z</dcterms:modified>
</cp:coreProperties>
</file>