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8" r:id="rId4"/>
    <p:sldId id="315" r:id="rId5"/>
    <p:sldId id="316" r:id="rId6"/>
    <p:sldId id="314" r:id="rId7"/>
    <p:sldId id="318" r:id="rId8"/>
    <p:sldId id="319" r:id="rId9"/>
    <p:sldId id="320" r:id="rId10"/>
    <p:sldId id="321" r:id="rId11"/>
    <p:sldId id="322" r:id="rId12"/>
    <p:sldId id="325" r:id="rId13"/>
    <p:sldId id="323" r:id="rId14"/>
    <p:sldId id="324" r:id="rId15"/>
    <p:sldId id="329" r:id="rId16"/>
    <p:sldId id="326" r:id="rId17"/>
    <p:sldId id="317" r:id="rId18"/>
    <p:sldId id="327" r:id="rId19"/>
    <p:sldId id="328" r:id="rId20"/>
    <p:sldId id="331" r:id="rId21"/>
    <p:sldId id="332" r:id="rId22"/>
    <p:sldId id="334" r:id="rId23"/>
    <p:sldId id="333" r:id="rId24"/>
    <p:sldId id="335" r:id="rId25"/>
    <p:sldId id="336" r:id="rId26"/>
    <p:sldId id="337" r:id="rId27"/>
    <p:sldId id="338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15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08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50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44489" y="5917223"/>
            <a:ext cx="1603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ruanxingzhi</a:t>
            </a:r>
            <a:endParaRPr lang="zh-CN" altLang="en-US" dirty="0"/>
          </a:p>
        </p:txBody>
      </p:sp>
      <p:pic>
        <p:nvPicPr>
          <p:cNvPr id="10" name="Picture 2" descr="http://uminsi.com/_nuxt/img/6064e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43" y="5080245"/>
            <a:ext cx="2199895" cy="8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互质的正整数的个数。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</a:t>
                </a:r>
              </a:p>
              <a:p>
                <a:r>
                  <a:rPr lang="en-US" altLang="zh-CN" dirty="0" smtClean="0"/>
                  <a:t>phi[1]=1		(1)</a:t>
                </a:r>
              </a:p>
              <a:p>
                <a:r>
                  <a:rPr lang="en-US" altLang="zh-CN" dirty="0"/>
                  <a:t>p</a:t>
                </a:r>
                <a:r>
                  <a:rPr lang="en-US" altLang="zh-CN" dirty="0" smtClean="0"/>
                  <a:t>hi[7]=6		(1,2,3,4,5,6)</a:t>
                </a:r>
              </a:p>
              <a:p>
                <a:r>
                  <a:rPr lang="en-US" altLang="zh-CN" dirty="0" smtClean="0"/>
                  <a:t>phi[6]=2		(1,5)</a:t>
                </a:r>
              </a:p>
              <a:p>
                <a:r>
                  <a:rPr lang="en-US" altLang="zh-CN" dirty="0" smtClean="0"/>
                  <a:t>phi[9]=6		(1,2,4,5,7,8)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7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想一想，给定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，如何快速计算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提示：中国剩余定理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计算欧拉函数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87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7" y="2286000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的质因数分解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是质数。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要使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，亦即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𝑖𝑝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如果对于所有因子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均满足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上述条件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就与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互质。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有多少个？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中国剩余定理：确定了一组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的值，则它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唯一对应</a:t>
                </a:r>
                <a:r>
                  <a:rPr lang="zh-CN" altLang="en-US" dirty="0" smtClean="0"/>
                  <a:t>了一个在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之间的数。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2286000"/>
                <a:ext cx="9720073" cy="4023360"/>
              </a:xfrm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3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的这一组值有多少种？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计算欧拉函数</a:t>
            </a:r>
          </a:p>
        </p:txBody>
      </p:sp>
    </p:spTree>
    <p:extLst>
      <p:ext uri="{BB962C8B-B14F-4D97-AF65-F5344CB8AC3E}">
        <p14:creationId xmlns:p14="http://schemas.microsoft.com/office/powerpoint/2010/main" val="1563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积性：若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从欧拉函数计算式可以看出来。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0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是质数，则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线性筛法：让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被其最小质因子筛掉。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怎么做？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9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构造！考虑每一个数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标记掉（其中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是质数）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如何保证每个数是被最小质因子标记的？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则停止标记。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这是因为：此时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已经是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的最小质因子，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如果继续走，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的最小质因子肯定比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要小了。</a:t>
                </a:r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的因子，从而也是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的因子。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1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每个数只被标记了一次。因此是线性的。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内所有数的欧拉函数？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提示：</a:t>
                </a:r>
                <a:r>
                  <a:rPr lang="zh-CN" altLang="en-US" dirty="0"/>
                  <a:t>利用之前填空题的结论。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线性筛欧拉函数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7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这篇课件用于</a:t>
            </a:r>
            <a:r>
              <a:rPr lang="zh-CN" altLang="en-US" dirty="0" smtClean="0">
                <a:solidFill>
                  <a:srgbClr val="FF0000"/>
                </a:solidFill>
              </a:rPr>
              <a:t>讲一点高级数论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前置技能：</a:t>
            </a:r>
            <a:r>
              <a:rPr lang="en-US" altLang="zh-CN" dirty="0" smtClean="0"/>
              <a:t>NOIP</a:t>
            </a:r>
            <a:r>
              <a:rPr lang="zh-CN" altLang="en-US" dirty="0" smtClean="0"/>
              <a:t>提高组</a:t>
            </a:r>
            <a:endParaRPr lang="en-US" altLang="zh-CN" dirty="0" smtClean="0"/>
          </a:p>
          <a:p>
            <a:r>
              <a:rPr lang="zh-CN" altLang="en-US" dirty="0" smtClean="0"/>
              <a:t>约定几个英文缩写：</a:t>
            </a:r>
            <a:endParaRPr lang="en-US" altLang="zh-CN" dirty="0" smtClean="0"/>
          </a:p>
          <a:p>
            <a:r>
              <a:rPr lang="en-US" altLang="zh-CN" dirty="0" smtClean="0"/>
              <a:t>e.g. 	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动物都是生物，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猫是生物。</a:t>
            </a:r>
            <a:endParaRPr lang="en-US" altLang="zh-CN" dirty="0" smtClean="0"/>
          </a:p>
          <a:p>
            <a:r>
              <a:rPr lang="en-US" altLang="zh-CN" dirty="0" smtClean="0"/>
              <a:t>etc.		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动物中有猫，狗，</a:t>
            </a:r>
            <a:r>
              <a:rPr lang="en-US" altLang="zh-CN" dirty="0" smtClean="0"/>
              <a:t>etc.</a:t>
            </a:r>
          </a:p>
          <a:p>
            <a:r>
              <a:rPr lang="en-US" altLang="zh-CN" dirty="0" smtClean="0"/>
              <a:t>P.S. 	</a:t>
            </a:r>
            <a:r>
              <a:rPr lang="zh-CN" altLang="en-US" dirty="0"/>
              <a:t>备注</a:t>
            </a:r>
            <a:r>
              <a:rPr lang="en-US" altLang="zh-CN" dirty="0" smtClean="0"/>
              <a:t>		P.S. </a:t>
            </a:r>
            <a:r>
              <a:rPr lang="zh-CN" altLang="en-US" dirty="0" smtClean="0"/>
              <a:t>这篇课件是</a:t>
            </a:r>
            <a:r>
              <a:rPr lang="en-US" altLang="zh-CN" dirty="0" err="1" smtClean="0"/>
              <a:t>rxz</a:t>
            </a:r>
            <a:r>
              <a:rPr lang="zh-CN" altLang="en-US" dirty="0" smtClean="0"/>
              <a:t>做的。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www.luogu.org/problemnew/show/P2158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仪仗队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5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           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可用于求逆元。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怎么证？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剩余类：把全体自然数按照除以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的模数，可以分成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类。这些类称为“剩余类”。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完全剩余系：从每个剩余类里面抽一个“代表”出来，这些代表的集合是完全剩余系。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简化剩余系：如果我们只从与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互质的剩余类里面抽代表，那么这些代表构成的集合是简化剩余系。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显然，简化剩余系的元素个数是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879" r="-1442" b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初等数论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7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来证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≡1            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现在考虑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 smtClean="0"/>
                  <a:t>取个简化剩余系出来。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给它们乘上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，所以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也是简化剩余系。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70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634472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两个简化剩余系，乘起来模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的结果肯定是一样的：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| 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明显不是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的倍数，从而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|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   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证毕。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634472" cy="4023360"/>
              </a:xfrm>
              <a:blipFill>
                <a:blip r:embed="rId2"/>
                <a:stretch>
                  <a:fillRect l="-1605" t="-3182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</p:spTree>
    <p:extLst>
      <p:ext uri="{BB962C8B-B14F-4D97-AF65-F5344CB8AC3E}">
        <p14:creationId xmlns:p14="http://schemas.microsoft.com/office/powerpoint/2010/main" val="12816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明显欧拉定理可以用来求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针对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的逆元。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但是我们一般不这样做。因为：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是质数，那么可以通过费马小定理直接快速幂。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不是质数，一般采用</a:t>
                </a:r>
                <a:r>
                  <a:rPr lang="en-US" altLang="zh-CN" dirty="0" err="1" smtClean="0"/>
                  <a:t>exgcd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上述两个算法的时间复杂度均为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457200" indent="-457200">
                  <a:buFontTx/>
                  <a:buChar char="-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7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441041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假设我们现在要加密一段密文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，要求：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有两把密钥，一把用于加密（公钥），一把用于解密（私钥）。</a:t>
                </a:r>
                <a:endParaRPr lang="en-US" altLang="zh-CN" dirty="0"/>
              </a:p>
              <a:p>
                <a:r>
                  <a:rPr lang="zh-CN" altLang="en-US" dirty="0" smtClean="0"/>
                  <a:t>公钥用于给密文加密，是公开给所有人的。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对于一个经过公钥加密的信息，只有使用私钥才能解开它。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已知：没有快速分解质因数的办法。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441041" cy="4023360"/>
              </a:xfrm>
              <a:blipFill>
                <a:blip r:embed="rId2"/>
                <a:stretch>
                  <a:fillRect l="-163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Rsa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3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随便取两个巨大的质数，记为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随便取一个与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 smtClean="0"/>
                  <a:t>互质的数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则有：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公钥：分发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私钥：保留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inv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【</m:t>
                    </m:r>
                  </m:oMath>
                </a14:m>
                <a:r>
                  <a:rPr lang="zh-CN" altLang="en-US" dirty="0" smtClean="0"/>
                  <a:t>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意义下</a:t>
                </a:r>
                <a:r>
                  <a:rPr lang="en-US" altLang="zh-CN" dirty="0" smtClean="0"/>
                  <a:t>】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669215" y="1688123"/>
                <a:ext cx="3033347" cy="1679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/>
                  <a:t>加密：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 algn="ctr"/>
                <a:r>
                  <a:rPr lang="zh-CN" altLang="en-US" sz="2000" dirty="0" smtClean="0"/>
                  <a:t>解密：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215" y="1688123"/>
                <a:ext cx="3033347" cy="1679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8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exgcd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扩展欧几里得算法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提供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，解关于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的方程：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为什么必定有解？裴蜀定理。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如果已知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的解。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那么能不能知道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的解？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511" y="2582714"/>
            <a:ext cx="5723116" cy="342929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www.luogu.org/problemnew/show/P1082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6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www.luogu.org/problemnew/show/P2508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圆上的整点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9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34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896</TotalTime>
  <Words>749</Words>
  <Application>Microsoft Office PowerPoint</Application>
  <PresentationFormat>宽屏</PresentationFormat>
  <Paragraphs>133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Tw Cen MT</vt:lpstr>
      <vt:lpstr>仿宋</vt:lpstr>
      <vt:lpstr>宋体</vt:lpstr>
      <vt:lpstr>Calibri</vt:lpstr>
      <vt:lpstr>Cambria Math</vt:lpstr>
      <vt:lpstr>Consolas</vt:lpstr>
      <vt:lpstr>Wingdings 3</vt:lpstr>
      <vt:lpstr>积分</vt:lpstr>
      <vt:lpstr>数论</vt:lpstr>
      <vt:lpstr>intro</vt:lpstr>
      <vt:lpstr>exgcd</vt:lpstr>
      <vt:lpstr>用途</vt:lpstr>
      <vt:lpstr>原理</vt:lpstr>
      <vt:lpstr>代码</vt:lpstr>
      <vt:lpstr>求逆元</vt:lpstr>
      <vt:lpstr>圆上的整点</vt:lpstr>
      <vt:lpstr>欧拉函数</vt:lpstr>
      <vt:lpstr>欧拉函数</vt:lpstr>
      <vt:lpstr>计算欧拉函数</vt:lpstr>
      <vt:lpstr>计算欧拉函数</vt:lpstr>
      <vt:lpstr>计算欧拉函数</vt:lpstr>
      <vt:lpstr>欧拉函数的性质</vt:lpstr>
      <vt:lpstr>填空题</vt:lpstr>
      <vt:lpstr>线性筛</vt:lpstr>
      <vt:lpstr>线性筛</vt:lpstr>
      <vt:lpstr>复杂度</vt:lpstr>
      <vt:lpstr>线性筛欧拉函数</vt:lpstr>
      <vt:lpstr>仪仗队</vt:lpstr>
      <vt:lpstr>欧拉定理</vt:lpstr>
      <vt:lpstr>初等数论</vt:lpstr>
      <vt:lpstr>欧拉定理</vt:lpstr>
      <vt:lpstr>欧拉定理</vt:lpstr>
      <vt:lpstr>求逆元</vt:lpstr>
      <vt:lpstr>Rsa加密</vt:lpstr>
      <vt:lpstr>RSA加密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410</cp:revision>
  <dcterms:created xsi:type="dcterms:W3CDTF">2016-12-04T04:07:19Z</dcterms:created>
  <dcterms:modified xsi:type="dcterms:W3CDTF">2019-08-08T01:31:00Z</dcterms:modified>
</cp:coreProperties>
</file>