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33F51-A096-4A64-922D-2A61BE17C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B27B47-9F03-4B3F-9016-1A428C5C7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77081-D74C-483E-B93D-6C1BB043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A333-D8BD-4DF8-8513-C45F386430CB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1FFB2-ED91-4C53-9CE6-9DD176B9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3029D-8117-4772-849C-0398C3A7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ED5D-2DF1-45E8-974E-88DA8E04E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9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E189F-907B-4C69-A8E7-D34EF856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BA7414-6CB2-40C0-9657-7EC7F90A6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57DF4-DE44-49CF-8D79-9A3DF682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A333-D8BD-4DF8-8513-C45F386430CB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1872F-C85E-411E-939E-7617C932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8935C-D03C-4B4F-B89B-65DC051A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ED5D-2DF1-45E8-974E-88DA8E04E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6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66897E-D32F-4E0B-98CB-CDD138660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C59F31-9E7C-4FF0-84D6-2BBB09791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C92CE-B76D-4A00-8D30-E457C16E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A333-D8BD-4DF8-8513-C45F386430CB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35DC3-BE5E-497B-B1AD-8DA517C2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82920-4B5D-4976-A49E-902B93EE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ED5D-2DF1-45E8-974E-88DA8E04E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5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E1B72-328D-4BCF-87E0-A10E4E72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D5442-DD20-488E-8592-98E672AD2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ECEDE-2AEE-423E-B58A-7072A560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A333-D8BD-4DF8-8513-C45F386430CB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D5484-02C9-49E7-AF97-A1D47966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2C8D0-DA04-484B-A1CB-3D073657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ED5D-2DF1-45E8-974E-88DA8E04E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78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25172-2020-46C2-8AFD-6097DADC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C8033-6D21-440A-93DD-E297E36FF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6DE19-E4B0-4E58-B4B5-2838BF55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A333-D8BD-4DF8-8513-C45F386430CB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53BF1-602B-43BB-B8A1-1052D81A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D5F9A-CF27-4039-B73A-139E8D55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ED5D-2DF1-45E8-974E-88DA8E04E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06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A453D-62BC-4A43-9AD0-5970287A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35796-A520-4A98-9DBC-2A9B0DDA2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22178-6959-4D23-AE4B-3AD5F0FB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024514-3468-49DD-9CF2-6A7C6E58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A333-D8BD-4DF8-8513-C45F386430CB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7DB7C6-6FD2-407D-ADCC-692A292F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BA470-7E06-407D-870F-95CE1FB5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ED5D-2DF1-45E8-974E-88DA8E04E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3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B5595-391D-43D6-BD0A-0CC3D3EF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60C08-9000-4391-B48E-7FF8145B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EC6987-F463-4163-AD80-8D8BE55A7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EA092F-42FA-427C-BE70-D26AA9F7C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5E5492-F301-409A-ACB7-04855909D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377133-60FA-4D7C-952F-82BCEDF1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A333-D8BD-4DF8-8513-C45F386430CB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BF1187-9B4A-4241-AA7D-309BE9EE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8CE7D5-DC72-4E93-8662-771DD829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ED5D-2DF1-45E8-974E-88DA8E04E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A42B-3092-4E91-89B7-148B41E7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181160-0337-4FD4-B8B4-D1B01C3D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A333-D8BD-4DF8-8513-C45F386430CB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835FA2-91F7-400E-AA6A-AEEEAFBF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E365D1-7F34-4F21-ADBE-2DD841E6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ED5D-2DF1-45E8-974E-88DA8E04E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21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0015C9-33A8-4B2C-A614-263FD790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A333-D8BD-4DF8-8513-C45F386430CB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3A6D41-66C1-4AF9-A411-B716A174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825CF2-55C0-4088-9B1E-1F76CEC4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ED5D-2DF1-45E8-974E-88DA8E04E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1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1AF29-2686-48F0-B42F-638EB714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E79DB-8480-499D-8810-E0CB020D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86A131-5A46-4A0D-BDFA-DF678970F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CEA4F9-B408-4A51-834C-A1DC9C03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A333-D8BD-4DF8-8513-C45F386430CB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3589DE-50A5-4838-9DCC-5A0F758B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3250F-7B3F-47D3-8087-B755D4FB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ED5D-2DF1-45E8-974E-88DA8E04E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05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EA8D5-CC91-495A-B099-8ABFCFCF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B00AAC-35EA-49DA-81F0-7EA5188C6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718FC0-EF4D-483D-80BD-FD2ACC9A4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34708F-F27E-4822-A103-EDBD4786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A333-D8BD-4DF8-8513-C45F386430CB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3B5B2C-5238-4C18-B898-47759098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999749-6A2D-48B3-8D9F-D18D8BC4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ED5D-2DF1-45E8-974E-88DA8E04E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1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0EDADA-7C9B-40F0-80E7-1C0335B7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6A9D08-7017-4B6F-9975-E8917BB5A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281FD-46B8-451B-B553-F510F3E4F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2A333-D8BD-4DF8-8513-C45F386430CB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1B41F-0A60-4D01-8A55-8224EC4A6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12FD8-3BA9-4DA2-A40D-3E80AFCC7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ED5D-2DF1-45E8-974E-88DA8E04E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6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0A5F0-200D-4C68-BE6A-34725F9C8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NOIP</a:t>
            </a:r>
            <a:r>
              <a:rPr lang="zh-CN" altLang="en-US" dirty="0"/>
              <a:t>模拟赛讲评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87B74C-C740-4128-9129-15847BE57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2019.10.30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944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C56FC-ED8A-48FF-ABA6-778602A1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73F40-9787-4FCD-A8AD-B72DD433F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上面的做法看起来是</a:t>
            </a:r>
            <a:r>
              <a:rPr lang="en-US" altLang="zh-CN" dirty="0"/>
              <a:t>O(n^3)</a:t>
            </a:r>
            <a:r>
              <a:rPr lang="zh-CN" altLang="en-US" dirty="0"/>
              <a:t>，实际上</a:t>
            </a:r>
            <a:r>
              <a:rPr lang="en-US" altLang="zh-CN" dirty="0"/>
              <a:t>r</a:t>
            </a:r>
            <a:r>
              <a:rPr lang="zh-CN" altLang="en-US" dirty="0"/>
              <a:t>未参与运算，所以实际上是一个</a:t>
            </a:r>
            <a:r>
              <a:rPr lang="en-US" altLang="zh-CN" dirty="0"/>
              <a:t>O(n^2)</a:t>
            </a:r>
            <a:r>
              <a:rPr lang="zh-CN" altLang="en-US" dirty="0"/>
              <a:t>的做法。</a:t>
            </a:r>
            <a:endParaRPr lang="en-US" altLang="zh-CN" dirty="0"/>
          </a:p>
          <a:p>
            <a:r>
              <a:rPr lang="zh-CN" altLang="en-US" dirty="0"/>
              <a:t>当然可以直接不去记录</a:t>
            </a:r>
            <a:r>
              <a:rPr lang="en-US" altLang="zh-CN"/>
              <a:t>r</a:t>
            </a:r>
            <a:r>
              <a:rPr lang="zh-CN" altLang="en-US"/>
              <a:t>：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表示到了第</a:t>
            </a:r>
            <a:r>
              <a:rPr lang="en-US" altLang="zh-CN" dirty="0" err="1"/>
              <a:t>i</a:t>
            </a:r>
            <a:r>
              <a:rPr lang="zh-CN" altLang="en-US" dirty="0"/>
              <a:t>个位置，有了</a:t>
            </a:r>
            <a:r>
              <a:rPr lang="en-US" altLang="zh-CN" dirty="0"/>
              <a:t>j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能产生多少种序列。</a:t>
            </a:r>
          </a:p>
          <a:p>
            <a:r>
              <a:rPr lang="zh-CN" altLang="en-US" dirty="0"/>
              <a:t>枚举左端点，显然这一位置总共的数量与这一位置放不放</a:t>
            </a:r>
            <a:r>
              <a:rPr lang="en-US" altLang="zh-CN" dirty="0"/>
              <a:t>1</a:t>
            </a:r>
            <a:r>
              <a:rPr lang="zh-CN" altLang="en-US" dirty="0"/>
              <a:t>有关。</a:t>
            </a:r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 err="1"/>
              <a:t>dp</a:t>
            </a:r>
            <a:r>
              <a:rPr lang="en-US" altLang="zh-CN" dirty="0"/>
              <a:t>[i-1][j]+</a:t>
            </a:r>
            <a:r>
              <a:rPr lang="en-US" altLang="zh-CN" dirty="0" err="1"/>
              <a:t>dp</a:t>
            </a:r>
            <a:r>
              <a:rPr lang="en-US" altLang="zh-CN" dirty="0"/>
              <a:t>[i-1][j-1]</a:t>
            </a:r>
            <a:r>
              <a:rPr lang="zh-CN" altLang="en-US" dirty="0"/>
              <a:t>（一般情况）</a:t>
            </a:r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 err="1"/>
              <a:t>dp</a:t>
            </a:r>
            <a:r>
              <a:rPr lang="en-US" altLang="zh-CN" dirty="0"/>
              <a:t>[i-1][j]</a:t>
            </a:r>
            <a:r>
              <a:rPr lang="zh-CN" altLang="en-US" dirty="0"/>
              <a:t>（没有</a:t>
            </a:r>
            <a:r>
              <a:rPr lang="en-US" altLang="zh-CN" dirty="0"/>
              <a:t>1</a:t>
            </a:r>
            <a:r>
              <a:rPr lang="zh-CN" altLang="en-US" dirty="0"/>
              <a:t>的情况）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26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9D37A-A1F3-4A18-9682-39D8A6FB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huazhong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AB2BA-5BE4-49B9-9E5A-F28F3E402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20%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暴力生成每个点的黑白方案，然后直接</a:t>
            </a:r>
            <a:r>
              <a:rPr lang="en-US" altLang="zh-CN" dirty="0"/>
              <a:t>check</a:t>
            </a:r>
          </a:p>
          <a:p>
            <a:r>
              <a:rPr lang="zh-CN" altLang="en-US" dirty="0"/>
              <a:t>复杂度</a:t>
            </a:r>
            <a:r>
              <a:rPr lang="en-US" altLang="zh-CN" dirty="0"/>
              <a:t>:O(n^2*2^n)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76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1BBDD-8363-4948-BA03-D1EB3BAB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huazhong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ECF07-03E8-45FC-B773-5C95952E7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40%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各种奇奇怪怪的树形</a:t>
            </a:r>
            <a:r>
              <a:rPr lang="en-US" altLang="zh-CN" dirty="0" err="1"/>
              <a:t>dp</a:t>
            </a:r>
            <a:r>
              <a:rPr lang="en-US" altLang="zh-CN" dirty="0"/>
              <a:t>+</a:t>
            </a:r>
            <a:r>
              <a:rPr lang="zh-CN" altLang="en-US" dirty="0"/>
              <a:t>换根吧。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最朴素的树形</a:t>
            </a:r>
            <a:r>
              <a:rPr lang="en-US" altLang="zh-CN" dirty="0" err="1"/>
              <a:t>dp</a:t>
            </a:r>
            <a:r>
              <a:rPr lang="zh-CN" altLang="en-US" dirty="0"/>
              <a:t>，每一个点树形</a:t>
            </a:r>
            <a:r>
              <a:rPr lang="en-US" altLang="zh-CN" dirty="0" err="1"/>
              <a:t>dp</a:t>
            </a:r>
            <a:r>
              <a:rPr lang="zh-CN" altLang="en-US" dirty="0"/>
              <a:t>的时候是</a:t>
            </a:r>
            <a:r>
              <a:rPr lang="en-US" altLang="zh-CN" dirty="0"/>
              <a:t>O(n),</a:t>
            </a:r>
            <a:r>
              <a:rPr lang="zh-CN" altLang="en-US" dirty="0"/>
              <a:t>总共有</a:t>
            </a:r>
            <a:r>
              <a:rPr lang="en-US" altLang="zh-CN" dirty="0"/>
              <a:t>n</a:t>
            </a:r>
            <a:r>
              <a:rPr lang="zh-CN" altLang="en-US" dirty="0"/>
              <a:t>个点，所以复杂度为</a:t>
            </a:r>
            <a:r>
              <a:rPr lang="en-US" altLang="zh-CN" dirty="0"/>
              <a:t>O(n^2)</a:t>
            </a:r>
          </a:p>
          <a:p>
            <a:pPr>
              <a:defRPr/>
            </a:pPr>
            <a:r>
              <a:rPr lang="zh-CN" altLang="en-US" dirty="0"/>
              <a:t>当然也可以用点分治之类的</a:t>
            </a:r>
          </a:p>
        </p:txBody>
      </p:sp>
    </p:spTree>
    <p:extLst>
      <p:ext uri="{BB962C8B-B14F-4D97-AF65-F5344CB8AC3E}">
        <p14:creationId xmlns:p14="http://schemas.microsoft.com/office/powerpoint/2010/main" val="204728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7A833-6E0D-4C27-8BBA-77C7E2B8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huazhong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D02E6-3194-4085-8B6C-96B581063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额外</a:t>
            </a:r>
            <a:r>
              <a:rPr lang="en-US" altLang="zh-CN" dirty="0"/>
              <a:t>20%</a:t>
            </a:r>
            <a:r>
              <a:rPr lang="zh-CN" altLang="en-US" dirty="0"/>
              <a:t>：一条链</a:t>
            </a:r>
            <a:endParaRPr lang="en-US" altLang="zh-CN" dirty="0"/>
          </a:p>
          <a:p>
            <a:r>
              <a:rPr lang="zh-CN" altLang="en-US" dirty="0"/>
              <a:t>也就是说，从每一个点到两端都只有偶数个黑点</a:t>
            </a:r>
            <a:endParaRPr lang="en-US" altLang="zh-CN" dirty="0"/>
          </a:p>
          <a:p>
            <a:r>
              <a:rPr lang="zh-CN" altLang="en-US" dirty="0"/>
              <a:t>我们可以发现，只要改变最两端的点的颜色，就可以控制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37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572E3-22E7-4BC2-B1A1-BBD93B97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huazhong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78E02-E7A8-4CA3-BF0B-8BE352205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这个性质能不能推广到树上呢？</a:t>
            </a:r>
            <a:endParaRPr lang="en-US" altLang="zh-CN" dirty="0"/>
          </a:p>
          <a:p>
            <a:r>
              <a:rPr lang="zh-CN" altLang="en-US" dirty="0"/>
              <a:t>我们考虑到，路径上出现黑点的奇偶性其实通过改变叶子节点的取值就可以了。</a:t>
            </a:r>
            <a:endParaRPr lang="en-US" altLang="zh-CN" dirty="0"/>
          </a:p>
          <a:p>
            <a:r>
              <a:rPr lang="zh-CN" altLang="en-US" dirty="0"/>
              <a:t>换而言之，分支节点的权值其实可以随便取值。</a:t>
            </a:r>
            <a:endParaRPr lang="en-US" altLang="zh-CN" dirty="0"/>
          </a:p>
          <a:p>
            <a:r>
              <a:rPr lang="zh-CN" altLang="en-US" dirty="0"/>
              <a:t>也就是每个叶子节点有</a:t>
            </a:r>
            <a:r>
              <a:rPr lang="en-US" altLang="zh-CN" dirty="0"/>
              <a:t>2^cnt</a:t>
            </a:r>
            <a:r>
              <a:rPr lang="zh-CN" altLang="en-US" dirty="0"/>
              <a:t>种方案，叶子节点额外*</a:t>
            </a:r>
            <a:r>
              <a:rPr lang="en-US" altLang="zh-CN" dirty="0"/>
              <a:t>2</a:t>
            </a:r>
            <a:r>
              <a:rPr lang="zh-CN" altLang="en-US" dirty="0"/>
              <a:t>，因为它改变之后可以再来一次。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15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54E1A-D4DD-440B-ADB9-E7680D78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sciandtech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4D3F0-5F6F-4A6C-9C2F-1C5BFDEC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首先我们假设已经完成了节点</a:t>
            </a:r>
            <a:r>
              <a:rPr lang="en-US" altLang="zh-CN" dirty="0"/>
              <a:t>u</a:t>
            </a:r>
            <a:r>
              <a:rPr lang="zh-CN" altLang="en-US" dirty="0"/>
              <a:t>的子树的颜色和负载值的决策。</a:t>
            </a:r>
            <a:endParaRPr lang="en-US" altLang="zh-CN" dirty="0"/>
          </a:p>
          <a:p>
            <a:r>
              <a:rPr lang="zh-CN" altLang="en-US" dirty="0"/>
              <a:t>我们可以发现，</a:t>
            </a:r>
            <a:r>
              <a:rPr lang="en-US" altLang="zh-CN" dirty="0"/>
              <a:t>u</a:t>
            </a:r>
            <a:r>
              <a:rPr lang="zh-CN" altLang="en-US" dirty="0"/>
              <a:t>的子树中白点和黑点的权值和会影响我们决策。</a:t>
            </a:r>
            <a:endParaRPr lang="en-US" altLang="zh-CN" dirty="0"/>
          </a:p>
          <a:p>
            <a:r>
              <a:rPr lang="zh-CN" altLang="en-US" dirty="0"/>
              <a:t>其中的某一个值必须为</a:t>
            </a:r>
            <a:r>
              <a:rPr lang="en-US" altLang="zh-CN" dirty="0"/>
              <a:t>Xu.</a:t>
            </a:r>
            <a:r>
              <a:rPr lang="zh-CN" altLang="en-US" dirty="0"/>
              <a:t>为了使得未来的决策更方便，我们会希望让另一个值尽可能地小。</a:t>
            </a:r>
            <a:endParaRPr lang="en-US" altLang="zh-CN" dirty="0"/>
          </a:p>
          <a:p>
            <a:r>
              <a:rPr lang="zh-CN" altLang="en-US" dirty="0"/>
              <a:t>故而我们可以令</a:t>
            </a:r>
            <a:r>
              <a:rPr lang="en-US" altLang="zh-CN" dirty="0" err="1"/>
              <a:t>dp</a:t>
            </a:r>
            <a:r>
              <a:rPr lang="en-US" altLang="zh-CN" dirty="0"/>
              <a:t>[u]</a:t>
            </a:r>
            <a:r>
              <a:rPr lang="zh-CN" altLang="en-US" dirty="0"/>
              <a:t>为“不等于</a:t>
            </a:r>
            <a:r>
              <a:rPr lang="en-US" altLang="zh-CN" dirty="0"/>
              <a:t>Xu</a:t>
            </a:r>
            <a:r>
              <a:rPr lang="zh-CN" altLang="en-US" dirty="0"/>
              <a:t>的那个值的最小值”</a:t>
            </a:r>
          </a:p>
        </p:txBody>
      </p:sp>
    </p:spTree>
    <p:extLst>
      <p:ext uri="{BB962C8B-B14F-4D97-AF65-F5344CB8AC3E}">
        <p14:creationId xmlns:p14="http://schemas.microsoft.com/office/powerpoint/2010/main" val="392346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84A44-D98B-43EC-9326-C5DD59CD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798B9-3E9A-4CFC-A1F0-BF15CD7C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那么考虑如何计算</a:t>
            </a:r>
            <a:r>
              <a:rPr lang="en-US" altLang="zh-CN" dirty="0" err="1"/>
              <a:t>dp</a:t>
            </a:r>
            <a:r>
              <a:rPr lang="en-US" altLang="zh-CN" dirty="0"/>
              <a:t>[u]?</a:t>
            </a:r>
          </a:p>
          <a:p>
            <a:r>
              <a:rPr lang="zh-CN" altLang="en-US" dirty="0"/>
              <a:t>不失一般性，现在我们假设</a:t>
            </a:r>
            <a:r>
              <a:rPr lang="en-US" altLang="zh-CN" dirty="0"/>
              <a:t>u</a:t>
            </a:r>
            <a:r>
              <a:rPr lang="zh-CN" altLang="en-US" dirty="0"/>
              <a:t>为黑点。我们在转移的时候记录两个值：黑点权值和</a:t>
            </a:r>
            <a:r>
              <a:rPr lang="en-US" altLang="zh-CN" dirty="0"/>
              <a:t>B</a:t>
            </a:r>
            <a:r>
              <a:rPr lang="zh-CN" altLang="en-US" dirty="0"/>
              <a:t>和白点权值和</a:t>
            </a:r>
            <a:r>
              <a:rPr lang="en-US" altLang="zh-CN" dirty="0"/>
              <a:t>W</a:t>
            </a:r>
            <a:r>
              <a:rPr lang="zh-CN" altLang="en-US" dirty="0"/>
              <a:t>，初始值全为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考虑它的子节点</a:t>
            </a:r>
            <a:r>
              <a:rPr lang="en-US" altLang="zh-CN" dirty="0"/>
              <a:t>v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v</a:t>
            </a:r>
            <a:r>
              <a:rPr lang="zh-CN" altLang="en-US" dirty="0"/>
              <a:t>染成黑色：</a:t>
            </a:r>
            <a:r>
              <a:rPr lang="en-US" altLang="zh-CN" dirty="0"/>
              <a:t>B+=X[v],W+=</a:t>
            </a:r>
            <a:r>
              <a:rPr lang="en-US" altLang="zh-CN" dirty="0" err="1"/>
              <a:t>dp</a:t>
            </a:r>
            <a:r>
              <a:rPr lang="en-US" altLang="zh-CN" dirty="0"/>
              <a:t>[v]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v</a:t>
            </a:r>
            <a:r>
              <a:rPr lang="zh-CN" altLang="en-US" dirty="0"/>
              <a:t>染成白色：</a:t>
            </a:r>
            <a:r>
              <a:rPr lang="en-US" altLang="zh-CN" dirty="0"/>
              <a:t>B+=</a:t>
            </a:r>
            <a:r>
              <a:rPr lang="en-US" altLang="zh-CN" dirty="0" err="1"/>
              <a:t>dp</a:t>
            </a:r>
            <a:r>
              <a:rPr lang="en-US" altLang="zh-CN" dirty="0"/>
              <a:t>[v],W+=X[v]</a:t>
            </a:r>
          </a:p>
          <a:p>
            <a:r>
              <a:rPr lang="zh-CN" altLang="en-US" dirty="0"/>
              <a:t>然后</a:t>
            </a:r>
            <a:r>
              <a:rPr lang="en-US" altLang="zh-CN" dirty="0" err="1"/>
              <a:t>dp</a:t>
            </a:r>
            <a:r>
              <a:rPr lang="zh-CN" altLang="en-US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289051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8A869-D1D4-4D93-8FE3-6CA0B0BF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university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F6580-D210-4FB7-9FC7-8C13DCDC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首先这种</a:t>
            </a:r>
            <a:r>
              <a:rPr lang="en-US" altLang="zh-CN" dirty="0"/>
              <a:t>0-1</a:t>
            </a:r>
            <a:r>
              <a:rPr lang="zh-CN" altLang="en-US" dirty="0"/>
              <a:t>序列问题显然只用考虑其中一种元素的出现即可，因为是互为补集的关系。维护一下</a:t>
            </a:r>
            <a:r>
              <a:rPr lang="en-US" altLang="zh-CN" dirty="0"/>
              <a:t>1</a:t>
            </a:r>
            <a:r>
              <a:rPr lang="zh-CN" altLang="en-US" dirty="0"/>
              <a:t>的前缀和。</a:t>
            </a:r>
          </a:p>
          <a:p>
            <a:r>
              <a:rPr lang="zh-CN" altLang="en-US" dirty="0"/>
              <a:t>考虑两个询问的区间</a:t>
            </a:r>
            <a:r>
              <a:rPr lang="en-US" altLang="zh-CN" dirty="0"/>
              <a:t>[l1,r1],[l2,r2]</a:t>
            </a:r>
            <a:r>
              <a:rPr lang="zh-CN" altLang="en-US" dirty="0"/>
              <a:t>若</a:t>
            </a:r>
            <a:r>
              <a:rPr lang="en-US" altLang="zh-CN" dirty="0"/>
              <a:t>l1=l2,r1&lt;r2</a:t>
            </a:r>
            <a:r>
              <a:rPr lang="zh-CN" altLang="en-US" dirty="0"/>
              <a:t>显然</a:t>
            </a:r>
            <a:r>
              <a:rPr lang="en-US" altLang="zh-CN" dirty="0"/>
              <a:t>[l1,r1]</a:t>
            </a:r>
            <a:r>
              <a:rPr lang="zh-CN" altLang="en-US" dirty="0"/>
              <a:t>对答案不会产生任何贡献</a:t>
            </a:r>
            <a:endParaRPr lang="en-US" altLang="zh-CN" dirty="0"/>
          </a:p>
          <a:p>
            <a:r>
              <a:rPr lang="zh-CN" altLang="en-US" dirty="0"/>
              <a:t>我们来考虑有个</a:t>
            </a:r>
            <a:r>
              <a:rPr lang="en-US" altLang="zh-CN" dirty="0"/>
              <a:t>O(n^3)</a:t>
            </a:r>
            <a:r>
              <a:rPr lang="zh-CN" altLang="en-US" dirty="0"/>
              <a:t>的做法。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 err="1"/>
              <a:t>dp</a:t>
            </a:r>
            <a:r>
              <a:rPr lang="en-US" altLang="zh-CN" dirty="0"/>
              <a:t>[l][r][k]</a:t>
            </a:r>
            <a:r>
              <a:rPr lang="zh-CN" altLang="en-US" dirty="0"/>
              <a:t>，表示处理了区间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，同时有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的方案数。</a:t>
            </a:r>
            <a:endParaRPr lang="en-US" altLang="zh-CN" dirty="0"/>
          </a:p>
          <a:p>
            <a:r>
              <a:rPr lang="zh-CN" altLang="en-US" dirty="0"/>
              <a:t>我们保证接下来的</a:t>
            </a:r>
            <a:r>
              <a:rPr lang="en-US" altLang="zh-CN" dirty="0"/>
              <a:t>li&gt;l</a:t>
            </a:r>
            <a:r>
              <a:rPr lang="zh-CN" altLang="en-US" dirty="0"/>
              <a:t>（因为假定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已经全部计算完毕）</a:t>
            </a:r>
          </a:p>
        </p:txBody>
      </p:sp>
    </p:spTree>
    <p:extLst>
      <p:ext uri="{BB962C8B-B14F-4D97-AF65-F5344CB8AC3E}">
        <p14:creationId xmlns:p14="http://schemas.microsoft.com/office/powerpoint/2010/main" val="265829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B5FAF-5838-47CA-A775-A30E29C7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70418-6432-470B-91A8-56D17B00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l=n</a:t>
            </a:r>
            <a:r>
              <a:rPr lang="zh-CN" altLang="en-US" dirty="0"/>
              <a:t>，已经做完了，答案为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al&gt;r,</a:t>
            </a:r>
            <a:r>
              <a:rPr lang="zh-CN" altLang="en-US" dirty="0"/>
              <a:t>我们可以“拓展”这个范围，将</a:t>
            </a:r>
            <a:r>
              <a:rPr lang="en-US" altLang="zh-CN" dirty="0"/>
              <a:t>r</a:t>
            </a:r>
            <a:r>
              <a:rPr lang="zh-CN" altLang="en-US" dirty="0"/>
              <a:t>变为</a:t>
            </a:r>
            <a:r>
              <a:rPr lang="en-US" altLang="zh-CN" dirty="0"/>
              <a:t>al</a:t>
            </a:r>
            <a:r>
              <a:rPr lang="zh-CN" altLang="en-US" dirty="0"/>
              <a:t>，同时让</a:t>
            </a:r>
            <a:r>
              <a:rPr lang="en-US" altLang="zh-CN" dirty="0"/>
              <a:t>k</a:t>
            </a:r>
            <a:r>
              <a:rPr lang="zh-CN" altLang="en-US" dirty="0"/>
              <a:t>加上</a:t>
            </a:r>
            <a:r>
              <a:rPr lang="en-US" altLang="zh-CN" dirty="0"/>
              <a:t>[</a:t>
            </a:r>
            <a:r>
              <a:rPr lang="en-US" altLang="zh-CN" dirty="0" err="1"/>
              <a:t>r,al</a:t>
            </a:r>
            <a:r>
              <a:rPr lang="en-US" altLang="zh-CN" dirty="0"/>
              <a:t>]</a:t>
            </a:r>
            <a:r>
              <a:rPr lang="zh-CN" altLang="en-US" dirty="0"/>
              <a:t>这个范围内</a:t>
            </a:r>
            <a:r>
              <a:rPr lang="en-US" altLang="zh-CN" dirty="0"/>
              <a:t>1</a:t>
            </a:r>
            <a:r>
              <a:rPr lang="zh-CN" altLang="en-US" dirty="0"/>
              <a:t>的个数。</a:t>
            </a:r>
            <a:endParaRPr lang="en-US" altLang="zh-CN" dirty="0"/>
          </a:p>
          <a:p>
            <a:r>
              <a:rPr lang="zh-CN" altLang="en-US" dirty="0"/>
              <a:t>看一下位于</a:t>
            </a:r>
            <a:r>
              <a:rPr lang="en-US" altLang="zh-CN" dirty="0"/>
              <a:t>l</a:t>
            </a:r>
            <a:r>
              <a:rPr lang="zh-CN" altLang="en-US" dirty="0"/>
              <a:t>的数，如果它是</a:t>
            </a:r>
            <a:r>
              <a:rPr lang="en-US" altLang="zh-CN" dirty="0"/>
              <a:t>0</a:t>
            </a:r>
            <a:r>
              <a:rPr lang="zh-CN" altLang="en-US" dirty="0"/>
              <a:t>，那么会有</a:t>
            </a:r>
            <a:r>
              <a:rPr lang="en-US" altLang="zh-CN" dirty="0" err="1"/>
              <a:t>dp</a:t>
            </a:r>
            <a:r>
              <a:rPr lang="en-US" altLang="zh-CN" dirty="0"/>
              <a:t>[l+1][r][k]</a:t>
            </a:r>
            <a:r>
              <a:rPr lang="zh-CN" altLang="en-US" dirty="0"/>
              <a:t>或者</a:t>
            </a:r>
            <a:r>
              <a:rPr lang="en-US" altLang="zh-CN" dirty="0"/>
              <a:t>d[l+1][r][k-1]</a:t>
            </a:r>
            <a:r>
              <a:rPr lang="zh-CN" altLang="en-US" dirty="0"/>
              <a:t>种方案安排下面的数。</a:t>
            </a:r>
            <a:endParaRPr lang="en-US" altLang="zh-CN" dirty="0"/>
          </a:p>
          <a:p>
            <a:r>
              <a:rPr lang="zh-CN" altLang="en-US" dirty="0"/>
              <a:t>所以：</a:t>
            </a:r>
            <a:r>
              <a:rPr lang="en-US" altLang="zh-CN" dirty="0" err="1"/>
              <a:t>dp</a:t>
            </a:r>
            <a:r>
              <a:rPr lang="en-US" altLang="zh-CN" dirty="0"/>
              <a:t>[l][r][k]=</a:t>
            </a:r>
            <a:r>
              <a:rPr lang="en-US" altLang="zh-CN" dirty="0" err="1"/>
              <a:t>dp</a:t>
            </a:r>
            <a:r>
              <a:rPr lang="en-US" altLang="zh-CN" dirty="0"/>
              <a:t>[l+1][r][k]+</a:t>
            </a:r>
            <a:r>
              <a:rPr lang="en-US" altLang="zh-CN" dirty="0" err="1"/>
              <a:t>dp</a:t>
            </a:r>
            <a:r>
              <a:rPr lang="en-US" altLang="zh-CN" dirty="0"/>
              <a:t>[l+1][r][k-1]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750</Words>
  <Application>Microsoft Office PowerPoint</Application>
  <PresentationFormat>宽屏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NOIP模拟赛讲评</vt:lpstr>
      <vt:lpstr>huazhong</vt:lpstr>
      <vt:lpstr>huazhong</vt:lpstr>
      <vt:lpstr>huazhong</vt:lpstr>
      <vt:lpstr>huazhong</vt:lpstr>
      <vt:lpstr>sciandtech</vt:lpstr>
      <vt:lpstr>PowerPoint 演示文稿</vt:lpstr>
      <vt:lpstr>university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NOIP模拟赛讲评</dc:title>
  <dc:creator>zcysky@126.com</dc:creator>
  <cp:lastModifiedBy>zcysky@126.com</cp:lastModifiedBy>
  <cp:revision>52</cp:revision>
  <dcterms:created xsi:type="dcterms:W3CDTF">2019-10-30T02:31:44Z</dcterms:created>
  <dcterms:modified xsi:type="dcterms:W3CDTF">2019-10-30T09:06:05Z</dcterms:modified>
</cp:coreProperties>
</file>