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94" r:id="rId5"/>
    <p:sldId id="258" r:id="rId6"/>
    <p:sldId id="259" r:id="rId7"/>
    <p:sldId id="260" r:id="rId8"/>
    <p:sldId id="261" r:id="rId9"/>
    <p:sldId id="262" r:id="rId10"/>
    <p:sldId id="264" r:id="rId11"/>
    <p:sldId id="263" r:id="rId12"/>
    <p:sldId id="265" r:id="rId13"/>
    <p:sldId id="267" r:id="rId14"/>
    <p:sldId id="270" r:id="rId15"/>
    <p:sldId id="271" r:id="rId16"/>
    <p:sldId id="268" r:id="rId17"/>
    <p:sldId id="269" r:id="rId18"/>
    <p:sldId id="272" r:id="rId19"/>
    <p:sldId id="273" r:id="rId20"/>
    <p:sldId id="274" r:id="rId21"/>
    <p:sldId id="275" r:id="rId22"/>
    <p:sldId id="276" r:id="rId23"/>
    <p:sldId id="277"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 id="296" r:id="rId40"/>
    <p:sldId id="297" r:id="rId41"/>
    <p:sldId id="298" r:id="rId42"/>
    <p:sldId id="299" r:id="rId43"/>
    <p:sldId id="300" r:id="rId44"/>
    <p:sldId id="301" r:id="rId45"/>
    <p:sldId id="336" r:id="rId46"/>
    <p:sldId id="335" r:id="rId47"/>
    <p:sldId id="338" r:id="rId48"/>
    <p:sldId id="339" r:id="rId49"/>
    <p:sldId id="340" r:id="rId50"/>
    <p:sldId id="341" r:id="rId51"/>
    <p:sldId id="342" r:id="rId52"/>
    <p:sldId id="344" r:id="rId53"/>
    <p:sldId id="345" r:id="rId54"/>
    <p:sldId id="343" r:id="rId55"/>
    <p:sldId id="346" r:id="rId56"/>
    <p:sldId id="347"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0" Type="http://schemas.openxmlformats.org/officeDocument/2006/relationships/tableStyles" Target="tableStyles.xml"/><Relationship Id="rId6" Type="http://schemas.openxmlformats.org/officeDocument/2006/relationships/slide" Target="slides/slide4.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几种简单的字符串算法</a:t>
            </a:r>
            <a:endParaRPr lang="zh-CN" altLang="en-US"/>
          </a:p>
        </p:txBody>
      </p:sp>
      <p:sp>
        <p:nvSpPr>
          <p:cNvPr id="3" name="副标题 2"/>
          <p:cNvSpPr>
            <a:spLocks noGrp="1"/>
          </p:cNvSpPr>
          <p:nvPr>
            <p:ph type="subTitle" idx="1"/>
          </p:nvPr>
        </p:nvSpPr>
        <p:spPr/>
        <p:txBody>
          <a:bodyPr/>
          <a:p>
            <a:r>
              <a:rPr lang="en-US" altLang="zh-CN"/>
              <a:t>                                                                                                          by dxw</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例题</a:t>
            </a:r>
            <a:endParaRPr lang="zh-CN" altLang="en-US"/>
          </a:p>
        </p:txBody>
      </p:sp>
      <p:sp>
        <p:nvSpPr>
          <p:cNvPr id="3" name="内容占位符 2"/>
          <p:cNvSpPr>
            <a:spLocks noGrp="1"/>
          </p:cNvSpPr>
          <p:nvPr>
            <p:ph idx="1"/>
          </p:nvPr>
        </p:nvSpPr>
        <p:spPr/>
        <p:txBody>
          <a:bodyPr/>
          <a:p>
            <a:r>
              <a:rPr lang="zh-CN" altLang="en-US"/>
              <a:t>很少有</a:t>
            </a:r>
            <a:r>
              <a:rPr lang="en-US" altLang="zh-CN"/>
              <a:t>hash</a:t>
            </a:r>
            <a:r>
              <a:rPr lang="zh-CN" altLang="en-US"/>
              <a:t>作为单独考察点出现，所以你要我找一道只有</a:t>
            </a:r>
            <a:r>
              <a:rPr lang="en-US" altLang="zh-CN"/>
              <a:t>hash</a:t>
            </a:r>
            <a:r>
              <a:rPr lang="zh-CN" altLang="en-US"/>
              <a:t>算法的字符串题目我也很为难的</a:t>
            </a:r>
            <a:r>
              <a:rPr lang="en-US" altLang="zh-CN"/>
              <a:t>……</a:t>
            </a:r>
            <a:endParaRPr lang="en-US" altLang="zh-CN"/>
          </a:p>
          <a:p>
            <a:r>
              <a:rPr lang="zh-CN" altLang="en-US"/>
              <a:t>大家下去手玩几个样例对对自己程序跑出来的结果就好啦</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trie&amp;KMP</a:t>
            </a:r>
            <a:endParaRPr lang="en-US" altLang="zh-CN"/>
          </a:p>
        </p:txBody>
      </p:sp>
      <p:sp>
        <p:nvSpPr>
          <p:cNvPr id="3" name="内容占位符 2"/>
          <p:cNvSpPr>
            <a:spLocks noGrp="1"/>
          </p:cNvSpPr>
          <p:nvPr>
            <p:ph idx="1"/>
          </p:nvPr>
        </p:nvSpPr>
        <p:spPr/>
        <p:txBody>
          <a:bodyPr/>
          <a:p>
            <a:pPr marL="0" indent="0">
              <a:buNone/>
            </a:pPr>
            <a:r>
              <a:rPr lang="zh-CN" altLang="en-US"/>
              <a:t>为什么要先讲</a:t>
            </a:r>
            <a:r>
              <a:rPr lang="en-US" altLang="zh-CN"/>
              <a:t>trie&amp;kmp?</a:t>
            </a:r>
            <a:endParaRPr lang="en-US" altLang="zh-CN"/>
          </a:p>
          <a:p>
            <a:pPr marL="0" indent="0">
              <a:buNone/>
            </a:pPr>
            <a:r>
              <a:rPr lang="zh-CN" altLang="zh-CN"/>
              <a:t>因为后面的</a:t>
            </a:r>
            <a:r>
              <a:rPr lang="en-US" altLang="zh-CN"/>
              <a:t>ac</a:t>
            </a:r>
            <a:r>
              <a:rPr lang="zh-CN" altLang="en-US"/>
              <a:t>自动机是建立在</a:t>
            </a:r>
            <a:r>
              <a:rPr lang="en-US" altLang="zh-CN"/>
              <a:t>trie</a:t>
            </a:r>
            <a:r>
              <a:rPr lang="zh-CN" altLang="en-US"/>
              <a:t>的基础上的</a:t>
            </a:r>
            <a:r>
              <a:rPr lang="en-US" altLang="zh-CN"/>
              <a:t>kmp</a:t>
            </a:r>
            <a:r>
              <a:rPr lang="zh-CN" altLang="en-US"/>
              <a:t>，扩展</a:t>
            </a:r>
            <a:r>
              <a:rPr lang="en-US" altLang="zh-CN"/>
              <a:t>kmp</a:t>
            </a:r>
            <a:r>
              <a:rPr lang="zh-CN" altLang="en-US"/>
              <a:t>也需要懂</a:t>
            </a:r>
            <a:r>
              <a:rPr lang="en-US" altLang="zh-CN"/>
              <a:t>kmp</a:t>
            </a:r>
            <a:endParaRPr lang="en-US" altLang="zh-CN"/>
          </a:p>
          <a:p>
            <a:pPr marL="0" indent="0">
              <a:buNone/>
            </a:pP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endParaRPr lang="en-US" altLang="zh-CN"/>
          </a:p>
        </p:txBody>
      </p:sp>
      <p:sp>
        <p:nvSpPr>
          <p:cNvPr id="3" name="内容占位符 2"/>
          <p:cNvSpPr>
            <a:spLocks noGrp="1"/>
          </p:cNvSpPr>
          <p:nvPr>
            <p:ph idx="1"/>
          </p:nvPr>
        </p:nvSpPr>
        <p:spPr/>
        <p:txBody>
          <a:bodyPr/>
          <a:p>
            <a:r>
              <a:rPr lang="zh-CN" altLang="en-US">
                <a:sym typeface="+mn-ea"/>
              </a:rPr>
              <a:t>听说你们都会</a:t>
            </a:r>
            <a:r>
              <a:rPr lang="en-US" altLang="zh-CN">
                <a:sym typeface="+mn-ea"/>
              </a:rPr>
              <a:t>kmp</a:t>
            </a:r>
            <a:r>
              <a:rPr lang="zh-CN" altLang="en-US">
                <a:sym typeface="+mn-ea"/>
              </a:rPr>
              <a:t>，那就不复赘述，先做几道</a:t>
            </a:r>
            <a:r>
              <a:rPr lang="en-US" altLang="zh-CN">
                <a:sym typeface="+mn-ea"/>
              </a:rPr>
              <a:t>kmp</a:t>
            </a:r>
            <a:r>
              <a:rPr lang="zh-CN" altLang="en-US">
                <a:sym typeface="+mn-ea"/>
              </a:rPr>
              <a:t>的题吧</a:t>
            </a:r>
            <a:r>
              <a:rPr lang="en-US" altLang="zh-CN">
                <a:sym typeface="+mn-ea"/>
              </a:rPr>
              <a:t>……</a:t>
            </a:r>
            <a:endParaRPr lang="en-US" altLang="zh-CN"/>
          </a:p>
          <a:p>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jzoj</a:t>
            </a:r>
            <a:r>
              <a:rPr lang="zh-CN" altLang="en-US"/>
              <a:t>4886. 字符串 </a:t>
            </a:r>
            <a:endParaRPr lang="zh-CN" altLang="en-US"/>
          </a:p>
        </p:txBody>
      </p:sp>
      <p:sp>
        <p:nvSpPr>
          <p:cNvPr id="3" name="内容占位符 2"/>
          <p:cNvSpPr>
            <a:spLocks noGrp="1"/>
          </p:cNvSpPr>
          <p:nvPr>
            <p:ph idx="1"/>
          </p:nvPr>
        </p:nvSpPr>
        <p:spPr/>
        <p:txBody>
          <a:bodyPr/>
          <a:p>
            <a:r>
              <a:rPr lang="zh-CN" altLang="en-US"/>
              <a:t>某日mhy12345在教同学们写helloworld，要求同学们用程序输出一个给定长度的字符串，然而发现有些人输出了一些“危险”的东西，所以mhy12345想知道对于任意长度n的小写字母字符串，不包含危险串的字符串个数</a:t>
            </a:r>
            <a:endParaRPr lang="zh-CN" altLang="en-US"/>
          </a:p>
          <a:p>
            <a:r>
              <a:rPr lang="zh-CN" altLang="en-US"/>
              <a:t>对于100%的数据，0&lt;=|str|&lt;=100,0&lt;=n&lt;=10000</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直接</a:t>
            </a:r>
            <a:r>
              <a:rPr lang="en-US" altLang="zh-CN"/>
              <a:t>dp</a:t>
            </a:r>
            <a:r>
              <a:rPr lang="zh-CN" altLang="en-US"/>
              <a:t>就好了，设</a:t>
            </a:r>
            <a:r>
              <a:rPr lang="en-US" altLang="zh-CN"/>
              <a:t>f[i][j]</a:t>
            </a:r>
            <a:r>
              <a:rPr lang="zh-CN" altLang="en-US"/>
              <a:t>表示当前字符串长度为</a:t>
            </a:r>
            <a:r>
              <a:rPr lang="en-US" altLang="zh-CN"/>
              <a:t>i</a:t>
            </a:r>
            <a:r>
              <a:rPr lang="zh-CN" altLang="en-US"/>
              <a:t>，匹配了危险串的前</a:t>
            </a:r>
            <a:r>
              <a:rPr lang="en-US" altLang="zh-CN"/>
              <a:t>j</a:t>
            </a:r>
            <a:r>
              <a:rPr lang="zh-CN" altLang="en-US"/>
              <a:t>个位置，然后枚举</a:t>
            </a:r>
            <a:r>
              <a:rPr lang="en-US" altLang="zh-CN"/>
              <a:t>26</a:t>
            </a:r>
            <a:r>
              <a:rPr lang="zh-CN" altLang="en-US"/>
              <a:t>个字母转移。</a:t>
            </a:r>
            <a:endParaRPr lang="zh-CN" altLang="en-US"/>
          </a:p>
          <a:p>
            <a:r>
              <a:rPr lang="zh-CN" altLang="en-US"/>
              <a:t>时间复杂度</a:t>
            </a:r>
            <a:r>
              <a:rPr lang="en-US" altLang="zh-CN"/>
              <a:t>O(str*n*26)</a:t>
            </a:r>
            <a:r>
              <a:rPr lang="zh-CN" altLang="en-US"/>
              <a:t>。</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JZOJ</a:t>
            </a:r>
            <a:r>
              <a:rPr lang="zh-CN" altLang="en-US"/>
              <a:t>2964. Memory</a:t>
            </a:r>
            <a:endParaRPr lang="zh-CN" altLang="en-US"/>
          </a:p>
        </p:txBody>
      </p:sp>
      <p:sp>
        <p:nvSpPr>
          <p:cNvPr id="3" name="内容占位符 2"/>
          <p:cNvSpPr>
            <a:spLocks noGrp="1"/>
          </p:cNvSpPr>
          <p:nvPr>
            <p:ph idx="1"/>
          </p:nvPr>
        </p:nvSpPr>
        <p:spPr/>
        <p:txBody>
          <a:bodyPr>
            <a:normAutofit/>
          </a:bodyPr>
          <a:p>
            <a:r>
              <a:rPr lang="zh-CN" altLang="en-US"/>
              <a:t>话说某一天，CD在爬树的时候发现了树干上有一大串奇怪的符文，于是好奇的CD就从头到尾看了一遍。看完一遍以后CD觉得，最后一段文字好像很眼熟，好像在前面见过。对于CD来说，一开始看到的符文会印象特别深刻，而且这段符文要出现多次，CD才会觉得眼熟。</a:t>
            </a:r>
            <a:endParaRPr lang="zh-CN" altLang="en-US"/>
          </a:p>
          <a:p>
            <a:r>
              <a:rPr lang="zh-CN" altLang="en-US"/>
              <a:t>其实现在就是，CD会告诉你他看到的符文具体是什么，你要告诉CD，这段符文里最长的既是前缀又是后缀还在中间某个地方出现过（非前缀非后缀的出现）的最长的子串是什么。</a:t>
            </a:r>
            <a:endParaRPr lang="zh-CN" altLang="en-US"/>
          </a:p>
          <a:p>
            <a:r>
              <a:rPr lang="zh-CN" altLang="en-US"/>
              <a:t>对于100%的数据保证字符串长度≤106</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我们发现</a:t>
            </a:r>
            <a:r>
              <a:rPr lang="en-US" altLang="zh-CN"/>
              <a:t>KMP</a:t>
            </a:r>
            <a:r>
              <a:rPr lang="zh-CN" altLang="en-US"/>
              <a:t>中的</a:t>
            </a:r>
            <a:r>
              <a:rPr lang="en-US" altLang="zh-CN"/>
              <a:t>P</a:t>
            </a:r>
            <a:r>
              <a:rPr lang="zh-CN" altLang="en-US"/>
              <a:t>数组可以处理出当前位置</a:t>
            </a:r>
            <a:r>
              <a:rPr lang="en-US" altLang="zh-CN"/>
              <a:t>i</a:t>
            </a:r>
            <a:r>
              <a:rPr lang="zh-CN" altLang="en-US"/>
              <a:t>的后缀与字符串的前缀的最长公共前缀长度。这就很好办了。我们在计算</a:t>
            </a:r>
            <a:r>
              <a:rPr lang="en-US" altLang="zh-CN"/>
              <a:t>P</a:t>
            </a:r>
            <a:r>
              <a:rPr lang="zh-CN" altLang="en-US"/>
              <a:t>的过程中可以顺带统计出字符串每个前缀在字符串中出现次数。然后从</a:t>
            </a:r>
            <a:r>
              <a:rPr lang="en-US" altLang="zh-CN"/>
              <a:t>j=P[n]</a:t>
            </a:r>
            <a:r>
              <a:rPr lang="zh-CN" altLang="en-US"/>
              <a:t>开始检验，若</a:t>
            </a:r>
            <a:r>
              <a:rPr lang="en-US" altLang="zh-CN"/>
              <a:t>j</a:t>
            </a:r>
            <a:r>
              <a:rPr lang="zh-CN" altLang="en-US"/>
              <a:t>的前缀出现次数小于</a:t>
            </a:r>
            <a:r>
              <a:rPr lang="en-US" altLang="zh-CN"/>
              <a:t>2</a:t>
            </a:r>
            <a:r>
              <a:rPr lang="zh-CN" altLang="en-US"/>
              <a:t>则</a:t>
            </a:r>
            <a:r>
              <a:rPr lang="en-US" altLang="zh-CN"/>
              <a:t>j=p[j]</a:t>
            </a:r>
            <a:r>
              <a:rPr lang="zh-CN" altLang="en-US"/>
              <a:t>。值得注意的是：由于长度为</a:t>
            </a:r>
            <a:r>
              <a:rPr lang="en-US" altLang="zh-CN"/>
              <a:t>p[j]</a:t>
            </a:r>
            <a:r>
              <a:rPr lang="zh-CN" altLang="en-US"/>
              <a:t>的前缀包括长度为</a:t>
            </a:r>
            <a:r>
              <a:rPr lang="en-US" altLang="zh-CN"/>
              <a:t>p[p[j]]</a:t>
            </a:r>
            <a:r>
              <a:rPr lang="zh-CN" altLang="en-US"/>
              <a:t>前缀，所以检验的时候要把</a:t>
            </a:r>
            <a:r>
              <a:rPr lang="en-US" altLang="zh-CN"/>
              <a:t>p[j]</a:t>
            </a:r>
            <a:r>
              <a:rPr lang="zh-CN" altLang="en-US"/>
              <a:t>的次数累加到</a:t>
            </a:r>
            <a:r>
              <a:rPr lang="en-US" altLang="zh-CN"/>
              <a:t>p[p[j]]</a:t>
            </a:r>
            <a:r>
              <a:rPr lang="zh-CN" altLang="en-US"/>
              <a:t>上。</a:t>
            </a:r>
            <a:endParaRPr lang="zh-CN" altLang="en-US"/>
          </a:p>
          <a:p>
            <a:r>
              <a:rPr lang="zh-CN" altLang="en-US"/>
              <a:t>时间复杂度</a:t>
            </a:r>
            <a:r>
              <a:rPr lang="en-US" altLang="zh-CN"/>
              <a:t>O(N)</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trie</a:t>
            </a:r>
            <a:endParaRPr lang="zh-CN" altLang="en-US"/>
          </a:p>
        </p:txBody>
      </p:sp>
      <p:sp>
        <p:nvSpPr>
          <p:cNvPr id="3" name="内容占位符 2"/>
          <p:cNvSpPr>
            <a:spLocks noGrp="1"/>
          </p:cNvSpPr>
          <p:nvPr>
            <p:ph idx="1"/>
          </p:nvPr>
        </p:nvSpPr>
        <p:spPr/>
        <p:txBody>
          <a:bodyPr/>
          <a:p>
            <a:r>
              <a:rPr lang="en-US" altLang="zh-CN"/>
              <a:t>trie</a:t>
            </a:r>
            <a:r>
              <a:rPr lang="zh-CN" altLang="en-US"/>
              <a:t>是一棵字典树，顾名思义，就是将一堆字符串存进一个树形的结构中，树上的每一条从根到叶子节点的链就是一条字符串。</a:t>
            </a:r>
            <a:endParaRPr lang="zh-CN" altLang="en-US"/>
          </a:p>
          <a:p>
            <a:r>
              <a:rPr lang="zh-CN" altLang="en-US"/>
              <a:t>每遇到一条字符串，我们从头到尾枚举</a:t>
            </a:r>
            <a:r>
              <a:rPr lang="en-US" altLang="zh-CN"/>
              <a:t>s[i]</a:t>
            </a:r>
            <a:r>
              <a:rPr lang="zh-CN" altLang="en-US"/>
              <a:t>，同时标记点</a:t>
            </a:r>
            <a:r>
              <a:rPr lang="en-US" altLang="zh-CN"/>
              <a:t>x</a:t>
            </a:r>
            <a:r>
              <a:rPr lang="zh-CN" altLang="en-US"/>
              <a:t>从根节点开始走起，一路按照该字符串的字符排列走下去，遇到没有的就新建点。好难讲啊，还是上代码比较合适</a:t>
            </a:r>
            <a:r>
              <a:rPr lang="en-US" altLang="zh-CN"/>
              <a:t>……</a:t>
            </a:r>
            <a:endParaRPr lang="en-US" altLang="zh-CN"/>
          </a:p>
        </p:txBody>
      </p:sp>
      <p:pic>
        <p:nvPicPr>
          <p:cNvPr id="4" name="图片 3" descr="hash"/>
          <p:cNvPicPr>
            <a:picLocks noChangeAspect="1"/>
          </p:cNvPicPr>
          <p:nvPr/>
        </p:nvPicPr>
        <p:blipFill>
          <a:blip r:embed="rId1"/>
          <a:stretch>
            <a:fillRect/>
          </a:stretch>
        </p:blipFill>
        <p:spPr>
          <a:xfrm>
            <a:off x="2727325" y="4023360"/>
            <a:ext cx="5610860" cy="20193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很简单对吧，那我们就直接练习一下吧。</a:t>
            </a:r>
            <a:endParaRPr lang="zh-CN" altLang="en-US"/>
          </a:p>
          <a:p>
            <a:r>
              <a:rPr lang="zh-CN" altLang="en-US"/>
              <a:t>由于本人能力有限，见识短浅，只找到一道只考</a:t>
            </a:r>
            <a:r>
              <a:rPr lang="en-US" altLang="zh-CN"/>
              <a:t>trie</a:t>
            </a:r>
            <a:r>
              <a:rPr lang="zh-CN" altLang="en-US"/>
              <a:t>的题目，大家将就一下</a:t>
            </a:r>
            <a:r>
              <a:rPr lang="en-US" altLang="zh-CN"/>
              <a:t>……</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jzoj</a:t>
            </a:r>
            <a:r>
              <a:rPr lang="zh-CN" altLang="en-US"/>
              <a:t>3126大LCP</a:t>
            </a:r>
            <a:endParaRPr lang="zh-CN" altLang="en-US"/>
          </a:p>
        </p:txBody>
      </p:sp>
      <p:sp>
        <p:nvSpPr>
          <p:cNvPr id="3" name="内容占位符 2"/>
          <p:cNvSpPr>
            <a:spLocks noGrp="1"/>
          </p:cNvSpPr>
          <p:nvPr>
            <p:ph idx="1"/>
          </p:nvPr>
        </p:nvSpPr>
        <p:spPr/>
        <p:txBody>
          <a:bodyPr>
            <a:normAutofit lnSpcReduction="10000"/>
          </a:bodyPr>
          <a:p>
            <a:r>
              <a:rPr lang="zh-CN" altLang="en-US"/>
              <a:t>LCP就是传说中的最长公共前缀，至于为什么要加上一个大字，那是因为…你会知道的。</a:t>
            </a:r>
            <a:endParaRPr lang="zh-CN" altLang="en-US"/>
          </a:p>
          <a:p>
            <a:r>
              <a:rPr lang="zh-CN" altLang="en-US"/>
              <a:t>首先，求LCP就要有字符串。既然那么需要它们，那就给出n个字符串好了。</a:t>
            </a:r>
            <a:endParaRPr lang="zh-CN" altLang="en-US"/>
          </a:p>
          <a:p>
            <a:r>
              <a:rPr lang="zh-CN" altLang="en-US"/>
              <a:t>于是你需要回答询问大LCP，询问给出一个k,你需要求出前k个字符串中两两的LCP最大值是多少，这就是传说中的大LCP。</a:t>
            </a:r>
            <a:endParaRPr lang="zh-CN" altLang="en-US"/>
          </a:p>
          <a:p>
            <a:r>
              <a:rPr lang="zh-CN" altLang="en-US"/>
              <a:t>对于100%的数据,字符串总长度不超过10^6，1&lt;=N,Q&lt;=10^5.</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讲课顺序</a:t>
            </a:r>
            <a:endParaRPr lang="zh-CN" altLang="en-US"/>
          </a:p>
        </p:txBody>
      </p:sp>
      <p:sp>
        <p:nvSpPr>
          <p:cNvPr id="3" name="内容占位符 2"/>
          <p:cNvSpPr>
            <a:spLocks noGrp="1"/>
          </p:cNvSpPr>
          <p:nvPr>
            <p:ph idx="1"/>
          </p:nvPr>
        </p:nvSpPr>
        <p:spPr/>
        <p:txBody>
          <a:bodyPr>
            <a:normAutofit fontScale="90000" lnSpcReduction="20000"/>
          </a:bodyPr>
          <a:p>
            <a:r>
              <a:rPr lang="en-US" altLang="zh-CN"/>
              <a:t>hash</a:t>
            </a:r>
            <a:r>
              <a:rPr lang="zh-CN" altLang="en-US"/>
              <a:t>，</a:t>
            </a:r>
            <a:r>
              <a:rPr lang="en-US" altLang="zh-CN"/>
              <a:t>double hash</a:t>
            </a:r>
            <a:endParaRPr lang="en-US" altLang="zh-CN"/>
          </a:p>
          <a:p>
            <a:r>
              <a:rPr lang="en-US" altLang="zh-CN"/>
              <a:t>trie&amp;</a:t>
            </a:r>
            <a:r>
              <a:rPr lang="zh-CN" altLang="en-US">
                <a:sym typeface="+mn-ea"/>
              </a:rPr>
              <a:t>（</a:t>
            </a:r>
            <a:r>
              <a:rPr lang="en-US" altLang="zh-CN">
                <a:sym typeface="+mn-ea"/>
              </a:rPr>
              <a:t>kmp</a:t>
            </a:r>
            <a:r>
              <a:rPr lang="zh-CN" altLang="en-US">
                <a:sym typeface="+mn-ea"/>
              </a:rPr>
              <a:t>）</a:t>
            </a:r>
            <a:endParaRPr lang="en-US" altLang="zh-CN"/>
          </a:p>
          <a:p>
            <a:r>
              <a:rPr lang="en-US" altLang="zh-CN"/>
              <a:t>ac</a:t>
            </a:r>
            <a:r>
              <a:rPr lang="zh-CN" altLang="en-US"/>
              <a:t>自动机</a:t>
            </a:r>
            <a:endParaRPr lang="zh-CN" altLang="en-US"/>
          </a:p>
          <a:p>
            <a:r>
              <a:rPr lang="en-US" altLang="zh-CN"/>
              <a:t>+exkmp</a:t>
            </a:r>
            <a:endParaRPr lang="en-US" altLang="zh-CN"/>
          </a:p>
          <a:p>
            <a:r>
              <a:rPr lang="zh-CN" altLang="en-US"/>
              <a:t>今天以讲知识点为主，题目为辅，题目数量可能不多</a:t>
            </a:r>
            <a:endParaRPr lang="zh-CN" altLang="en-US"/>
          </a:p>
          <a:p>
            <a:pPr marL="0" indent="0">
              <a:buNone/>
            </a:pPr>
            <a:r>
              <a:rPr lang="zh-CN" altLang="en-US" sz="9600" b="1">
                <a:solidFill>
                  <a:srgbClr val="FF0000"/>
                </a:solidFill>
              </a:rPr>
              <a:t>懂的大佬请自行出门右拐</a:t>
            </a:r>
            <a:endParaRPr lang="zh-CN" altLang="en-US" sz="9600" b="1">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我们可以用</a:t>
            </a:r>
            <a:r>
              <a:rPr lang="en-US" altLang="zh-CN"/>
              <a:t>trie</a:t>
            </a:r>
            <a:r>
              <a:rPr lang="zh-CN" altLang="en-US"/>
              <a:t>来解决这个问题。每插入一个字符串</a:t>
            </a:r>
            <a:r>
              <a:rPr lang="en-US" altLang="zh-CN"/>
              <a:t>i</a:t>
            </a:r>
            <a:r>
              <a:rPr lang="zh-CN" altLang="en-US"/>
              <a:t>，这个字符串第一个需要新建点的位置</a:t>
            </a:r>
            <a:r>
              <a:rPr lang="en-US" altLang="zh-CN"/>
              <a:t>-1</a:t>
            </a:r>
            <a:r>
              <a:rPr lang="zh-CN" altLang="en-US"/>
              <a:t>即为这个字符串与前</a:t>
            </a:r>
            <a:r>
              <a:rPr lang="en-US" altLang="zh-CN"/>
              <a:t>i-1</a:t>
            </a:r>
            <a:r>
              <a:rPr lang="zh-CN" altLang="en-US"/>
              <a:t>个字符串的最长</a:t>
            </a:r>
            <a:r>
              <a:rPr lang="en-US" altLang="zh-CN"/>
              <a:t>LCP</a:t>
            </a:r>
            <a:r>
              <a:rPr lang="zh-CN" altLang="en-US"/>
              <a:t>，用这个与前</a:t>
            </a:r>
            <a:r>
              <a:rPr lang="en-US" altLang="zh-CN"/>
              <a:t>i-1</a:t>
            </a:r>
            <a:r>
              <a:rPr lang="zh-CN" altLang="en-US"/>
              <a:t>个字符串的</a:t>
            </a:r>
            <a:r>
              <a:rPr lang="en-US" altLang="zh-CN"/>
              <a:t>darkLCP</a:t>
            </a:r>
            <a:r>
              <a:rPr lang="zh-CN" altLang="en-US"/>
              <a:t>进行比较即得到</a:t>
            </a:r>
            <a:r>
              <a:rPr lang="zh-CN" altLang="en-US">
                <a:sym typeface="+mn-ea"/>
              </a:rPr>
              <a:t>前</a:t>
            </a:r>
            <a:r>
              <a:rPr lang="en-US" altLang="zh-CN">
                <a:sym typeface="+mn-ea"/>
              </a:rPr>
              <a:t>i</a:t>
            </a:r>
            <a:r>
              <a:rPr lang="zh-CN" altLang="en-US">
                <a:sym typeface="+mn-ea"/>
              </a:rPr>
              <a:t>个字符串的</a:t>
            </a:r>
            <a:r>
              <a:rPr lang="en-US" altLang="zh-CN">
                <a:sym typeface="+mn-ea"/>
              </a:rPr>
              <a:t>darkLCP</a:t>
            </a:r>
            <a:r>
              <a:rPr lang="zh-CN" altLang="en-US">
                <a:sym typeface="+mn-ea"/>
              </a:rPr>
              <a:t>。</a:t>
            </a:r>
            <a:endParaRPr lang="zh-CN" altLang="en-US">
              <a:sym typeface="+mn-ea"/>
            </a:endParaRPr>
          </a:p>
          <a:p>
            <a:r>
              <a:rPr lang="zh-CN" altLang="en-US">
                <a:sym typeface="+mn-ea"/>
              </a:rPr>
              <a:t>时间复杂度</a:t>
            </a:r>
            <a:r>
              <a:rPr lang="en-US" altLang="zh-CN">
                <a:sym typeface="+mn-ea"/>
              </a:rPr>
              <a:t>O(sigma s[i])</a:t>
            </a:r>
            <a:r>
              <a:rPr lang="zh-CN" altLang="en-US">
                <a:sym typeface="+mn-ea"/>
              </a:rPr>
              <a:t>。</a:t>
            </a:r>
            <a:endParaRPr lang="zh-CN" altLang="en-US">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ac</a:t>
            </a:r>
            <a:r>
              <a:rPr lang="zh-CN" altLang="en-US"/>
              <a:t>自动机</a:t>
            </a:r>
            <a:endParaRPr lang="zh-CN" altLang="en-US"/>
          </a:p>
        </p:txBody>
      </p:sp>
      <p:sp>
        <p:nvSpPr>
          <p:cNvPr id="3" name="内容占位符 2"/>
          <p:cNvSpPr>
            <a:spLocks noGrp="1"/>
          </p:cNvSpPr>
          <p:nvPr>
            <p:ph idx="1"/>
          </p:nvPr>
        </p:nvSpPr>
        <p:spPr/>
        <p:txBody>
          <a:bodyPr/>
          <a:p>
            <a:r>
              <a:rPr lang="en-US" altLang="zh-CN"/>
              <a:t>kmp</a:t>
            </a:r>
            <a:r>
              <a:rPr lang="zh-CN" altLang="en-US"/>
              <a:t>是一个匹配串在母串上寻求匹配，</a:t>
            </a:r>
            <a:r>
              <a:rPr lang="en-US" altLang="zh-CN"/>
              <a:t>ac</a:t>
            </a:r>
            <a:r>
              <a:rPr lang="zh-CN" altLang="en-US"/>
              <a:t>自动机本质上是在一颗</a:t>
            </a:r>
            <a:r>
              <a:rPr lang="en-US" altLang="zh-CN"/>
              <a:t>trie</a:t>
            </a:r>
            <a:r>
              <a:rPr lang="zh-CN" altLang="en-US"/>
              <a:t>上跑</a:t>
            </a:r>
            <a:r>
              <a:rPr lang="en-US" altLang="zh-CN"/>
              <a:t>kmp</a:t>
            </a:r>
            <a:r>
              <a:rPr lang="zh-CN" altLang="en-US"/>
              <a:t>，即一堆子串在母串上寻求匹配。</a:t>
            </a:r>
            <a:endParaRPr lang="zh-CN" altLang="en-US"/>
          </a:p>
          <a:p>
            <a:r>
              <a:rPr lang="zh-CN" altLang="en-US"/>
              <a:t>模仿</a:t>
            </a:r>
            <a:r>
              <a:rPr lang="en-US" altLang="zh-CN"/>
              <a:t>kmp</a:t>
            </a:r>
            <a:r>
              <a:rPr lang="zh-CN" altLang="en-US"/>
              <a:t>的思路，当母串的</a:t>
            </a:r>
            <a:r>
              <a:rPr lang="en-US" altLang="zh-CN"/>
              <a:t>s[i+1]</a:t>
            </a:r>
            <a:r>
              <a:rPr lang="zh-CN" altLang="en-US"/>
              <a:t>与某个匹配串</a:t>
            </a:r>
            <a:r>
              <a:rPr lang="en-US" altLang="zh-CN"/>
              <a:t>sk</a:t>
            </a:r>
            <a:r>
              <a:rPr lang="zh-CN" altLang="en-US"/>
              <a:t>的</a:t>
            </a:r>
            <a:r>
              <a:rPr lang="en-US" altLang="zh-CN"/>
              <a:t>x+1</a:t>
            </a:r>
            <a:r>
              <a:rPr lang="zh-CN" altLang="en-US"/>
              <a:t>位置才失配时，我们也同样希望不用进行从零开始的匹配，我们知道</a:t>
            </a:r>
            <a:r>
              <a:rPr lang="en-US" altLang="zh-CN"/>
              <a:t>s[i-x+1..i]</a:t>
            </a:r>
            <a:r>
              <a:rPr lang="zh-CN" altLang="en-US"/>
              <a:t>与</a:t>
            </a:r>
            <a:r>
              <a:rPr lang="en-US" altLang="zh-CN"/>
              <a:t>sk[1..x]</a:t>
            </a:r>
            <a:r>
              <a:rPr lang="zh-CN" altLang="en-US"/>
              <a:t>是相同的，若我们知道</a:t>
            </a:r>
            <a:r>
              <a:rPr lang="en-US" altLang="zh-CN"/>
              <a:t>sk[1..x]</a:t>
            </a:r>
            <a:r>
              <a:rPr lang="zh-CN" altLang="en-US"/>
              <a:t>的后缀与其它匹配串的前缀匹配，那此时匹配直接跳到另一个匹配串继续匹配即可。</a:t>
            </a:r>
            <a:endParaRPr lang="zh-CN" altLang="en-US"/>
          </a:p>
          <a:p>
            <a:r>
              <a:rPr lang="zh-CN" altLang="en-US"/>
              <a:t>由于</a:t>
            </a:r>
            <a:r>
              <a:rPr lang="en-US" altLang="zh-CN"/>
              <a:t>ac</a:t>
            </a:r>
            <a:r>
              <a:rPr lang="zh-CN" altLang="en-US"/>
              <a:t>自动机卓越的性能，它常用与在</a:t>
            </a:r>
            <a:r>
              <a:rPr lang="en-US" altLang="zh-CN"/>
              <a:t>trie</a:t>
            </a:r>
            <a:r>
              <a:rPr lang="zh-CN" altLang="en-US"/>
              <a:t>上</a:t>
            </a:r>
            <a:r>
              <a:rPr lang="en-US" altLang="zh-CN"/>
              <a:t>dp</a:t>
            </a:r>
            <a:r>
              <a:rPr lang="zh-CN" altLang="en-US"/>
              <a:t>转移相结合，经常还套上矩阵乘法。</a:t>
            </a:r>
            <a:endParaRPr lang="zh-CN" altLang="en-US"/>
          </a:p>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构建</a:t>
            </a:r>
            <a:endParaRPr lang="zh-CN" altLang="en-US"/>
          </a:p>
        </p:txBody>
      </p:sp>
      <p:sp>
        <p:nvSpPr>
          <p:cNvPr id="3" name="内容占位符 2"/>
          <p:cNvSpPr>
            <a:spLocks noGrp="1"/>
          </p:cNvSpPr>
          <p:nvPr>
            <p:ph idx="1"/>
          </p:nvPr>
        </p:nvSpPr>
        <p:spPr>
          <a:xfrm>
            <a:off x="838200" y="1374775"/>
            <a:ext cx="10515600" cy="4802505"/>
          </a:xfrm>
        </p:spPr>
        <p:txBody>
          <a:bodyPr/>
          <a:p>
            <a:r>
              <a:rPr lang="zh-CN" altLang="en-US"/>
              <a:t>我们先在</a:t>
            </a:r>
            <a:r>
              <a:rPr lang="en-US" altLang="zh-CN"/>
              <a:t>trie</a:t>
            </a:r>
            <a:r>
              <a:rPr lang="zh-CN" altLang="en-US"/>
              <a:t>上跑</a:t>
            </a:r>
            <a:r>
              <a:rPr lang="en-US" altLang="zh-CN"/>
              <a:t>bfs</a:t>
            </a:r>
            <a:r>
              <a:rPr lang="zh-CN" altLang="en-US"/>
              <a:t>。对于一个点</a:t>
            </a:r>
            <a:r>
              <a:rPr lang="en-US" altLang="zh-CN"/>
              <a:t>x</a:t>
            </a:r>
            <a:r>
              <a:rPr lang="zh-CN" altLang="en-US"/>
              <a:t>，我们需要求出</a:t>
            </a:r>
            <a:r>
              <a:rPr lang="en-US" altLang="zh-CN"/>
              <a:t>x</a:t>
            </a:r>
            <a:r>
              <a:rPr lang="zh-CN" altLang="en-US"/>
              <a:t>的后缀与其它串的</a:t>
            </a:r>
            <a:r>
              <a:rPr lang="zh-CN" altLang="en-US">
                <a:sym typeface="+mn-ea"/>
              </a:rPr>
              <a:t>最长匹配</a:t>
            </a:r>
            <a:r>
              <a:rPr lang="zh-CN" altLang="en-US"/>
              <a:t>前缀的点在</a:t>
            </a:r>
            <a:r>
              <a:rPr lang="en-US" altLang="zh-CN"/>
              <a:t>trie</a:t>
            </a:r>
            <a:r>
              <a:rPr lang="zh-CN" altLang="en-US"/>
              <a:t>上的位置</a:t>
            </a:r>
            <a:r>
              <a:rPr lang="en-US" altLang="zh-CN"/>
              <a:t>p[x]</a:t>
            </a:r>
            <a:r>
              <a:rPr lang="zh-CN" altLang="en-US"/>
              <a:t>。设</a:t>
            </a:r>
            <a:r>
              <a:rPr lang="en-US" altLang="zh-CN"/>
              <a:t>x</a:t>
            </a:r>
            <a:r>
              <a:rPr lang="zh-CN" altLang="en-US"/>
              <a:t>的父亲为</a:t>
            </a:r>
            <a:r>
              <a:rPr lang="en-US" altLang="zh-CN"/>
              <a:t>y</a:t>
            </a:r>
            <a:r>
              <a:rPr lang="zh-CN" altLang="en-US"/>
              <a:t>，显然</a:t>
            </a:r>
            <a:r>
              <a:rPr lang="en-US" altLang="zh-CN"/>
              <a:t>y</a:t>
            </a:r>
            <a:r>
              <a:rPr lang="zh-CN" altLang="en-US"/>
              <a:t>的后缀与根到</a:t>
            </a:r>
            <a:r>
              <a:rPr lang="en-US" altLang="zh-CN"/>
              <a:t>p[y]</a:t>
            </a:r>
            <a:r>
              <a:rPr lang="zh-CN" altLang="en-US"/>
              <a:t>的序列是匹配的。设指针为</a:t>
            </a:r>
            <a:r>
              <a:rPr lang="en-US" altLang="zh-CN"/>
              <a:t>j=y</a:t>
            </a:r>
            <a:r>
              <a:rPr lang="zh-CN" altLang="en-US"/>
              <a:t>，那么我们可以考虑</a:t>
            </a:r>
            <a:r>
              <a:rPr lang="zh-CN" altLang="en-US">
                <a:sym typeface="+mn-ea"/>
              </a:rPr>
              <a:t>根到</a:t>
            </a:r>
            <a:r>
              <a:rPr lang="en-US" altLang="zh-CN">
                <a:sym typeface="+mn-ea"/>
              </a:rPr>
              <a:t>p[y]</a:t>
            </a:r>
            <a:r>
              <a:rPr lang="zh-CN" altLang="en-US">
                <a:sym typeface="+mn-ea"/>
              </a:rPr>
              <a:t>的序列的是否存在下一位与</a:t>
            </a:r>
            <a:r>
              <a:rPr lang="en-US" altLang="zh-CN">
                <a:sym typeface="+mn-ea"/>
              </a:rPr>
              <a:t>x</a:t>
            </a:r>
            <a:r>
              <a:rPr lang="zh-CN" altLang="en-US">
                <a:sym typeface="+mn-ea"/>
              </a:rPr>
              <a:t>相匹配，若匹配，则</a:t>
            </a:r>
            <a:r>
              <a:rPr lang="en-US" altLang="zh-CN">
                <a:sym typeface="+mn-ea"/>
              </a:rPr>
              <a:t>p[x]=f[p[y]][x</a:t>
            </a:r>
            <a:r>
              <a:rPr lang="zh-CN" altLang="en-US">
                <a:sym typeface="+mn-ea"/>
              </a:rPr>
              <a:t>的字符</a:t>
            </a:r>
            <a:r>
              <a:rPr lang="en-US" altLang="zh-CN">
                <a:sym typeface="+mn-ea"/>
              </a:rPr>
              <a:t>]</a:t>
            </a:r>
            <a:r>
              <a:rPr lang="zh-CN" altLang="en-US">
                <a:sym typeface="+mn-ea"/>
              </a:rPr>
              <a:t>，否则我们就只能退而求其次，指针跳到</a:t>
            </a:r>
            <a:r>
              <a:rPr lang="en-US" altLang="zh-CN">
                <a:sym typeface="+mn-ea"/>
              </a:rPr>
              <a:t>j=p[y]</a:t>
            </a:r>
            <a:r>
              <a:rPr lang="zh-CN" altLang="en-US">
                <a:sym typeface="+mn-ea"/>
              </a:rPr>
              <a:t>。显然</a:t>
            </a:r>
            <a:r>
              <a:rPr lang="en-US" altLang="zh-CN">
                <a:sym typeface="+mn-ea"/>
              </a:rPr>
              <a:t>p[y]</a:t>
            </a:r>
            <a:r>
              <a:rPr lang="zh-CN" altLang="en-US">
                <a:sym typeface="+mn-ea"/>
              </a:rPr>
              <a:t>的后缀与根到</a:t>
            </a:r>
            <a:r>
              <a:rPr lang="en-US" altLang="zh-CN">
                <a:sym typeface="+mn-ea"/>
              </a:rPr>
              <a:t>p[p[y]]</a:t>
            </a:r>
            <a:r>
              <a:rPr lang="zh-CN" altLang="en-US">
                <a:sym typeface="+mn-ea"/>
              </a:rPr>
              <a:t>的序列是匹配的</a:t>
            </a:r>
            <a:r>
              <a:rPr lang="en-US" altLang="zh-CN">
                <a:sym typeface="+mn-ea"/>
              </a:rPr>
              <a:t>,</a:t>
            </a:r>
            <a:r>
              <a:rPr lang="zh-CN" altLang="en-US">
                <a:sym typeface="+mn-ea"/>
              </a:rPr>
              <a:t>那么我们可以考虑根到</a:t>
            </a:r>
            <a:r>
              <a:rPr lang="en-US" altLang="zh-CN">
                <a:sym typeface="+mn-ea"/>
              </a:rPr>
              <a:t>p[p[y]]</a:t>
            </a:r>
            <a:r>
              <a:rPr lang="zh-CN" altLang="en-US">
                <a:sym typeface="+mn-ea"/>
              </a:rPr>
              <a:t>的序列的是否存在下一位与</a:t>
            </a:r>
            <a:r>
              <a:rPr lang="en-US" altLang="zh-CN">
                <a:sym typeface="+mn-ea"/>
              </a:rPr>
              <a:t>x</a:t>
            </a:r>
            <a:r>
              <a:rPr lang="zh-CN" altLang="en-US">
                <a:sym typeface="+mn-ea"/>
              </a:rPr>
              <a:t>相匹配</a:t>
            </a:r>
            <a:r>
              <a:rPr lang="en-US" altLang="zh-CN">
                <a:sym typeface="+mn-ea"/>
              </a:rPr>
              <a:t>……</a:t>
            </a:r>
            <a:r>
              <a:rPr lang="zh-CN" altLang="en-US">
                <a:sym typeface="+mn-ea"/>
              </a:rPr>
              <a:t>直到匹配成功或指针跳回到根。</a:t>
            </a:r>
            <a:endParaRPr lang="zh-CN" altLang="en-US">
              <a:sym typeface="+mn-ea"/>
            </a:endParaRPr>
          </a:p>
          <a:p>
            <a:r>
              <a:rPr lang="zh-CN" altLang="en-US">
                <a:sym typeface="+mn-ea"/>
              </a:rPr>
              <a:t>那么此时</a:t>
            </a:r>
            <a:r>
              <a:rPr lang="en-US" altLang="zh-CN">
                <a:sym typeface="+mn-ea"/>
              </a:rPr>
              <a:t>p[x]</a:t>
            </a:r>
            <a:r>
              <a:rPr lang="zh-CN" altLang="en-US">
                <a:sym typeface="+mn-ea"/>
              </a:rPr>
              <a:t>则为匹配成功的位置。由指针只会不断往深度浅的节点跳跃可知，</a:t>
            </a:r>
            <a:r>
              <a:rPr lang="en-US" altLang="zh-CN">
                <a:sym typeface="+mn-ea"/>
              </a:rPr>
              <a:t>p[x]</a:t>
            </a:r>
            <a:r>
              <a:rPr lang="zh-CN" altLang="en-US">
                <a:sym typeface="+mn-ea"/>
              </a:rPr>
              <a:t>的深度小于</a:t>
            </a:r>
            <a:r>
              <a:rPr lang="en-US" altLang="zh-CN">
                <a:sym typeface="+mn-ea"/>
              </a:rPr>
              <a:t>x</a:t>
            </a:r>
            <a:r>
              <a:rPr lang="zh-CN" altLang="en-US">
                <a:sym typeface="+mn-ea"/>
              </a:rPr>
              <a:t>。</a:t>
            </a:r>
            <a:endParaRPr lang="zh-CN" altLang="en-US">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构建出的</a:t>
            </a:r>
            <a:r>
              <a:rPr lang="en-US" altLang="zh-CN"/>
              <a:t>p</a:t>
            </a:r>
            <a:r>
              <a:rPr lang="zh-CN" altLang="en-US"/>
              <a:t>指针如图所示</a:t>
            </a:r>
            <a:endParaRPr lang="zh-CN" altLang="en-US"/>
          </a:p>
        </p:txBody>
      </p:sp>
      <p:pic>
        <p:nvPicPr>
          <p:cNvPr id="4" name="内容占位符 3" descr="1"/>
          <p:cNvPicPr>
            <a:picLocks noChangeAspect="1"/>
          </p:cNvPicPr>
          <p:nvPr>
            <p:ph idx="1"/>
          </p:nvPr>
        </p:nvPicPr>
        <p:blipFill>
          <a:blip r:embed="rId1"/>
          <a:stretch>
            <a:fillRect/>
          </a:stretch>
        </p:blipFill>
        <p:spPr>
          <a:xfrm>
            <a:off x="1794510" y="1825625"/>
            <a:ext cx="8699500" cy="43516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构建代码</a:t>
            </a:r>
            <a:endParaRPr lang="zh-CN" altLang="en-US"/>
          </a:p>
        </p:txBody>
      </p:sp>
      <p:pic>
        <p:nvPicPr>
          <p:cNvPr id="4" name="内容占位符 3" descr="1"/>
          <p:cNvPicPr>
            <a:picLocks noChangeAspect="1"/>
          </p:cNvPicPr>
          <p:nvPr>
            <p:ph idx="1"/>
          </p:nvPr>
        </p:nvPicPr>
        <p:blipFill>
          <a:blip r:embed="rId1"/>
          <a:stretch>
            <a:fillRect/>
          </a:stretch>
        </p:blipFill>
        <p:spPr>
          <a:xfrm>
            <a:off x="1493520" y="2239645"/>
            <a:ext cx="8958580" cy="28384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匹配</a:t>
            </a:r>
            <a:endParaRPr lang="zh-CN" altLang="en-US"/>
          </a:p>
        </p:txBody>
      </p:sp>
      <p:sp>
        <p:nvSpPr>
          <p:cNvPr id="3" name="内容占位符 2"/>
          <p:cNvSpPr>
            <a:spLocks noGrp="1"/>
          </p:cNvSpPr>
          <p:nvPr>
            <p:ph idx="1"/>
          </p:nvPr>
        </p:nvSpPr>
        <p:spPr/>
        <p:txBody>
          <a:bodyPr/>
          <a:p>
            <a:r>
              <a:rPr lang="zh-CN" altLang="en-US"/>
              <a:t>构建好</a:t>
            </a:r>
            <a:r>
              <a:rPr lang="en-US" altLang="zh-CN"/>
              <a:t>trie</a:t>
            </a:r>
            <a:r>
              <a:rPr lang="zh-CN" altLang="en-US"/>
              <a:t>与</a:t>
            </a:r>
            <a:r>
              <a:rPr lang="en-US" altLang="zh-CN"/>
              <a:t>P</a:t>
            </a:r>
            <a:r>
              <a:rPr lang="zh-CN" altLang="en-US"/>
              <a:t>数组后，匹配时我们只需从头到尾枚举母串，同时一个指针在</a:t>
            </a:r>
            <a:r>
              <a:rPr lang="en-US" altLang="zh-CN"/>
              <a:t>trie</a:t>
            </a:r>
            <a:r>
              <a:rPr lang="zh-CN" altLang="en-US"/>
              <a:t>上移动，能匹配则下移，不能匹配则跳到该点的</a:t>
            </a:r>
            <a:r>
              <a:rPr lang="en-US" altLang="zh-CN"/>
              <a:t>p[x]</a:t>
            </a:r>
            <a:r>
              <a:rPr lang="zh-CN" altLang="en-US"/>
              <a:t>，直到匹配成功或跳到根节点。</a:t>
            </a:r>
            <a:endParaRPr lang="zh-CN" altLang="en-US"/>
          </a:p>
          <a:p>
            <a:endParaRPr lang="zh-CN" altLang="en-US"/>
          </a:p>
        </p:txBody>
      </p:sp>
      <p:pic>
        <p:nvPicPr>
          <p:cNvPr id="5" name="图片 4" descr="1"/>
          <p:cNvPicPr>
            <a:picLocks noChangeAspect="1"/>
          </p:cNvPicPr>
          <p:nvPr/>
        </p:nvPicPr>
        <p:blipFill>
          <a:blip r:embed="rId1"/>
          <a:stretch>
            <a:fillRect/>
          </a:stretch>
        </p:blipFill>
        <p:spPr>
          <a:xfrm>
            <a:off x="2181225" y="3374390"/>
            <a:ext cx="7072630" cy="16192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问题提问</a:t>
            </a:r>
            <a:endParaRPr lang="zh-CN" altLang="en-US"/>
          </a:p>
        </p:txBody>
      </p:sp>
      <p:sp>
        <p:nvSpPr>
          <p:cNvPr id="3" name="内容占位符 2"/>
          <p:cNvSpPr>
            <a:spLocks noGrp="1"/>
          </p:cNvSpPr>
          <p:nvPr>
            <p:ph idx="1"/>
          </p:nvPr>
        </p:nvSpPr>
        <p:spPr/>
        <p:txBody>
          <a:bodyPr/>
          <a:p>
            <a:r>
              <a:rPr lang="zh-CN" altLang="en-US"/>
              <a:t>对上述</a:t>
            </a:r>
            <a:r>
              <a:rPr lang="en-US" altLang="zh-CN"/>
              <a:t>ac</a:t>
            </a:r>
            <a:r>
              <a:rPr lang="zh-CN" altLang="en-US"/>
              <a:t>自动机构建及查询，大家有什么问题</a:t>
            </a:r>
            <a:r>
              <a:rPr lang="en-US" altLang="zh-CN"/>
              <a:t>……</a:t>
            </a:r>
            <a:endParaRPr lang="en-US" altLang="zh-CN"/>
          </a:p>
          <a:p>
            <a:r>
              <a:rPr lang="zh-CN" altLang="en-US"/>
              <a:t>没有的话就做几道题练习一下。</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JZOJ</a:t>
            </a:r>
            <a:r>
              <a:rPr lang="zh-CN" altLang="en-US"/>
              <a:t>3172贴瓷砖</a:t>
            </a:r>
            <a:endParaRPr lang="zh-CN" altLang="en-US"/>
          </a:p>
        </p:txBody>
      </p:sp>
      <p:sp>
        <p:nvSpPr>
          <p:cNvPr id="3" name="内容占位符 2"/>
          <p:cNvSpPr>
            <a:spLocks noGrp="1"/>
          </p:cNvSpPr>
          <p:nvPr>
            <p:ph idx="1"/>
          </p:nvPr>
        </p:nvSpPr>
        <p:spPr/>
        <p:txBody>
          <a:bodyPr>
            <a:normAutofit/>
          </a:bodyPr>
          <a:p>
            <a:r>
              <a:rPr lang="zh-CN" altLang="en-US"/>
              <a:t>A镇的主街是由N个小写字母构成，镇长准备在上面贴瓷砖，瓷砖一共有M种，第i种上面有Li个小写字母，瓷砖不能旋转也不能被分割开来，瓷砖只能贴在跟它身上的字母完全一样的地方，允许瓷砖重叠，并且同一种瓷砖的数量是无穷的。</a:t>
            </a:r>
            <a:endParaRPr lang="zh-CN" altLang="en-US"/>
          </a:p>
          <a:p>
            <a:r>
              <a:rPr lang="zh-CN" altLang="en-US"/>
              <a:t>问街道有多少字母(地方)不能被瓷砖覆盖。</a:t>
            </a:r>
            <a:endParaRPr lang="zh-CN" altLang="en-US"/>
          </a:p>
          <a:p>
            <a:r>
              <a:t>街道长度N(1&lt;=N&lt;=300,000)</a:t>
            </a:r>
            <a:r>
              <a:rPr lang="en-US"/>
              <a:t>,</a:t>
            </a:r>
            <a:r>
              <a:rPr>
                <a:sym typeface="+mn-ea"/>
              </a:rPr>
              <a:t>瓷砖的种类</a:t>
            </a:r>
            <a:r>
              <a:t>M(1&lt;=M&lt;=5000)。</a:t>
            </a:r>
          </a:p>
          <a:p>
            <a:r>
              <a:t>一种瓷砖长度为Li(1&lt;=Li&lt;=5000)，全部由小写字母构成。</a:t>
            </a:r>
          </a:p>
          <a:p>
            <a:r>
              <a:t>Time Limits: 4000 ms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先建出个</a:t>
            </a:r>
            <a:r>
              <a:rPr lang="en-US" altLang="zh-CN"/>
              <a:t>ac</a:t>
            </a:r>
            <a:r>
              <a:rPr lang="zh-CN" altLang="en-US"/>
              <a:t>自动机，在</a:t>
            </a:r>
            <a:r>
              <a:rPr lang="en-US" altLang="zh-CN"/>
              <a:t>bfs</a:t>
            </a:r>
            <a:r>
              <a:rPr lang="zh-CN" altLang="en-US"/>
              <a:t>过程中同时维护一个</a:t>
            </a:r>
            <a:r>
              <a:rPr lang="en-US" altLang="zh-CN"/>
              <a:t>c[x]</a:t>
            </a:r>
            <a:r>
              <a:rPr lang="zh-CN" altLang="en-US"/>
              <a:t>表示以从根到</a:t>
            </a:r>
            <a:r>
              <a:rPr lang="en-US" altLang="zh-CN"/>
              <a:t>x</a:t>
            </a:r>
            <a:r>
              <a:rPr lang="zh-CN" altLang="en-US"/>
              <a:t>的后缀为一种瓷砖的这种瓷砖的最长长度（假如这个</a:t>
            </a:r>
            <a:r>
              <a:rPr lang="en-US" altLang="zh-CN"/>
              <a:t>x</a:t>
            </a:r>
            <a:r>
              <a:rPr lang="zh-CN" altLang="en-US"/>
              <a:t>是一个字符串的结尾，那最长长度就是它的深度，否则</a:t>
            </a:r>
            <a:r>
              <a:rPr lang="en-US" altLang="zh-CN"/>
              <a:t>c[x]=c[p[x]]</a:t>
            </a:r>
            <a:r>
              <a:rPr lang="zh-CN" altLang="en-US"/>
              <a:t>）。（举个栗子：此时</a:t>
            </a:r>
            <a:r>
              <a:rPr lang="en-US" altLang="zh-CN"/>
              <a:t>abc</a:t>
            </a:r>
            <a:r>
              <a:rPr lang="zh-CN" altLang="en-US"/>
              <a:t>中的</a:t>
            </a:r>
            <a:r>
              <a:rPr lang="en-US" altLang="zh-CN"/>
              <a:t>b</a:t>
            </a:r>
            <a:endParaRPr lang="en-US" altLang="zh-CN"/>
          </a:p>
          <a:p>
            <a:r>
              <a:rPr lang="zh-CN" altLang="en-US"/>
              <a:t>的</a:t>
            </a:r>
            <a:r>
              <a:rPr lang="en-US" altLang="zh-CN"/>
              <a:t>c[]</a:t>
            </a:r>
            <a:r>
              <a:rPr lang="zh-CN" altLang="en-US"/>
              <a:t>即为</a:t>
            </a:r>
            <a:r>
              <a:rPr lang="en-US" altLang="zh-CN"/>
              <a:t>1,c</a:t>
            </a:r>
            <a:r>
              <a:rPr lang="zh-CN" altLang="en-US"/>
              <a:t>中的为</a:t>
            </a:r>
            <a:r>
              <a:rPr lang="en-US" altLang="zh-CN"/>
              <a:t>3</a:t>
            </a:r>
            <a:r>
              <a:rPr lang="zh-CN" altLang="en-US"/>
              <a:t>。</a:t>
            </a:r>
            <a:endParaRPr lang="zh-CN" altLang="en-US"/>
          </a:p>
          <a:p>
            <a:endParaRPr lang="zh-CN" altLang="en-US"/>
          </a:p>
          <a:p>
            <a:endParaRPr lang="zh-CN" altLang="en-US"/>
          </a:p>
        </p:txBody>
      </p:sp>
      <p:pic>
        <p:nvPicPr>
          <p:cNvPr id="4" name="图片 3" descr="1"/>
          <p:cNvPicPr>
            <a:picLocks noChangeAspect="1"/>
          </p:cNvPicPr>
          <p:nvPr/>
        </p:nvPicPr>
        <p:blipFill>
          <a:blip r:embed="rId1"/>
          <a:stretch>
            <a:fillRect/>
          </a:stretch>
        </p:blipFill>
        <p:spPr>
          <a:xfrm>
            <a:off x="5509260" y="2983230"/>
            <a:ext cx="4571365" cy="31940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然后我们拿母串在</a:t>
            </a:r>
            <a:r>
              <a:rPr lang="en-US" altLang="zh-CN"/>
              <a:t>trie</a:t>
            </a:r>
            <a:r>
              <a:rPr lang="zh-CN" altLang="en-US"/>
              <a:t>上跑自动机，当枚举到母串</a:t>
            </a:r>
            <a:r>
              <a:rPr lang="en-US" altLang="zh-CN"/>
              <a:t>i</a:t>
            </a:r>
            <a:r>
              <a:rPr lang="zh-CN" altLang="en-US"/>
              <a:t>指针</a:t>
            </a:r>
            <a:r>
              <a:rPr lang="en-US" altLang="zh-CN"/>
              <a:t>x</a:t>
            </a:r>
            <a:r>
              <a:rPr lang="zh-CN" altLang="en-US"/>
              <a:t>指到一个位置若它的</a:t>
            </a:r>
            <a:r>
              <a:rPr lang="en-US" altLang="zh-CN"/>
              <a:t>c[x]</a:t>
            </a:r>
            <a:r>
              <a:rPr lang="zh-CN" altLang="en-US"/>
              <a:t>不为</a:t>
            </a:r>
            <a:r>
              <a:rPr lang="en-US" altLang="zh-CN"/>
              <a:t>0</a:t>
            </a:r>
            <a:r>
              <a:rPr lang="zh-CN" altLang="en-US"/>
              <a:t>时我们在</a:t>
            </a:r>
            <a:r>
              <a:rPr lang="en-US" altLang="zh-CN"/>
              <a:t>i-c[x]+1</a:t>
            </a:r>
            <a:r>
              <a:rPr lang="zh-CN" altLang="zh-CN"/>
              <a:t>处打</a:t>
            </a:r>
            <a:r>
              <a:rPr lang="en-US" altLang="zh-CN"/>
              <a:t>+1</a:t>
            </a:r>
            <a:r>
              <a:rPr lang="zh-CN" altLang="en-US"/>
              <a:t>标记，在</a:t>
            </a:r>
            <a:r>
              <a:rPr lang="en-US" altLang="zh-CN"/>
              <a:t>x+1</a:t>
            </a:r>
            <a:r>
              <a:rPr lang="zh-CN" altLang="en-US"/>
              <a:t>处打</a:t>
            </a:r>
            <a:r>
              <a:rPr lang="en-US" altLang="zh-CN"/>
              <a:t>-1</a:t>
            </a:r>
            <a:r>
              <a:rPr lang="zh-CN" altLang="en-US"/>
              <a:t>标记，最后统计一下前缀和，为</a:t>
            </a:r>
            <a:r>
              <a:rPr lang="en-US" altLang="zh-CN"/>
              <a:t>0</a:t>
            </a:r>
            <a:r>
              <a:rPr lang="zh-CN" altLang="en-US"/>
              <a:t>的地方即为没被瓷砖覆盖到的地方。</a:t>
            </a:r>
            <a:endParaRPr lang="zh-CN" altLang="en-US"/>
          </a:p>
          <a:p>
            <a:r>
              <a:rPr lang="zh-CN" altLang="en-US"/>
              <a:t>时间复杂度</a:t>
            </a:r>
            <a:r>
              <a:rPr lang="en-US" altLang="zh-CN"/>
              <a:t>O(N+sigma L[i])</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5" name="内容占位符 4" descr="4"/>
          <p:cNvPicPr>
            <a:picLocks noChangeAspect="1"/>
          </p:cNvPicPr>
          <p:nvPr>
            <p:ph idx="1"/>
          </p:nvPr>
        </p:nvPicPr>
        <p:blipFill>
          <a:blip r:embed="rId1"/>
          <a:stretch>
            <a:fillRect/>
          </a:stretch>
        </p:blipFill>
        <p:spPr>
          <a:xfrm>
            <a:off x="3704590" y="2286635"/>
            <a:ext cx="4781550" cy="34290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jzoj4649项链 </a:t>
            </a:r>
            <a:endParaRPr lang="en-US" altLang="zh-CN"/>
          </a:p>
        </p:txBody>
      </p:sp>
      <p:sp>
        <p:nvSpPr>
          <p:cNvPr id="3" name="内容占位符 2"/>
          <p:cNvSpPr>
            <a:spLocks noGrp="1"/>
          </p:cNvSpPr>
          <p:nvPr>
            <p:ph idx="1"/>
          </p:nvPr>
        </p:nvSpPr>
        <p:spPr/>
        <p:txBody>
          <a:bodyPr/>
          <a:p>
            <a:r>
              <a:rPr lang="zh-CN" altLang="en-US"/>
              <a:t>经过一番周折，Bob找到了Alice，为了安慰Alice惊魂未定的心，Bob决定给Alice买一条手链，这条手链由M个珍珠组成，每个珍珠上刻着不同的小写字母。当Alice看到一些字母按照一定的顺序排列成的字符串时，就会产生一定的愉悦值。Bob现在可以在这M个珍珠上刻上字母，现在他想知道，如何刻字母可以使得Alice的愉悦值最大。</a:t>
            </a:r>
            <a:endParaRPr lang="zh-CN" altLang="en-US"/>
          </a:p>
          <a:p>
            <a:r>
              <a:rPr lang="zh-CN" altLang="en-US"/>
              <a:t>N&lt;=200，所以字符串的总长度&lt;=200，M&lt;=10^14</a:t>
            </a:r>
            <a:endParaRPr lang="zh-CN" altLang="en-US"/>
          </a:p>
          <a:p>
            <a:r>
              <a:rPr lang="zh-CN" altLang="en-US"/>
              <a:t>PS：字符串只含小写字母，可能有重复 Time Limits: 6000 ms</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建出个自动机，设</a:t>
            </a:r>
            <a:r>
              <a:rPr lang="en-US" altLang="zh-CN"/>
              <a:t>f[i][j]</a:t>
            </a:r>
            <a:r>
              <a:rPr lang="zh-CN" altLang="en-US"/>
              <a:t>表示当前做到长度为</a:t>
            </a:r>
            <a:r>
              <a:rPr lang="en-US" altLang="zh-CN"/>
              <a:t>i</a:t>
            </a:r>
            <a:r>
              <a:rPr lang="zh-CN" altLang="en-US"/>
              <a:t>的珍珠，在自动机上的</a:t>
            </a:r>
            <a:r>
              <a:rPr lang="en-US" altLang="zh-CN"/>
              <a:t>j</a:t>
            </a:r>
            <a:r>
              <a:rPr lang="zh-CN" altLang="en-US"/>
              <a:t>节点的最大偷税值，显然可以枚举</a:t>
            </a:r>
            <a:r>
              <a:rPr lang="en-US" altLang="zh-CN"/>
              <a:t>26</a:t>
            </a:r>
            <a:r>
              <a:rPr lang="zh-CN" altLang="en-US"/>
              <a:t>个字母将</a:t>
            </a:r>
            <a:r>
              <a:rPr lang="en-US" altLang="zh-CN"/>
              <a:t>f[i][j]</a:t>
            </a:r>
            <a:r>
              <a:rPr lang="zh-CN" altLang="en-US"/>
              <a:t>转移到</a:t>
            </a:r>
            <a:r>
              <a:rPr lang="en-US" altLang="zh-CN"/>
              <a:t>f[i+1][x]</a:t>
            </a:r>
            <a:r>
              <a:rPr lang="zh-CN" altLang="en-US"/>
              <a:t>那这样复杂度是</a:t>
            </a:r>
            <a:r>
              <a:rPr lang="en-US" altLang="zh-CN"/>
              <a:t>O(26*M*sigmas[i])</a:t>
            </a:r>
            <a:r>
              <a:rPr lang="zh-CN" altLang="en-US"/>
              <a:t>，能过</a:t>
            </a:r>
            <a:r>
              <a:rPr lang="en-US" altLang="zh-CN"/>
              <a:t>40%</a:t>
            </a:r>
            <a:r>
              <a:rPr lang="zh-CN" altLang="en-US"/>
              <a:t>数据</a:t>
            </a:r>
            <a:endParaRPr lang="zh-CN" altLang="en-US"/>
          </a:p>
          <a:p>
            <a:r>
              <a:rPr lang="zh-CN" altLang="en-US"/>
              <a:t>我们发现</a:t>
            </a:r>
            <a:r>
              <a:rPr lang="en-US" altLang="zh-CN"/>
              <a:t>i</a:t>
            </a:r>
            <a:r>
              <a:rPr lang="zh-CN" altLang="en-US"/>
              <a:t>到</a:t>
            </a:r>
            <a:r>
              <a:rPr lang="en-US" altLang="zh-CN"/>
              <a:t>i+1</a:t>
            </a:r>
            <a:r>
              <a:rPr lang="zh-CN" altLang="en-US"/>
              <a:t>的转移并不随</a:t>
            </a:r>
            <a:r>
              <a:rPr lang="en-US" altLang="zh-CN"/>
              <a:t>i</a:t>
            </a:r>
            <a:r>
              <a:rPr lang="zh-CN" altLang="en-US"/>
              <a:t>的变化而变化，因此我们可以构建出一个转移矩阵，用矩阵乘法优化</a:t>
            </a:r>
            <a:r>
              <a:rPr lang="en-US" altLang="zh-CN"/>
              <a:t>dp</a:t>
            </a:r>
            <a:r>
              <a:rPr lang="zh-CN" altLang="en-US"/>
              <a:t>，时间复杂度</a:t>
            </a:r>
            <a:r>
              <a:rPr lang="en-US" altLang="zh-CN"/>
              <a:t>O((sigmas[i])</a:t>
            </a:r>
            <a:r>
              <a:rPr lang="en-US" altLang="zh-CN" baseline="30000"/>
              <a:t>3</a:t>
            </a:r>
            <a:r>
              <a:rPr lang="en-US" altLang="zh-CN"/>
              <a:t>*log</a:t>
            </a:r>
            <a:r>
              <a:rPr lang="en-US" altLang="zh-CN" baseline="-25000"/>
              <a:t>2</a:t>
            </a:r>
            <a:r>
              <a:rPr lang="en-US" altLang="zh-CN"/>
              <a:t>M)</a:t>
            </a:r>
            <a:r>
              <a:rPr lang="zh-CN" altLang="en-US"/>
              <a:t>。</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一道相似的题</a:t>
            </a:r>
            <a:r>
              <a:rPr lang="en-US" altLang="zh-CN"/>
              <a:t>jzoj</a:t>
            </a:r>
            <a:r>
              <a:rPr lang="zh-CN" altLang="en-US"/>
              <a:t>5078魔法咒语</a:t>
            </a:r>
            <a:endParaRPr lang="zh-CN" altLang="en-US"/>
          </a:p>
        </p:txBody>
      </p:sp>
      <p:pic>
        <p:nvPicPr>
          <p:cNvPr id="4" name="内容占位符 3" descr="2"/>
          <p:cNvPicPr>
            <a:picLocks noChangeAspect="1"/>
          </p:cNvPicPr>
          <p:nvPr>
            <p:ph idx="1"/>
          </p:nvPr>
        </p:nvPicPr>
        <p:blipFill>
          <a:blip r:embed="rId1"/>
          <a:stretch>
            <a:fillRect/>
          </a:stretch>
        </p:blipFill>
        <p:spPr>
          <a:xfrm>
            <a:off x="1080135" y="1481455"/>
            <a:ext cx="9893935" cy="453898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endParaRPr lang="zh-CN" altLang="en-US"/>
          </a:p>
        </p:txBody>
      </p:sp>
      <p:sp>
        <p:nvSpPr>
          <p:cNvPr id="5" name="内容占位符 4"/>
          <p:cNvSpPr/>
          <p:nvPr>
            <p:ph idx="1"/>
          </p:nvPr>
        </p:nvSpPr>
        <p:spPr/>
        <p:txBody>
          <a:bodyPr/>
          <a:p>
            <a:endParaRPr lang="zh-CN" altLang="en-US"/>
          </a:p>
          <a:p>
            <a:endParaRPr lang="zh-CN" altLang="en-US"/>
          </a:p>
          <a:p>
            <a:endParaRPr lang="zh-CN" altLang="en-US"/>
          </a:p>
          <a:p>
            <a:endParaRPr lang="zh-CN" altLang="en-US"/>
          </a:p>
          <a:p>
            <a:endParaRPr lang="zh-CN" altLang="en-US"/>
          </a:p>
          <a:p>
            <a:endParaRPr lang="zh-CN" altLang="en-US"/>
          </a:p>
          <a:p>
            <a:pPr marL="0" indent="0">
              <a:buNone/>
            </a:pPr>
            <a:endParaRPr lang="zh-CN" altLang="en-US"/>
          </a:p>
          <a:p>
            <a:r>
              <a:rPr lang="zh-CN" altLang="en-US">
                <a:sym typeface="+mn-ea"/>
              </a:rPr>
              <a:t>Time Limits</a:t>
            </a:r>
            <a:r>
              <a:rPr lang="zh-CN" altLang="en-US"/>
              <a:t>：</a:t>
            </a:r>
            <a:r>
              <a:rPr lang="en-US" altLang="zh-CN"/>
              <a:t>2000ms</a:t>
            </a:r>
            <a:endParaRPr lang="en-US" altLang="zh-CN"/>
          </a:p>
          <a:p>
            <a:endParaRPr lang="zh-CN" altLang="en-US"/>
          </a:p>
          <a:p>
            <a:endParaRPr lang="zh-CN" altLang="en-US"/>
          </a:p>
          <a:p>
            <a:endParaRPr lang="zh-CN" altLang="en-US"/>
          </a:p>
          <a:p>
            <a:endParaRPr lang="zh-CN" altLang="en-US"/>
          </a:p>
          <a:p>
            <a:endParaRPr lang="zh-CN" altLang="en-US"/>
          </a:p>
          <a:p>
            <a:endParaRPr lang="zh-CN" altLang="en-US"/>
          </a:p>
        </p:txBody>
      </p:sp>
      <p:pic>
        <p:nvPicPr>
          <p:cNvPr id="7" name="内容占位符 3" descr="2"/>
          <p:cNvPicPr>
            <a:picLocks noChangeAspect="1"/>
          </p:cNvPicPr>
          <p:nvPr/>
        </p:nvPicPr>
        <p:blipFill>
          <a:blip r:embed="rId1"/>
          <a:stretch>
            <a:fillRect/>
          </a:stretch>
        </p:blipFill>
        <p:spPr>
          <a:xfrm>
            <a:off x="838200" y="1979930"/>
            <a:ext cx="9409430" cy="318135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lnSpcReduction="10000"/>
          </a:bodyPr>
          <a:p>
            <a:r>
              <a:rPr lang="zh-CN" altLang="en-US"/>
              <a:t>与上题相同，我们建出自动机并设出</a:t>
            </a:r>
            <a:r>
              <a:rPr lang="en-US" altLang="zh-CN"/>
              <a:t>f[i][j]</a:t>
            </a:r>
            <a:r>
              <a:rPr lang="zh-CN" altLang="en-US"/>
              <a:t>。但由于基本词汇的缘故，</a:t>
            </a:r>
            <a:r>
              <a:rPr lang="en-US" altLang="zh-CN"/>
              <a:t>f[i][j]</a:t>
            </a:r>
            <a:r>
              <a:rPr lang="zh-CN" altLang="en-US"/>
              <a:t>转移的目标为</a:t>
            </a:r>
            <a:r>
              <a:rPr lang="en-US" altLang="zh-CN"/>
              <a:t>f[i+s[i]][x]</a:t>
            </a:r>
            <a:r>
              <a:rPr lang="zh-CN" altLang="en-US"/>
              <a:t>，这个就搞不了矩阵乘法了。</a:t>
            </a:r>
            <a:endParaRPr lang="zh-CN" altLang="en-US"/>
          </a:p>
          <a:p>
            <a:r>
              <a:rPr lang="zh-CN" altLang="en-US"/>
              <a:t>但我们发现前</a:t>
            </a:r>
            <a:r>
              <a:rPr lang="en-US" altLang="zh-CN"/>
              <a:t>60%</a:t>
            </a:r>
            <a:r>
              <a:rPr lang="zh-CN" altLang="en-US"/>
              <a:t>的数据</a:t>
            </a:r>
            <a:r>
              <a:rPr lang="en-US" altLang="zh-CN"/>
              <a:t>L&lt;=100,</a:t>
            </a:r>
            <a:r>
              <a:rPr lang="zh-CN" altLang="en-US"/>
              <a:t>这个可以直接用</a:t>
            </a:r>
            <a:r>
              <a:rPr lang="en-US" altLang="zh-CN"/>
              <a:t>dp</a:t>
            </a:r>
            <a:r>
              <a:rPr lang="zh-CN" altLang="en-US"/>
              <a:t>做，时间复杂度</a:t>
            </a:r>
            <a:r>
              <a:rPr lang="en-US" altLang="zh-CN"/>
              <a:t>O(N*L*sigmas1[i])</a:t>
            </a:r>
            <a:endParaRPr lang="en-US" altLang="zh-CN"/>
          </a:p>
          <a:p>
            <a:r>
              <a:rPr lang="zh-CN" altLang="en-US"/>
              <a:t>后</a:t>
            </a:r>
            <a:r>
              <a:rPr lang="en-US" altLang="zh-CN"/>
              <a:t>40%</a:t>
            </a:r>
            <a:r>
              <a:rPr lang="zh-CN" altLang="en-US"/>
              <a:t>的数据基本词汇的长度</a:t>
            </a:r>
            <a:r>
              <a:rPr lang="en-US" altLang="zh-CN"/>
              <a:t>&lt;=2,</a:t>
            </a:r>
            <a:r>
              <a:rPr lang="zh-CN" altLang="en-US"/>
              <a:t>这说明</a:t>
            </a:r>
            <a:r>
              <a:rPr lang="en-US" altLang="zh-CN"/>
              <a:t>f[i][j]</a:t>
            </a:r>
            <a:r>
              <a:rPr lang="zh-CN" altLang="en-US"/>
              <a:t>最多转移到</a:t>
            </a:r>
            <a:r>
              <a:rPr lang="en-US" altLang="zh-CN"/>
              <a:t>f[i+2][x]</a:t>
            </a:r>
            <a:r>
              <a:rPr lang="zh-CN" altLang="en-US"/>
              <a:t>，这个还是可以用矩阵搞搞事情的，我们的矩阵存下</a:t>
            </a:r>
            <a:r>
              <a:rPr lang="en-US" altLang="zh-CN"/>
              <a:t>f[i],f[i-1]</a:t>
            </a:r>
            <a:r>
              <a:rPr lang="zh-CN" altLang="en-US"/>
              <a:t>的信息，每次用</a:t>
            </a:r>
            <a:r>
              <a:rPr lang="en-US" altLang="zh-CN"/>
              <a:t>f[i],f[i-1]</a:t>
            </a:r>
            <a:r>
              <a:rPr lang="zh-CN" altLang="en-US"/>
              <a:t>的信息转移出</a:t>
            </a:r>
            <a:r>
              <a:rPr lang="en-US" altLang="zh-CN"/>
              <a:t>f[i+1]</a:t>
            </a:r>
            <a:r>
              <a:rPr lang="zh-CN" altLang="en-US"/>
              <a:t>，这样就可以在</a:t>
            </a:r>
            <a:r>
              <a:rPr lang="en-US" altLang="zh-CN"/>
              <a:t>O(logL*(2*sigmas1[i])</a:t>
            </a:r>
            <a:r>
              <a:rPr lang="en-US" altLang="zh-CN" baseline="30000"/>
              <a:t>3</a:t>
            </a:r>
            <a:r>
              <a:rPr lang="en-US" altLang="zh-CN"/>
              <a:t>)</a:t>
            </a:r>
            <a:r>
              <a:rPr lang="zh-CN" altLang="en-US"/>
              <a:t>内解决问题。</a:t>
            </a:r>
            <a:endParaRPr lang="zh-CN" altLang="en-US"/>
          </a:p>
          <a:p>
            <a:r>
              <a:rPr lang="zh-CN" altLang="en-US"/>
              <a:t>现在知道我为什么把数据另起一页了吧！敲黑板！！！（</a:t>
            </a:r>
            <a:r>
              <a:rPr lang="zh-CN" altLang="en-US" strike="sngStrike">
                <a:solidFill>
                  <a:schemeClr val="tx1"/>
                </a:solidFill>
                <a:uFillTx/>
              </a:rPr>
              <a:t>才，才不是页面太大放不下呢。</a:t>
            </a:r>
            <a:r>
              <a:rPr lang="zh-CN" altLang="en-US"/>
              <a:t>）</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jzoj2834喵星球上的点名</a:t>
            </a:r>
            <a:endParaRPr lang="en-US" altLang="zh-CN"/>
          </a:p>
        </p:txBody>
      </p:sp>
      <p:sp>
        <p:nvSpPr>
          <p:cNvPr id="3" name="内容占位符 2"/>
          <p:cNvSpPr>
            <a:spLocks noGrp="1"/>
          </p:cNvSpPr>
          <p:nvPr>
            <p:ph idx="1"/>
          </p:nvPr>
        </p:nvSpPr>
        <p:spPr>
          <a:xfrm>
            <a:off x="838200" y="1416685"/>
            <a:ext cx="10515600" cy="4760595"/>
          </a:xfrm>
        </p:spPr>
        <p:txBody>
          <a:bodyPr>
            <a:normAutofit fontScale="90000"/>
          </a:bodyPr>
          <a:p>
            <a:r>
              <a:rPr lang="zh-CN" altLang="en-US"/>
              <a:t>a180285幸运地被选做了地球到喵星球的留学生。他发现喵星人在上课前的点名现象非常有趣。假设课堂上有N个喵星人，每个喵星人的名字由姓和名构成。喵星球上的老师会选择M个串来点名，每次读出一个串的时候，如果这个串是一个喵星人的姓或名的子串，那么这个喵星人就必须答到。然而，由于喵星人的字码过于古怪，以至于不能用ASCII码来表示。为了方便描述，a180285决定用数串来表示喵星人的名字。</a:t>
            </a:r>
            <a:endParaRPr lang="zh-CN" altLang="en-US"/>
          </a:p>
          <a:p>
            <a:r>
              <a:rPr lang="zh-CN" altLang="en-US"/>
              <a:t>现在你能帮助a180285统计每次点名的时候有多少喵星人答到，以及M次点名结束后每个喵星人答到多少次吗？</a:t>
            </a:r>
            <a:endParaRPr lang="zh-CN" altLang="en-US"/>
          </a:p>
          <a:p>
            <a:r>
              <a:rPr lang="zh-CN" altLang="en-US"/>
              <a:t>1≤N≤20000，1≤M≤50000，喵星人的名字总长和点名串的总长分别不超过100000 保证喵星人的字符串中作为字符存在的数不超过10000。</a:t>
            </a:r>
            <a:endParaRPr lang="zh-CN" altLang="en-US"/>
          </a:p>
          <a:p>
            <a:r>
              <a:rPr lang="zh-CN" altLang="en-US"/>
              <a:t>Time Limits: 5000 ms Memory Limits: 131072 KB</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首先，考虑</a:t>
            </a:r>
            <a:r>
              <a:rPr lang="zh-CN" altLang="en-US">
                <a:sym typeface="+mn-ea"/>
              </a:rPr>
              <a:t>点名串建自动机。但现在问题来了，喵星人的作为字符存在的数为1</a:t>
            </a:r>
            <a:r>
              <a:rPr lang="en-US" altLang="zh-CN">
                <a:sym typeface="+mn-ea"/>
              </a:rPr>
              <a:t>e4</a:t>
            </a:r>
            <a:r>
              <a:rPr lang="zh-CN" altLang="en-US">
                <a:sym typeface="+mn-ea"/>
              </a:rPr>
              <a:t>，直接开数组估计</a:t>
            </a:r>
            <a:r>
              <a:rPr lang="en-US" altLang="zh-CN">
                <a:sym typeface="+mn-ea"/>
              </a:rPr>
              <a:t>(</a:t>
            </a:r>
            <a:r>
              <a:rPr lang="zh-CN" altLang="en-US">
                <a:sym typeface="+mn-ea"/>
              </a:rPr>
              <a:t>肯定</a:t>
            </a:r>
            <a:r>
              <a:rPr lang="en-US" altLang="zh-CN">
                <a:sym typeface="+mn-ea"/>
              </a:rPr>
              <a:t>)</a:t>
            </a:r>
            <a:r>
              <a:rPr lang="zh-CN" altLang="en-US">
                <a:sym typeface="+mn-ea"/>
              </a:rPr>
              <a:t>要炸，那怎么办？开</a:t>
            </a:r>
            <a:r>
              <a:rPr lang="en-US" altLang="zh-CN">
                <a:sym typeface="+mn-ea"/>
              </a:rPr>
              <a:t>map</a:t>
            </a:r>
            <a:r>
              <a:rPr lang="zh-CN" altLang="en-US">
                <a:sym typeface="+mn-ea"/>
              </a:rPr>
              <a:t>啊！！！然后正常跑一遍自动机构建出</a:t>
            </a:r>
            <a:r>
              <a:rPr lang="en-US" altLang="zh-CN">
                <a:sym typeface="+mn-ea"/>
              </a:rPr>
              <a:t>p</a:t>
            </a:r>
            <a:r>
              <a:rPr lang="zh-CN" altLang="en-US">
                <a:sym typeface="+mn-ea"/>
              </a:rPr>
              <a:t>数组，同时构建出</a:t>
            </a:r>
            <a:r>
              <a:rPr lang="en-US" altLang="zh-CN">
                <a:sym typeface="+mn-ea"/>
              </a:rPr>
              <a:t>c[x]</a:t>
            </a:r>
            <a:r>
              <a:rPr lang="zh-CN" altLang="en-US">
                <a:sym typeface="+mn-ea"/>
              </a:rPr>
              <a:t>表示以根到</a:t>
            </a:r>
            <a:r>
              <a:rPr lang="en-US" altLang="zh-CN">
                <a:sym typeface="+mn-ea"/>
              </a:rPr>
              <a:t>x</a:t>
            </a:r>
            <a:r>
              <a:rPr lang="zh-CN" altLang="en-US">
                <a:sym typeface="+mn-ea"/>
              </a:rPr>
              <a:t>后缀为命名串的数量。</a:t>
            </a:r>
            <a:endParaRPr lang="zh-CN" altLang="en-US">
              <a:sym typeface="+mn-ea"/>
            </a:endParaRPr>
          </a:p>
          <a:p>
            <a:r>
              <a:rPr lang="zh-CN" altLang="en-US">
                <a:sym typeface="+mn-ea"/>
              </a:rPr>
              <a:t>然后拿姓名串</a:t>
            </a:r>
            <a:r>
              <a:rPr lang="en-US" altLang="zh-CN">
                <a:sym typeface="+mn-ea"/>
              </a:rPr>
              <a:t>s[i]</a:t>
            </a:r>
            <a:r>
              <a:rPr lang="zh-CN" altLang="en-US">
                <a:sym typeface="+mn-ea"/>
              </a:rPr>
              <a:t>去跑自动机，当跑到一个点</a:t>
            </a:r>
            <a:r>
              <a:rPr lang="en-US" altLang="zh-CN">
                <a:sym typeface="+mn-ea"/>
              </a:rPr>
              <a:t>x</a:t>
            </a:r>
            <a:r>
              <a:rPr lang="zh-CN" altLang="en-US">
                <a:sym typeface="+mn-ea"/>
              </a:rPr>
              <a:t>，设</a:t>
            </a:r>
            <a:r>
              <a:rPr lang="en-US" altLang="zh-CN">
                <a:sym typeface="+mn-ea"/>
              </a:rPr>
              <a:t>y=x</a:t>
            </a:r>
            <a:r>
              <a:rPr lang="zh-CN" altLang="en-US">
                <a:sym typeface="+mn-ea"/>
              </a:rPr>
              <a:t>，若此时这个点的</a:t>
            </a:r>
            <a:r>
              <a:rPr lang="en-US" altLang="zh-CN">
                <a:sym typeface="+mn-ea"/>
              </a:rPr>
              <a:t>c[y]</a:t>
            </a:r>
            <a:r>
              <a:rPr lang="zh-CN" altLang="en-US">
                <a:sym typeface="+mn-ea"/>
              </a:rPr>
              <a:t>不为</a:t>
            </a:r>
            <a:r>
              <a:rPr lang="en-US" altLang="zh-CN">
                <a:sym typeface="+mn-ea"/>
              </a:rPr>
              <a:t>0</a:t>
            </a:r>
            <a:r>
              <a:rPr lang="zh-CN" altLang="en-US">
                <a:sym typeface="+mn-ea"/>
              </a:rPr>
              <a:t>，且没被</a:t>
            </a:r>
            <a:r>
              <a:rPr lang="en-US" altLang="zh-CN">
                <a:sym typeface="+mn-ea"/>
              </a:rPr>
              <a:t>s[i]</a:t>
            </a:r>
            <a:r>
              <a:rPr lang="zh-CN" altLang="en-US">
                <a:sym typeface="+mn-ea"/>
              </a:rPr>
              <a:t>标记过，我们就将它头上的点名串的答案均</a:t>
            </a:r>
            <a:r>
              <a:rPr lang="en-US" altLang="zh-CN">
                <a:sym typeface="+mn-ea"/>
              </a:rPr>
              <a:t>+1</a:t>
            </a:r>
            <a:r>
              <a:rPr lang="zh-CN" altLang="en-US">
                <a:sym typeface="+mn-ea"/>
              </a:rPr>
              <a:t>，然后跳到</a:t>
            </a:r>
            <a:r>
              <a:rPr lang="en-US" altLang="zh-CN">
                <a:sym typeface="+mn-ea"/>
              </a:rPr>
              <a:t>p[y]</a:t>
            </a:r>
            <a:r>
              <a:rPr lang="zh-CN" altLang="en-US">
                <a:sym typeface="+mn-ea"/>
              </a:rPr>
              <a:t>再判断有没有被标记，重复以上操作直到</a:t>
            </a:r>
            <a:r>
              <a:rPr lang="en-US" altLang="zh-CN">
                <a:sym typeface="+mn-ea"/>
              </a:rPr>
              <a:t>c[y]=0</a:t>
            </a:r>
            <a:r>
              <a:rPr lang="zh-CN" altLang="en-US">
                <a:sym typeface="+mn-ea"/>
              </a:rPr>
              <a:t>或</a:t>
            </a:r>
            <a:r>
              <a:rPr lang="en-US" altLang="zh-CN">
                <a:sym typeface="+mn-ea"/>
              </a:rPr>
              <a:t>y</a:t>
            </a:r>
            <a:r>
              <a:rPr lang="zh-CN" altLang="en-US">
                <a:sym typeface="+mn-ea"/>
              </a:rPr>
              <a:t>被</a:t>
            </a:r>
            <a:r>
              <a:rPr lang="en-US" altLang="zh-CN">
                <a:sym typeface="+mn-ea"/>
              </a:rPr>
              <a:t>i</a:t>
            </a:r>
            <a:r>
              <a:rPr lang="zh-CN" altLang="en-US">
                <a:sym typeface="+mn-ea"/>
              </a:rPr>
              <a:t>标记过。同时统计出</a:t>
            </a:r>
            <a:r>
              <a:rPr lang="en-US" altLang="zh-CN">
                <a:sym typeface="+mn-ea"/>
              </a:rPr>
              <a:t>i</a:t>
            </a:r>
            <a:r>
              <a:rPr lang="zh-CN" altLang="en-US">
                <a:sym typeface="+mn-ea"/>
              </a:rPr>
              <a:t>的答案。</a:t>
            </a:r>
            <a:endParaRPr lang="zh-CN" altLang="en-US">
              <a:sym typeface="+mn-ea"/>
            </a:endParaRPr>
          </a:p>
          <a:p>
            <a:r>
              <a:rPr lang="zh-CN" altLang="en-US">
                <a:sym typeface="+mn-ea"/>
              </a:rPr>
              <a:t>时间复杂度</a:t>
            </a:r>
            <a:r>
              <a:rPr lang="en-US" altLang="zh-CN">
                <a:sym typeface="+mn-ea"/>
              </a:rPr>
              <a:t>O(sigma s[i]+sigmas1[i]+ans)</a:t>
            </a:r>
            <a:endParaRPr lang="en-US" altLang="zh-CN">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扩展</a:t>
            </a:r>
            <a:r>
              <a:rPr lang="en-US" altLang="zh-CN"/>
              <a:t>kmp</a:t>
            </a:r>
            <a:endParaRPr lang="en-US" altLang="zh-CN"/>
          </a:p>
        </p:txBody>
      </p:sp>
      <p:sp>
        <p:nvSpPr>
          <p:cNvPr id="3" name="内容占位符 2"/>
          <p:cNvSpPr>
            <a:spLocks noGrp="1"/>
          </p:cNvSpPr>
          <p:nvPr>
            <p:ph idx="1"/>
          </p:nvPr>
        </p:nvSpPr>
        <p:spPr/>
        <p:txBody>
          <a:bodyPr/>
          <a:p>
            <a:r>
              <a:rPr lang="zh-CN" altLang="en-US"/>
              <a:t>目标解决：给定串</a:t>
            </a:r>
            <a:r>
              <a:rPr lang="en-US" altLang="zh-CN"/>
              <a:t>S</a:t>
            </a:r>
            <a:r>
              <a:rPr lang="zh-CN" altLang="en-US"/>
              <a:t>，</a:t>
            </a:r>
            <a:r>
              <a:rPr lang="en-US" altLang="zh-CN"/>
              <a:t>T</a:t>
            </a:r>
            <a:r>
              <a:rPr lang="zh-CN" altLang="en-US"/>
              <a:t>，求出</a:t>
            </a:r>
            <a:r>
              <a:rPr lang="en-US" altLang="zh-CN"/>
              <a:t>S</a:t>
            </a:r>
            <a:r>
              <a:rPr lang="zh-CN" altLang="en-US"/>
              <a:t>的任意位置</a:t>
            </a:r>
            <a:r>
              <a:rPr lang="en-US" altLang="zh-CN"/>
              <a:t>i</a:t>
            </a:r>
            <a:r>
              <a:rPr lang="zh-CN" altLang="en-US"/>
              <a:t>的前缀</a:t>
            </a:r>
            <a:r>
              <a:rPr lang="en-US" altLang="zh-CN"/>
              <a:t>[i..len]</a:t>
            </a:r>
            <a:r>
              <a:rPr lang="zh-CN" altLang="en-US"/>
              <a:t>与</a:t>
            </a:r>
            <a:r>
              <a:rPr lang="en-US" altLang="zh-CN"/>
              <a:t>T</a:t>
            </a:r>
            <a:r>
              <a:rPr lang="zh-CN" altLang="en-US"/>
              <a:t>的最长公共前缀。</a:t>
            </a:r>
            <a:endParaRPr lang="zh-CN" altLang="en-US"/>
          </a:p>
          <a:p>
            <a:r>
              <a:rPr lang="zh-CN" altLang="en-US"/>
              <a:t>时间复杂度</a:t>
            </a:r>
            <a:r>
              <a:rPr lang="en-US" altLang="zh-CN"/>
              <a:t>:</a:t>
            </a:r>
            <a:r>
              <a:rPr lang="zh-CN" altLang="en-US"/>
              <a:t>线性。</a:t>
            </a:r>
            <a:endParaRPr lang="zh-CN" altLang="en-US"/>
          </a:p>
          <a:p>
            <a:r>
              <a:rPr lang="zh-CN" altLang="en-US"/>
              <a:t>既然叫扩展那他自然与</a:t>
            </a:r>
            <a:r>
              <a:rPr lang="en-US" altLang="zh-CN"/>
              <a:t>kmp</a:t>
            </a:r>
            <a:r>
              <a:rPr lang="zh-CN" altLang="en-US"/>
              <a:t>一脉相承，借鉴了</a:t>
            </a:r>
            <a:r>
              <a:rPr lang="en-US" altLang="zh-CN"/>
              <a:t>kmp</a:t>
            </a:r>
            <a:r>
              <a:rPr lang="zh-CN" altLang="en-US"/>
              <a:t>的思想，同时又有了新的突破与加深。</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97230"/>
          </a:xfrm>
        </p:spPr>
        <p:txBody>
          <a:bodyPr>
            <a:normAutofit fontScale="90000"/>
          </a:bodyPr>
          <a:p>
            <a:endParaRPr lang="zh-CN" altLang="en-US"/>
          </a:p>
        </p:txBody>
      </p:sp>
      <p:sp>
        <p:nvSpPr>
          <p:cNvPr id="3" name="内容占位符 2"/>
          <p:cNvSpPr>
            <a:spLocks noGrp="1"/>
          </p:cNvSpPr>
          <p:nvPr>
            <p:ph idx="1"/>
          </p:nvPr>
        </p:nvSpPr>
        <p:spPr>
          <a:xfrm>
            <a:off x="838200" y="1753870"/>
            <a:ext cx="10515600" cy="4423410"/>
          </a:xfrm>
        </p:spPr>
        <p:txBody>
          <a:bodyPr>
            <a:normAutofit/>
          </a:bodyPr>
          <a:p>
            <a:r>
              <a:rPr lang="zh-CN" altLang="en-US"/>
              <a:t>设</a:t>
            </a:r>
            <a:r>
              <a:rPr lang="en-US" altLang="zh-CN"/>
              <a:t>extend[i]</a:t>
            </a:r>
            <a:r>
              <a:rPr lang="zh-CN" altLang="en-US"/>
              <a:t>表示</a:t>
            </a:r>
            <a:r>
              <a:rPr lang="en-US" altLang="zh-CN"/>
              <a:t>S[i..n]</a:t>
            </a:r>
            <a:r>
              <a:rPr lang="zh-CN" altLang="en-US"/>
              <a:t>与</a:t>
            </a:r>
            <a:r>
              <a:rPr lang="en-US" altLang="zh-CN"/>
              <a:t>T</a:t>
            </a:r>
            <a:r>
              <a:rPr lang="zh-CN" altLang="en-US"/>
              <a:t>的最长公共前缀。</a:t>
            </a:r>
            <a:endParaRPr lang="zh-CN" altLang="en-US"/>
          </a:p>
          <a:p>
            <a:r>
              <a:rPr lang="zh-CN" altLang="en-US"/>
              <a:t>设现在</a:t>
            </a:r>
            <a:r>
              <a:rPr lang="en-US" altLang="zh-CN"/>
              <a:t>extend[1..k-1]</a:t>
            </a:r>
            <a:r>
              <a:rPr lang="zh-CN" altLang="en-US"/>
              <a:t>均算好，在之前</a:t>
            </a:r>
            <a:r>
              <a:rPr lang="en-US" altLang="zh-CN"/>
              <a:t>i+extend[i]-1</a:t>
            </a:r>
            <a:r>
              <a:rPr lang="zh-CN" altLang="en-US"/>
              <a:t>的最大值为</a:t>
            </a:r>
            <a:r>
              <a:rPr lang="en-US" altLang="zh-CN"/>
              <a:t>p</a:t>
            </a:r>
            <a:r>
              <a:rPr lang="zh-CN" altLang="en-US"/>
              <a:t>，即</a:t>
            </a:r>
            <a:r>
              <a:rPr lang="en-US" altLang="zh-CN"/>
              <a:t>s</a:t>
            </a:r>
            <a:r>
              <a:rPr lang="zh-CN" altLang="en-US"/>
              <a:t>之前最远匹配到的位置，同时设</a:t>
            </a:r>
            <a:r>
              <a:rPr lang="en-US" altLang="zh-CN"/>
              <a:t>i+extend[i]-1</a:t>
            </a:r>
            <a:r>
              <a:rPr lang="zh-CN" altLang="en-US"/>
              <a:t>为最大值</a:t>
            </a:r>
            <a:r>
              <a:rPr lang="en-US" altLang="zh-CN"/>
              <a:t>p</a:t>
            </a:r>
            <a:r>
              <a:rPr lang="zh-CN" altLang="en-US"/>
              <a:t>的</a:t>
            </a:r>
            <a:r>
              <a:rPr lang="en-US" altLang="zh-CN"/>
              <a:t>i</a:t>
            </a:r>
            <a:r>
              <a:rPr lang="zh-CN" altLang="en-US"/>
              <a:t>为</a:t>
            </a:r>
            <a:r>
              <a:rPr lang="en-US" altLang="zh-CN"/>
              <a:t>a</a:t>
            </a:r>
            <a:r>
              <a:rPr lang="zh-CN" altLang="en-US"/>
              <a:t>。</a:t>
            </a:r>
            <a:endParaRPr lang="zh-CN" altLang="en-US"/>
          </a:p>
          <a:p>
            <a:r>
              <a:rPr lang="zh-CN" altLang="en-US"/>
              <a:t>我们知道</a:t>
            </a:r>
            <a:r>
              <a:rPr lang="en-US" altLang="zh-CN"/>
              <a:t>s[a..p]=t[1..p-a+1]</a:t>
            </a:r>
            <a:endParaRPr lang="en-US" altLang="zh-CN"/>
          </a:p>
          <a:p>
            <a:r>
              <a:rPr lang="zh-CN" altLang="en-US"/>
              <a:t>那么</a:t>
            </a:r>
            <a:r>
              <a:rPr lang="en-US" altLang="zh-CN"/>
              <a:t>s[k..p]=t[k-a+1..p-a+1]</a:t>
            </a:r>
            <a:endParaRPr lang="en-US" altLang="zh-CN"/>
          </a:p>
          <a:p>
            <a:r>
              <a:rPr lang="zh-CN" altLang="en-US"/>
              <a:t>假如我知道</a:t>
            </a:r>
            <a:r>
              <a:rPr lang="en-US" altLang="zh-CN"/>
              <a:t>t[k-a+1..m]</a:t>
            </a:r>
            <a:r>
              <a:rPr lang="zh-CN" altLang="en-US"/>
              <a:t>与</a:t>
            </a:r>
            <a:r>
              <a:rPr lang="en-US" altLang="zh-CN"/>
              <a:t>t</a:t>
            </a:r>
            <a:r>
              <a:rPr lang="zh-CN" altLang="en-US"/>
              <a:t>的最长公共前缀就好了</a:t>
            </a:r>
            <a:r>
              <a:rPr lang="en-US" altLang="zh-CN"/>
              <a:t>……</a:t>
            </a:r>
            <a:endParaRPr lang="en-US" altLang="zh-CN"/>
          </a:p>
          <a:p>
            <a:r>
              <a:rPr lang="zh-CN" altLang="en-US">
                <a:sym typeface="+mn-ea"/>
              </a:rPr>
              <a:t>于是，设</a:t>
            </a:r>
            <a:r>
              <a:rPr lang="en-US" altLang="zh-CN">
                <a:sym typeface="+mn-ea"/>
              </a:rPr>
              <a:t>next[i]</a:t>
            </a:r>
            <a:r>
              <a:rPr lang="zh-CN" altLang="en-US">
                <a:sym typeface="+mn-ea"/>
              </a:rPr>
              <a:t>表示</a:t>
            </a:r>
            <a:r>
              <a:rPr lang="en-US" altLang="zh-CN">
                <a:sym typeface="+mn-ea"/>
              </a:rPr>
              <a:t>t[i..n]</a:t>
            </a:r>
            <a:r>
              <a:rPr lang="zh-CN" altLang="en-US">
                <a:sym typeface="+mn-ea"/>
              </a:rPr>
              <a:t>与</a:t>
            </a:r>
            <a:r>
              <a:rPr lang="en-US" altLang="zh-CN">
                <a:sym typeface="+mn-ea"/>
              </a:rPr>
              <a:t>t</a:t>
            </a:r>
            <a:r>
              <a:rPr lang="zh-CN" altLang="en-US">
                <a:sym typeface="+mn-ea"/>
              </a:rPr>
              <a:t>的最长公共前缀。</a:t>
            </a:r>
            <a:endParaRPr lang="zh-CN" altLang="en-US"/>
          </a:p>
          <a:p>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88265"/>
          </a:xfrm>
        </p:spPr>
        <p:txBody>
          <a:bodyPr/>
          <a:p>
            <a:endParaRPr lang="zh-CN" altLang="en-US"/>
          </a:p>
        </p:txBody>
      </p:sp>
      <p:sp>
        <p:nvSpPr>
          <p:cNvPr id="3" name="内容占位符 2"/>
          <p:cNvSpPr>
            <a:spLocks noGrp="1"/>
          </p:cNvSpPr>
          <p:nvPr>
            <p:ph idx="1"/>
          </p:nvPr>
        </p:nvSpPr>
        <p:spPr>
          <a:xfrm>
            <a:off x="838200" y="567690"/>
            <a:ext cx="10515600" cy="5609590"/>
          </a:xfrm>
        </p:spPr>
        <p:txBody>
          <a:bodyPr/>
          <a:p>
            <a:r>
              <a:rPr lang="zh-CN" altLang="en-US"/>
              <a:t>假如</a:t>
            </a:r>
            <a:r>
              <a:rPr lang="en-US" altLang="zh-CN"/>
              <a:t>k+next[k-a+1]-1&lt;p</a:t>
            </a:r>
            <a:endParaRPr lang="zh-CN" altLang="en-US"/>
          </a:p>
          <a:p>
            <a:r>
              <a:rPr lang="zh-CN" altLang="en-US"/>
              <a:t>由</a:t>
            </a:r>
            <a:r>
              <a:rPr lang="en-US" altLang="zh-CN"/>
              <a:t>s[k..p]=t[k-a+1..p-a+1]</a:t>
            </a:r>
            <a:r>
              <a:rPr lang="zh-CN" altLang="en-US"/>
              <a:t>可知，</a:t>
            </a:r>
            <a:endParaRPr lang="zh-CN" altLang="en-US"/>
          </a:p>
          <a:p>
            <a:r>
              <a:rPr lang="en-US" altLang="zh-CN" sz="2400"/>
              <a:t>s[k..k+next[k-a+1]-1]=t[k-a+1..k-a+next[k-a+1]]=t[1..next[k-a+1]]</a:t>
            </a:r>
            <a:endParaRPr lang="en-US" altLang="zh-CN" sz="2400"/>
          </a:p>
          <a:p>
            <a:r>
              <a:rPr lang="en-US" altLang="zh-CN"/>
              <a:t>s[k+next[k-a+1]]=t[k-a+1+next[k-a+1]]</a:t>
            </a:r>
            <a:endParaRPr lang="en-US" altLang="zh-CN"/>
          </a:p>
          <a:p>
            <a:r>
              <a:rPr lang="zh-CN" altLang="en-US"/>
              <a:t>由</a:t>
            </a:r>
            <a:r>
              <a:rPr lang="en-US" altLang="zh-CN"/>
              <a:t>next</a:t>
            </a:r>
            <a:r>
              <a:rPr lang="zh-CN" altLang="en-US"/>
              <a:t>为最长前缀可知</a:t>
            </a:r>
            <a:r>
              <a:rPr lang="en-US" altLang="zh-CN"/>
              <a:t>,</a:t>
            </a:r>
            <a:endParaRPr lang="en-US" altLang="zh-CN"/>
          </a:p>
          <a:p>
            <a:r>
              <a:rPr lang="en-US" altLang="zh-CN">
                <a:sym typeface="+mn-ea"/>
              </a:rPr>
              <a:t>s[k+next[k-a+1]]=</a:t>
            </a:r>
            <a:r>
              <a:rPr lang="en-US" altLang="zh-CN"/>
              <a:t>t[k-a+1+next[k-a+1]]</a:t>
            </a:r>
            <a:r>
              <a:rPr lang="en-US" altLang="zh-CN">
                <a:latin typeface="Arial" panose="020B0604020202020204" pitchFamily="34" charset="0"/>
              </a:rPr>
              <a:t>≠</a:t>
            </a:r>
            <a:r>
              <a:rPr lang="en-US" altLang="zh-CN"/>
              <a:t>t[next[k-a+1]+1]</a:t>
            </a:r>
            <a:endParaRPr lang="en-US" altLang="zh-CN"/>
          </a:p>
          <a:p>
            <a:r>
              <a:rPr lang="zh-CN" altLang="en-US"/>
              <a:t>故</a:t>
            </a:r>
            <a:r>
              <a:rPr lang="en-US" altLang="zh-CN"/>
              <a:t>extend[k]=next[k-a+1]</a:t>
            </a:r>
            <a:r>
              <a:rPr lang="zh-CN" altLang="en-US"/>
              <a:t>。如图，设</a:t>
            </a:r>
            <a:r>
              <a:rPr lang="en-US" altLang="zh-CN"/>
              <a:t>L=next[k-a+1]</a:t>
            </a:r>
            <a:r>
              <a:rPr lang="zh-CN" altLang="en-US"/>
              <a:t>。</a:t>
            </a:r>
            <a:endParaRPr lang="zh-CN" altLang="en-US"/>
          </a:p>
        </p:txBody>
      </p:sp>
      <p:graphicFrame>
        <p:nvGraphicFramePr>
          <p:cNvPr id="5" name="对象 4"/>
          <p:cNvGraphicFramePr/>
          <p:nvPr/>
        </p:nvGraphicFramePr>
        <p:xfrm>
          <a:off x="2025650" y="4394835"/>
          <a:ext cx="7679055" cy="1782445"/>
        </p:xfrm>
        <a:graphic>
          <a:graphicData uri="http://schemas.openxmlformats.org/presentationml/2006/ole">
            <mc:AlternateContent xmlns:mc="http://schemas.openxmlformats.org/markup-compatibility/2006">
              <mc:Choice xmlns:v="urn:schemas-microsoft-com:vml" Requires="v">
                <p:oleObj spid="_x0000_s6" name="" r:id="rId1" imgW="5514975" imgH="1781175" progId="Paint.Picture">
                  <p:embed/>
                </p:oleObj>
              </mc:Choice>
              <mc:Fallback>
                <p:oleObj name="" r:id="rId1" imgW="5514975" imgH="1781175" progId="Paint.Picture">
                  <p:embed/>
                  <p:pic>
                    <p:nvPicPr>
                      <p:cNvPr id="0" name="图片 5"/>
                      <p:cNvPicPr/>
                      <p:nvPr/>
                    </p:nvPicPr>
                    <p:blipFill>
                      <a:blip r:embed="rId2"/>
                    </p:blipFill>
                    <p:spPr>
                      <a:xfrm>
                        <a:off x="2025650" y="4394835"/>
                        <a:ext cx="7679055" cy="1782445"/>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Hash&amp;&amp;double hash</a:t>
            </a:r>
            <a:endParaRPr lang="en-US" altLang="zh-CN"/>
          </a:p>
        </p:txBody>
      </p:sp>
      <p:sp>
        <p:nvSpPr>
          <p:cNvPr id="3" name="内容占位符 2"/>
          <p:cNvSpPr>
            <a:spLocks noGrp="1"/>
          </p:cNvSpPr>
          <p:nvPr>
            <p:ph idx="1"/>
          </p:nvPr>
        </p:nvSpPr>
        <p:spPr/>
        <p:txBody>
          <a:bodyPr/>
          <a:p>
            <a:r>
              <a:rPr lang="zh-CN" altLang="en-US"/>
              <a:t>用途：</a:t>
            </a:r>
            <a:r>
              <a:rPr lang="en-US" altLang="zh-CN"/>
              <a:t>hash</a:t>
            </a:r>
            <a:r>
              <a:rPr lang="zh-CN" altLang="en-US"/>
              <a:t>在字符串中主要用于记录下字符串（子串）的信息以判断这个字符串（子串）是否出现过集出现的次数。对于一个不大的数字，我们可以用桶来解决数字重复问题，但对于字符串，我们能用什么信息来解决重复问题呢？这个时候</a:t>
            </a:r>
            <a:r>
              <a:rPr lang="en-US" altLang="zh-CN"/>
              <a:t>hash</a:t>
            </a:r>
            <a:r>
              <a:rPr lang="zh-CN" altLang="en-US"/>
              <a:t>应运而生。</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591820"/>
          </a:xfrm>
        </p:spPr>
        <p:txBody>
          <a:bodyPr>
            <a:normAutofit fontScale="90000"/>
          </a:bodyPr>
          <a:p>
            <a:endParaRPr lang="zh-CN" altLang="en-US"/>
          </a:p>
        </p:txBody>
      </p:sp>
      <p:sp>
        <p:nvSpPr>
          <p:cNvPr id="3" name="内容占位符 2"/>
          <p:cNvSpPr>
            <a:spLocks noGrp="1"/>
          </p:cNvSpPr>
          <p:nvPr>
            <p:ph idx="1"/>
          </p:nvPr>
        </p:nvSpPr>
        <p:spPr>
          <a:xfrm>
            <a:off x="838200" y="1365250"/>
            <a:ext cx="10515600" cy="4812030"/>
          </a:xfrm>
        </p:spPr>
        <p:txBody>
          <a:bodyPr/>
          <a:p>
            <a:r>
              <a:rPr lang="zh-CN" altLang="en-US">
                <a:sym typeface="+mn-ea"/>
              </a:rPr>
              <a:t>假如</a:t>
            </a:r>
            <a:r>
              <a:rPr lang="en-US" altLang="zh-CN">
                <a:sym typeface="+mn-ea"/>
              </a:rPr>
              <a:t>k+next[k-a+1]-1&gt;=p</a:t>
            </a:r>
            <a:endParaRPr lang="zh-CN" altLang="en-US"/>
          </a:p>
          <a:p>
            <a:r>
              <a:rPr lang="zh-CN" altLang="en-US">
                <a:sym typeface="+mn-ea"/>
              </a:rPr>
              <a:t>由于</a:t>
            </a:r>
            <a:r>
              <a:rPr lang="en-US" altLang="zh-CN">
                <a:sym typeface="+mn-ea"/>
              </a:rPr>
              <a:t>s[k..p]=t[k-a+1..p-a+1]</a:t>
            </a:r>
            <a:r>
              <a:rPr lang="zh-CN" altLang="en-US">
                <a:sym typeface="+mn-ea"/>
              </a:rPr>
              <a:t>，我们只知道</a:t>
            </a:r>
            <a:r>
              <a:rPr lang="en-US" altLang="zh-CN">
                <a:sym typeface="+mn-ea"/>
              </a:rPr>
              <a:t>s[k..p]=t[1..p-k+1]</a:t>
            </a:r>
            <a:r>
              <a:rPr lang="zh-CN" altLang="en-US">
                <a:sym typeface="+mn-ea"/>
              </a:rPr>
              <a:t>并不知道</a:t>
            </a:r>
            <a:r>
              <a:rPr lang="en-US" altLang="zh-CN">
                <a:sym typeface="+mn-ea"/>
              </a:rPr>
              <a:t>s[p+1..k+next[k-a+1]-1]</a:t>
            </a:r>
            <a:r>
              <a:rPr lang="zh-CN" altLang="en-US">
                <a:sym typeface="+mn-ea"/>
              </a:rPr>
              <a:t>是否与</a:t>
            </a:r>
            <a:r>
              <a:rPr lang="en-US" altLang="zh-CN">
                <a:sym typeface="+mn-ea"/>
              </a:rPr>
              <a:t>t[p-a+2..k-a+next[k-a+1]]</a:t>
            </a:r>
            <a:r>
              <a:rPr lang="zh-CN" altLang="en-US">
                <a:sym typeface="+mn-ea"/>
              </a:rPr>
              <a:t>相等，这时候就要强行去匹配了。但我们不需要从</a:t>
            </a:r>
            <a:r>
              <a:rPr lang="en-US" altLang="zh-CN">
                <a:sym typeface="+mn-ea"/>
              </a:rPr>
              <a:t>k</a:t>
            </a:r>
            <a:r>
              <a:rPr lang="zh-CN" altLang="en-US">
                <a:sym typeface="+mn-ea"/>
              </a:rPr>
              <a:t>开始，而是从</a:t>
            </a:r>
            <a:r>
              <a:rPr lang="en-US" altLang="zh-CN">
                <a:sym typeface="+mn-ea"/>
              </a:rPr>
              <a:t>p+1</a:t>
            </a:r>
            <a:r>
              <a:rPr lang="zh-CN" altLang="en-US">
                <a:sym typeface="+mn-ea"/>
              </a:rPr>
              <a:t>开始去匹配，得到</a:t>
            </a:r>
            <a:r>
              <a:rPr lang="en-US" altLang="zh-CN">
                <a:sym typeface="+mn-ea"/>
              </a:rPr>
              <a:t>extend[k],</a:t>
            </a:r>
            <a:r>
              <a:rPr lang="zh-CN" altLang="en-US">
                <a:sym typeface="+mn-ea"/>
              </a:rPr>
              <a:t>同时我们更新</a:t>
            </a:r>
            <a:r>
              <a:rPr lang="en-US" altLang="zh-CN">
                <a:sym typeface="+mn-ea"/>
              </a:rPr>
              <a:t>p</a:t>
            </a:r>
            <a:r>
              <a:rPr lang="zh-CN" altLang="en-US">
                <a:sym typeface="+mn-ea"/>
              </a:rPr>
              <a:t>与</a:t>
            </a:r>
            <a:r>
              <a:rPr lang="en-US" altLang="zh-CN">
                <a:sym typeface="+mn-ea"/>
              </a:rPr>
              <a:t>a</a:t>
            </a:r>
            <a:r>
              <a:rPr lang="zh-CN" altLang="en-US">
                <a:sym typeface="+mn-ea"/>
              </a:rPr>
              <a:t>，</a:t>
            </a:r>
            <a:r>
              <a:rPr lang="en-US" altLang="zh-CN">
                <a:sym typeface="+mn-ea"/>
              </a:rPr>
              <a:t>p=k+extend[k]-1,a=k</a:t>
            </a:r>
            <a:r>
              <a:rPr lang="zh-CN" altLang="en-US">
                <a:sym typeface="+mn-ea"/>
              </a:rPr>
              <a:t>。</a:t>
            </a:r>
            <a:endParaRPr lang="zh-CN" altLang="en-US">
              <a:sym typeface="+mn-ea"/>
            </a:endParaRPr>
          </a:p>
          <a:p>
            <a:r>
              <a:rPr lang="zh-CN" altLang="en-US">
                <a:sym typeface="+mn-ea"/>
              </a:rPr>
              <a:t>就不放图了，作图好累啊</a:t>
            </a:r>
            <a:r>
              <a:rPr lang="en-US" altLang="zh-CN">
                <a:sym typeface="+mn-ea"/>
              </a:rPr>
              <a:t>……</a:t>
            </a:r>
            <a:endParaRPr lang="en-US" altLang="zh-CN">
              <a:sym typeface="+mn-ea"/>
            </a:endParaRPr>
          </a:p>
          <a:p>
            <a:r>
              <a:rPr lang="zh-CN" altLang="en-US">
                <a:sym typeface="+mn-ea"/>
              </a:rPr>
              <a:t>由于</a:t>
            </a:r>
            <a:r>
              <a:rPr lang="en-US" altLang="zh-CN">
                <a:sym typeface="+mn-ea"/>
              </a:rPr>
              <a:t>t</a:t>
            </a:r>
            <a:r>
              <a:rPr lang="zh-CN" altLang="en-US">
                <a:sym typeface="+mn-ea"/>
              </a:rPr>
              <a:t>和</a:t>
            </a:r>
            <a:r>
              <a:rPr lang="en-US" altLang="zh-CN">
                <a:sym typeface="+mn-ea"/>
              </a:rPr>
              <a:t>s</a:t>
            </a:r>
            <a:r>
              <a:rPr lang="zh-CN" altLang="en-US">
                <a:sym typeface="+mn-ea"/>
              </a:rPr>
              <a:t>的每个位置都只会被扫一遍，所以时间复杂度是线性的。</a:t>
            </a:r>
            <a:endParaRPr lang="zh-CN" altLang="en-US">
              <a:sym typeface="+mn-ea"/>
            </a:endParaRPr>
          </a:p>
          <a:p>
            <a:r>
              <a:rPr lang="en-US" altLang="zh-CN">
                <a:sym typeface="+mn-ea"/>
              </a:rPr>
              <a:t>next</a:t>
            </a:r>
            <a:r>
              <a:rPr lang="zh-CN" altLang="en-US">
                <a:sym typeface="+mn-ea"/>
              </a:rPr>
              <a:t>数组的处理与</a:t>
            </a:r>
            <a:r>
              <a:rPr lang="en-US" altLang="zh-CN">
                <a:sym typeface="+mn-ea"/>
              </a:rPr>
              <a:t>extend</a:t>
            </a:r>
            <a:r>
              <a:rPr lang="zh-CN" altLang="en-US">
                <a:sym typeface="+mn-ea"/>
              </a:rPr>
              <a:t>的处理相同（这不是和</a:t>
            </a:r>
            <a:r>
              <a:rPr lang="en-US" altLang="zh-CN">
                <a:sym typeface="+mn-ea"/>
              </a:rPr>
              <a:t>kmp</a:t>
            </a:r>
            <a:r>
              <a:rPr lang="zh-CN" altLang="en-US">
                <a:sym typeface="+mn-ea"/>
              </a:rPr>
              <a:t>一个道理吗！）</a:t>
            </a:r>
            <a:endParaRPr lang="zh-CN" altLang="en-US">
              <a:sym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题目</a:t>
            </a:r>
            <a:endParaRPr lang="zh-CN" altLang="en-US"/>
          </a:p>
        </p:txBody>
      </p:sp>
      <p:sp>
        <p:nvSpPr>
          <p:cNvPr id="3" name="内容占位符 2"/>
          <p:cNvSpPr>
            <a:spLocks noGrp="1"/>
          </p:cNvSpPr>
          <p:nvPr>
            <p:ph idx="1"/>
          </p:nvPr>
        </p:nvSpPr>
        <p:spPr/>
        <p:txBody>
          <a:bodyPr/>
          <a:p>
            <a:r>
              <a:rPr lang="zh-CN" altLang="en-US"/>
              <a:t>找了半天找不到什么</a:t>
            </a:r>
            <a:r>
              <a:rPr lang="en-US" altLang="zh-CN"/>
              <a:t>exkmp</a:t>
            </a:r>
            <a:r>
              <a:rPr lang="zh-CN" altLang="en-US"/>
              <a:t>的题目，能力有限，搜肠刮肚也</a:t>
            </a:r>
            <a:r>
              <a:rPr lang="zh-CN" altLang="en-US">
                <a:sym typeface="+mn-ea"/>
              </a:rPr>
              <a:t>只找到一道</a:t>
            </a:r>
            <a:r>
              <a:rPr lang="en-US" altLang="zh-CN">
                <a:sym typeface="+mn-ea"/>
              </a:rPr>
              <a:t>,</a:t>
            </a:r>
            <a:r>
              <a:rPr lang="zh-CN" altLang="en-US"/>
              <a:t>大家凑合着练练手。</a:t>
            </a:r>
            <a:endParaRPr lang="zh-CN" altLang="en-US"/>
          </a:p>
          <a:p>
            <a:r>
              <a:rPr lang="zh-CN" altLang="en-US"/>
              <a:t>有兴趣的同学可以课后自己找题做。</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JZOJ</a:t>
            </a:r>
            <a:r>
              <a:rPr lang="zh-CN" altLang="en-US"/>
              <a:t>3648 beyond</a:t>
            </a:r>
            <a:endParaRPr lang="zh-CN" altLang="en-US"/>
          </a:p>
        </p:txBody>
      </p:sp>
      <p:pic>
        <p:nvPicPr>
          <p:cNvPr id="4" name="内容占位符 3" descr="2"/>
          <p:cNvPicPr>
            <a:picLocks noChangeAspect="1"/>
          </p:cNvPicPr>
          <p:nvPr>
            <p:ph idx="1"/>
          </p:nvPr>
        </p:nvPicPr>
        <p:blipFill>
          <a:blip r:embed="rId1"/>
          <a:stretch>
            <a:fillRect/>
          </a:stretch>
        </p:blipFill>
        <p:spPr>
          <a:xfrm>
            <a:off x="838200" y="1762760"/>
            <a:ext cx="5492115" cy="4351655"/>
          </a:xfrm>
          <a:prstGeom prst="rect">
            <a:avLst/>
          </a:prstGeom>
        </p:spPr>
      </p:pic>
      <p:pic>
        <p:nvPicPr>
          <p:cNvPr id="6" name="图片 5" descr="3"/>
          <p:cNvPicPr>
            <a:picLocks noChangeAspect="1"/>
          </p:cNvPicPr>
          <p:nvPr/>
        </p:nvPicPr>
        <p:blipFill>
          <a:blip r:embed="rId2"/>
          <a:stretch>
            <a:fillRect/>
          </a:stretch>
        </p:blipFill>
        <p:spPr>
          <a:xfrm>
            <a:off x="6330315" y="365125"/>
            <a:ext cx="5023485" cy="5380990"/>
          </a:xfrm>
          <a:prstGeom prst="rect">
            <a:avLst/>
          </a:prstGeom>
        </p:spPr>
      </p:pic>
      <p:sp>
        <p:nvSpPr>
          <p:cNvPr id="7" name="文本框 6"/>
          <p:cNvSpPr txBox="1"/>
          <p:nvPr/>
        </p:nvSpPr>
        <p:spPr>
          <a:xfrm>
            <a:off x="6519545" y="5746115"/>
            <a:ext cx="4645660" cy="368300"/>
          </a:xfrm>
          <a:prstGeom prst="rect">
            <a:avLst/>
          </a:prstGeom>
          <a:noFill/>
        </p:spPr>
        <p:txBody>
          <a:bodyPr wrap="square" rtlCol="0">
            <a:spAutoFit/>
          </a:bodyPr>
          <a:p>
            <a:r>
              <a:rPr lang="zh-CN" altLang="en-US"/>
              <a:t>1 &lt;= N &lt;= 2,000,000</a:t>
            </a: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39140"/>
          </a:xfrm>
        </p:spPr>
        <p:txBody>
          <a:bodyPr>
            <a:normAutofit fontScale="90000"/>
          </a:bodyPr>
          <a:p>
            <a:endParaRPr lang="zh-CN" altLang="en-US"/>
          </a:p>
        </p:txBody>
      </p:sp>
      <p:sp>
        <p:nvSpPr>
          <p:cNvPr id="3" name="内容占位符 2"/>
          <p:cNvSpPr>
            <a:spLocks noGrp="1"/>
          </p:cNvSpPr>
          <p:nvPr>
            <p:ph idx="1"/>
          </p:nvPr>
        </p:nvSpPr>
        <p:spPr>
          <a:xfrm>
            <a:off x="838200" y="1322705"/>
            <a:ext cx="10515600" cy="4854575"/>
          </a:xfrm>
        </p:spPr>
        <p:txBody>
          <a:bodyPr/>
          <a:p>
            <a:r>
              <a:rPr lang="zh-CN" altLang="en-US"/>
              <a:t>由题意得，</a:t>
            </a:r>
            <a:r>
              <a:rPr lang="en-US" altLang="zh-CN"/>
              <a:t>s</a:t>
            </a:r>
            <a:r>
              <a:rPr lang="zh-CN" altLang="en-US"/>
              <a:t>的某个位置</a:t>
            </a:r>
            <a:r>
              <a:rPr lang="en-US" altLang="zh-CN"/>
              <a:t>i,</a:t>
            </a:r>
            <a:r>
              <a:rPr lang="zh-CN" altLang="en-US"/>
              <a:t>若</a:t>
            </a:r>
            <a:r>
              <a:rPr lang="en-US" altLang="zh-CN"/>
              <a:t>s[i..j]</a:t>
            </a:r>
            <a:r>
              <a:rPr lang="zh-CN" altLang="en-US"/>
              <a:t>与</a:t>
            </a:r>
            <a:r>
              <a:rPr lang="en-US" altLang="zh-CN"/>
              <a:t>t[1..j-i+1]</a:t>
            </a:r>
            <a:r>
              <a:rPr lang="zh-CN" altLang="en-US"/>
              <a:t>是匹配的</a:t>
            </a:r>
            <a:r>
              <a:rPr lang="en-US" altLang="zh-CN"/>
              <a:t>t[j-i+2..j]</a:t>
            </a:r>
            <a:r>
              <a:rPr lang="zh-CN" altLang="en-US"/>
              <a:t>与</a:t>
            </a:r>
            <a:r>
              <a:rPr lang="en-US" altLang="zh-CN"/>
              <a:t>s[1..i-1]</a:t>
            </a:r>
            <a:r>
              <a:rPr lang="zh-CN" altLang="en-US"/>
              <a:t>是匹配的，那么就意味着</a:t>
            </a:r>
            <a:r>
              <a:rPr lang="en-US" altLang="zh-CN"/>
              <a:t>L</a:t>
            </a:r>
            <a:r>
              <a:rPr lang="zh-CN" altLang="en-US"/>
              <a:t>可能为</a:t>
            </a:r>
            <a:r>
              <a:rPr lang="en-US" altLang="zh-CN"/>
              <a:t>j</a:t>
            </a:r>
            <a:r>
              <a:rPr lang="zh-CN" altLang="en-US"/>
              <a:t>。这果断</a:t>
            </a:r>
            <a:r>
              <a:rPr lang="en-US" altLang="zh-CN"/>
              <a:t>exkmp</a:t>
            </a:r>
            <a:r>
              <a:rPr lang="zh-CN" altLang="en-US"/>
              <a:t>。</a:t>
            </a:r>
            <a:endParaRPr lang="zh-CN" altLang="en-US"/>
          </a:p>
          <a:p>
            <a:r>
              <a:rPr lang="zh-CN" altLang="en-US"/>
              <a:t>我们正着做一遍</a:t>
            </a:r>
            <a:r>
              <a:rPr lang="en-US" altLang="zh-CN"/>
              <a:t>exkmp</a:t>
            </a:r>
            <a:r>
              <a:rPr lang="zh-CN" altLang="en-US"/>
              <a:t>，然后交换</a:t>
            </a:r>
            <a:r>
              <a:rPr lang="en-US" altLang="zh-CN"/>
              <a:t>s,t</a:t>
            </a:r>
            <a:r>
              <a:rPr lang="zh-CN" altLang="en-US"/>
              <a:t>，再做一遍</a:t>
            </a:r>
            <a:r>
              <a:rPr lang="en-US" altLang="zh-CN"/>
              <a:t>exkmp</a:t>
            </a:r>
            <a:r>
              <a:rPr lang="zh-CN" altLang="en-US"/>
              <a:t>，得到</a:t>
            </a:r>
            <a:r>
              <a:rPr lang="en-US" altLang="zh-CN"/>
              <a:t>ex[],ex1[],</a:t>
            </a:r>
            <a:r>
              <a:rPr lang="zh-CN" altLang="en-US"/>
              <a:t>分别表示</a:t>
            </a:r>
            <a:r>
              <a:rPr lang="en-US" altLang="zh-CN"/>
              <a:t>s[i..n]</a:t>
            </a:r>
            <a:r>
              <a:rPr lang="zh-CN" altLang="en-US"/>
              <a:t>的前缀对</a:t>
            </a:r>
            <a:r>
              <a:rPr lang="en-US" altLang="zh-CN"/>
              <a:t>t</a:t>
            </a:r>
            <a:r>
              <a:rPr lang="zh-CN" altLang="en-US"/>
              <a:t>的</a:t>
            </a:r>
            <a:r>
              <a:rPr lang="en-US" altLang="zh-CN"/>
              <a:t>extend</a:t>
            </a:r>
            <a:r>
              <a:rPr lang="zh-CN" altLang="en-US"/>
              <a:t>和</a:t>
            </a:r>
            <a:r>
              <a:rPr lang="en-US" altLang="zh-CN"/>
              <a:t>t[i..n]</a:t>
            </a:r>
            <a:r>
              <a:rPr lang="zh-CN" altLang="en-US"/>
              <a:t>的前缀对</a:t>
            </a:r>
            <a:r>
              <a:rPr lang="en-US" altLang="zh-CN"/>
              <a:t>s</a:t>
            </a:r>
            <a:r>
              <a:rPr lang="zh-CN" altLang="en-US"/>
              <a:t>的</a:t>
            </a:r>
            <a:r>
              <a:rPr lang="en-US" altLang="zh-CN"/>
              <a:t>extend</a:t>
            </a:r>
            <a:r>
              <a:rPr lang="zh-CN" altLang="en-US"/>
              <a:t>。</a:t>
            </a:r>
            <a:endParaRPr lang="zh-CN" altLang="en-US"/>
          </a:p>
          <a:p>
            <a:r>
              <a:rPr lang="zh-CN" altLang="en-US"/>
              <a:t>然后我们枚举</a:t>
            </a:r>
            <a:r>
              <a:rPr lang="en-US" altLang="zh-CN"/>
              <a:t>i</a:t>
            </a:r>
            <a:r>
              <a:rPr lang="zh-CN" altLang="en-US"/>
              <a:t>，在</a:t>
            </a:r>
            <a:r>
              <a:rPr lang="en-US" altLang="zh-CN"/>
              <a:t>[1..ex[i]]</a:t>
            </a:r>
            <a:r>
              <a:rPr lang="zh-CN" altLang="en-US"/>
              <a:t>中找到一个</a:t>
            </a:r>
            <a:r>
              <a:rPr lang="en-US" altLang="zh-CN"/>
              <a:t>j</a:t>
            </a:r>
            <a:r>
              <a:rPr lang="zh-CN" altLang="en-US"/>
              <a:t>使得</a:t>
            </a:r>
            <a:r>
              <a:rPr lang="en-US" altLang="zh-CN"/>
              <a:t>ex1[j]&gt;=i-1,</a:t>
            </a:r>
            <a:r>
              <a:rPr lang="zh-CN" altLang="zh-CN"/>
              <a:t>那么答案就是</a:t>
            </a:r>
            <a:r>
              <a:rPr lang="en-US" altLang="zh-CN"/>
              <a:t>i+j-1</a:t>
            </a:r>
            <a:r>
              <a:rPr lang="zh-CN" altLang="en-US"/>
              <a:t>。显然</a:t>
            </a:r>
            <a:r>
              <a:rPr lang="en-US" altLang="zh-CN"/>
              <a:t>j</a:t>
            </a:r>
            <a:r>
              <a:rPr lang="zh-CN" altLang="en-US"/>
              <a:t>是符合条件中的越大越好。我们知道，随着</a:t>
            </a:r>
            <a:r>
              <a:rPr lang="en-US" altLang="zh-CN"/>
              <a:t>i</a:t>
            </a:r>
            <a:r>
              <a:rPr lang="zh-CN" altLang="en-US"/>
              <a:t>的递增，若一个</a:t>
            </a:r>
            <a:r>
              <a:rPr lang="en-US" altLang="zh-CN"/>
              <a:t>ex1[j]&lt;i-1</a:t>
            </a:r>
            <a:r>
              <a:rPr lang="zh-CN" altLang="en-US"/>
              <a:t>，那他永远不可能出现</a:t>
            </a:r>
            <a:r>
              <a:rPr lang="en-US" altLang="zh-CN"/>
              <a:t>ex1[j]&gt;=i-1</a:t>
            </a:r>
            <a:r>
              <a:rPr lang="zh-CN" altLang="en-US"/>
              <a:t>的情况，所以我们可以维护一个并查集，每次从</a:t>
            </a:r>
            <a:r>
              <a:rPr lang="en-US" altLang="zh-CN"/>
              <a:t>ex[i]</a:t>
            </a:r>
            <a:r>
              <a:rPr lang="zh-CN" altLang="en-US"/>
              <a:t>往前跳，遇到</a:t>
            </a:r>
            <a:r>
              <a:rPr lang="en-US" altLang="zh-CN"/>
              <a:t>ex1[j]&lt;i-1</a:t>
            </a:r>
            <a:r>
              <a:rPr lang="zh-CN" altLang="en-US"/>
              <a:t>就把它合并掉，直到跳到一个合法的</a:t>
            </a:r>
            <a:r>
              <a:rPr lang="en-US" altLang="zh-CN"/>
              <a:t>j</a:t>
            </a:r>
            <a:r>
              <a:rPr lang="zh-CN" altLang="en-US"/>
              <a:t>。</a:t>
            </a:r>
            <a:endParaRPr lang="zh-CN" altLang="en-US"/>
          </a:p>
          <a:p>
            <a:r>
              <a:rPr lang="zh-CN" altLang="en-US"/>
              <a:t>时间复杂度</a:t>
            </a:r>
            <a:r>
              <a:rPr lang="en-US" altLang="zh-CN"/>
              <a:t>O(N)</a:t>
            </a:r>
            <a:r>
              <a:rPr lang="zh-CN" altLang="en-US"/>
              <a:t>。</a:t>
            </a:r>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descr="2"/>
          <p:cNvPicPr>
            <a:picLocks noChangeAspect="1"/>
          </p:cNvPicPr>
          <p:nvPr>
            <p:ph idx="1"/>
          </p:nvPr>
        </p:nvPicPr>
        <p:blipFill>
          <a:blip r:embed="rId1"/>
          <a:stretch>
            <a:fillRect/>
          </a:stretch>
        </p:blipFill>
        <p:spPr>
          <a:xfrm>
            <a:off x="4425315" y="1825625"/>
            <a:ext cx="3340735" cy="435165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END</a:t>
            </a:r>
            <a:endParaRPr lang="en-US" altLang="zh-CN"/>
          </a:p>
        </p:txBody>
      </p:sp>
      <p:sp>
        <p:nvSpPr>
          <p:cNvPr id="3" name="内容占位符 2"/>
          <p:cNvSpPr>
            <a:spLocks noGrp="1"/>
          </p:cNvSpPr>
          <p:nvPr>
            <p:ph idx="1"/>
          </p:nvPr>
        </p:nvSpPr>
        <p:spPr/>
        <p:txBody>
          <a:bodyPr/>
          <a:p>
            <a:r>
              <a:rPr lang="zh-CN" altLang="en-US"/>
              <a:t>内容基础</a:t>
            </a:r>
            <a:endParaRPr lang="zh-CN" altLang="en-US"/>
          </a:p>
          <a:p>
            <a:r>
              <a:rPr lang="zh-CN" altLang="en-US"/>
              <a:t>题目很少</a:t>
            </a:r>
            <a:endParaRPr lang="zh-CN" altLang="en-US"/>
          </a:p>
          <a:p>
            <a:r>
              <a:rPr lang="zh-CN" altLang="en-US"/>
              <a:t>幻灯片简单</a:t>
            </a:r>
            <a:endParaRPr lang="zh-CN" altLang="en-US"/>
          </a:p>
          <a:p>
            <a:r>
              <a:rPr lang="zh-CN" altLang="en-US"/>
              <a:t>相信并希望今天大家过得都很愉快</a:t>
            </a:r>
            <a:endParaRPr lang="zh-CN" altLang="en-US"/>
          </a:p>
          <a:p>
            <a:r>
              <a:rPr lang="zh-CN" altLang="en-US"/>
              <a:t>谢谢大家</a:t>
            </a: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你以为讲完了吗</a:t>
            </a:r>
            <a:endParaRPr lang="zh-CN" altLang="en-US"/>
          </a:p>
        </p:txBody>
      </p:sp>
      <p:sp>
        <p:nvSpPr>
          <p:cNvPr id="3" name="内容占位符 2"/>
          <p:cNvSpPr>
            <a:spLocks noGrp="1"/>
          </p:cNvSpPr>
          <p:nvPr>
            <p:ph idx="1"/>
          </p:nvPr>
        </p:nvSpPr>
        <p:spPr/>
        <p:txBody>
          <a:bodyPr/>
          <a:p>
            <a:r>
              <a:rPr lang="zh-CN" altLang="en-US"/>
              <a:t>我也以为完了，结果还要我多讲一个马拉车</a:t>
            </a:r>
            <a:endParaRPr lang="zh-CN" altLang="en-US"/>
          </a:p>
          <a:p>
            <a:r>
              <a:rPr lang="zh-CN" altLang="en-US"/>
              <a:t>那就继续吧。</a:t>
            </a: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manachar</a:t>
            </a:r>
            <a:endParaRPr lang="en-US" altLang="zh-CN"/>
          </a:p>
        </p:txBody>
      </p:sp>
      <p:sp>
        <p:nvSpPr>
          <p:cNvPr id="3" name="内容占位符 2"/>
          <p:cNvSpPr>
            <a:spLocks noGrp="1"/>
          </p:cNvSpPr>
          <p:nvPr>
            <p:ph idx="1"/>
          </p:nvPr>
        </p:nvSpPr>
        <p:spPr/>
        <p:txBody>
          <a:bodyPr/>
          <a:p>
            <a:r>
              <a:rPr lang="en-US" altLang="zh-CN"/>
              <a:t>manachar</a:t>
            </a:r>
            <a:r>
              <a:rPr lang="zh-CN" altLang="en-US"/>
              <a:t>主要用于求以某个点为对称点的最长回文串。</a:t>
            </a:r>
            <a:endParaRPr lang="zh-CN" altLang="en-US"/>
          </a:p>
          <a:p>
            <a:r>
              <a:rPr lang="zh-CN" altLang="en-US"/>
              <a:t>它的主要思路与</a:t>
            </a:r>
            <a:r>
              <a:rPr lang="en-US" altLang="zh-CN"/>
              <a:t>exkmp</a:t>
            </a:r>
            <a:r>
              <a:rPr lang="zh-CN" altLang="en-US"/>
              <a:t>基本相同，都是保存一个最远点，用已知求未知。</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构建</a:t>
            </a:r>
            <a:endParaRPr lang="zh-CN" altLang="en-US"/>
          </a:p>
        </p:txBody>
      </p:sp>
      <p:sp>
        <p:nvSpPr>
          <p:cNvPr id="3" name="内容占位符 2"/>
          <p:cNvSpPr>
            <a:spLocks noGrp="1"/>
          </p:cNvSpPr>
          <p:nvPr>
            <p:ph idx="1"/>
          </p:nvPr>
        </p:nvSpPr>
        <p:spPr/>
        <p:txBody>
          <a:bodyPr/>
          <a:p>
            <a:r>
              <a:rPr lang="zh-CN" altLang="en-US"/>
              <a:t>我们设</a:t>
            </a:r>
            <a:r>
              <a:rPr lang="en-US" altLang="zh-CN"/>
              <a:t>rad[i]</a:t>
            </a:r>
            <a:r>
              <a:rPr lang="zh-CN" altLang="en-US"/>
              <a:t>表示以</a:t>
            </a:r>
            <a:r>
              <a:rPr lang="en-US" altLang="zh-CN"/>
              <a:t>i</a:t>
            </a:r>
            <a:r>
              <a:rPr lang="zh-CN" altLang="en-US"/>
              <a:t>为对称点的最长回文串。</a:t>
            </a:r>
            <a:endParaRPr lang="zh-CN" altLang="en-US"/>
          </a:p>
          <a:p>
            <a:r>
              <a:rPr lang="zh-CN" altLang="en-US"/>
              <a:t>设现在</a:t>
            </a:r>
            <a:r>
              <a:rPr lang="en-US" altLang="zh-CN"/>
              <a:t>rad[1..k-1]</a:t>
            </a:r>
            <a:r>
              <a:rPr lang="zh-CN" altLang="en-US"/>
              <a:t>均已算好，以</a:t>
            </a:r>
            <a:r>
              <a:rPr lang="en-US" altLang="zh-CN"/>
              <a:t>[1..k-1]</a:t>
            </a:r>
            <a:r>
              <a:rPr lang="zh-CN" altLang="en-US"/>
              <a:t>为对称点的回文串最远匹配到的位置为</a:t>
            </a:r>
            <a:r>
              <a:rPr lang="en-US" altLang="zh-CN"/>
              <a:t>p</a:t>
            </a:r>
            <a:r>
              <a:rPr lang="zh-CN" altLang="en-US"/>
              <a:t>，对称点为</a:t>
            </a:r>
            <a:r>
              <a:rPr lang="en-US" altLang="zh-CN"/>
              <a:t>a</a:t>
            </a:r>
            <a:r>
              <a:rPr lang="zh-CN" altLang="en-US"/>
              <a:t>，即</a:t>
            </a:r>
            <a:r>
              <a:rPr lang="en-US" altLang="zh-CN"/>
              <a:t>a+rad[a]-1=p</a:t>
            </a:r>
            <a:endParaRPr lang="en-US" altLang="zh-CN"/>
          </a:p>
          <a:p>
            <a:r>
              <a:rPr lang="zh-CN" altLang="en-US"/>
              <a:t>现在需要计算</a:t>
            </a:r>
            <a:r>
              <a:rPr lang="en-US" altLang="zh-CN"/>
              <a:t>rad[k]</a:t>
            </a:r>
            <a:r>
              <a:rPr lang="zh-CN" altLang="en-US"/>
              <a:t>，假如</a:t>
            </a:r>
            <a:r>
              <a:rPr lang="en-US" altLang="zh-CN"/>
              <a:t>k&gt;=p</a:t>
            </a:r>
            <a:r>
              <a:rPr lang="zh-CN" altLang="en-US"/>
              <a:t>，那就暴力更新。</a:t>
            </a:r>
            <a:endParaRPr lang="zh-CN" altLang="en-US"/>
          </a:p>
          <a:p>
            <a:r>
              <a:rPr lang="zh-CN" altLang="en-US"/>
              <a:t>假如</a:t>
            </a:r>
            <a:r>
              <a:rPr lang="en-US" altLang="zh-CN"/>
              <a:t>k&lt;p</a:t>
            </a:r>
            <a:r>
              <a:rPr lang="zh-CN" altLang="en-US"/>
              <a:t>，由回文的性质我们知道</a:t>
            </a:r>
            <a:r>
              <a:rPr lang="en-US" altLang="zh-CN"/>
              <a:t>,s[a+1..p]=s[a-1..2*a-p]</a:t>
            </a:r>
            <a:r>
              <a:rPr lang="zh-CN" altLang="en-US"/>
              <a:t>（倒序），那么对于</a:t>
            </a:r>
            <a:r>
              <a:rPr lang="en-US" altLang="zh-CN"/>
              <a:t>k</a:t>
            </a:r>
            <a:r>
              <a:rPr lang="zh-CN" altLang="en-US"/>
              <a:t>位置的</a:t>
            </a:r>
            <a:r>
              <a:rPr lang="en-US" altLang="zh-CN"/>
              <a:t>rad</a:t>
            </a:r>
            <a:r>
              <a:rPr lang="zh-CN" altLang="en-US"/>
              <a:t>，他可以参照</a:t>
            </a:r>
            <a:r>
              <a:rPr lang="en-US" altLang="zh-CN"/>
              <a:t>2*a-k</a:t>
            </a:r>
            <a:r>
              <a:rPr lang="zh-CN" altLang="en-US"/>
              <a:t>位置的</a:t>
            </a:r>
            <a:r>
              <a:rPr lang="en-US" altLang="zh-CN"/>
              <a:t>rad</a:t>
            </a:r>
            <a:r>
              <a:rPr lang="zh-CN" altLang="en-US"/>
              <a:t>。</a:t>
            </a:r>
            <a:endParaRPr lang="zh-CN" altLang="en-US"/>
          </a:p>
          <a:p>
            <a:r>
              <a:rPr lang="zh-CN" altLang="en-US"/>
              <a:t>若</a:t>
            </a:r>
            <a:r>
              <a:rPr lang="en-US" altLang="zh-CN"/>
              <a:t>k+rad[2*a-k]-1&lt;p,</a:t>
            </a:r>
            <a:r>
              <a:rPr lang="zh-CN" altLang="en-US"/>
              <a:t>那由于</a:t>
            </a:r>
            <a:r>
              <a:rPr lang="en-US" altLang="zh-CN"/>
              <a:t>s[k+rad[2*a-k]]=s[2*a-k-rad[2*a-k]],s[k-rad[2*a-k]]=s[2*a-k+rad[2*a-k]],</a:t>
            </a:r>
            <a:r>
              <a:rPr lang="en-US" altLang="zh-CN">
                <a:sym typeface="+mn-ea"/>
              </a:rPr>
              <a:t>s[2*a-k-rad[2*a-k]]</a:t>
            </a:r>
            <a:r>
              <a:rPr lang="en-US" altLang="zh-CN">
                <a:latin typeface="Arial" panose="020B0604020202020204" pitchFamily="34" charset="0"/>
                <a:sym typeface="+mn-ea"/>
              </a:rPr>
              <a:t>≠</a:t>
            </a:r>
            <a:r>
              <a:rPr lang="en-US" altLang="zh-CN">
                <a:sym typeface="+mn-ea"/>
              </a:rPr>
              <a:t>s[2*a-k+rad[2*a-k]],</a:t>
            </a:r>
            <a:r>
              <a:rPr lang="zh-CN" altLang="en-US">
                <a:sym typeface="+mn-ea"/>
              </a:rPr>
              <a:t>所以</a:t>
            </a:r>
            <a:r>
              <a:rPr lang="en-US" altLang="zh-CN">
                <a:sym typeface="+mn-ea"/>
              </a:rPr>
              <a:t>s[k+rad[2*a-k]]</a:t>
            </a:r>
            <a:r>
              <a:rPr lang="en-US" altLang="zh-CN">
                <a:latin typeface="Arial" panose="020B0604020202020204" pitchFamily="34" charset="0"/>
                <a:sym typeface="+mn-ea"/>
              </a:rPr>
              <a:t>≠</a:t>
            </a:r>
            <a:r>
              <a:rPr lang="en-US" altLang="zh-CN">
                <a:sym typeface="+mn-ea"/>
              </a:rPr>
              <a:t>s[k-rad[2*a-k]]</a:t>
            </a:r>
            <a:r>
              <a:rPr lang="zh-CN" altLang="en-US">
                <a:sym typeface="+mn-ea"/>
              </a:rPr>
              <a:t>。此时</a:t>
            </a:r>
            <a:r>
              <a:rPr lang="en-US" altLang="zh-CN">
                <a:sym typeface="+mn-ea"/>
              </a:rPr>
              <a:t>rad[k]=rad[2*a-k]</a:t>
            </a:r>
            <a:r>
              <a:rPr lang="zh-CN" altLang="en-US">
                <a:sym typeface="+mn-ea"/>
              </a:rPr>
              <a:t>。</a:t>
            </a:r>
            <a:endParaRPr lang="zh-CN" altLang="en-US">
              <a:latin typeface="Arial" panose="020B0604020202020204" pitchFamily="34" charset="0"/>
              <a:sym typeface="+mn-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sym typeface="+mn-ea"/>
              </a:rPr>
              <a:t>若</a:t>
            </a:r>
            <a:r>
              <a:rPr lang="en-US" altLang="zh-CN">
                <a:sym typeface="+mn-ea"/>
              </a:rPr>
              <a:t>k+rad[2*a-k]-1&gt;=p,</a:t>
            </a:r>
            <a:r>
              <a:rPr lang="zh-CN" altLang="en-US">
                <a:sym typeface="+mn-ea"/>
              </a:rPr>
              <a:t>那由前面的推倒可知，此时</a:t>
            </a:r>
            <a:r>
              <a:rPr lang="en-US" altLang="zh-CN">
                <a:sym typeface="+mn-ea"/>
              </a:rPr>
              <a:t>rad[k]&gt;=rad[2*a-k]</a:t>
            </a:r>
            <a:r>
              <a:rPr lang="zh-CN" altLang="en-US">
                <a:sym typeface="+mn-ea"/>
              </a:rPr>
              <a:t>，但至于</a:t>
            </a:r>
            <a:r>
              <a:rPr lang="en-US" altLang="zh-CN">
                <a:sym typeface="+mn-ea"/>
              </a:rPr>
              <a:t>rad[k]</a:t>
            </a:r>
            <a:r>
              <a:rPr lang="zh-CN" altLang="en-US">
                <a:sym typeface="+mn-ea"/>
              </a:rPr>
              <a:t>最大能到多少，我们并不知道，所以我们需要暴力匹配，但与从零开始的暴力匹配不同，我们可以从</a:t>
            </a:r>
            <a:r>
              <a:rPr lang="en-US" altLang="zh-CN">
                <a:sym typeface="+mn-ea"/>
              </a:rPr>
              <a:t>rad[k]+1</a:t>
            </a:r>
            <a:r>
              <a:rPr lang="zh-CN" altLang="en-US">
                <a:sym typeface="+mn-ea"/>
              </a:rPr>
              <a:t>开始匹配，然后更新</a:t>
            </a:r>
            <a:r>
              <a:rPr lang="en-US" altLang="zh-CN">
                <a:sym typeface="+mn-ea"/>
              </a:rPr>
              <a:t>a</a:t>
            </a:r>
            <a:r>
              <a:rPr lang="zh-CN" altLang="en-US">
                <a:sym typeface="+mn-ea"/>
              </a:rPr>
              <a:t>和</a:t>
            </a:r>
            <a:r>
              <a:rPr lang="en-US" altLang="zh-CN">
                <a:sym typeface="+mn-ea"/>
              </a:rPr>
              <a:t>p</a:t>
            </a:r>
            <a:r>
              <a:rPr lang="zh-CN" altLang="en-US">
                <a:sym typeface="+mn-ea"/>
              </a:rPr>
              <a:t>。</a:t>
            </a:r>
            <a:endParaRPr lang="zh-CN" altLang="en-US">
              <a:sym typeface="+mn-ea"/>
            </a:endParaRPr>
          </a:p>
          <a:p>
            <a:r>
              <a:rPr lang="zh-CN" altLang="en-US">
                <a:sym typeface="+mn-ea"/>
              </a:rPr>
              <a:t>由于每个点只会被访问一次，所以时间复杂度是</a:t>
            </a:r>
            <a:r>
              <a:rPr lang="en-US" altLang="zh-CN">
                <a:sym typeface="+mn-ea"/>
              </a:rPr>
              <a:t>O(N)</a:t>
            </a:r>
            <a:r>
              <a:rPr lang="zh-CN" altLang="en-US">
                <a:sym typeface="+mn-ea"/>
              </a:rPr>
              <a:t>的。</a:t>
            </a:r>
            <a:endParaRPr lang="zh-CN" altLang="en-US">
              <a:sym typeface="+mn-ea"/>
            </a:endParaRPr>
          </a:p>
          <a:p>
            <a:endParaRPr lang="zh-CN" altLang="en-US">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hash</a:t>
            </a:r>
            <a:r>
              <a:rPr lang="zh-CN" altLang="en-US"/>
              <a:t>简略描述</a:t>
            </a:r>
            <a:endParaRPr lang="zh-CN" altLang="en-US"/>
          </a:p>
        </p:txBody>
      </p:sp>
      <p:sp>
        <p:nvSpPr>
          <p:cNvPr id="3" name="内容占位符 2"/>
          <p:cNvSpPr>
            <a:spLocks noGrp="1"/>
          </p:cNvSpPr>
          <p:nvPr>
            <p:ph idx="1"/>
          </p:nvPr>
        </p:nvSpPr>
        <p:spPr/>
        <p:txBody>
          <a:bodyPr>
            <a:normAutofit lnSpcReduction="10000"/>
          </a:bodyPr>
          <a:p>
            <a:r>
              <a:rPr lang="zh-CN" altLang="en-US"/>
              <a:t>对于一段字符串，我们考虑将它转换成一个数字代表，为了使每种字符数量完全相同而排列顺序不同的字符串也同样被区分，我们可以采用</a:t>
            </a:r>
            <a:r>
              <a:rPr lang="en-US" altLang="zh-CN"/>
              <a:t>k</a:t>
            </a:r>
            <a:r>
              <a:rPr lang="zh-CN" altLang="en-US"/>
              <a:t>进制的方法将每个字符的</a:t>
            </a:r>
            <a:r>
              <a:rPr lang="en-US" altLang="zh-CN"/>
              <a:t>ASCII</a:t>
            </a:r>
            <a:r>
              <a:rPr lang="zh-CN" altLang="en-US"/>
              <a:t>码乘起来。例如：</a:t>
            </a:r>
            <a:r>
              <a:rPr lang="en-US" altLang="zh-CN"/>
              <a:t>aba</a:t>
            </a:r>
            <a:r>
              <a:rPr lang="zh-CN" altLang="en-US"/>
              <a:t>的</a:t>
            </a:r>
            <a:r>
              <a:rPr lang="en-US" altLang="zh-CN"/>
              <a:t>ASCII</a:t>
            </a:r>
            <a:r>
              <a:rPr lang="zh-CN" altLang="en-US"/>
              <a:t>码分别为</a:t>
            </a:r>
            <a:r>
              <a:rPr lang="en-US" altLang="zh-CN"/>
              <a:t>97</a:t>
            </a:r>
            <a:r>
              <a:rPr lang="zh-CN" altLang="en-US"/>
              <a:t>、</a:t>
            </a:r>
            <a:r>
              <a:rPr lang="en-US" altLang="zh-CN"/>
              <a:t>98</a:t>
            </a:r>
            <a:r>
              <a:rPr lang="zh-CN" altLang="en-US"/>
              <a:t>、</a:t>
            </a:r>
            <a:r>
              <a:rPr lang="en-US" altLang="zh-CN"/>
              <a:t>99</a:t>
            </a:r>
            <a:r>
              <a:rPr lang="zh-CN" altLang="en-US"/>
              <a:t>，我们可以变成</a:t>
            </a:r>
            <a:r>
              <a:rPr lang="en-US" altLang="zh-CN"/>
              <a:t>0,1,0</a:t>
            </a:r>
            <a:r>
              <a:rPr lang="zh-CN" altLang="en-US"/>
              <a:t>，然后按</a:t>
            </a:r>
            <a:r>
              <a:rPr lang="en-US" altLang="zh-CN"/>
              <a:t>26</a:t>
            </a:r>
            <a:r>
              <a:rPr lang="zh-CN" altLang="en-US"/>
              <a:t>进制排列再转换成</a:t>
            </a:r>
            <a:r>
              <a:rPr lang="en-US" altLang="zh-CN"/>
              <a:t>10</a:t>
            </a:r>
            <a:r>
              <a:rPr lang="zh-CN" altLang="en-US"/>
              <a:t>进制，就是</a:t>
            </a:r>
            <a:r>
              <a:rPr lang="en-US" altLang="zh-CN"/>
              <a:t>0*26</a:t>
            </a:r>
            <a:r>
              <a:rPr lang="en-US" altLang="zh-CN" baseline="30000"/>
              <a:t>2</a:t>
            </a:r>
            <a:r>
              <a:rPr lang="en-US" altLang="zh-CN"/>
              <a:t>+1*26+0=26</a:t>
            </a:r>
            <a:r>
              <a:rPr lang="zh-CN" altLang="en-US"/>
              <a:t>，而</a:t>
            </a:r>
            <a:r>
              <a:rPr lang="en-US" altLang="zh-CN"/>
              <a:t>bcq</a:t>
            </a:r>
            <a:r>
              <a:rPr lang="zh-CN" altLang="en-US"/>
              <a:t>按上述转换则变成</a:t>
            </a:r>
            <a:r>
              <a:rPr lang="en-US" altLang="zh-CN"/>
              <a:t>737</a:t>
            </a:r>
            <a:r>
              <a:rPr lang="zh-CN" altLang="en-US"/>
              <a:t>，</a:t>
            </a:r>
            <a:r>
              <a:rPr lang="en-US" altLang="zh-CN"/>
              <a:t>aab</a:t>
            </a:r>
            <a:r>
              <a:rPr lang="zh-CN" altLang="en-US"/>
              <a:t>则是</a:t>
            </a:r>
            <a:r>
              <a:rPr lang="en-US" altLang="zh-CN"/>
              <a:t>1</a:t>
            </a:r>
            <a:r>
              <a:rPr lang="zh-CN" altLang="en-US"/>
              <a:t>。然后将这些数字作为这个字符串独特的标记存到一定大小的桶里。</a:t>
            </a:r>
            <a:endParaRPr lang="en-US" altLang="zh-CN"/>
          </a:p>
          <a:p>
            <a:r>
              <a:rPr lang="zh-CN" altLang="en-US"/>
              <a:t>但假如这是一个长度为</a:t>
            </a:r>
            <a:r>
              <a:rPr lang="en-US" altLang="zh-CN"/>
              <a:t>10</a:t>
            </a:r>
            <a:r>
              <a:rPr lang="en-US" altLang="zh-CN" baseline="30000"/>
              <a:t>2,3,4,5</a:t>
            </a:r>
            <a:r>
              <a:rPr lang="zh-CN" altLang="en-US"/>
              <a:t>长度的字符串，即使是</a:t>
            </a:r>
            <a:r>
              <a:rPr lang="en-US" altLang="zh-CN"/>
              <a:t>longlong</a:t>
            </a:r>
            <a:r>
              <a:rPr lang="zh-CN" altLang="en-US"/>
              <a:t>也存不下这么大的标记，所以我们将这些标记对某些数取模，然后再打入桶中。但也正因为取模，导致标记不在独一无二，因此模数的选择非常关键，通常为一些大质数，如</a:t>
            </a:r>
            <a:r>
              <a:rPr lang="en-US" altLang="zh-CN"/>
              <a:t>1e9+7</a:t>
            </a:r>
            <a:r>
              <a:rPr lang="zh-CN" altLang="en-US"/>
              <a:t>，</a:t>
            </a:r>
            <a:r>
              <a:rPr lang="en-US" altLang="zh-CN"/>
              <a:t>998244353……</a:t>
            </a:r>
            <a:endParaRPr lang="en-US" altLang="zh-CN" baseline="300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sym typeface="+mn-ea"/>
              </a:rPr>
              <a:t>由</a:t>
            </a:r>
            <a:r>
              <a:rPr lang="en-US" altLang="zh-CN">
                <a:sym typeface="+mn-ea"/>
              </a:rPr>
              <a:t>rad</a:t>
            </a:r>
            <a:r>
              <a:rPr lang="zh-CN" altLang="en-US">
                <a:sym typeface="+mn-ea"/>
              </a:rPr>
              <a:t>的计算方式可知，这种方法只能计算有单一对称中心（即长度为奇数）的回文串，那偶数的回文串怎么办？</a:t>
            </a:r>
            <a:endParaRPr lang="zh-CN" altLang="en-US">
              <a:sym typeface="+mn-ea"/>
            </a:endParaRPr>
          </a:p>
          <a:p>
            <a:r>
              <a:rPr lang="zh-CN" altLang="en-US"/>
              <a:t>我们可以再相邻字符间插入一个字符串里没出现过的特殊符号，那长度为偶数的回文串相当于以这些特殊符号为对称中心的长度为奇数的回文串。</a:t>
            </a:r>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jzoj4002</a:t>
            </a:r>
            <a:r>
              <a:rPr lang="zh-CN" altLang="en-US"/>
              <a:t>项链</a:t>
            </a:r>
            <a:endParaRPr lang="zh-CN" altLang="en-US"/>
          </a:p>
        </p:txBody>
      </p:sp>
      <p:sp>
        <p:nvSpPr>
          <p:cNvPr id="5" name="内容占位符 4"/>
          <p:cNvSpPr/>
          <p:nvPr>
            <p:ph idx="1"/>
          </p:nvPr>
        </p:nvSpPr>
        <p:spPr/>
        <p:txBody>
          <a:bodyPr>
            <a:normAutofit lnSpcReduction="20000"/>
          </a:bodyPr>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对于 100%数据， 1≤项链≤5，项链长度≤10^5.</a:t>
            </a:r>
            <a:endParaRPr lang="zh-CN" altLang="en-US"/>
          </a:p>
        </p:txBody>
      </p:sp>
      <p:pic>
        <p:nvPicPr>
          <p:cNvPr id="6" name="内容占位符 3" descr="下载"/>
          <p:cNvPicPr>
            <a:picLocks noChangeAspect="1"/>
          </p:cNvPicPr>
          <p:nvPr/>
        </p:nvPicPr>
        <p:blipFill>
          <a:blip r:embed="rId1"/>
          <a:stretch>
            <a:fillRect/>
          </a:stretch>
        </p:blipFill>
        <p:spPr>
          <a:xfrm>
            <a:off x="1132205" y="1509395"/>
            <a:ext cx="9086850" cy="383857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对每条项链复制一遍接到项链后，跑一遍马拉车，若出现回文串长度大于等于</a:t>
            </a:r>
            <a:r>
              <a:rPr lang="en-US" altLang="zh-CN"/>
              <a:t>n</a:t>
            </a:r>
            <a:r>
              <a:rPr lang="zh-CN" altLang="en-US"/>
              <a:t>则合法。</a:t>
            </a:r>
            <a:endParaRPr lang="zh-CN" altLang="en-US"/>
          </a:p>
          <a:p>
            <a:r>
              <a:rPr lang="zh-CN" altLang="en-US"/>
              <a:t>时间复杂度</a:t>
            </a:r>
            <a:r>
              <a:rPr lang="en-US" altLang="zh-CN"/>
              <a:t>O(N)</a:t>
            </a:r>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JZOJ</a:t>
            </a:r>
            <a:r>
              <a:rPr lang="zh-CN" altLang="en-US"/>
              <a:t>4793. 妮厨的愤怒</a:t>
            </a:r>
            <a:endParaRPr lang="zh-CN" altLang="en-US"/>
          </a:p>
        </p:txBody>
      </p:sp>
      <p:sp>
        <p:nvSpPr>
          <p:cNvPr id="3" name="内容占位符 2"/>
          <p:cNvSpPr>
            <a:spLocks noGrp="1"/>
          </p:cNvSpPr>
          <p:nvPr>
            <p:ph idx="1"/>
          </p:nvPr>
        </p:nvSpPr>
        <p:spPr/>
        <p:txBody>
          <a:bodyPr>
            <a:normAutofit fontScale="50000"/>
          </a:bodyPr>
          <a:p>
            <a:r>
              <a:rPr lang="zh-CN" altLang="en-US"/>
              <a:t>   栋栋和标标都是厨力++的妮厨。俗话说“一机房不容二厨”，他们两个都加入了某OI( )交流♂( )群，在钦定老婆的时候出现了偏差，于是闹得不可开交。可是栋栋是群内的长者，斗权限标标斗不过他。</a:t>
            </a:r>
            <a:endParaRPr lang="zh-CN" altLang="en-US"/>
          </a:p>
          <a:p>
            <a:r>
              <a:rPr lang="zh-CN" altLang="en-US"/>
              <a:t>      于是标标单方面找到了LL仲裁庭，还帮栋栋出了律师的钱，要求按基本法来判定。法官点点喝了口果汁，仔细审查了案子，说中央资瓷栋栋连任，这是最吼的；标标还naive ，不要总想着搞一个大新闻，像那个南海某岛国一样。</a:t>
            </a:r>
            <a:endParaRPr lang="zh-CN" altLang="en-US"/>
          </a:p>
          <a:p>
            <a:r>
              <a:rPr lang="zh-CN" altLang="en-US"/>
              <a:t>标标不服，要到新日暮里和栋栋进行男人间的决斗♂。栋栋接住了标标丢去的蕾姆，并提出了一个问题：</a:t>
            </a:r>
            <a:endParaRPr lang="zh-CN" altLang="en-US"/>
          </a:p>
          <a:p>
            <a:r>
              <a:rPr lang="zh-CN" altLang="en-US"/>
              <a:t>      给定一个长度为n的字符串s，给出 q个询问，每次询问子串S[l..r] 的最长回文子串长度。字符串下标从0开始。</a:t>
            </a:r>
            <a:endParaRPr lang="zh-CN" altLang="en-US"/>
          </a:p>
          <a:p>
            <a:r>
              <a:rPr lang="zh-CN" altLang="en-US"/>
              <a:t>      标标被难住了，被禁言的他决定向你求助。（以下内容为无意义灌水，请要怒 本次比赛的神犇跳过。）</a:t>
            </a:r>
            <a:endParaRPr lang="zh-CN" altLang="en-US"/>
          </a:p>
          <a:p>
            <a:r>
              <a:rPr lang="zh-CN" altLang="en-US"/>
              <a:t>如果这是galgame，那么轮到你选选项的时候了！</a:t>
            </a:r>
            <a:endParaRPr lang="zh-CN" altLang="en-US"/>
          </a:p>
          <a:p>
            <a:r>
              <a:rPr lang="zh-CN" altLang="en-US"/>
              <a:t>A.不帮并获得本题 分</a:t>
            </a:r>
            <a:endParaRPr lang="zh-CN" altLang="en-US"/>
          </a:p>
          <a:p>
            <a:r>
              <a:rPr lang="zh-CN" altLang="en-US"/>
              <a:t>B.帮助并被栋栋禁言</a:t>
            </a:r>
            <a:endParaRPr lang="zh-CN" altLang="en-US"/>
          </a:p>
          <a:p>
            <a:r>
              <a:rPr lang="zh-CN" altLang="en-US"/>
              <a:t>C.宣称自己也是妮厨与他们两个决斗</a:t>
            </a:r>
            <a:endParaRPr lang="zh-CN" altLang="en-US"/>
          </a:p>
          <a:p>
            <a:r>
              <a:rPr lang="zh-CN" altLang="en-US"/>
              <a:t>哪来的C选项啊QwQ</a:t>
            </a:r>
            <a:endParaRPr lang="zh-CN" altLang="en-US"/>
          </a:p>
          <a:p>
            <a:r>
              <a:rPr lang="zh-CN" altLang="en-US"/>
              <a:t>对于100% 的数据，满足1&lt;=n ,q&lt;=10^5，0&lt;=l&lt;=r&lt;n ，s只包含小写拉丁字母。</a:t>
            </a:r>
            <a:endParaRPr lang="zh-CN" altLang="en-US"/>
          </a:p>
          <a:p>
            <a:r>
              <a:rPr lang="zh-CN" altLang="en-US"/>
              <a:t>其中最后一档部分分有一个数据点只存在前两个小写字母，有一个数据点只存在前五个小写字母。</a:t>
            </a: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跑一下马拉车。</a:t>
            </a:r>
            <a:endParaRPr lang="zh-CN" altLang="en-US"/>
          </a:p>
          <a:p>
            <a:r>
              <a:rPr lang="zh-CN" altLang="en-US"/>
              <a:t>对于每个询问，二分答案，然后判断</a:t>
            </a:r>
            <a:r>
              <a:rPr lang="en-US" altLang="zh-CN"/>
              <a:t>[l+mid-1,r-mid+1]</a:t>
            </a:r>
            <a:r>
              <a:rPr lang="zh-CN" altLang="en-US"/>
              <a:t>之间是否存在</a:t>
            </a:r>
            <a:r>
              <a:rPr lang="en-US" altLang="zh-CN"/>
              <a:t>rad[x]&gt;=mid</a:t>
            </a:r>
            <a:r>
              <a:rPr lang="zh-CN" altLang="en-US"/>
              <a:t>。这个用</a:t>
            </a:r>
            <a:r>
              <a:rPr lang="en-US" altLang="zh-CN"/>
              <a:t>ST</a:t>
            </a:r>
            <a:r>
              <a:rPr lang="zh-CN" altLang="en-US"/>
              <a:t>表搞搞就好</a:t>
            </a:r>
            <a:endParaRPr lang="zh-CN" altLang="en-US"/>
          </a:p>
          <a:p>
            <a:r>
              <a:rPr lang="zh-CN" altLang="en-US"/>
              <a:t>时间复杂度</a:t>
            </a:r>
            <a:r>
              <a:rPr lang="en-US" altLang="zh-CN"/>
              <a:t>O(NlogN)</a:t>
            </a:r>
            <a:r>
              <a:rPr lang="zh-CN" altLang="en-US"/>
              <a:t>。</a:t>
            </a:r>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这回是真完了</a:t>
            </a:r>
            <a:endParaRPr lang="zh-CN" altLang="en-US"/>
          </a:p>
        </p:txBody>
      </p:sp>
      <p:sp>
        <p:nvSpPr>
          <p:cNvPr id="3" name="内容占位符 2"/>
          <p:cNvSpPr>
            <a:spLocks noGrp="1"/>
          </p:cNvSpPr>
          <p:nvPr>
            <p:ph idx="1"/>
          </p:nvPr>
        </p:nvSpPr>
        <p:spPr/>
        <p:txBody>
          <a:bodyPr/>
          <a:p>
            <a:r>
              <a:rPr lang="zh-CN" altLang="en-US"/>
              <a:t>谢谢大家！！！</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hash</a:t>
            </a:r>
            <a:r>
              <a:rPr lang="zh-CN" altLang="en-US"/>
              <a:t>在桶中操作</a:t>
            </a:r>
            <a:endParaRPr lang="zh-CN" altLang="en-US"/>
          </a:p>
        </p:txBody>
      </p:sp>
      <p:sp>
        <p:nvSpPr>
          <p:cNvPr id="3" name="内容占位符 2"/>
          <p:cNvSpPr>
            <a:spLocks noGrp="1"/>
          </p:cNvSpPr>
          <p:nvPr>
            <p:ph idx="1"/>
          </p:nvPr>
        </p:nvSpPr>
        <p:spPr/>
        <p:txBody>
          <a:bodyPr/>
          <a:p>
            <a:r>
              <a:rPr lang="zh-CN" altLang="en-US"/>
              <a:t>有时</a:t>
            </a:r>
            <a:r>
              <a:rPr lang="en-US" altLang="zh-CN"/>
              <a:t>hash</a:t>
            </a:r>
            <a:r>
              <a:rPr lang="zh-CN" altLang="en-US"/>
              <a:t>取的模数会远大于桶的大小，这时我们通常把</a:t>
            </a:r>
            <a:r>
              <a:rPr lang="en-US" altLang="zh-CN"/>
              <a:t>hash</a:t>
            </a:r>
            <a:r>
              <a:rPr lang="zh-CN" altLang="en-US"/>
              <a:t>出的值</a:t>
            </a:r>
            <a:r>
              <a:rPr lang="en-US" altLang="zh-CN"/>
              <a:t>x</a:t>
            </a:r>
            <a:r>
              <a:rPr lang="zh-CN" altLang="en-US"/>
              <a:t>放在</a:t>
            </a:r>
            <a:r>
              <a:rPr lang="en-US" altLang="zh-CN"/>
              <a:t>x%</a:t>
            </a:r>
            <a:r>
              <a:rPr lang="zh-CN" altLang="en-US"/>
              <a:t>桶大小的位置，假如那个位置已经有数了，我们就往右移动，直到找到一个空位为止。所以建议同学们桶一定要开够，能开大尽量开大，桶大不仅可以存更多字符串，而且</a:t>
            </a:r>
            <a:r>
              <a:rPr lang="en-US" altLang="zh-CN">
                <a:sym typeface="+mn-ea"/>
              </a:rPr>
              <a:t>x%</a:t>
            </a:r>
            <a:r>
              <a:rPr lang="zh-CN" altLang="en-US">
                <a:sym typeface="+mn-ea"/>
              </a:rPr>
              <a:t>桶大小的位置有数的可能性也更低，程序运行的也更快（前提是不会炸空间）。</a:t>
            </a:r>
            <a:endParaRPr lang="zh-CN" altLang="en-US">
              <a:sym typeface="+mn-ea"/>
            </a:endParaRPr>
          </a:p>
          <a:p>
            <a:r>
              <a:rPr lang="zh-CN" altLang="en-US"/>
              <a:t>正常情况下单个</a:t>
            </a:r>
            <a:r>
              <a:rPr lang="en-US" altLang="zh-CN"/>
              <a:t>hash</a:t>
            </a:r>
            <a:r>
              <a:rPr lang="zh-CN" altLang="en-US"/>
              <a:t>就足够了，比起双</a:t>
            </a:r>
            <a:r>
              <a:rPr lang="en-US" altLang="zh-CN"/>
              <a:t>hash</a:t>
            </a:r>
            <a:r>
              <a:rPr lang="zh-CN" altLang="en-US"/>
              <a:t>能用</a:t>
            </a:r>
            <a:r>
              <a:rPr lang="en-US" altLang="zh-CN"/>
              <a:t>20%</a:t>
            </a:r>
            <a:r>
              <a:rPr lang="zh-CN" altLang="en-US"/>
              <a:t>的代码量解决</a:t>
            </a:r>
            <a:r>
              <a:rPr lang="en-US" altLang="zh-CN"/>
              <a:t>80%</a:t>
            </a:r>
            <a:r>
              <a:rPr lang="zh-CN" altLang="en-US"/>
              <a:t>的</a:t>
            </a:r>
            <a:r>
              <a:rPr lang="en-US" altLang="zh-CN"/>
              <a:t>hash</a:t>
            </a:r>
            <a:r>
              <a:rPr lang="zh-CN" altLang="en-US"/>
              <a:t>问题。</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double hash</a:t>
            </a:r>
            <a:endParaRPr lang="en-US" altLang="zh-CN"/>
          </a:p>
        </p:txBody>
      </p:sp>
      <p:sp>
        <p:nvSpPr>
          <p:cNvPr id="3" name="内容占位符 2"/>
          <p:cNvSpPr>
            <a:spLocks noGrp="1"/>
          </p:cNvSpPr>
          <p:nvPr>
            <p:ph idx="1"/>
          </p:nvPr>
        </p:nvSpPr>
        <p:spPr/>
        <p:txBody>
          <a:bodyPr/>
          <a:p>
            <a:r>
              <a:rPr lang="zh-CN" altLang="en-US"/>
              <a:t>如前面所说，由于取模的原因，导致字符串的标记不再唯一，是的不同的字符串取模后也有可能拥有相同的标记，准确性有所下降。（</a:t>
            </a:r>
            <a:r>
              <a:rPr lang="en-US" altLang="zh-CN"/>
              <a:t>P.S.</a:t>
            </a:r>
            <a:r>
              <a:rPr lang="zh-CN" altLang="en-US"/>
              <a:t>而且有些出题人就好这口，专门设数据卡取特定模数的）所以，为了提高准确性（不被出题人</a:t>
            </a:r>
            <a:r>
              <a:rPr lang="en-US" altLang="zh-CN"/>
              <a:t>AC</a:t>
            </a:r>
            <a:r>
              <a:rPr lang="zh-CN" altLang="en-US"/>
              <a:t>坑成</a:t>
            </a:r>
            <a:r>
              <a:rPr lang="en-US" altLang="zh-CN"/>
              <a:t>WA</a:t>
            </a:r>
            <a:r>
              <a:rPr lang="zh-CN" altLang="en-US"/>
              <a:t>），双哈希应运而生。</a:t>
            </a:r>
            <a:endParaRPr lang="zh-CN" altLang="en-US"/>
          </a:p>
          <a:p>
            <a:r>
              <a:rPr lang="zh-CN" altLang="en-US"/>
              <a:t>顾名思义，双哈希就是</a:t>
            </a:r>
            <a:r>
              <a:rPr lang="en-US" altLang="zh-CN"/>
              <a:t>hash</a:t>
            </a:r>
            <a:r>
              <a:rPr lang="zh-CN" altLang="en-US"/>
              <a:t>两次，将一个字符串的标记</a:t>
            </a:r>
            <a:r>
              <a:rPr lang="en-US" altLang="zh-CN"/>
              <a:t>x</a:t>
            </a:r>
            <a:r>
              <a:rPr lang="zh-CN" altLang="en-US"/>
              <a:t>分别对两个模数取模，然后分别作为标记，两个个字符串的两个标记只有同时相同才能被认为是相同的字符串。</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endParaRPr lang="en-US" altLang="zh-CN"/>
          </a:p>
        </p:txBody>
      </p:sp>
      <p:sp>
        <p:nvSpPr>
          <p:cNvPr id="4" name="内容占位符 3"/>
          <p:cNvSpPr/>
          <p:nvPr>
            <p:ph idx="1"/>
          </p:nvPr>
        </p:nvSpPr>
        <p:spPr/>
        <p:txBody>
          <a:bodyPr/>
          <a:p>
            <a:r>
              <a:rPr lang="zh-CN" altLang="en-US"/>
              <a:t>单</a:t>
            </a:r>
            <a:r>
              <a:rPr lang="en-US" altLang="zh-CN"/>
              <a:t>hash</a:t>
            </a:r>
            <a:endParaRPr lang="en-US" altLang="zh-CN"/>
          </a:p>
          <a:p>
            <a:endParaRPr lang="en-US" altLang="zh-CN"/>
          </a:p>
          <a:p>
            <a:endParaRPr lang="en-US" altLang="zh-CN"/>
          </a:p>
          <a:p>
            <a:endParaRPr lang="en-US" altLang="zh-CN"/>
          </a:p>
          <a:p>
            <a:endParaRPr lang="zh-CN" altLang="en-US"/>
          </a:p>
          <a:p>
            <a:r>
              <a:rPr lang="zh-CN" altLang="en-US"/>
              <a:t>双</a:t>
            </a:r>
            <a:r>
              <a:rPr lang="en-US" altLang="zh-CN"/>
              <a:t>hash</a:t>
            </a:r>
            <a:endParaRPr lang="en-US" altLang="zh-CN"/>
          </a:p>
        </p:txBody>
      </p:sp>
      <p:pic>
        <p:nvPicPr>
          <p:cNvPr id="5" name="内容占位符 6" descr="hash"/>
          <p:cNvPicPr>
            <a:picLocks noChangeAspect="1"/>
          </p:cNvPicPr>
          <p:nvPr/>
        </p:nvPicPr>
        <p:blipFill>
          <a:blip r:embed="rId1"/>
          <a:stretch>
            <a:fillRect/>
          </a:stretch>
        </p:blipFill>
        <p:spPr>
          <a:xfrm>
            <a:off x="2494280" y="621665"/>
            <a:ext cx="7886700" cy="2238375"/>
          </a:xfrm>
          <a:prstGeom prst="rect">
            <a:avLst/>
          </a:prstGeom>
        </p:spPr>
      </p:pic>
      <p:pic>
        <p:nvPicPr>
          <p:cNvPr id="6" name="图片 5" descr="hash"/>
          <p:cNvPicPr>
            <a:picLocks noChangeAspect="1"/>
          </p:cNvPicPr>
          <p:nvPr/>
        </p:nvPicPr>
        <p:blipFill>
          <a:blip r:embed="rId2"/>
          <a:stretch>
            <a:fillRect/>
          </a:stretch>
        </p:blipFill>
        <p:spPr>
          <a:xfrm>
            <a:off x="2494280" y="3006090"/>
            <a:ext cx="7240270" cy="26771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hash</a:t>
            </a:r>
            <a:r>
              <a:rPr lang="zh-CN" altLang="en-US"/>
              <a:t>字符串中的子串</a:t>
            </a:r>
            <a:endParaRPr lang="zh-CN" altLang="en-US"/>
          </a:p>
        </p:txBody>
      </p:sp>
      <p:sp>
        <p:nvSpPr>
          <p:cNvPr id="3" name="内容占位符 2"/>
          <p:cNvSpPr>
            <a:spLocks noGrp="1"/>
          </p:cNvSpPr>
          <p:nvPr>
            <p:ph idx="1"/>
          </p:nvPr>
        </p:nvSpPr>
        <p:spPr/>
        <p:txBody>
          <a:bodyPr/>
          <a:p>
            <a:r>
              <a:rPr lang="zh-CN" altLang="en-US"/>
              <a:t>对于字符串中的某一个子串</a:t>
            </a:r>
            <a:r>
              <a:rPr lang="en-US" altLang="zh-CN"/>
              <a:t>[i..j]</a:t>
            </a:r>
            <a:r>
              <a:rPr lang="zh-CN" altLang="en-US"/>
              <a:t>，我们不需要重新把它扫描一遍求出</a:t>
            </a:r>
            <a:r>
              <a:rPr lang="en-US" altLang="zh-CN"/>
              <a:t>hash</a:t>
            </a:r>
            <a:r>
              <a:rPr lang="zh-CN" altLang="en-US"/>
              <a:t>值，而是只用处理出字符串的前缀</a:t>
            </a:r>
            <a:r>
              <a:rPr lang="en-US" altLang="zh-CN"/>
              <a:t>hash</a:t>
            </a:r>
            <a:r>
              <a:rPr lang="zh-CN" altLang="en-US"/>
              <a:t>值</a:t>
            </a:r>
            <a:r>
              <a:rPr lang="en-US" altLang="zh-CN"/>
              <a:t>s[i]</a:t>
            </a:r>
            <a:r>
              <a:rPr lang="zh-CN" altLang="en-US"/>
              <a:t>，对于</a:t>
            </a:r>
            <a:r>
              <a:rPr lang="en-US" altLang="zh-CN"/>
              <a:t>[i..j]</a:t>
            </a:r>
            <a:r>
              <a:rPr lang="zh-CN" altLang="en-US"/>
              <a:t>的</a:t>
            </a:r>
            <a:r>
              <a:rPr lang="en-US" altLang="zh-CN"/>
              <a:t>hash</a:t>
            </a:r>
            <a:r>
              <a:rPr lang="zh-CN" altLang="en-US"/>
              <a:t>值则等于</a:t>
            </a:r>
            <a:r>
              <a:rPr lang="en-US" altLang="zh-CN"/>
              <a:t>(s[j]-s[i-1]*26</a:t>
            </a:r>
            <a:r>
              <a:rPr lang="en-US" altLang="zh-CN" baseline="30000"/>
              <a:t>j-i+1</a:t>
            </a:r>
            <a:r>
              <a:rPr lang="en-US" altLang="zh-CN"/>
              <a:t>%mo+mo)%mo</a:t>
            </a:r>
            <a:r>
              <a:rPr lang="zh-CN" altLang="en-US"/>
              <a:t>，简单画画就懂啦</a:t>
            </a:r>
            <a:r>
              <a:rPr lang="en-US" altLang="zh-CN"/>
              <a:t>~</a:t>
            </a:r>
            <a:endParaRPr lang="en-US" altLang="zh-CN"/>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7938</Words>
  <Application>WPS 演示</Application>
  <PresentationFormat>宽屏</PresentationFormat>
  <Paragraphs>288</Paragraphs>
  <Slides>55</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55</vt:i4>
      </vt:variant>
    </vt:vector>
  </HeadingPairs>
  <TitlesOfParts>
    <vt:vector size="63" baseType="lpstr">
      <vt:lpstr>Arial</vt:lpstr>
      <vt:lpstr>宋体</vt:lpstr>
      <vt:lpstr>Wingdings</vt:lpstr>
      <vt:lpstr>Calibri Light</vt:lpstr>
      <vt:lpstr>Calibri</vt:lpstr>
      <vt:lpstr>微软雅黑</vt:lpstr>
      <vt:lpstr>Office 主题</vt:lpstr>
      <vt:lpstr>Paint.Picture</vt:lpstr>
      <vt:lpstr>几种简单的字符串算法</vt:lpstr>
      <vt:lpstr>讲课顺序</vt:lpstr>
      <vt:lpstr>PowerPoint 演示文稿</vt:lpstr>
      <vt:lpstr>Hash&amp;&amp;double hash</vt:lpstr>
      <vt:lpstr>hash简略描述</vt:lpstr>
      <vt:lpstr>hash在桶中操作</vt:lpstr>
      <vt:lpstr>double hash</vt:lpstr>
      <vt:lpstr>PowerPoint 演示文稿</vt:lpstr>
      <vt:lpstr>hash字符串中的子串</vt:lpstr>
      <vt:lpstr>例题</vt:lpstr>
      <vt:lpstr>trie&amp;KMP</vt:lpstr>
      <vt:lpstr>PowerPoint 演示文稿</vt:lpstr>
      <vt:lpstr>jzoj4886. 字符串 </vt:lpstr>
      <vt:lpstr>PowerPoint 演示文稿</vt:lpstr>
      <vt:lpstr>JZOJ2964. Memory</vt:lpstr>
      <vt:lpstr>PowerPoint 演示文稿</vt:lpstr>
      <vt:lpstr>trie</vt:lpstr>
      <vt:lpstr>PowerPoint 演示文稿</vt:lpstr>
      <vt:lpstr>jzoj3126大LCP</vt:lpstr>
      <vt:lpstr>PowerPoint 演示文稿</vt:lpstr>
      <vt:lpstr>ac自动机</vt:lpstr>
      <vt:lpstr>构建</vt:lpstr>
      <vt:lpstr>构建出的p指针如图所示</vt:lpstr>
      <vt:lpstr>构建代码</vt:lpstr>
      <vt:lpstr>匹配</vt:lpstr>
      <vt:lpstr>问题提问</vt:lpstr>
      <vt:lpstr>JZOJ3172贴瓷砖</vt:lpstr>
      <vt:lpstr>PowerPoint 演示文稿</vt:lpstr>
      <vt:lpstr>PowerPoint 演示文稿</vt:lpstr>
      <vt:lpstr>jzoj4649项链 </vt:lpstr>
      <vt:lpstr>PowerPoint 演示文稿</vt:lpstr>
      <vt:lpstr>一道相似的题jzoj5078魔法咒语</vt:lpstr>
      <vt:lpstr>PowerPoint 演示文稿</vt:lpstr>
      <vt:lpstr>PowerPoint 演示文稿</vt:lpstr>
      <vt:lpstr>jzoj2834喵星球上的点名</vt:lpstr>
      <vt:lpstr>PowerPoint 演示文稿</vt:lpstr>
      <vt:lpstr>扩展kmp</vt:lpstr>
      <vt:lpstr>PowerPoint 演示文稿</vt:lpstr>
      <vt:lpstr>PowerPoint 演示文稿</vt:lpstr>
      <vt:lpstr>PowerPoint 演示文稿</vt:lpstr>
      <vt:lpstr>题目</vt:lpstr>
      <vt:lpstr>JZOJ3648 beyond</vt:lpstr>
      <vt:lpstr>PowerPoint 演示文稿</vt:lpstr>
      <vt:lpstr>PowerPoint 演示文稿</vt:lpstr>
      <vt:lpstr>END</vt:lpstr>
      <vt:lpstr>你以为讲完了吗</vt:lpstr>
      <vt:lpstr>manachar</vt:lpstr>
      <vt:lpstr>构建</vt:lpstr>
      <vt:lpstr>PowerPoint 演示文稿</vt:lpstr>
      <vt:lpstr>PowerPoint 演示文稿</vt:lpstr>
      <vt:lpstr>jzoj4002项链</vt:lpstr>
      <vt:lpstr>PowerPoint 演示文稿</vt:lpstr>
      <vt:lpstr>JZOJ4793. 妮厨的愤怒</vt:lpstr>
      <vt:lpstr>PowerPoint 演示文稿</vt:lpstr>
      <vt:lpstr>这回是真完了</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dc:creator>
  <cp:lastModifiedBy>t</cp:lastModifiedBy>
  <cp:revision>15</cp:revision>
  <dcterms:created xsi:type="dcterms:W3CDTF">2015-05-05T08:02:00Z</dcterms:created>
  <dcterms:modified xsi:type="dcterms:W3CDTF">2019-08-11T00:10:47Z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