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6" r:id="rId48"/>
    <p:sldId id="303" r:id="rId49"/>
    <p:sldId id="302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8" r:id="rId61"/>
    <p:sldId id="319" r:id="rId62"/>
    <p:sldId id="317" r:id="rId63"/>
    <p:sldId id="320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0F939-CBD4-4FC5-9A6D-D695DB1D2610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DE1F-494C-40FF-A449-9518FF6A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9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9DE1F-494C-40FF-A449-9518FF6A59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9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9DE1F-494C-40FF-A449-9518FF6A59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2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9DE1F-494C-40FF-A449-9518FF6A59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6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9DE1F-494C-40FF-A449-9518FF6A594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4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9DE1F-494C-40FF-A449-9518FF6A59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6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3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9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2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9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1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4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5B1E9-252E-4ACA-A80E-FE9708284929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183C98-4663-470E-8EA9-86EF25C2E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loj.ac/problem/6235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较深的数论知识选讲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Cold_Chair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3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类欧几里得算法就是这样的每次取模、交换的函数化归。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群论及</a:t>
            </a:r>
            <a:r>
              <a:rPr lang="en-US" altLang="zh-CN" dirty="0"/>
              <a:t>burnside</a:t>
            </a:r>
            <a:r>
              <a:rPr lang="zh-CN" altLang="en-US" dirty="0"/>
              <a:t>引理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参考资料（很多定义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自这里）：</a:t>
            </a:r>
            <a:endParaRPr lang="en-US" altLang="zh-CN" dirty="0"/>
          </a:p>
          <a:p>
            <a:r>
              <a:rPr lang="en-US" altLang="zh-CN" dirty="0" smtClean="0"/>
              <a:t>《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群论与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Burnside’s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引理</a:t>
            </a:r>
            <a:r>
              <a:rPr lang="zh-CN" altLang="en-US" sz="1100" dirty="0" smtClean="0"/>
              <a:t>在</a:t>
            </a:r>
            <a:r>
              <a:rPr lang="zh-CN" altLang="en-US" sz="1100" dirty="0"/>
              <a:t>信息学竞赛中的应用</a:t>
            </a:r>
            <a:r>
              <a:rPr lang="en-US" altLang="zh-CN" dirty="0" smtClean="0"/>
              <a:t>》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胡渊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鸣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由于群论的许多证明比较冗长，所以在这里不详细展开，只做大概的讲述。</a:t>
            </a:r>
            <a:endParaRPr lang="en-US" altLang="zh-CN" dirty="0" smtClean="0"/>
          </a:p>
          <a:p>
            <a:r>
              <a:rPr lang="zh-CN" altLang="en-US" dirty="0" smtClean="0"/>
              <a:t>有兴趣的同学可自行查阅。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群的简介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群是一种代数结构，由一个集合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一个二元运算组成。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设集合为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，运算为*，当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和*满足以下四个性质时，可称之为群。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群公理：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封闭性：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结合律：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单位元：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逆元：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</a:t>
            </a:r>
            <a:r>
              <a:rPr lang="zh-CN" altLang="en-US" dirty="0" smtClean="0"/>
              <a:t>的例子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 smtClean="0"/>
                  <a:t>mod p</a:t>
                </a:r>
                <a:r>
                  <a:rPr lang="zh-CN" altLang="en-US" dirty="0" smtClean="0"/>
                  <a:t>加法。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mod p</a:t>
                </a:r>
                <a:r>
                  <a:rPr lang="zh-CN" altLang="en-US" dirty="0" smtClean="0"/>
                  <a:t>乘法。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整数加法。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群的性质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单位元唯一。</a:t>
            </a:r>
            <a:endParaRPr lang="en-US" altLang="zh-CN" dirty="0" smtClean="0"/>
          </a:p>
          <a:p>
            <a:r>
              <a:rPr lang="zh-CN" altLang="en-US" dirty="0" smtClean="0"/>
              <a:t>逆元唯一。</a:t>
            </a:r>
            <a:endParaRPr lang="en-US" altLang="zh-CN" dirty="0" smtClean="0"/>
          </a:p>
          <a:p>
            <a:r>
              <a:rPr lang="zh-CN" altLang="en-US" dirty="0"/>
              <a:t>消</a:t>
            </a:r>
            <a:r>
              <a:rPr lang="zh-CN" altLang="en-US" dirty="0" smtClean="0"/>
              <a:t>去定理。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8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考虑集合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，函数</a:t>
                </a:r>
                <a:r>
                  <a:rPr lang="en-US" altLang="zh-CN" dirty="0" smtClean="0"/>
                  <a:t>f:M-&gt;M</a:t>
                </a:r>
                <a:r>
                  <a:rPr lang="zh-CN" altLang="en-US" dirty="0" smtClean="0"/>
                  <a:t>，如果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是双射（一一对应），就称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上的一个置换。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对于两个置换</a:t>
                </a:r>
                <a:r>
                  <a:rPr lang="en-US" altLang="zh-CN" dirty="0" err="1" smtClean="0"/>
                  <a:t>f,g</a:t>
                </a:r>
                <a:r>
                  <a:rPr lang="zh-CN" altLang="en-US" dirty="0" smtClean="0"/>
                  <a:t>，对于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∈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，定义*运算为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，即</a:t>
                </a:r>
                <a:r>
                  <a:rPr lang="en-US" altLang="zh-CN" dirty="0" smtClean="0"/>
                  <a:t>f*g</a:t>
                </a:r>
                <a:r>
                  <a:rPr lang="zh-CN" altLang="en-US" dirty="0" smtClean="0"/>
                  <a:t>为</a:t>
                </a:r>
                <a:r>
                  <a:rPr lang="en-US" altLang="zh-CN" dirty="0" err="1" smtClean="0"/>
                  <a:t>f,g</a:t>
                </a:r>
                <a:r>
                  <a:rPr lang="zh-CN" altLang="en-US" dirty="0" smtClean="0"/>
                  <a:t>的复合函数。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置换群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顾名思义，置换群就是一个群，群的集合的元素是一些置换，运算就是之前说的*（复合）。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en-US" altLang="zh-CN" dirty="0"/>
          </a:p>
          <a:p>
            <a:pPr lvl="1"/>
            <a:r>
              <a:rPr lang="zh-CN" altLang="en-US" dirty="0" smtClean="0"/>
              <a:t>项链的旋转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矩阵的行列交换。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88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Burnside</a:t>
            </a:r>
            <a:r>
              <a:rPr lang="zh-CN" altLang="en-US" dirty="0" smtClean="0"/>
              <a:t>引理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为了方便，置换</a:t>
            </a:r>
            <a:r>
              <a:rPr lang="en-US" altLang="zh-CN" dirty="0" smtClean="0"/>
              <a:t>f</a:t>
            </a:r>
            <a:r>
              <a:rPr lang="zh-CN" altLang="en-US" dirty="0" smtClean="0"/>
              <a:t>作用于集合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，我们称</a:t>
            </a:r>
            <a:r>
              <a:rPr lang="en-US" altLang="zh-CN" dirty="0" smtClean="0"/>
              <a:t>M</a:t>
            </a:r>
            <a:r>
              <a:rPr lang="zh-CN" altLang="en-US" dirty="0"/>
              <a:t>中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为染色。</a:t>
            </a:r>
            <a:endParaRPr lang="en-US" altLang="zh-CN" dirty="0" smtClean="0"/>
          </a:p>
          <a:p>
            <a:r>
              <a:rPr lang="zh-CN" altLang="en-US" dirty="0" smtClean="0"/>
              <a:t>你可以想象有一串项链，你给每个珠子染色，设旋转为置换，那么对于一个染色，通过旋转可以得到其它的染色（可能不变）。</a:t>
            </a:r>
            <a:endParaRPr lang="en-US" altLang="zh-CN" dirty="0" smtClean="0"/>
          </a:p>
          <a:p>
            <a:r>
              <a:rPr lang="zh-CN" altLang="en-US" dirty="0" smtClean="0"/>
              <a:t>不动点：</a:t>
            </a:r>
            <a:endParaRPr lang="en-US" altLang="zh-CN" dirty="0"/>
          </a:p>
          <a:p>
            <a:pPr lvl="1"/>
            <a:r>
              <a:rPr lang="zh-CN" altLang="en-US" dirty="0" smtClean="0"/>
              <a:t>如果一个染色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，在置换</a:t>
            </a:r>
            <a:r>
              <a:rPr lang="en-US" altLang="zh-CN" dirty="0" smtClean="0"/>
              <a:t>f</a:t>
            </a:r>
            <a:r>
              <a:rPr lang="zh-CN" altLang="en-US" dirty="0" smtClean="0"/>
              <a:t>作用下不变，则称染色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是在置换</a:t>
            </a:r>
            <a:r>
              <a:rPr lang="en-US" altLang="zh-CN" dirty="0" smtClean="0"/>
              <a:t>f</a:t>
            </a:r>
            <a:r>
              <a:rPr lang="zh-CN" altLang="en-US" dirty="0" smtClean="0"/>
              <a:t>下的不动点。</a:t>
            </a:r>
            <a:endParaRPr lang="en-US" altLang="zh-CN" dirty="0" smtClean="0"/>
          </a:p>
          <a:p>
            <a:r>
              <a:rPr lang="zh-CN" altLang="en-US" dirty="0" smtClean="0"/>
              <a:t>本质相同的染色：</a:t>
            </a:r>
            <a:endParaRPr lang="en-US" altLang="zh-CN" dirty="0"/>
          </a:p>
          <a:p>
            <a:pPr lvl="1"/>
            <a:r>
              <a:rPr lang="zh-CN" altLang="en-US" dirty="0" smtClean="0"/>
              <a:t>如果染色</a:t>
            </a:r>
            <a:r>
              <a:rPr lang="en-US" altLang="zh-CN" dirty="0" smtClean="0"/>
              <a:t>m1</a:t>
            </a:r>
            <a:r>
              <a:rPr lang="zh-CN" altLang="en-US" dirty="0" smtClean="0"/>
              <a:t>能够通过置换得到染色</a:t>
            </a:r>
            <a:r>
              <a:rPr lang="en-US" altLang="zh-CN" dirty="0" smtClean="0"/>
              <a:t>m2</a:t>
            </a:r>
            <a:r>
              <a:rPr lang="zh-CN" altLang="en-US" dirty="0" smtClean="0"/>
              <a:t>，则称</a:t>
            </a:r>
            <a:r>
              <a:rPr lang="en-US" altLang="zh-CN" dirty="0" smtClean="0"/>
              <a:t>m1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m2</a:t>
            </a:r>
            <a:r>
              <a:rPr lang="zh-CN" altLang="en-US" dirty="0" smtClean="0"/>
              <a:t>是本质相同的染色。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03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0708" y="2519094"/>
                <a:ext cx="8825659" cy="3416300"/>
              </a:xfrm>
            </p:spPr>
            <p:txBody>
              <a:bodyPr/>
              <a:lstStyle/>
              <a:p>
                <a:r>
                  <a:rPr lang="en-US" altLang="zh-CN" dirty="0" smtClean="0"/>
                  <a:t>Burnside</a:t>
                </a:r>
                <a:r>
                  <a:rPr lang="zh-CN" altLang="en-US" dirty="0" smtClean="0"/>
                  <a:t>引理：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本质不同的染色数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置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换</m:t>
                        </m:r>
                        <m:r>
                          <m:rPr>
                            <m:sty m:val="p"/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/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置换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下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不动点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数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置换数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708" y="2519094"/>
                <a:ext cx="8825659" cy="3416300"/>
              </a:xfrm>
              <a:blipFill>
                <a:blip r:embed="rId2"/>
                <a:stretch>
                  <a:fillRect l="-207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给一串有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个珠子的项链，给每个珠子染上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种颜色的一种，若两种染色方案能通过旋转而相同，则视为相同。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求本质不同染色数。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 r="-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类欧几里得算法</a:t>
            </a:r>
            <a:endParaRPr lang="en-US" altLang="zh-CN" dirty="0"/>
          </a:p>
          <a:p>
            <a:r>
              <a:rPr lang="zh-CN" altLang="en-US" dirty="0" smtClean="0"/>
              <a:t>群论及</a:t>
            </a:r>
            <a:r>
              <a:rPr lang="en-US" altLang="zh-CN" dirty="0" smtClean="0"/>
              <a:t>burnside</a:t>
            </a:r>
            <a:r>
              <a:rPr lang="zh-CN" altLang="en-US" dirty="0" smtClean="0"/>
              <a:t>引理</a:t>
            </a:r>
            <a:endParaRPr lang="en-US" altLang="zh-CN" dirty="0"/>
          </a:p>
          <a:p>
            <a:r>
              <a:rPr lang="en-US" altLang="zh-CN" dirty="0"/>
              <a:t>Mobius</a:t>
            </a:r>
            <a:r>
              <a:rPr lang="zh-CN" altLang="en-US" dirty="0"/>
              <a:t>反演及杜教筛、</a:t>
            </a:r>
            <a:r>
              <a:rPr lang="en-US" altLang="zh-CN" dirty="0"/>
              <a:t>min_25</a:t>
            </a:r>
            <a:r>
              <a:rPr lang="zh-CN" altLang="en-US" dirty="0" smtClean="0"/>
              <a:t>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由于下午的讲课是省选难度，所以选的题都比较简单，基本上是例题难度，难题放到了晚上。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直接套</a:t>
                </a:r>
                <a:r>
                  <a:rPr lang="en-US" altLang="zh-CN" dirty="0" smtClean="0"/>
                  <a:t>burnside</a:t>
                </a:r>
                <a:r>
                  <a:rPr lang="zh-CN" altLang="en-US" dirty="0" smtClean="0"/>
                  <a:t>引理。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枚举旋转了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步，如果是不动点，那么有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假设从</a:t>
                </a:r>
                <a:r>
                  <a:rPr lang="en-US" altLang="zh-CN" dirty="0"/>
                  <a:t>0</a:t>
                </a:r>
                <a:r>
                  <a:rPr lang="zh-CN" altLang="en-US" dirty="0" smtClean="0"/>
                  <a:t>开始跳，每次跳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步，跳了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次第一次回到原点，显然有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y=lcm(</a:t>
                </a:r>
                <a:r>
                  <a:rPr lang="en-US" altLang="zh-CN" dirty="0" err="1" smtClean="0"/>
                  <a:t>x,n</a:t>
                </a:r>
                <a:r>
                  <a:rPr lang="en-US" altLang="zh-CN" dirty="0" smtClean="0"/>
                  <a:t>)/x=x*n/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x,n</a:t>
                </a:r>
                <a:r>
                  <a:rPr lang="en-US" altLang="zh-CN" dirty="0" smtClean="0"/>
                  <a:t>)/x=n/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x,n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个环的长度是</a:t>
                </a:r>
                <a:r>
                  <a:rPr lang="en-US" altLang="zh-CN" dirty="0" smtClean="0"/>
                  <a:t>n/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x,n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，一共有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x,n</a:t>
                </a:r>
                <a:r>
                  <a:rPr lang="en-US" altLang="zh-CN" dirty="0" smtClean="0"/>
                  <a:t>)</a:t>
                </a:r>
                <a:r>
                  <a:rPr lang="zh-CN" altLang="en-US" smtClean="0"/>
                  <a:t>个环</a:t>
                </a:r>
                <a:r>
                  <a:rPr lang="zh-CN" altLang="en-US" dirty="0"/>
                  <a:t>，</a:t>
                </a:r>
                <a:r>
                  <a:rPr lang="zh-CN" altLang="en-US" smtClean="0"/>
                  <a:t>每个环的颜色一样。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因此不动点数是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 r="-3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0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刚才那题，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实际上并不用真的枚举旋转了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只用枚举</a:t>
                </a:r>
                <a:r>
                  <a:rPr lang="en-US" altLang="zh-CN" dirty="0" err="1"/>
                  <a:t>d</a:t>
                </a:r>
                <a:r>
                  <a:rPr lang="en-US" altLang="zh-CN" dirty="0" err="1" smtClean="0"/>
                  <a:t>|n</a:t>
                </a:r>
                <a:r>
                  <a:rPr lang="zh-CN" altLang="en-US" dirty="0" smtClean="0"/>
                  <a:t>，那么符合</a:t>
                </a:r>
                <a:r>
                  <a:rPr lang="en-US" altLang="zh-CN" dirty="0" err="1" smtClean="0"/>
                  <a:t>gcd</a:t>
                </a:r>
                <a:r>
                  <a:rPr lang="en-US" altLang="zh-CN" dirty="0" smtClean="0"/>
                  <a:t>(</a:t>
                </a:r>
                <a:r>
                  <a:rPr lang="en-US" altLang="zh-CN" dirty="0" err="1"/>
                  <a:t>i</a:t>
                </a:r>
                <a:r>
                  <a:rPr lang="en-US" altLang="zh-CN" dirty="0" err="1" smtClean="0"/>
                  <a:t>,n</a:t>
                </a:r>
                <a:r>
                  <a:rPr lang="en-US" altLang="zh-CN" dirty="0" smtClean="0"/>
                  <a:t>)=d</a:t>
                </a:r>
                <a:r>
                  <a:rPr lang="zh-CN" altLang="en-US" dirty="0" smtClean="0"/>
                  <a:t>的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的个数是</a:t>
                </a:r>
                <a:r>
                  <a:rPr lang="en-US" altLang="zh-CN" dirty="0" smtClean="0"/>
                  <a:t>phi(n/d)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约数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还是刚才那题，同样的范围。</a:t>
            </a:r>
            <a:endParaRPr lang="en-US" altLang="zh-CN" dirty="0" smtClean="0"/>
          </a:p>
          <a:p>
            <a:r>
              <a:rPr lang="zh-CN" altLang="en-US" dirty="0" smtClean="0"/>
              <a:t>不过这次可以翻折。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922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任意无限翻折</a:t>
            </a:r>
            <a:r>
              <a:rPr lang="en-US" altLang="zh-CN" dirty="0" smtClean="0"/>
              <a:t>+</a:t>
            </a:r>
            <a:r>
              <a:rPr lang="zh-CN" altLang="en-US" dirty="0" smtClean="0"/>
              <a:t>无限旋转都可以通过一次翻折（或者不翻）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一次旋转得到。</a:t>
            </a:r>
            <a:endParaRPr lang="en-US" altLang="zh-CN" dirty="0" smtClean="0"/>
          </a:p>
          <a:p>
            <a:r>
              <a:rPr lang="zh-CN" altLang="en-US" dirty="0" smtClean="0"/>
              <a:t>证明：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旋转部分显然。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翻折：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开始在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上，第一次翻折到</a:t>
            </a:r>
            <a:r>
              <a:rPr lang="en-US" altLang="zh-CN" dirty="0" smtClean="0"/>
              <a:t>2k-x</a:t>
            </a:r>
            <a:r>
              <a:rPr lang="zh-CN" altLang="en-US" dirty="0" smtClean="0"/>
              <a:t>上，第二次翻折到</a:t>
            </a:r>
            <a:r>
              <a:rPr lang="en-US" altLang="zh-CN" dirty="0" smtClean="0"/>
              <a:t>2k’-(2k-x)=2(k-k’)+x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由此看出两次翻折后就相当于普通的旋转，所以只用考虑翻了或者没翻。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9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并且这里的翻折只能是沿一条固定的轴来翻折。</a:t>
            </a:r>
            <a:endParaRPr lang="en-US" altLang="zh-CN" dirty="0" smtClean="0"/>
          </a:p>
          <a:p>
            <a:r>
              <a:rPr lang="zh-CN" altLang="en-US" dirty="0" smtClean="0"/>
              <a:t>假设分别以</a:t>
            </a:r>
            <a:r>
              <a:rPr lang="en-US" altLang="zh-CN" dirty="0" smtClean="0"/>
              <a:t>k1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k2</a:t>
            </a:r>
            <a:r>
              <a:rPr lang="zh-CN" altLang="en-US" dirty="0" smtClean="0"/>
              <a:t>为中心翻折，那么沿</a:t>
            </a:r>
            <a:r>
              <a:rPr lang="en-US" altLang="zh-CN" dirty="0" smtClean="0"/>
              <a:t>k1</a:t>
            </a:r>
            <a:r>
              <a:rPr lang="zh-CN" altLang="en-US" dirty="0" smtClean="0"/>
              <a:t>翻折可以看作沿</a:t>
            </a:r>
            <a:r>
              <a:rPr lang="en-US" altLang="zh-CN" dirty="0" smtClean="0"/>
              <a:t>k2</a:t>
            </a:r>
            <a:r>
              <a:rPr lang="zh-CN" altLang="en-US" dirty="0" smtClean="0"/>
              <a:t>翻折后再平移。</a:t>
            </a:r>
            <a:endParaRPr lang="en-US" altLang="zh-CN" dirty="0" smtClean="0"/>
          </a:p>
          <a:p>
            <a:r>
              <a:rPr lang="zh-CN" altLang="en-US" dirty="0" smtClean="0"/>
              <a:t>所以就直接假设以</a:t>
            </a:r>
            <a:r>
              <a:rPr lang="en-US" altLang="zh-CN" dirty="0" smtClean="0"/>
              <a:t>0</a:t>
            </a:r>
            <a:r>
              <a:rPr lang="zh-CN" altLang="en-US" dirty="0"/>
              <a:t>为</a:t>
            </a:r>
            <a:r>
              <a:rPr lang="zh-CN" altLang="en-US" dirty="0" smtClean="0"/>
              <a:t>中心来翻折。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2250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若旋转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步，则有</a:t>
            </a:r>
            <a:r>
              <a:rPr lang="en-US" altLang="zh-CN" dirty="0" smtClean="0"/>
              <a:t>c[x]=c[</a:t>
            </a:r>
            <a:r>
              <a:rPr lang="en-US" altLang="zh-CN" dirty="0" err="1" smtClean="0"/>
              <a:t>x+gcd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I,n</a:t>
            </a:r>
            <a:r>
              <a:rPr lang="en-US" altLang="zh-CN" dirty="0" smtClean="0"/>
              <a:t>)]</a:t>
            </a:r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d=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那么有</a:t>
            </a:r>
            <a:r>
              <a:rPr lang="en-US" altLang="zh-CN" dirty="0" smtClean="0"/>
              <a:t>c[x]=c[</a:t>
            </a:r>
            <a:r>
              <a:rPr lang="en-US" altLang="zh-CN" dirty="0" err="1" smtClean="0"/>
              <a:t>x+d</a:t>
            </a:r>
            <a:r>
              <a:rPr lang="en-US" altLang="zh-CN" dirty="0" smtClean="0"/>
              <a:t>],c[x]=c[-</a:t>
            </a:r>
            <a:r>
              <a:rPr lang="en-US" altLang="zh-CN" dirty="0" err="1" smtClean="0"/>
              <a:t>x+d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x%d</a:t>
            </a:r>
            <a:r>
              <a:rPr lang="zh-CN" altLang="en-US" dirty="0" smtClean="0"/>
              <a:t>个环要和第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x+d</a:t>
            </a:r>
            <a:r>
              <a:rPr lang="en-US" altLang="zh-CN" dirty="0" smtClean="0"/>
              <a:t>)%d</a:t>
            </a:r>
            <a:r>
              <a:rPr lang="zh-CN" altLang="en-US" dirty="0" smtClean="0"/>
              <a:t>个环合并起来。</a:t>
            </a:r>
            <a:endParaRPr lang="en-US" altLang="zh-CN" dirty="0" smtClean="0"/>
          </a:p>
          <a:p>
            <a:r>
              <a:rPr lang="zh-CN" altLang="en-US" dirty="0" smtClean="0"/>
              <a:t>原来的环的个数是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，那么新环的个数是</a:t>
            </a:r>
            <a:r>
              <a:rPr lang="en-US" altLang="zh-CN" dirty="0" smtClean="0"/>
              <a:t>(d+1)/2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8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[HNOI2009]</a:t>
            </a:r>
            <a:r>
              <a:rPr lang="zh-CN" altLang="en-US" b="1" dirty="0"/>
              <a:t>图的同构记数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如果两个图交换顶点标号若干次相同，则视为同构。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个点不同构的图的数量。</a:t>
            </a:r>
            <a:endParaRPr lang="en-US" altLang="zh-CN" dirty="0" smtClean="0"/>
          </a:p>
          <a:p>
            <a:r>
              <a:rPr lang="zh-CN" altLang="en-US" dirty="0" smtClean="0"/>
              <a:t>加强版：</a:t>
            </a:r>
            <a:r>
              <a:rPr lang="en-US" altLang="zh-CN" dirty="0" smtClean="0"/>
              <a:t>N&lt;=5000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3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考虑置换就是所有的排列。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如果枚举所有的排列，大概就是要把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视作同一个点。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有的出边</a:t>
                </a:r>
                <a:r>
                  <a:rPr lang="en-US" altLang="zh-CN" dirty="0" smtClean="0"/>
                  <a:t>p[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都要有。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假设最后缩点完后还有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个点，那么再让每条边选不选就是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方案。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问题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很大。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16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发现并不需要知道具体的排列。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只需要的</a:t>
                </a:r>
                <a:r>
                  <a:rPr lang="zh-CN" altLang="en-US" dirty="0"/>
                  <a:t>环</a:t>
                </a:r>
                <a:r>
                  <a:rPr lang="zh-CN" altLang="en-US" dirty="0" smtClean="0"/>
                  <a:t>个数，其实因为分配标号还需要知道每个环的大小。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n=a1+a2+…+ax(</a:t>
                </a:r>
                <a:r>
                  <a:rPr lang="en-US" altLang="zh-CN" dirty="0" err="1" smtClean="0"/>
                  <a:t>ai</a:t>
                </a:r>
                <a:r>
                  <a:rPr lang="en-US" altLang="zh-CN" dirty="0" smtClean="0"/>
                  <a:t>&lt;=ai+1)</a:t>
                </a:r>
              </a:p>
              <a:p>
                <a:r>
                  <a:rPr lang="zh-CN" altLang="en-US" dirty="0" smtClean="0"/>
                  <a:t>那么分配标号方案是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∗∏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!=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∏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𝑎𝑖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然后做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次无限背包就好了。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9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类欧几里得算法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先看一道经典题：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a,b,c,n</a:t>
            </a:r>
            <a:r>
              <a:rPr lang="zh-CN" altLang="en-US" dirty="0" smtClean="0"/>
              <a:t>都是正整数。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&lt;=10^18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43" y="3103069"/>
            <a:ext cx="3476190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莫比乌斯反演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前置函数：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∗∏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𝑝𝑖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dirty="0" smtClean="0"/>
                  <a:t>留作思考。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，证明</m:t>
                    </m:r>
                  </m:oMath>
                </a14:m>
                <a:r>
                  <a:rPr lang="zh-CN" altLang="en-US" dirty="0"/>
                  <a:t>留作思考。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025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若有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/>
                  <a:t>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证明：将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代入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/>
                  <a:t>可得：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另</a:t>
                </a:r>
                <a:r>
                  <a:rPr lang="zh-CN" altLang="en-US" dirty="0" smtClean="0"/>
                  <a:t>一形式：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若有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则有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证明类似不展开。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32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&amp;&amp; 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7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后面这个函数可以调和级数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的复杂度预处理。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发现我们只是利用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这</m:t>
                    </m:r>
                  </m:oMath>
                </a14:m>
                <a:r>
                  <a:rPr lang="zh-CN" altLang="en-US" dirty="0" smtClean="0"/>
                  <a:t>一性质去做简单变换。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事实上同样可以用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 smtClean="0"/>
                  <a:t>变换。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3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499"/>
                <a:ext cx="8825659" cy="375269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*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&amp;&amp;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……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这个式子显然更加简洁，且可以做到</a:t>
                </a:r>
                <a:r>
                  <a:rPr lang="en-US" altLang="zh-CN" dirty="0" smtClean="0"/>
                  <a:t>O(n)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比较两个式子，你会发现有：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怎么证明呢？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499"/>
                <a:ext cx="8825659" cy="3752695"/>
              </a:xfrm>
              <a:blipFill>
                <a:blip r:embed="rId2"/>
                <a:stretch>
                  <a:fillRect l="-138" t="-11688" b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狄利克雷卷积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对于两个积性函数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，定义他们的</a:t>
                </a:r>
                <a:r>
                  <a:rPr lang="zh-CN" altLang="en-US" dirty="0"/>
                  <a:t>狄利克雷</a:t>
                </a:r>
                <a:r>
                  <a:rPr lang="zh-CN" altLang="en-US" dirty="0" smtClean="0"/>
                  <a:t>卷积：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也是一个积性函数 ，这是一个非常有用的结论。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回到之前，我们想把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zh-CN" altLang="en-US" dirty="0" smtClean="0"/>
                  <a:t>化简。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𝐼𝑑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zh-CN" altLang="en-US" dirty="0" smtClean="0"/>
                  <a:t>是一个积性函数，因此只考虑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 smtClean="0"/>
                  <a:t>时的答案，最后再组合起来。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显然有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 smtClean="0"/>
                  <a:t>就出来了。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我们再来一题感受一下。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0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51nod 1190 </a:t>
            </a:r>
            <a:r>
              <a:rPr lang="zh-CN" altLang="en-US" b="1" dirty="0"/>
              <a:t>最小公倍数之和</a:t>
            </a:r>
            <a:r>
              <a:rPr lang="en-US" altLang="zh-CN" b="1" dirty="0" smtClean="0"/>
              <a:t>V2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2</a:t>
            </a:r>
            <a:r>
              <a:rPr lang="zh-CN" altLang="en-US" dirty="0"/>
              <a:t>个数</a:t>
            </a:r>
            <a:r>
              <a:rPr lang="en-US" altLang="zh-CN" dirty="0"/>
              <a:t>a, b</a:t>
            </a:r>
            <a:r>
              <a:rPr lang="zh-CN" altLang="en-US" dirty="0"/>
              <a:t>，求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 + LCM(a+1,b) + .. + LCM(</a:t>
            </a:r>
            <a:r>
              <a:rPr lang="en-US" altLang="zh-CN" dirty="0" err="1"/>
              <a:t>b,b</a:t>
            </a:r>
            <a:r>
              <a:rPr lang="en-US" altLang="zh-CN" dirty="0"/>
              <a:t>)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/>
              <a:t>&lt;=a&lt;=b&lt;=10^9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</a:t>
            </a:r>
            <a:r>
              <a:rPr lang="zh-CN" altLang="en-US" dirty="0"/>
              <a:t>组数据</a:t>
            </a:r>
            <a:r>
              <a:rPr lang="en-US" altLang="zh-CN" dirty="0"/>
              <a:t>,1&lt;=T&lt;=50000 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且数据为随机，没有构造的卡人数据。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79" y="2369323"/>
            <a:ext cx="6416723" cy="44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5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a&gt;=c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b&gt;=c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3037088"/>
            <a:ext cx="6361905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那么一开始讲的函数反演有什么用呢？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一般我们不用函数反演做数论式子化简，那样太复杂了，而是用于直接算不好算，间接算好算的地方，其实就是一个容斥，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是一个容斥系数。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11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51nod 1355 </a:t>
            </a:r>
            <a:r>
              <a:rPr lang="zh-CN" altLang="en-US" b="1" dirty="0"/>
              <a:t>斐波那契的最小公倍数</a:t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斐波那契数列定义如下：</a:t>
                </a:r>
              </a:p>
              <a:p>
                <a:r>
                  <a:rPr lang="en-US" altLang="zh-CN" dirty="0" smtClean="0"/>
                  <a:t>F(0</a:t>
                </a:r>
                <a:r>
                  <a:rPr lang="en-US" altLang="zh-CN" dirty="0"/>
                  <a:t>) = 0 F(1) = 1</a:t>
                </a:r>
                <a:br>
                  <a:rPr lang="en-US" altLang="zh-CN" dirty="0"/>
                </a:br>
                <a:r>
                  <a:rPr lang="en-US" altLang="zh-CN" dirty="0"/>
                  <a:t>F(n) = F(n-1) + F(n-2)</a:t>
                </a:r>
              </a:p>
              <a:p>
                <a:r>
                  <a:rPr lang="zh-CN" altLang="en-US" dirty="0" smtClean="0"/>
                  <a:t>给</a:t>
                </a:r>
                <a:r>
                  <a:rPr lang="zh-CN" altLang="en-US" dirty="0"/>
                  <a:t>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个正整数</a:t>
                </a:r>
                <a:r>
                  <a:rPr lang="en-US" altLang="zh-CN" dirty="0"/>
                  <a:t>a1, a2,...... an</a:t>
                </a:r>
                <a:r>
                  <a:rPr lang="zh-CN" altLang="en-US" dirty="0"/>
                  <a:t>，求对应的斐波那契数的最小公倍数，由于数字很大，输出</a:t>
                </a:r>
                <a:r>
                  <a:rPr lang="en-US" altLang="zh-CN" dirty="0"/>
                  <a:t>Mod 1000000007</a:t>
                </a:r>
                <a:r>
                  <a:rPr lang="zh-CN" altLang="en-US" dirty="0"/>
                  <a:t>的结果即可。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&lt;=50000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 r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012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归纳可得，这里不展开。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390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多个数的</a:t>
                </a:r>
                <a:r>
                  <a:rPr lang="en-US" altLang="zh-CN" dirty="0" smtClean="0"/>
                  <a:t>lcm</a:t>
                </a:r>
                <a:r>
                  <a:rPr lang="zh-CN" altLang="en-US" dirty="0" smtClean="0"/>
                  <a:t>也不好求，可以通过</a:t>
                </a:r>
                <a:r>
                  <a:rPr lang="en-US" altLang="zh-CN" dirty="0" smtClean="0"/>
                  <a:t>min-max</a:t>
                </a:r>
                <a:r>
                  <a:rPr lang="zh-CN" altLang="en-US" dirty="0" smtClean="0"/>
                  <a:t>容斥转换成</a:t>
                </a:r>
                <a:r>
                  <a:rPr lang="en-US" altLang="zh-CN" dirty="0" err="1" smtClean="0"/>
                  <a:t>gcd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𝐿𝑐𝑚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37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f[n]</a:t>
                </a:r>
                <a:r>
                  <a:rPr lang="zh-CN" altLang="en-US" dirty="0" smtClean="0"/>
                  <a:t>表示</a:t>
                </a:r>
                <a:r>
                  <a:rPr lang="en-US" altLang="zh-CN" dirty="0" err="1" smtClean="0"/>
                  <a:t>gcd</a:t>
                </a:r>
                <a:r>
                  <a:rPr lang="zh-CN" altLang="en-US" dirty="0" smtClean="0"/>
                  <a:t>恰好为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的指数和，直接算显然不好算。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g[n]</a:t>
                </a:r>
                <a:r>
                  <a:rPr lang="zh-CN" altLang="en-US" dirty="0" smtClean="0"/>
                  <a:t>表示</a:t>
                </a:r>
                <a:r>
                  <a:rPr lang="en-US" altLang="zh-CN" dirty="0" err="1" smtClean="0"/>
                  <a:t>gcd</a:t>
                </a:r>
                <a:r>
                  <a:rPr lang="zh-CN" altLang="en-US" dirty="0" smtClean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的倍数的指数和，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若有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的倍数，则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反演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回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0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询问次数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9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预处理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 smtClean="0"/>
                  <a:t>的前缀和，然后</a:t>
                </a:r>
                <a:r>
                  <a:rPr lang="en-US" altLang="zh-CN" dirty="0" smtClean="0"/>
                  <a:t>n/T</a:t>
                </a:r>
                <a:r>
                  <a:rPr lang="zh-CN" altLang="en-US" dirty="0" smtClean="0"/>
                  <a:t>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 smtClean="0"/>
                  <a:t>取值，所以一次查询复杂度可以做到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r>
                  <a:rPr lang="zh-CN" altLang="en-US" dirty="0" smtClean="0"/>
                  <a:t>写法如下：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81" y="4415126"/>
            <a:ext cx="7893699" cy="10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gcd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需求是生产的主要推动力。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14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杜教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xudyh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35870"/>
            <a:ext cx="5524626" cy="4143470"/>
          </a:xfrm>
        </p:spPr>
      </p:pic>
    </p:spTree>
    <p:extLst>
      <p:ext uri="{BB962C8B-B14F-4D97-AF65-F5344CB8AC3E}">
        <p14:creationId xmlns:p14="http://schemas.microsoft.com/office/powerpoint/2010/main" val="34439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杜教筛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推式子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13929"/>
            <a:ext cx="4515428" cy="4289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382" y="2930469"/>
            <a:ext cx="5282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发现每次变化后：</a:t>
            </a:r>
            <a:endParaRPr lang="en-US" altLang="zh-CN" dirty="0" smtClean="0"/>
          </a:p>
          <a:p>
            <a:r>
              <a:rPr lang="en-US" altLang="zh-CN" dirty="0" smtClean="0"/>
              <a:t>f(a, *,c , *)</a:t>
            </a:r>
            <a:r>
              <a:rPr lang="zh-CN" altLang="en-US" dirty="0" smtClean="0"/>
              <a:t>就变成了</a:t>
            </a:r>
            <a:r>
              <a:rPr lang="en-US" altLang="zh-CN" dirty="0" smtClean="0"/>
              <a:t>f(c % a, *, a, *)</a:t>
            </a:r>
          </a:p>
          <a:p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gcd</a:t>
            </a:r>
            <a:r>
              <a:rPr lang="zh-CN" altLang="en-US" dirty="0" smtClean="0"/>
              <a:t>有着惊人的相似之处，</a:t>
            </a:r>
            <a:endParaRPr lang="en-US" altLang="zh-CN" dirty="0" smtClean="0"/>
          </a:p>
          <a:p>
            <a:r>
              <a:rPr lang="zh-CN" altLang="en-US" dirty="0"/>
              <a:t>那么</a:t>
            </a:r>
            <a:r>
              <a:rPr lang="zh-CN" altLang="en-US" dirty="0" smtClean="0"/>
              <a:t>复杂度也是</a:t>
            </a:r>
            <a:r>
              <a:rPr lang="en-US" altLang="zh-CN" dirty="0" smtClean="0"/>
              <a:t>O(log n)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8825659" cy="4076080"/>
              </a:xfrm>
            </p:spPr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直接递归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分块</a:t>
                </a:r>
                <a:r>
                  <a:rPr lang="en-US" altLang="zh-CN" dirty="0" smtClean="0"/>
                  <a:t>+hash</a:t>
                </a:r>
                <a:r>
                  <a:rPr lang="zh-CN" altLang="en-US" dirty="0" smtClean="0"/>
                  <a:t>表，复杂度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预处理前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答案，总复杂度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8825659" cy="4076080"/>
              </a:xfrm>
              <a:blipFill>
                <a:blip r:embed="rId2"/>
                <a:stretch>
                  <a:fillRect l="-138" t="-10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9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+1)/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+1)/2−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注意</a:t>
                </a:r>
                <a:r>
                  <a:rPr lang="zh-CN" altLang="en-US" dirty="0"/>
                  <a:t>在求出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时候同时求出了所有的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因此之前那</a:t>
                </a:r>
                <a:r>
                  <a:rPr lang="zh-CN" altLang="en-US" dirty="0" smtClean="0"/>
                  <a:t>题可以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所以可能还需要套个自然数幂和。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6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Min_25</a:t>
            </a:r>
            <a:r>
              <a:rPr lang="zh-CN" altLang="en-US" dirty="0" smtClean="0"/>
              <a:t>筛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765461"/>
            <a:ext cx="9780952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3246743"/>
            <a:ext cx="8824913" cy="13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391627"/>
            <a:ext cx="7420334" cy="41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91804"/>
            <a:ext cx="9866667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题目：</a:t>
            </a:r>
            <a:r>
              <a:rPr lang="en-US" altLang="zh-CN" dirty="0">
                <a:hlinkClick r:id="rId2"/>
              </a:rPr>
              <a:t>LOJ#6235. </a:t>
            </a:r>
            <a:r>
              <a:rPr lang="zh-CN" altLang="en-US" dirty="0">
                <a:hlinkClick r:id="rId2"/>
              </a:rPr>
              <a:t>区间素数个数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64" y="3374713"/>
            <a:ext cx="9571428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954" y="2499343"/>
            <a:ext cx="9345854" cy="33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497667"/>
            <a:ext cx="7977895" cy="38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 </a:t>
            </a:r>
            <a:r>
              <a:rPr lang="en-US" altLang="zh-CN" dirty="0" smtClean="0"/>
              <a:t>JZOJ3492 </a:t>
            </a:r>
            <a:r>
              <a:rPr lang="zh-CN" altLang="en-US" dirty="0" smtClean="0"/>
              <a:t>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记</a:t>
                </a:r>
                <a:r>
                  <a:rPr lang="en-US" altLang="zh-CN" dirty="0" smtClean="0"/>
                  <a:t>count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）表示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二进制下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a</a:t>
                </a:r>
                <a:r>
                  <a:rPr lang="en-US" altLang="zh-CN" dirty="0" smtClean="0"/>
                  <a:t>&lt;=10^12, b&lt;=10^4, n&lt;=10^12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LOJ </a:t>
            </a:r>
            <a:r>
              <a:rPr lang="en-US" altLang="zh-CN" b="1" dirty="0"/>
              <a:t>#6053. </a:t>
            </a:r>
            <a:r>
              <a:rPr lang="zh-CN" altLang="en-US" b="1" dirty="0"/>
              <a:t>简单的函数</a:t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58645" y="6011849"/>
                <a:ext cx="186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45" y="6011849"/>
                <a:ext cx="18622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411849"/>
            <a:ext cx="648571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按照套路，我们先筛质数的答案。</a:t>
            </a:r>
            <a:endParaRPr lang="en-US" altLang="zh-CN" dirty="0" smtClean="0"/>
          </a:p>
          <a:p>
            <a:r>
              <a:rPr lang="zh-CN" altLang="en-US" dirty="0" smtClean="0"/>
              <a:t>质数的指数都是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，且除了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的质数都是奇质数，那么异或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就相当于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所以要筛质数个数和质数和。</a:t>
            </a:r>
            <a:endParaRPr lang="en-US" altLang="zh-CN" dirty="0" smtClean="0"/>
          </a:p>
          <a:p>
            <a:r>
              <a:rPr lang="zh-CN" altLang="en-US" dirty="0" smtClean="0"/>
              <a:t>之后的部分就直接套式子递归就好了。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1605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JZOJ </a:t>
            </a:r>
            <a:r>
              <a:rPr lang="en-US" altLang="zh-CN" b="1" dirty="0"/>
              <a:t>5594. </a:t>
            </a:r>
            <a:r>
              <a:rPr lang="zh-CN" altLang="en-US" b="1" dirty="0"/>
              <a:t>最大真因数 </a:t>
            </a:r>
            <a:br>
              <a:rPr lang="zh-CN" altLang="en-US" b="1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一个合数的真因数是指这个数不包括其本身的所有因数，例如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的正因数有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1; 2; 3; 6</a:t>
                </a:r>
                <a:r>
                  <a:rPr lang="zh-CN" altLang="en-US" dirty="0"/>
                  <a:t>，其中真因数有</a:t>
                </a:r>
                <a:r>
                  <a:rPr lang="en-US" altLang="zh-CN" dirty="0"/>
                  <a:t>1; 2; 3</a:t>
                </a:r>
                <a:r>
                  <a:rPr lang="zh-CN" altLang="en-US" dirty="0"/>
                  <a:t>。一个合数的最大真因数则是这个数的所有真因数中最大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的一个，例如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的最大真因数为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给定正整数</a:t>
                </a:r>
                <a:r>
                  <a:rPr lang="en-US" altLang="zh-CN" dirty="0"/>
                  <a:t>l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，请你求</a:t>
                </a:r>
                <a:r>
                  <a:rPr lang="zh-CN" altLang="en-US" dirty="0" smtClean="0"/>
                  <a:t>出</a:t>
                </a:r>
                <a:r>
                  <a:rPr lang="en-US" altLang="zh-CN" dirty="0" smtClean="0"/>
                  <a:t>l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之间（包括</a:t>
                </a:r>
                <a:r>
                  <a:rPr lang="en-US" altLang="zh-CN" dirty="0"/>
                  <a:t>l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）所有合数的最大真因数之和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1&lt;= 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&lt;=5∗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838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这东西看上去不是积性函数筛不了，但是注意到在</a:t>
            </a:r>
            <a:r>
              <a:rPr lang="en-US" altLang="zh-CN" dirty="0" smtClean="0"/>
              <a:t>min_25</a:t>
            </a:r>
            <a:r>
              <a:rPr lang="zh-CN" altLang="en-US" dirty="0" smtClean="0"/>
              <a:t>筛的第一个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有枚举到每个数的最小质因子的操作，那么剩下的部分就是最大真因数了。</a:t>
            </a:r>
            <a:endParaRPr lang="en-US" altLang="zh-CN" dirty="0" smtClean="0"/>
          </a:p>
          <a:p>
            <a:r>
              <a:rPr lang="zh-CN" altLang="en-US" dirty="0" smtClean="0"/>
              <a:t>因此用</a:t>
            </a:r>
            <a:r>
              <a:rPr lang="en-US" altLang="zh-CN" dirty="0" smtClean="0"/>
              <a:t>min_25</a:t>
            </a:r>
            <a:r>
              <a:rPr lang="zh-CN" altLang="en-US" dirty="0" smtClean="0"/>
              <a:t>筛一个质数和，顺便求出答案就好了。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9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一句话题解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𝑏𝑖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0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5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51nod 1187 </a:t>
            </a:r>
            <a:r>
              <a:rPr lang="zh-CN" altLang="en-US" dirty="0" smtClean="0"/>
              <a:t>寻找分数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a/b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c/d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p/q</a:t>
            </a:r>
            <a:r>
              <a:rPr lang="zh-CN" altLang="en-US" dirty="0" smtClean="0"/>
              <a:t>，满足</a:t>
            </a:r>
            <a:r>
              <a:rPr lang="en-US" altLang="zh-CN" dirty="0" smtClean="0"/>
              <a:t>a/b &lt; p/q &lt; c/d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q</a:t>
            </a:r>
            <a:r>
              <a:rPr lang="zh-CN" altLang="en-US" dirty="0" smtClean="0"/>
              <a:t>最小。</a:t>
            </a:r>
            <a:endParaRPr lang="en-US" altLang="zh-CN" dirty="0" smtClean="0"/>
          </a:p>
          <a:p>
            <a:r>
              <a:rPr lang="en-US" altLang="zh-CN" dirty="0" smtClean="0"/>
              <a:t>1&lt;=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表示答案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时，最优答案显然是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那么只剩</a:t>
                </a:r>
                <a:r>
                  <a:rPr lang="en-US" altLang="zh-CN" dirty="0" smtClean="0"/>
                  <a:t>a&lt;b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c&lt;d</a:t>
                </a:r>
                <a:r>
                  <a:rPr lang="zh-CN" altLang="en-US" dirty="0" smtClean="0"/>
                  <a:t>的情况了，此时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度显然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1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447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5241</TotalTime>
  <Words>1402</Words>
  <Application>Microsoft Office PowerPoint</Application>
  <PresentationFormat>宽屏</PresentationFormat>
  <Paragraphs>237</Paragraphs>
  <Slides>63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宋体</vt:lpstr>
      <vt:lpstr>Arial</vt:lpstr>
      <vt:lpstr>Cambria Math</vt:lpstr>
      <vt:lpstr>Century Gothic</vt:lpstr>
      <vt:lpstr>Wingdings 3</vt:lpstr>
      <vt:lpstr>离子会议室</vt:lpstr>
      <vt:lpstr>较深的数论知识选讲</vt:lpstr>
      <vt:lpstr>目录</vt:lpstr>
      <vt:lpstr>类欧几里得算法</vt:lpstr>
      <vt:lpstr>当a&gt;=c或b&gt;=c时</vt:lpstr>
      <vt:lpstr>推式子</vt:lpstr>
      <vt:lpstr>例题 JZOJ3492 数数</vt:lpstr>
      <vt:lpstr>一句话题解</vt:lpstr>
      <vt:lpstr>51nod 1187 寻找分数</vt:lpstr>
      <vt:lpstr>solution</vt:lpstr>
      <vt:lpstr>总结</vt:lpstr>
      <vt:lpstr>群论及burnside引理 </vt:lpstr>
      <vt:lpstr>群的简介</vt:lpstr>
      <vt:lpstr>群的例子</vt:lpstr>
      <vt:lpstr>群的性质</vt:lpstr>
      <vt:lpstr>置换</vt:lpstr>
      <vt:lpstr>置换群</vt:lpstr>
      <vt:lpstr>Burnside引理</vt:lpstr>
      <vt:lpstr>PowerPoint 演示文稿</vt:lpstr>
      <vt:lpstr>例题</vt:lpstr>
      <vt:lpstr>PowerPoint 演示文稿</vt:lpstr>
      <vt:lpstr>PowerPoint 演示文稿</vt:lpstr>
      <vt:lpstr>PowerPoint 演示文稿</vt:lpstr>
      <vt:lpstr>PowerPoint 演示文稿</vt:lpstr>
      <vt:lpstr>结论</vt:lpstr>
      <vt:lpstr>PowerPoint 演示文稿</vt:lpstr>
      <vt:lpstr>PowerPoint 演示文稿</vt:lpstr>
      <vt:lpstr>[HNOI2009]图的同构记数 </vt:lpstr>
      <vt:lpstr>PowerPoint 演示文稿</vt:lpstr>
      <vt:lpstr>PowerPoint 演示文稿</vt:lpstr>
      <vt:lpstr>莫比乌斯反演</vt:lpstr>
      <vt:lpstr>PowerPoint 演示文稿</vt:lpstr>
      <vt:lpstr>例题</vt:lpstr>
      <vt:lpstr>PowerPoint 演示文稿</vt:lpstr>
      <vt:lpstr>PowerPoint 演示文稿</vt:lpstr>
      <vt:lpstr>PowerPoint 演示文稿</vt:lpstr>
      <vt:lpstr>狄利克雷卷积</vt:lpstr>
      <vt:lpstr>PowerPoint 演示文稿</vt:lpstr>
      <vt:lpstr> 51nod 1190 最小公倍数之和V2</vt:lpstr>
      <vt:lpstr>PowerPoint 演示文稿</vt:lpstr>
      <vt:lpstr>PowerPoint 演示文稿</vt:lpstr>
      <vt:lpstr>51nod 1355 斐波那契的最小公倍数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杜教(xudyh)</vt:lpstr>
      <vt:lpstr>杜教筛</vt:lpstr>
      <vt:lpstr>PowerPoint 演示文稿</vt:lpstr>
      <vt:lpstr>PowerPoint 演示文稿</vt:lpstr>
      <vt:lpstr>PowerPoint 演示文稿</vt:lpstr>
      <vt:lpstr>Min_25筛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LOJ #6053. 简单的函数 </vt:lpstr>
      <vt:lpstr>PowerPoint 演示文稿</vt:lpstr>
      <vt:lpstr>JZOJ 5594. 最大真因数 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较深的数论知识选讲</dc:title>
  <dc:creator>Administrator</dc:creator>
  <cp:lastModifiedBy>Administrator</cp:lastModifiedBy>
  <cp:revision>223</cp:revision>
  <dcterms:created xsi:type="dcterms:W3CDTF">2019-08-03T00:54:58Z</dcterms:created>
  <dcterms:modified xsi:type="dcterms:W3CDTF">2019-08-18T06:37:19Z</dcterms:modified>
</cp:coreProperties>
</file>