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312" r:id="rId23"/>
    <p:sldId id="278" r:id="rId24"/>
    <p:sldId id="282" r:id="rId25"/>
    <p:sldId id="284" r:id="rId26"/>
    <p:sldId id="285" r:id="rId27"/>
    <p:sldId id="286" r:id="rId28"/>
    <p:sldId id="287" r:id="rId29"/>
    <p:sldId id="297" r:id="rId30"/>
    <p:sldId id="298" r:id="rId31"/>
    <p:sldId id="310" r:id="rId32"/>
    <p:sldId id="311" r:id="rId33"/>
    <p:sldId id="313" r:id="rId34"/>
    <p:sldId id="314" r:id="rId35"/>
    <p:sldId id="315" r:id="rId36"/>
    <p:sldId id="316" r:id="rId37"/>
    <p:sldId id="317" r:id="rId38"/>
    <p:sldId id="318" r:id="rId39"/>
    <p:sldId id="31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AE171-AD95-4BA1-B762-65D4D8CD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14CA6-DEE9-44C8-8FCD-169B13D90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F9B8F-16A1-484D-8274-75047446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F912F-DF18-40D2-B4C5-AD96702E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11AE1-BA18-4587-A19C-975E62D0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2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4B567-BE2F-479C-8A22-461A4F0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B4E02-EFA7-4C9C-8076-0CD6B146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46807-9571-485E-8417-82C35007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0B7E1-C120-47A6-ACE9-40B1F8F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0D6DC-2E18-461D-BBF0-5D238BA5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8985AE-A9E2-433A-8772-FE34DC6F4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7CFD5-FFCD-4998-835D-25841B83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1E7F9-A28E-40DE-9906-F23A7CB0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E33BE-3AA3-4CD3-B930-97C139EF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D2FA3-C66D-4C51-B2BB-230D234A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6F9C-EC66-41E1-B7E1-CCAB7A63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90DA4-55F9-4482-A387-CFBD17E0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F403D-79BE-44D7-8878-60C9F09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E5BE6-CFD9-47E4-AEB9-AFFC0A97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416BE-1DE7-4826-8EDA-FE2104CE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4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CAD81-225D-4C16-8910-B69325FC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5D221-A315-4BB0-98F8-1A60B133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D8345-D536-4E66-A259-5A4FAF4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37615-FD18-41AC-BAF2-0525C39F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E3A02-BB23-4FFA-ACE1-3522AA1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6613F-4922-47E3-ACD6-1180464F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B811A-82B6-4D8E-90EE-FCC000637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F51AB-B281-476E-B4C7-843A3C12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AADA0-86CB-4BB8-8885-1C13E4D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F2F29-03D8-49CC-B482-D6492F6D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E5CE5-9782-469A-904E-CB6206D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6351-D9D0-4BB0-997E-8C93BD83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0DF7C-295E-4CA9-9C37-009FF5AC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48180-1955-46EA-A79B-3EAE3EE5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ED4CE-E38C-4323-A32B-052D3FEB0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50C49B-FCF0-4AEB-8887-6BE93E6BB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F80A6-828D-4CA4-86FF-C9B34BA5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55B98-142A-4E49-B307-DC5DAA19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0DD59C-1EDB-49C9-9E57-0AF14FD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6AE93-F3A7-40D0-8A40-D146BD9C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1D99E4-A820-4B8E-B237-F3FE929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47940-093B-4C66-9D51-C69CE6F7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F2E6D-D643-469B-8E32-24E8875E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7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9C6A3E-88DB-4A64-A94F-4CE9398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52114-0BA1-4D12-9F81-573A41E5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EC01B-730A-4A0B-9FF8-BEC14F5A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0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7A0BC-8AB2-4C3A-8E12-845FEE1F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BAB8A-452C-47F8-8FA8-8FA110D1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11A03-261F-49CD-8635-9DD6827E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DC746-9E00-4E69-96ED-018C0790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C2C99-3C3B-40E0-ACA3-C508CEA2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03CA6-4B52-4AE3-AC29-59589CE2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0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6F5C-A284-468E-9169-6F14768B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1AEBA-F4DD-4D20-A550-38A20100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418FF-6A62-4BC0-B21F-7B8354C42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E52BD-5F39-449F-ADF8-27597AAC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DB94A-F546-491B-811E-7D0CBC25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191F8-7A68-4B95-B13B-204EAFEE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9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96E65-5894-496D-AD33-31717C00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896B-A2E3-4EE1-989D-08051361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3E142-1051-4884-BA53-FD45F3E2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5A4E-D7B3-4274-97DA-8C7AA47CC0C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E5F3F-D3D1-4056-8A18-CD5C2393F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BE869-A720-4C9F-A750-6737C55C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D751-5F56-4127-AF86-08CCB7DF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2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7" Type="http://schemas.openxmlformats.org/officeDocument/2006/relationships/image" Target="../media/image35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39972971/article/details/9443924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D081A-66BC-4650-BA35-1EE26989F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BBC1B-BD80-4116-9643-99843F9E1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3B78-03B3-49A5-8664-5E3DBAC9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BD4B4-F048-46F8-9BB3-2BF7E791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然而更多时候我们的卷积的</a:t>
            </a:r>
            <a:r>
              <a:rPr lang="en-US" altLang="zh-CN" dirty="0"/>
              <a:t>op</a:t>
            </a:r>
            <a:r>
              <a:rPr lang="zh-CN" altLang="en-US" dirty="0"/>
              <a:t>都是</a:t>
            </a:r>
            <a:r>
              <a:rPr lang="en-US" altLang="zh-CN" dirty="0"/>
              <a:t>+</a:t>
            </a:r>
            <a:r>
              <a:rPr lang="zh-CN" altLang="en-US" dirty="0"/>
              <a:t>，这个时候卷积的形式就跟多项式乘法一致了。</a:t>
            </a:r>
            <a:endParaRPr lang="en-US" altLang="zh-CN" dirty="0"/>
          </a:p>
          <a:p>
            <a:r>
              <a:rPr lang="zh-CN" altLang="en-US" dirty="0"/>
              <a:t>由于多项式乘法可以通过</a:t>
            </a:r>
            <a:r>
              <a:rPr lang="en-US" altLang="zh-CN" dirty="0"/>
              <a:t>FFT(NTT)</a:t>
            </a:r>
            <a:r>
              <a:rPr lang="zh-CN" altLang="en-US" dirty="0"/>
              <a:t>做到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，这就造成了万恶的多项式题目遍地开花。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而生成函数就是几乎所有多项式题目的必备前置技能。</a:t>
            </a:r>
          </a:p>
        </p:txBody>
      </p:sp>
    </p:spTree>
    <p:extLst>
      <p:ext uri="{BB962C8B-B14F-4D97-AF65-F5344CB8AC3E}">
        <p14:creationId xmlns:p14="http://schemas.microsoft.com/office/powerpoint/2010/main" val="52176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C1F5-F93C-4A1B-A3AE-BF58F0C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B0A02-1575-4347-BB58-B41E9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给一棵树，有点权，定义一个连通块的权值为这个连通块内的点的权值之和模</a:t>
            </a:r>
            <a:r>
              <a:rPr lang="en-US" altLang="zh-CN" dirty="0"/>
              <a:t>m</a:t>
            </a:r>
            <a:r>
              <a:rPr lang="zh-CN" altLang="en-US" dirty="0"/>
              <a:t>，对于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[0,m)</a:t>
            </a:r>
            <a:r>
              <a:rPr lang="zh-CN" altLang="en-US" dirty="0"/>
              <a:t>求权值为</a:t>
            </a:r>
            <a:r>
              <a:rPr lang="en-US" altLang="zh-CN" dirty="0" err="1"/>
              <a:t>i</a:t>
            </a:r>
            <a:r>
              <a:rPr lang="zh-CN" altLang="en-US" dirty="0"/>
              <a:t>的连通块数量，模</a:t>
            </a:r>
            <a:r>
              <a:rPr lang="en-US" altLang="zh-CN" dirty="0"/>
              <a:t>p=950009857</a:t>
            </a:r>
          </a:p>
          <a:p>
            <a:r>
              <a:rPr lang="en-US" altLang="zh-CN" dirty="0"/>
              <a:t>n&lt;=8000</a:t>
            </a:r>
            <a:r>
              <a:rPr lang="zh-CN" altLang="en-US" dirty="0"/>
              <a:t>，</a:t>
            </a:r>
            <a:r>
              <a:rPr lang="en-US" altLang="zh-CN" dirty="0"/>
              <a:t>m|p-1</a:t>
            </a:r>
            <a:r>
              <a:rPr lang="zh-CN" altLang="en-US" dirty="0"/>
              <a:t>，</a:t>
            </a:r>
            <a:r>
              <a:rPr lang="en-US" altLang="zh-CN" dirty="0"/>
              <a:t>m&lt;=57984</a:t>
            </a:r>
            <a:r>
              <a:rPr lang="zh-CN" altLang="en-US" dirty="0"/>
              <a:t>，</a:t>
            </a:r>
            <a:r>
              <a:rPr lang="en-US" altLang="zh-CN" dirty="0"/>
              <a:t>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69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82C808-3AB8-4C79-9CD8-CEE51E1E637C}"/>
              </a:ext>
            </a:extLst>
          </p:cNvPr>
          <p:cNvSpPr txBox="1"/>
          <p:nvPr/>
        </p:nvSpPr>
        <p:spPr>
          <a:xfrm>
            <a:off x="1145822" y="982133"/>
            <a:ext cx="9900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循环卷积</a:t>
            </a:r>
            <a:endParaRPr lang="en-US" altLang="zh-CN" dirty="0"/>
          </a:p>
          <a:p>
            <a:r>
              <a:rPr lang="zh-CN" altLang="en-US" dirty="0"/>
              <a:t>首先有一个简单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表示在第</a:t>
            </a:r>
            <a:r>
              <a:rPr lang="en-US" altLang="zh-CN" dirty="0" err="1"/>
              <a:t>i</a:t>
            </a:r>
            <a:r>
              <a:rPr lang="zh-CN" altLang="en-US" dirty="0"/>
              <a:t>个点的子树中，权值为</a:t>
            </a:r>
            <a:r>
              <a:rPr lang="en-US" altLang="zh-CN" dirty="0"/>
              <a:t>j</a:t>
            </a:r>
            <a:r>
              <a:rPr lang="zh-CN" altLang="en-US" dirty="0"/>
              <a:t>的连通块的个数。</a:t>
            </a:r>
            <a:endParaRPr lang="en-US" altLang="zh-CN" dirty="0"/>
          </a:p>
          <a:p>
            <a:r>
              <a:rPr lang="zh-CN" altLang="en-US" dirty="0"/>
              <a:t>转移就是枚举子树的权值，类似背包的转移。</a:t>
            </a:r>
            <a:r>
              <a:rPr lang="en-US" altLang="zh-CN" dirty="0"/>
              <a:t>O(nm^2)</a:t>
            </a:r>
          </a:p>
          <a:p>
            <a:r>
              <a:rPr lang="zh-CN" altLang="en-US" dirty="0"/>
              <a:t>当然用点分治然后做树形依赖背包可以做到</a:t>
            </a:r>
            <a:r>
              <a:rPr lang="en-US" altLang="zh-CN" dirty="0"/>
              <a:t>O(</a:t>
            </a:r>
            <a:r>
              <a:rPr lang="en-US" altLang="zh-CN" dirty="0" err="1"/>
              <a:t>nmlogn</a:t>
            </a:r>
            <a:r>
              <a:rPr lang="en-US" altLang="zh-CN" dirty="0"/>
              <a:t>)</a:t>
            </a:r>
            <a:r>
              <a:rPr lang="zh-CN" altLang="en-US" dirty="0"/>
              <a:t>，但是这个做法跟正解关系不大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观察转移的形式，发现这是一个循环卷积，即</a:t>
            </a:r>
            <a:r>
              <a:rPr lang="en-US" altLang="zh-CN" dirty="0"/>
              <a:t>c[(</a:t>
            </a:r>
            <a:r>
              <a:rPr lang="en-US" altLang="zh-CN" dirty="0" err="1"/>
              <a:t>i+j</a:t>
            </a:r>
            <a:r>
              <a:rPr lang="en-US" altLang="zh-CN" dirty="0"/>
              <a:t>)mod m]=</a:t>
            </a:r>
            <a:r>
              <a:rPr lang="zh-CN" altLang="en-US" dirty="0"/>
              <a:t>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]+b[j]</a:t>
            </a:r>
          </a:p>
          <a:p>
            <a:r>
              <a:rPr lang="zh-CN" altLang="en-US" dirty="0"/>
              <a:t>因为这是一个卷积的形式，当然是转换成点值计算。</a:t>
            </a:r>
            <a:endParaRPr lang="en-US" altLang="zh-CN" dirty="0"/>
          </a:p>
          <a:p>
            <a:r>
              <a:rPr lang="zh-CN" altLang="en-US" dirty="0"/>
              <a:t>循环卷积的点值参考</a:t>
            </a:r>
            <a:r>
              <a:rPr lang="en-US" altLang="zh-CN" dirty="0" err="1"/>
              <a:t>fft</a:t>
            </a:r>
            <a:endParaRPr lang="en-US" altLang="zh-CN" dirty="0"/>
          </a:p>
          <a:p>
            <a:r>
              <a:rPr lang="en-US" altLang="zh-CN" dirty="0"/>
              <a:t>f[i]=</a:t>
            </a:r>
            <a:r>
              <a:rPr lang="zh-CN" altLang="en-US" dirty="0"/>
              <a:t>∑</a:t>
            </a:r>
            <a:r>
              <a:rPr lang="en-US" altLang="zh-CN" dirty="0"/>
              <a:t>a[j]*w^(</a:t>
            </a:r>
            <a:r>
              <a:rPr lang="en-US" altLang="zh-CN" dirty="0" err="1"/>
              <a:t>ij</a:t>
            </a:r>
            <a:r>
              <a:rPr lang="en-US" altLang="zh-CN" dirty="0"/>
              <a:t>) w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次单位根</a:t>
            </a:r>
            <a:endParaRPr lang="en-US" altLang="zh-CN" dirty="0"/>
          </a:p>
          <a:p>
            <a:r>
              <a:rPr lang="zh-CN" altLang="en-US" dirty="0"/>
              <a:t>你会发现</a:t>
            </a:r>
            <a:r>
              <a:rPr lang="en-US" altLang="zh-CN" dirty="0"/>
              <a:t>f</a:t>
            </a:r>
            <a:r>
              <a:rPr lang="zh-CN" altLang="en-US" dirty="0"/>
              <a:t>是把</a:t>
            </a:r>
            <a:r>
              <a:rPr lang="en-US" altLang="zh-CN" dirty="0"/>
              <a:t>a</a:t>
            </a:r>
            <a:r>
              <a:rPr lang="zh-CN" altLang="en-US" dirty="0"/>
              <a:t>视为多项式之后带入第</a:t>
            </a:r>
            <a:r>
              <a:rPr lang="en-US" altLang="zh-CN" dirty="0" err="1"/>
              <a:t>i</a:t>
            </a:r>
            <a:r>
              <a:rPr lang="zh-CN" altLang="en-US" dirty="0"/>
              <a:t>个单位根的函数值，由于</a:t>
            </a:r>
            <a:r>
              <a:rPr lang="en-US" altLang="zh-CN" dirty="0" err="1"/>
              <a:t>w^m</a:t>
            </a:r>
            <a:r>
              <a:rPr lang="en-US" altLang="zh-CN" dirty="0"/>
              <a:t>=1=w^0</a:t>
            </a:r>
            <a:r>
              <a:rPr lang="zh-CN" altLang="en-US" dirty="0"/>
              <a:t>所以溢出的系数会加到对</a:t>
            </a:r>
            <a:r>
              <a:rPr lang="en-US" altLang="zh-CN" dirty="0"/>
              <a:t>m</a:t>
            </a:r>
            <a:r>
              <a:rPr lang="zh-CN" altLang="en-US" dirty="0"/>
              <a:t>取模的那一项中。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由于转移的形式就是把子树的多项式相乘再乘以</a:t>
            </a:r>
            <a:r>
              <a:rPr lang="en-US" altLang="zh-CN" dirty="0" err="1"/>
              <a:t>x^a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再加</a:t>
            </a:r>
            <a:r>
              <a:rPr lang="en-US" altLang="zh-CN" dirty="0"/>
              <a:t>1</a:t>
            </a:r>
            <a:r>
              <a:rPr lang="zh-CN" altLang="en-US" dirty="0"/>
              <a:t>。所以完全可以全程维护点值，最后再转成原来的值。复杂度</a:t>
            </a:r>
            <a:r>
              <a:rPr lang="en-US" altLang="zh-CN" dirty="0"/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26042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686-7362-412A-9A30-109459D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7AEB1-BC9D-45D6-91C7-9553E8AF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以下内容出自</a:t>
            </a:r>
            <a:r>
              <a:rPr lang="en-US" altLang="zh-CN" dirty="0"/>
              <a:t>samjia2000《</a:t>
            </a:r>
            <a:r>
              <a:rPr lang="zh-CN" altLang="en-US" dirty="0"/>
              <a:t>浅谈生成函数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89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般生成函数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(Ordinary Generating Function)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我们定义</a:t>
            </a: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的一般生成函数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(OGF)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当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为全体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串时，</a:t>
            </a:r>
          </a:p>
          <a:p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zh-CN">
                <a:latin typeface="微软雅黑 Light" panose="020B0502040204020203" charset="-122"/>
                <a:ea typeface="微软雅黑 Light" panose="020B0502040204020203" charset="-122"/>
              </a:rPr>
              <a:t>注意，在形式幂级数中，不需要考虑级数收敛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9985" y="2242820"/>
          <a:ext cx="2425700" cy="146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3" imgW="965200" imgH="584200" progId="Equation.KSEE3">
                  <p:embed/>
                </p:oleObj>
              </mc:Choice>
              <mc:Fallback>
                <p:oleObj r:id="rId3" imgW="965200" imgH="5842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985" y="2242820"/>
                        <a:ext cx="2425700" cy="146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9985" y="4101465"/>
          <a:ext cx="411670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7" imgW="1765300" imgH="634365" progId="Equation.KSEE3">
                  <p:embed/>
                </p:oleObj>
              </mc:Choice>
              <mc:Fallback>
                <p:oleObj r:id="rId7" imgW="1765300" imgH="634365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985" y="4101465"/>
                        <a:ext cx="4116705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2624455" y="3051175"/>
            <a:ext cx="8883650" cy="2948305"/>
            <a:chOff x="4133" y="4805"/>
            <a:chExt cx="13990" cy="4643"/>
          </a:xfrm>
        </p:grpSpPr>
        <p:sp>
          <p:nvSpPr>
            <p:cNvPr id="13" name="圆角矩形 12"/>
            <p:cNvSpPr/>
            <p:nvPr/>
          </p:nvSpPr>
          <p:spPr>
            <a:xfrm>
              <a:off x="9202" y="4805"/>
              <a:ext cx="8921" cy="22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在形式幂级数中，x从来不指定一个数值，且对收敛和发散的问题不感兴趣，感兴趣的是系数序列（a(0),a(1),...,a(n),...）                          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--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百度百科</a:t>
              </a:r>
            </a:p>
          </p:txBody>
        </p:sp>
        <p:cxnSp>
          <p:nvCxnSpPr>
            <p:cNvPr id="15" name="曲线连接符 14"/>
            <p:cNvCxnSpPr>
              <a:stCxn id="13" idx="1"/>
            </p:cNvCxnSpPr>
            <p:nvPr/>
          </p:nvCxnSpPr>
          <p:spPr>
            <a:xfrm rot="10800000" flipV="1">
              <a:off x="6601" y="5952"/>
              <a:ext cx="2601" cy="2731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133" y="9448"/>
              <a:ext cx="2690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7BAF-E771-4DE3-AF2D-5B727035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28A81D-633D-4DFD-BD87-701637D15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多项式后面的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可以理解成区分一个序列的每一项的工具。</a:t>
                </a:r>
                <a:endParaRPr lang="en-US" altLang="zh-CN" dirty="0"/>
              </a:p>
              <a:p>
                <a:r>
                  <a:rPr lang="zh-CN" altLang="en-US" dirty="0"/>
                  <a:t>你可以将其理解成一个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数组，写成多项式的形式只是方便我们进行各种运算。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28A81D-633D-4DFD-BD87-701637D15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1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般生成函数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(Ordinary Generating Function)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以上只是对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OGF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的形式及运算的介绍，接下来放到实际问题中来理解生成函数：</a:t>
            </a: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有一个商店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，有许多商品，价格为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</a:rPr>
              <a:t>i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(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</a:rPr>
              <a:t>i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&gt;0)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的商品有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</a:rPr>
              <a:t>i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件</a:t>
            </a: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那么用生成函数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A(x)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表示在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商店买一件物品需要的价格所对应的方案数：</a:t>
            </a: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其中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A(x)[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en-US" altLang="zh-CN" baseline="30000" dirty="0" err="1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]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表示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商店买一件价格为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的物品所对应的方案数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0570"/>
              </p:ext>
            </p:extLst>
          </p:nvPr>
        </p:nvGraphicFramePr>
        <p:xfrm>
          <a:off x="1060521" y="4001294"/>
          <a:ext cx="3071495" cy="146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435100" imgH="685800" progId="Equation.KSEE3">
                  <p:embed/>
                </p:oleObj>
              </mc:Choice>
              <mc:Fallback>
                <p:oleObj r:id="rId3" imgW="1435100" imgH="6858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521" y="4001294"/>
                        <a:ext cx="3071495" cy="146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般生成函数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(Ordinary Generating Function)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870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接着，还有一个商店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，跟商店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一样，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价格为</a:t>
            </a:r>
            <a:r>
              <a:rPr lang="en-US" altLang="zh-CN" sz="2600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(</a:t>
            </a:r>
            <a:r>
              <a:rPr lang="en-US" altLang="zh-CN" sz="2600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&gt;0)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的商品有</a:t>
            </a:r>
            <a:r>
              <a:rPr lang="en-US" altLang="zh-CN" sz="2600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件</a:t>
            </a:r>
            <a:endParaRPr lang="zh-CN" altLang="en-US" sz="26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那么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B(x)=A(x)</a:t>
            </a:r>
          </a:p>
          <a:p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如果我们想要知道在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中买一件商品，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中买一件商品，对于每种可能的价格对应的方案数是多少</a:t>
            </a:r>
          </a:p>
          <a:p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设这个的生成函数是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D(x)</a:t>
            </a:r>
          </a:p>
          <a:p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那么：</a:t>
            </a:r>
          </a:p>
          <a:p>
            <a:endParaRPr lang="zh-CN" altLang="en-US" sz="26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26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26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其中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D(x)[</a:t>
            </a:r>
            <a:r>
              <a:rPr lang="en-US" altLang="zh-CN" sz="2600" dirty="0" err="1"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en-US" altLang="zh-CN" sz="2600" baseline="30000" dirty="0" err="1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]</a:t>
            </a:r>
            <a:r>
              <a:rPr lang="zh-CN" altLang="en-US" sz="2600" dirty="0">
                <a:latin typeface="微软雅黑 Light" panose="020B0502040204020203" charset="-122"/>
                <a:ea typeface="微软雅黑 Light" panose="020B0502040204020203" charset="-122"/>
              </a:rPr>
              <a:t>＝</a:t>
            </a:r>
            <a:r>
              <a:rPr lang="en-US" altLang="zh-CN" sz="2600" dirty="0">
                <a:latin typeface="微软雅黑 Light" panose="020B0502040204020203" charset="-122"/>
                <a:ea typeface="微软雅黑 Light" panose="020B0502040204020203" charset="-122"/>
              </a:rPr>
              <a:t>C(n+1,3)</a:t>
            </a:r>
            <a:endParaRPr lang="zh-CN" altLang="en-US" sz="2600" baseline="300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97956"/>
              </p:ext>
            </p:extLst>
          </p:nvPr>
        </p:nvGraphicFramePr>
        <p:xfrm>
          <a:off x="1097105" y="4676210"/>
          <a:ext cx="2070735" cy="12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3" imgW="1079500" imgH="660400" progId="Equation.KSEE3">
                  <p:embed/>
                </p:oleObj>
              </mc:Choice>
              <mc:Fallback>
                <p:oleObj r:id="rId3" imgW="1079500" imgH="6604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105" y="4676210"/>
                        <a:ext cx="2070735" cy="126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般生成函数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(Ordinary Generating Function)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</a:rPr>
              <a:t>在</a:t>
            </a:r>
            <a:r>
              <a:rPr lang="en-US" altLang="zh-CN" sz="3200">
                <a:latin typeface="微软雅黑 Light" panose="020B0502040204020203" charset="-122"/>
                <a:ea typeface="微软雅黑 Light" panose="020B0502040204020203" charset="-122"/>
              </a:rPr>
              <a:t>OGF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</a:rPr>
              <a:t>的运算中，有一些很常用的式子：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13815" y="2237105"/>
          <a:ext cx="1597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3" imgW="787400" imgH="419100" progId="Equation.KSEE3">
                  <p:embed/>
                </p:oleObj>
              </mc:Choice>
              <mc:Fallback>
                <p:oleObj r:id="rId3" imgW="787400" imgH="4191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3815" y="2237105"/>
                        <a:ext cx="159702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0465" y="3270250"/>
          <a:ext cx="5234305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r:id="rId5" imgW="2286000" imgH="419100" progId="Equation.KSEE3">
                  <p:embed/>
                </p:oleObj>
              </mc:Choice>
              <mc:Fallback>
                <p:oleObj r:id="rId5" imgW="2286000" imgH="4191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0465" y="3270250"/>
                        <a:ext cx="5234305" cy="95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6800" y="4576445"/>
          <a:ext cx="1349375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r:id="rId7" imgW="673100" imgH="444500" progId="Equation.KSEE3">
                  <p:embed/>
                </p:oleObj>
              </mc:Choice>
              <mc:Fallback>
                <p:oleObj r:id="rId7" imgW="673100" imgH="4445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576445"/>
                        <a:ext cx="1349375" cy="89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>
            <a:normAutofit/>
          </a:bodyPr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请求出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{1,4,9,16,25...n</a:t>
            </a:r>
            <a:r>
              <a:rPr lang="en-US" altLang="zh-CN" baseline="30000"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}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的生成函数</a:t>
            </a: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53E4B-1A5E-46A3-AA18-BA2BF5B8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1CE04-2D2D-47DC-9102-3C2D98868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卷积的形式一般为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op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op</a:t>
                </a:r>
                <a:r>
                  <a:rPr lang="zh-CN" altLang="en-US" dirty="0"/>
                  <a:t>表示一种运算例如</a:t>
                </a:r>
                <a:r>
                  <a:rPr lang="en-US" altLang="zh-CN" dirty="0" err="1"/>
                  <a:t>max,xor</a:t>
                </a:r>
                <a:r>
                  <a:rPr lang="en-US" altLang="zh-CN" dirty="0"/>
                  <a:t>,+</a:t>
                </a:r>
                <a:r>
                  <a:rPr lang="zh-CN" altLang="en-US" dirty="0"/>
                  <a:t>等</a:t>
                </a:r>
                <a:endParaRPr lang="en-US" altLang="zh-CN" dirty="0"/>
              </a:p>
              <a:p>
                <a:r>
                  <a:rPr lang="zh-CN" altLang="en-US" dirty="0"/>
                  <a:t>一般暴力计算的时间复杂度为</a:t>
                </a:r>
                <a:r>
                  <a:rPr lang="en-US" altLang="zh-CN" dirty="0"/>
                  <a:t>n^2</a:t>
                </a:r>
                <a:r>
                  <a:rPr lang="zh-CN" altLang="en-US" dirty="0"/>
                  <a:t>，但是我们可以通过某些变换把卷积变换成点积，这样计算就比较方便。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1CE04-2D2D-47DC-9102-3C2D98868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6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内容占位符 3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93135" y="1391285"/>
          <a:ext cx="4825365" cy="459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1917065" imgH="2032000" progId="Equation.KSEE3">
                  <p:embed/>
                </p:oleObj>
              </mc:Choice>
              <mc:Fallback>
                <p:oleObj r:id="rId3" imgW="1917065" imgH="2032000" progId="Equation.KSEE3">
                  <p:embed/>
                  <p:pic>
                    <p:nvPicPr>
                      <p:cNvPr id="4" name="内容占位符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3135" y="1391285"/>
                        <a:ext cx="4825365" cy="459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给出下列数列的生成函数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1.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斐波那契数列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2.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卡特兰数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9E11EF-4092-4D64-8136-22135C92AF87}"/>
                  </a:ext>
                </a:extLst>
              </p:cNvPr>
              <p:cNvSpPr txBox="1"/>
              <p:nvPr/>
            </p:nvSpPr>
            <p:spPr>
              <a:xfrm>
                <a:off x="1145822" y="936978"/>
                <a:ext cx="9900356" cy="39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1.</a:t>
                </a:r>
              </a:p>
              <a:p>
                <a:r>
                  <a:rPr lang="zh-CN" altLang="en-US" sz="2800" dirty="0"/>
                  <a:t>由于</a:t>
                </a:r>
                <a:r>
                  <a:rPr lang="en-US" altLang="zh-CN" sz="2800" dirty="0"/>
                  <a:t>f[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]=f[i-1]+f[i-2]</a:t>
                </a:r>
              </a:p>
              <a:p>
                <a:r>
                  <a:rPr lang="zh-CN" altLang="en-US" sz="28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</a:p>
              <a:p>
                <a:r>
                  <a:rPr lang="en-US" altLang="zh-CN" sz="2800" dirty="0"/>
                  <a:t>2.</a:t>
                </a:r>
              </a:p>
              <a:p>
                <a:r>
                  <a:rPr lang="zh-CN" altLang="en-US" sz="2800" dirty="0"/>
                  <a:t>由于</a:t>
                </a:r>
                <a:r>
                  <a:rPr lang="en-US" altLang="zh-CN" sz="2800" dirty="0"/>
                  <a:t>f[n]=</a:t>
                </a:r>
                <a:r>
                  <a:rPr lang="zh-CN" altLang="en-US" sz="2800" dirty="0"/>
                  <a:t>∑</a:t>
                </a:r>
                <a:r>
                  <a:rPr lang="en-US" altLang="zh-CN" sz="2800" dirty="0"/>
                  <a:t>f[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]*f[n-i-1](0&lt;=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&lt;n)</a:t>
                </a:r>
              </a:p>
              <a:p>
                <a:r>
                  <a:rPr lang="zh-CN" altLang="en-US" sz="28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解得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1−4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9E11EF-4092-4D64-8136-22135C92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22" y="936978"/>
                <a:ext cx="9900356" cy="3975512"/>
              </a:xfrm>
              <a:prstGeom prst="rect">
                <a:avLst/>
              </a:prstGeom>
              <a:blipFill>
                <a:blip r:embed="rId2"/>
                <a:stretch>
                  <a:fillRect l="-1293" t="-1840" b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现在给你一有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个整数的序列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a[]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，有一个初始为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0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的值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res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，重复下面的过程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k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次：</a:t>
            </a: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“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随机选择一个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[1,n]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之间的下标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res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加上所有满足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i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≠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a[i]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的乘积，然后将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a[x]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减去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1”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问最后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res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的期望值，对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10^9+7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取模</a:t>
            </a: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n&lt;=5000</a:t>
            </a: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k&lt;=10^9</a:t>
            </a: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CF891E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1095"/>
          </a:xfrm>
        </p:spPr>
        <p:txBody>
          <a:bodyPr/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设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b[i]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表示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a[i]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减少了多少次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答案其实就是                   的期望值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那么设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F</a:t>
            </a:r>
            <a:r>
              <a:rPr lang="en-US" altLang="zh-CN" baseline="-25000">
                <a:latin typeface="微软雅黑 Light" panose="020B0502040204020203" charset="-122"/>
                <a:ea typeface="微软雅黑 Light" panose="020B0502040204020203" charset="-122"/>
              </a:rPr>
              <a:t>i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(x)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表示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a[i]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被减去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b[i]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之后对答案的贡献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那么</a:t>
            </a: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那么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现在我们要求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F(x)[x</a:t>
            </a:r>
            <a:r>
              <a:rPr lang="en-US" altLang="zh-CN" baseline="30000">
                <a:latin typeface="微软雅黑 Light" panose="020B0502040204020203" charset="-122"/>
                <a:ea typeface="微软雅黑 Light" panose="020B0502040204020203" charset="-122"/>
              </a:rPr>
              <a:t>k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]</a:t>
            </a:r>
            <a:r>
              <a:rPr lang="zh-CN" altLang="zh-CN">
                <a:latin typeface="微软雅黑 Light" panose="020B0502040204020203" charset="-122"/>
                <a:ea typeface="微软雅黑 Light" panose="020B0502040204020203" charset="-122"/>
              </a:rPr>
              <a:t> ，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可以直接将后面的多项式展开，次数显然是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的，前面的展开很简单，暴力卷积即可，时间复杂度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O(n</a:t>
            </a:r>
            <a:r>
              <a:rPr lang="en-US" altLang="zh-CN" baseline="30000"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)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76600" y="2192655"/>
          <a:ext cx="1952625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3" imgW="1181100" imgH="431800" progId="Equation.KSEE3">
                  <p:embed/>
                </p:oleObj>
              </mc:Choice>
              <mc:Fallback>
                <p:oleObj r:id="rId3" imgW="1181100" imgH="4318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192655"/>
                        <a:ext cx="1952625" cy="71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05535" y="3630930"/>
          <a:ext cx="2171065" cy="118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5" imgW="1308100" imgH="711200" progId="Equation.KSEE3">
                  <p:embed/>
                </p:oleObj>
              </mc:Choice>
              <mc:Fallback>
                <p:oleObj r:id="rId5" imgW="1308100" imgH="7112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5535" y="3630930"/>
                        <a:ext cx="2171065" cy="118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01520" y="4726940"/>
          <a:ext cx="210502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7" imgW="1320165" imgH="431800" progId="Equation.KSEE3">
                  <p:embed/>
                </p:oleObj>
              </mc:Choice>
              <mc:Fallback>
                <p:oleObj r:id="rId7" imgW="1320165" imgH="4318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1520" y="4726940"/>
                        <a:ext cx="2105025" cy="68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指数型生成函数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EGF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现在介绍另外一种生成函数：指数型生成函数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(EGF)</a:t>
            </a:r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EGF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的形式如下：</a:t>
            </a: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在实际实现的时候，我们储存的值是     而不是   ，只有需要用的时候才会根据需要乘上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i!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来得到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5373" y="2693988"/>
          <a:ext cx="220027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3" imgW="965200" imgH="419100" progId="Equation.KSEE3">
                  <p:embed/>
                </p:oleObj>
              </mc:Choice>
              <mc:Fallback>
                <p:oleObj r:id="rId3" imgW="965200" imgH="4191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373" y="2693988"/>
                        <a:ext cx="2200275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99910" y="3674110"/>
          <a:ext cx="461010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5" imgW="190500" imgH="393700" progId="Equation.KSEE3">
                  <p:embed/>
                </p:oleObj>
              </mc:Choice>
              <mc:Fallback>
                <p:oleObj r:id="rId5" imgW="190500" imgH="3937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9910" y="3674110"/>
                        <a:ext cx="461010" cy="65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29625" y="3803650"/>
          <a:ext cx="34988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7" imgW="152400" imgH="228600" progId="Equation.KSEE3">
                  <p:embed/>
                </p:oleObj>
              </mc:Choice>
              <mc:Fallback>
                <p:oleObj r:id="rId7" imgW="152400" imgH="2286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9625" y="3803650"/>
                        <a:ext cx="34988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3925" y="4204335"/>
          <a:ext cx="34988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9" imgW="152400" imgH="228600" progId="Equation.KSEE3">
                  <p:embed/>
                </p:oleObj>
              </mc:Choice>
              <mc:Fallback>
                <p:oleObj r:id="rId9" imgW="152400" imgH="2286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3925" y="4204335"/>
                        <a:ext cx="34988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指数型生成函数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EGF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下面结合例子来进一步理解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EGF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设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个节点带标号无向联通图个数为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f</a:t>
            </a:r>
            <a:r>
              <a:rPr lang="en-US" altLang="zh-CN" baseline="-25000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设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个节点的可以被分成两个无向联通图的无向图个数为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g</a:t>
            </a:r>
            <a:r>
              <a:rPr lang="en-US" altLang="zh-CN" baseline="-25000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那么</a:t>
            </a: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有</a:t>
            </a: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可以发现，与之前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EGF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的形式异曲同工，其实就是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EGF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卷积起来的形式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66290" y="3177540"/>
          <a:ext cx="2788920" cy="10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3" imgW="1155700" imgH="431800" progId="Equation.KSEE3">
                  <p:embed/>
                </p:oleObj>
              </mc:Choice>
              <mc:Fallback>
                <p:oleObj r:id="rId3" imgW="1155700" imgH="4318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6290" y="3177540"/>
                        <a:ext cx="2788920" cy="104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4175" y="4237355"/>
          <a:ext cx="27463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5" imgW="1079500" imgH="444500" progId="Equation.KSEE3">
                  <p:embed/>
                </p:oleObj>
              </mc:Choice>
              <mc:Fallback>
                <p:oleObj r:id="rId5" imgW="1079500" imgH="4445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4175" y="4237355"/>
                        <a:ext cx="274637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带标号对象的拼接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考虑一个带标号对象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是由若干个带标号对象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拼接而成的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那么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这个理解起来对于初学者有一定难度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举个例子，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中的三个带标号对象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a,b,c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，设其大小分别为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|a|,|b|,|c|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，将这三个对象拼接起来之后得到大小为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|a|+|b|+|c|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中的带标号对象，由于这样的组合总共算过了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3!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次，所以要除以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3!</a:t>
            </a: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再举个更具体的例子，考虑长度为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|a|+|b|+|c|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的置换个数，对于其中一种情况，它可以由三个轮换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a,b,c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拼接起来，由于有组合数对节点标号进行分配，所以对于同一个置换是被计算了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3!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次的。</a:t>
            </a:r>
          </a:p>
          <a:p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6740" y="2111375"/>
          <a:ext cx="270954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3" imgW="1459865" imgH="444500" progId="Equation.KSEE3">
                  <p:embed/>
                </p:oleObj>
              </mc:Choice>
              <mc:Fallback>
                <p:oleObj r:id="rId3" imgW="1459865" imgH="4445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740" y="2111375"/>
                        <a:ext cx="270954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带标号对象的拼接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51942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考虑长度为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|a|+|b|+|c|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的置换个数，对于其中一种情况，它可以由三个轮换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a,b,c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拼接起来，由于有组合数对节点标号进行分配，所以对于同一个置换是被计算了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3!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次的。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比如说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a=(1,2),b=(1,3,2),c=(1)</a:t>
            </a:r>
          </a:p>
          <a:p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那么会被这样计算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3!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次：</a:t>
            </a: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a=(1,2)b=(4,6,5)c=(3)</a:t>
            </a: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a=(1,2)c=(3)b=(4,6,5)</a:t>
            </a: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b=(4,6,5)a=(1,2)c=(3)</a:t>
            </a: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b=(4,6,5)c=(3)a=(1,2)</a:t>
            </a: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c=(3)a=(1,2)b=(4,6,5)</a:t>
            </a: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c=(3)b=(4,6,5)a=(1,2)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常见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EGF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00480" y="1825625"/>
          <a:ext cx="1349375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3" imgW="673100" imgH="444500" progId="Equation.KSEE3">
                  <p:embed/>
                </p:oleObj>
              </mc:Choice>
              <mc:Fallback>
                <p:oleObj r:id="rId3" imgW="673100" imgH="4445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480" y="1825625"/>
                        <a:ext cx="1349375" cy="89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内容占位符 3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40155" y="2717165"/>
          <a:ext cx="24352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5" imgW="1409700" imgH="444500" progId="Equation.KSEE3">
                  <p:embed/>
                </p:oleObj>
              </mc:Choice>
              <mc:Fallback>
                <p:oleObj r:id="rId5" imgW="1409700" imgH="444500" progId="Equation.KSEE3">
                  <p:embed/>
                  <p:pic>
                    <p:nvPicPr>
                      <p:cNvPr id="4" name="内容占位符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0155" y="2717165"/>
                        <a:ext cx="24352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39838" y="3616960"/>
          <a:ext cx="182118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7" imgW="1054100" imgH="444500" progId="Equation.KSEE3">
                  <p:embed/>
                </p:oleObj>
              </mc:Choice>
              <mc:Fallback>
                <p:oleObj r:id="rId7" imgW="1054100" imgH="4445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838" y="3616960"/>
                        <a:ext cx="182118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E2FD41-DFA6-4AF3-A061-CF09411DF5D2}"/>
              </a:ext>
            </a:extLst>
          </p:cNvPr>
          <p:cNvSpPr txBox="1"/>
          <p:nvPr/>
        </p:nvSpPr>
        <p:spPr>
          <a:xfrm>
            <a:off x="1004711" y="474133"/>
            <a:ext cx="990035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   </a:t>
            </a:r>
            <a:r>
              <a:rPr lang="zh-CN" altLang="en-US" sz="4000" dirty="0">
                <a:latin typeface="+mj-ea"/>
                <a:ea typeface="+mj-ea"/>
              </a:rPr>
              <a:t>例题 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m </a:t>
            </a:r>
            <a:r>
              <a:rPr lang="zh-CN" altLang="en-US" dirty="0"/>
              <a:t>维向量，每一维的取值只能是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或 </a:t>
            </a:r>
            <a:r>
              <a:rPr lang="en-US" altLang="zh-CN" dirty="0"/>
              <a:t>3 </a:t>
            </a:r>
            <a:r>
              <a:rPr lang="zh-CN" altLang="en-US" dirty="0"/>
              <a:t>或 </a:t>
            </a:r>
            <a:r>
              <a:rPr lang="en-US" altLang="zh-CN" dirty="0"/>
              <a:t>4</a:t>
            </a:r>
            <a:r>
              <a:rPr lang="zh-CN" altLang="en-US" dirty="0"/>
              <a:t>。接下来有 </a:t>
            </a:r>
            <a:r>
              <a:rPr lang="en-US" altLang="zh-CN" dirty="0"/>
              <a:t>q </a:t>
            </a:r>
            <a:r>
              <a:rPr lang="zh-CN" altLang="en-US" dirty="0"/>
              <a:t>个询问，每个询问都是这四种询问中的一种：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）给定一个向量 </a:t>
            </a:r>
            <a:r>
              <a:rPr lang="en-US" altLang="zh-CN" dirty="0"/>
              <a:t>C</a:t>
            </a:r>
            <a:r>
              <a:rPr lang="zh-CN" altLang="en-US" dirty="0"/>
              <a:t>，问有多少种方法从这 </a:t>
            </a:r>
            <a:r>
              <a:rPr lang="en-US" altLang="zh-CN" dirty="0"/>
              <a:t>n </a:t>
            </a:r>
            <a:r>
              <a:rPr lang="zh-CN" altLang="en-US" dirty="0"/>
              <a:t>个向量中选出 </a:t>
            </a:r>
            <a:r>
              <a:rPr lang="en-US" altLang="zh-CN" dirty="0"/>
              <a:t>2 </a:t>
            </a:r>
            <a:r>
              <a:rPr lang="zh-CN" altLang="en-US" dirty="0"/>
              <a:t>个向量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，使得对于每一维 </a:t>
            </a:r>
            <a:r>
              <a:rPr lang="en-US" altLang="zh-CN" dirty="0" err="1"/>
              <a:t>i</a:t>
            </a:r>
            <a:r>
              <a:rPr lang="en-US" altLang="zh-CN" dirty="0"/>
              <a:t>(1 ≤</a:t>
            </a:r>
            <a:r>
              <a:rPr lang="en-US" altLang="zh-CN" dirty="0" err="1"/>
              <a:t>i</a:t>
            </a:r>
            <a:r>
              <a:rPr lang="en-US" altLang="zh-CN" dirty="0"/>
              <a:t> ≤ m)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的最大值小于等于 </a:t>
            </a:r>
            <a:r>
              <a:rPr lang="en-US" altLang="zh-CN" dirty="0"/>
              <a:t>C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）给定一个向量 </a:t>
            </a:r>
            <a:r>
              <a:rPr lang="en-US" altLang="zh-CN" dirty="0"/>
              <a:t>C</a:t>
            </a:r>
            <a:r>
              <a:rPr lang="zh-CN" altLang="en-US" dirty="0"/>
              <a:t>，问有多少种方法从这 </a:t>
            </a:r>
            <a:r>
              <a:rPr lang="en-US" altLang="zh-CN" dirty="0"/>
              <a:t>n </a:t>
            </a:r>
            <a:r>
              <a:rPr lang="zh-CN" altLang="en-US" dirty="0"/>
              <a:t>个向量中选出 </a:t>
            </a:r>
            <a:r>
              <a:rPr lang="en-US" altLang="zh-CN" dirty="0"/>
              <a:t>2 </a:t>
            </a:r>
            <a:r>
              <a:rPr lang="zh-CN" altLang="en-US" dirty="0"/>
              <a:t>个向量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，使得对于每一维 </a:t>
            </a:r>
            <a:r>
              <a:rPr lang="en-US" altLang="zh-CN" dirty="0" err="1"/>
              <a:t>i</a:t>
            </a:r>
            <a:r>
              <a:rPr lang="en-US" altLang="zh-CN" dirty="0"/>
              <a:t>(1 ≤</a:t>
            </a:r>
            <a:r>
              <a:rPr lang="en-US" altLang="zh-CN" dirty="0" err="1"/>
              <a:t>i</a:t>
            </a:r>
            <a:r>
              <a:rPr lang="en-US" altLang="zh-CN" dirty="0"/>
              <a:t> ≤ m)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的最小值大于等于 </a:t>
            </a:r>
            <a:r>
              <a:rPr lang="en-US" altLang="zh-CN" dirty="0"/>
              <a:t>C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）给定一个向量 </a:t>
            </a:r>
            <a:r>
              <a:rPr lang="en-US" altLang="zh-CN" dirty="0"/>
              <a:t>C</a:t>
            </a:r>
            <a:r>
              <a:rPr lang="zh-CN" altLang="en-US" dirty="0"/>
              <a:t>，问有多少种方法从这 </a:t>
            </a:r>
            <a:r>
              <a:rPr lang="en-US" altLang="zh-CN" dirty="0"/>
              <a:t>n </a:t>
            </a:r>
            <a:r>
              <a:rPr lang="zh-CN" altLang="en-US" dirty="0"/>
              <a:t>个向量中选出 </a:t>
            </a:r>
            <a:r>
              <a:rPr lang="en-US" altLang="zh-CN" dirty="0"/>
              <a:t>2 </a:t>
            </a:r>
            <a:r>
              <a:rPr lang="zh-CN" altLang="en-US" dirty="0"/>
              <a:t>个向量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，使得对于每一维 </a:t>
            </a:r>
            <a:r>
              <a:rPr lang="en-US" altLang="zh-CN" dirty="0" err="1"/>
              <a:t>i</a:t>
            </a:r>
            <a:r>
              <a:rPr lang="en-US" altLang="zh-CN" dirty="0"/>
              <a:t>(1 ≤</a:t>
            </a:r>
            <a:r>
              <a:rPr lang="en-US" altLang="zh-CN" dirty="0" err="1"/>
              <a:t>i</a:t>
            </a:r>
            <a:r>
              <a:rPr lang="en-US" altLang="zh-CN" dirty="0"/>
              <a:t> ≤ m)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的最大值大于等于 </a:t>
            </a:r>
            <a:r>
              <a:rPr lang="en-US" altLang="zh-CN" dirty="0"/>
              <a:t>C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）给定一个向量 </a:t>
            </a:r>
            <a:r>
              <a:rPr lang="en-US" altLang="zh-CN" dirty="0"/>
              <a:t>C</a:t>
            </a:r>
            <a:r>
              <a:rPr lang="zh-CN" altLang="en-US" dirty="0"/>
              <a:t>，问有多少种方法从这 </a:t>
            </a:r>
            <a:r>
              <a:rPr lang="en-US" altLang="zh-CN" dirty="0"/>
              <a:t>n </a:t>
            </a:r>
            <a:r>
              <a:rPr lang="zh-CN" altLang="en-US" dirty="0"/>
              <a:t>个向量中选出 </a:t>
            </a:r>
            <a:r>
              <a:rPr lang="en-US" altLang="zh-CN" dirty="0"/>
              <a:t>2 </a:t>
            </a:r>
            <a:r>
              <a:rPr lang="zh-CN" altLang="en-US" dirty="0"/>
              <a:t>个向量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，使得对于每一维 </a:t>
            </a:r>
            <a:r>
              <a:rPr lang="en-US" altLang="zh-CN" dirty="0" err="1"/>
              <a:t>i</a:t>
            </a:r>
            <a:r>
              <a:rPr lang="en-US" altLang="zh-CN" dirty="0"/>
              <a:t>(1 ≤</a:t>
            </a:r>
            <a:r>
              <a:rPr lang="en-US" altLang="zh-CN" dirty="0" err="1"/>
              <a:t>i</a:t>
            </a:r>
            <a:r>
              <a:rPr lang="en-US" altLang="zh-CN" dirty="0"/>
              <a:t> ≤ m)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的最小值小于等于 </a:t>
            </a:r>
            <a:r>
              <a:rPr lang="en-US" altLang="zh-CN" dirty="0"/>
              <a:t>C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其中，</a:t>
            </a:r>
            <a:r>
              <a:rPr lang="en-US" altLang="zh-CN" dirty="0"/>
              <a:t>C </a:t>
            </a:r>
            <a:r>
              <a:rPr lang="zh-CN" altLang="en-US" dirty="0"/>
              <a:t>也是一个 </a:t>
            </a:r>
            <a:r>
              <a:rPr lang="en-US" altLang="zh-CN" dirty="0"/>
              <a:t>m </a:t>
            </a:r>
            <a:r>
              <a:rPr lang="zh-CN" altLang="en-US" dirty="0"/>
              <a:t>维向量，并且每一维的取值也只能是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或 </a:t>
            </a:r>
            <a:r>
              <a:rPr lang="en-US" altLang="zh-CN" dirty="0"/>
              <a:t>3 </a:t>
            </a:r>
            <a:r>
              <a:rPr lang="zh-CN" altLang="en-US" dirty="0"/>
              <a:t>或 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r>
              <a:rPr lang="en-US" altLang="zh-CN" dirty="0"/>
              <a:t>A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表示向量 </a:t>
            </a:r>
            <a:r>
              <a:rPr lang="en-US" altLang="zh-CN" dirty="0"/>
              <a:t>A </a:t>
            </a:r>
            <a:r>
              <a:rPr lang="zh-CN" altLang="en-US" dirty="0"/>
              <a:t>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维的值，</a:t>
            </a:r>
            <a:r>
              <a:rPr lang="en-US" altLang="zh-CN" dirty="0"/>
              <a:t>B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同理。</a:t>
            </a:r>
            <a:br>
              <a:rPr lang="zh-CN" altLang="en-US" dirty="0"/>
            </a:br>
            <a:r>
              <a:rPr lang="zh-CN" altLang="en-US" dirty="0"/>
              <a:t>为了更加准确地说明“多少种方法”的含义，我们规定：令第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次读入的向量为第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个向量，那么一种方法就对应一个集合 </a:t>
            </a:r>
            <a:r>
              <a:rPr lang="en-US" altLang="zh-CN" dirty="0"/>
              <a:t>{</a:t>
            </a:r>
            <a:r>
              <a:rPr lang="en-US" altLang="zh-CN" dirty="0" err="1"/>
              <a:t>i,j</a:t>
            </a:r>
            <a:r>
              <a:rPr lang="en-US" altLang="zh-CN" dirty="0"/>
              <a:t>}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不等于 </a:t>
            </a:r>
            <a:r>
              <a:rPr lang="en-US" altLang="zh-CN" dirty="0"/>
              <a:t>j</a:t>
            </a:r>
            <a:r>
              <a:rPr lang="zh-CN" altLang="en-US" dirty="0"/>
              <a:t>），两种方法不是同一种方法，当且仅当它们对应的集合 </a:t>
            </a:r>
            <a:r>
              <a:rPr lang="en-US" altLang="zh-CN" dirty="0"/>
              <a:t>{</a:t>
            </a:r>
            <a:r>
              <a:rPr lang="en-US" altLang="zh-CN" dirty="0" err="1"/>
              <a:t>i,j</a:t>
            </a:r>
            <a:r>
              <a:rPr lang="en-US" altLang="zh-CN" dirty="0"/>
              <a:t>} </a:t>
            </a:r>
            <a:r>
              <a:rPr lang="zh-CN" altLang="en-US" dirty="0"/>
              <a:t>不相同。</a:t>
            </a:r>
            <a:endParaRPr lang="en-US" altLang="zh-CN" dirty="0"/>
          </a:p>
          <a:p>
            <a:r>
              <a:rPr lang="en-US" altLang="zh-CN" dirty="0"/>
              <a:t>n&lt;=5e5,m&lt;=10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92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求恰好包含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个节点的带标号无向联通图的个数。</a:t>
            </a:r>
          </a:p>
          <a:p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n&lt;=100000</a:t>
            </a:r>
          </a:p>
          <a:p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38200" y="2854325"/>
            <a:ext cx="10591800" cy="3322955"/>
            <a:chOff x="1320" y="4495"/>
            <a:chExt cx="16680" cy="5233"/>
          </a:xfrm>
        </p:grpSpPr>
        <p:sp>
          <p:nvSpPr>
            <p:cNvPr id="10" name="文本框 9"/>
            <p:cNvSpPr txBox="1"/>
            <p:nvPr/>
          </p:nvSpPr>
          <p:spPr>
            <a:xfrm>
              <a:off x="1320" y="4495"/>
              <a:ext cx="1668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若干个带标号无向联通图拼接会得到带标号无向图。</a:t>
              </a:r>
              <a:endParaRPr lang="zh-CN" altLang="en-US" sz="3000" dirty="0"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设带标号无向联通图的生成函数是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G(x)</a:t>
              </a: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，带标号无向图的生成函数是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F(x)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那么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F(x)=</a:t>
              </a:r>
              <a:r>
                <a:rPr lang="en-US" altLang="zh-CN" sz="3000" dirty="0" err="1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e^G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(x)</a:t>
              </a: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，有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G(x)=ln(F(x))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显然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那么可以先预处理出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F(x)</a:t>
              </a: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，通过对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F(x)</a:t>
              </a: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取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ln</a:t>
              </a:r>
              <a:r>
                <a:rPr lang="zh-CN" altLang="en-US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可以得到</a:t>
              </a:r>
              <a:r>
                <a:rPr lang="en-US" altLang="zh-CN" sz="3000" dirty="0"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G(x)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zh-CN" altLang="en-US" sz="3000" dirty="0"/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304" y="7250"/>
            <a:ext cx="3064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r:id="rId3" imgW="1244600" imgH="444500" progId="Equation.KSEE3">
                    <p:embed/>
                  </p:oleObj>
                </mc:Choice>
                <mc:Fallback>
                  <p:oleObj r:id="rId3" imgW="1244600" imgH="444500" progId="Equation.KSEE3">
                    <p:embed/>
                    <p:pic>
                      <p:nvPicPr>
                        <p:cNvPr id="4" name="对象 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04" y="7250"/>
                          <a:ext cx="3064" cy="10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341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51nod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不动点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005"/>
            <a:ext cx="10420350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9977755" cy="42970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30E392-AD47-4F75-8FDA-A9E02E9A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Ex:</a:t>
            </a:r>
            <a:r>
              <a:rPr lang="zh-CN" altLang="en-US" dirty="0"/>
              <a:t>简单的多项式操作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782906-865F-45DC-A2B2-EADF1785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你要是不会</a:t>
            </a:r>
            <a:r>
              <a:rPr lang="en-US" altLang="zh-CN" dirty="0"/>
              <a:t>FFT</a:t>
            </a:r>
            <a:r>
              <a:rPr lang="zh-CN" altLang="en-US" dirty="0"/>
              <a:t>就不用听了。</a:t>
            </a:r>
          </a:p>
        </p:txBody>
      </p:sp>
    </p:spTree>
    <p:extLst>
      <p:ext uri="{BB962C8B-B14F-4D97-AF65-F5344CB8AC3E}">
        <p14:creationId xmlns:p14="http://schemas.microsoft.com/office/powerpoint/2010/main" val="277421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61741-2F29-46E2-8AC0-4C63F6EC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任意模数</a:t>
            </a:r>
            <a:r>
              <a:rPr lang="en-US" altLang="zh-CN" dirty="0"/>
              <a:t>NTT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3D889-462C-4F70-BD5D-90F0848B4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我们发现，当模数在</a:t>
                </a:r>
                <a:r>
                  <a:rPr lang="en-US" altLang="zh-CN" sz="2000" dirty="0"/>
                  <a:t>1e9</a:t>
                </a:r>
                <a:r>
                  <a:rPr lang="zh-CN" altLang="en-US" sz="2000" dirty="0"/>
                  <a:t>级别的时候，最后的答案会是约</a:t>
                </a:r>
                <a:r>
                  <a:rPr lang="en-US" altLang="zh-CN" sz="2000" dirty="0"/>
                  <a:t>1e24</a:t>
                </a:r>
                <a:r>
                  <a:rPr lang="zh-CN" altLang="en-US" sz="2000" dirty="0"/>
                  <a:t>级别的。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如果我们用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个不同的</a:t>
                </a:r>
                <a:r>
                  <a:rPr lang="en-US" altLang="zh-CN" sz="2000" dirty="0"/>
                  <a:t>NTT</a:t>
                </a:r>
                <a:r>
                  <a:rPr lang="zh-CN" altLang="en-US" sz="2000" dirty="0"/>
                  <a:t>模数，用</a:t>
                </a:r>
                <a:r>
                  <a:rPr lang="en-US" altLang="zh-CN" sz="2000" dirty="0"/>
                  <a:t>CRT</a:t>
                </a:r>
                <a:r>
                  <a:rPr lang="zh-CN" altLang="en-US" sz="2000" dirty="0"/>
                  <a:t>就可以还原出原来的答案，再对原模数取模。当然还可以用一大一小模数</a:t>
                </a:r>
                <a:r>
                  <a:rPr lang="en-US" altLang="zh-CN" sz="2000" dirty="0"/>
                  <a:t>(29LL&lt;&lt;57|1)</a:t>
                </a:r>
              </a:p>
              <a:p>
                <a:r>
                  <a:rPr lang="zh-CN" altLang="en-US" sz="2000" dirty="0"/>
                  <a:t>用三模数</a:t>
                </a:r>
                <a:r>
                  <a:rPr lang="en-US" altLang="zh-CN" sz="2000" dirty="0"/>
                  <a:t>NTT</a:t>
                </a:r>
                <a:r>
                  <a:rPr lang="zh-CN" altLang="en-US" sz="2000" dirty="0"/>
                  <a:t>的都是</a:t>
                </a:r>
                <a:r>
                  <a:rPr lang="en-US" altLang="zh-CN" sz="2000" dirty="0"/>
                  <a:t>sb</a:t>
                </a:r>
                <a:r>
                  <a:rPr lang="zh-CN" altLang="en-US" sz="2000" dirty="0"/>
                  <a:t>（慢死了）</a:t>
                </a:r>
                <a:endParaRPr lang="en-US" altLang="zh-CN" sz="2000" dirty="0"/>
              </a:p>
              <a:p>
                <a:r>
                  <a:rPr lang="zh-CN" altLang="en-US" sz="2000" dirty="0"/>
                  <a:t>毛爷爷写了一篇论文解决这个东西。</a:t>
                </a:r>
                <a:endParaRPr lang="en-US" altLang="zh-CN" sz="2000" dirty="0"/>
              </a:p>
              <a:p>
                <a:r>
                  <a:rPr lang="zh-CN" altLang="en-US" sz="2000" dirty="0"/>
                  <a:t>把原数写成一个</a:t>
                </a:r>
                <a:r>
                  <a:rPr lang="en-US" altLang="zh-CN" sz="2000" dirty="0"/>
                  <a:t>a*</a:t>
                </a:r>
                <a:r>
                  <a:rPr lang="en-US" altLang="zh-CN" sz="2000" dirty="0" err="1"/>
                  <a:t>p+b</a:t>
                </a:r>
                <a:r>
                  <a:rPr lang="zh-CN" altLang="en-US" sz="2000" dirty="0"/>
                  <a:t>的形式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𝑀𝑜𝑑</m:t>
                        </m:r>
                      </m:e>
                    </m:ra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那么答案是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最终一共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次</a:t>
                </a:r>
                <a:r>
                  <a:rPr lang="en-US" altLang="zh-CN" sz="2000" dirty="0" err="1"/>
                  <a:t>dft</a:t>
                </a:r>
                <a:endParaRPr lang="en-US" altLang="zh-CN" sz="2000" dirty="0"/>
              </a:p>
              <a:p>
                <a:r>
                  <a:rPr lang="zh-CN" altLang="en-US" sz="2000" dirty="0"/>
                  <a:t>（如果把虚部也利用上就可以优化到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次</a:t>
                </a:r>
                <a:r>
                  <a:rPr lang="en-US" altLang="zh-CN" sz="2000" dirty="0" err="1"/>
                  <a:t>dft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3D889-462C-4F70-BD5D-90F0848B4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3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056C2-6C98-497A-8F19-27FBFCC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DD631-6AED-42ED-AD71-C93F5D82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1471192"/>
            <a:ext cx="6554115" cy="3486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52840-A429-43E8-ADCA-9E237A81ED88}"/>
              </a:ext>
            </a:extLst>
          </p:cNvPr>
          <p:cNvSpPr txBox="1"/>
          <p:nvPr/>
        </p:nvSpPr>
        <p:spPr>
          <a:xfrm>
            <a:off x="982133" y="4957829"/>
            <a:ext cx="918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复杂度</a:t>
            </a:r>
            <a:r>
              <a:rPr lang="en-US" altLang="zh-CN" sz="2800" dirty="0"/>
              <a:t>T(n)=O(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)+T(n/2)=O(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771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A70C479-487F-4BFE-B739-AFF1255D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1" y="3323241"/>
            <a:ext cx="6458851" cy="1914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C4BB25-B4A9-4F64-8128-7232DB69A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9" y="1619967"/>
            <a:ext cx="4991797" cy="11812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836485-0FA9-4D68-892A-BF7FF4FE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牛顿迭代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5B9E-72A9-445C-B42B-3B8A57D9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22" y="1475669"/>
            <a:ext cx="10515600" cy="48799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我们首先有多项式泰勒展开的式子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F(x)</a:t>
            </a:r>
            <a:r>
              <a:rPr lang="zh-CN" altLang="en-US" sz="2000" dirty="0"/>
              <a:t>在这里是一个自变量和因变量都是的函数。</a:t>
            </a:r>
            <a:endParaRPr lang="en-US" altLang="zh-CN" sz="2000" dirty="0"/>
          </a:p>
          <a:p>
            <a:r>
              <a:rPr lang="zh-CN" altLang="en-US" sz="2000" dirty="0"/>
              <a:t>设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F(A)=0</a:t>
            </a:r>
            <a:r>
              <a:rPr lang="zh-CN" altLang="en-US" sz="2000" dirty="0"/>
              <a:t>模</a:t>
            </a:r>
            <a:r>
              <a:rPr lang="en-US" altLang="zh-CN" sz="2000" dirty="0"/>
              <a:t>x^2n</a:t>
            </a:r>
            <a:r>
              <a:rPr lang="zh-CN" altLang="en-US" sz="2000" dirty="0"/>
              <a:t>的根，</a:t>
            </a:r>
            <a:r>
              <a:rPr lang="en-US" altLang="zh-CN" sz="2000" dirty="0"/>
              <a:t>A0</a:t>
            </a:r>
            <a:r>
              <a:rPr lang="zh-CN" altLang="en-US" sz="2000" dirty="0"/>
              <a:t>是模</a:t>
            </a:r>
            <a:r>
              <a:rPr lang="en-US" altLang="zh-CN" sz="2000" dirty="0" err="1"/>
              <a:t>x^n</a:t>
            </a:r>
            <a:r>
              <a:rPr lang="zh-CN" altLang="en-US" sz="2000" dirty="0"/>
              <a:t>的根，取前两项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由于后面每一项都包含</a:t>
            </a:r>
            <a:r>
              <a:rPr lang="en-US" altLang="zh-CN" sz="2000" dirty="0"/>
              <a:t>(A-A0)^2</a:t>
            </a:r>
            <a:r>
              <a:rPr lang="zh-CN" altLang="en-US" sz="2000" dirty="0"/>
              <a:t>，在模</a:t>
            </a:r>
            <a:r>
              <a:rPr lang="en-US" altLang="zh-CN" sz="2000" dirty="0"/>
              <a:t>x^2n</a:t>
            </a:r>
            <a:r>
              <a:rPr lang="zh-CN" altLang="en-US" sz="2000" dirty="0"/>
              <a:t>意义下为</a:t>
            </a:r>
            <a:r>
              <a:rPr lang="en-US" altLang="zh-CN" sz="2000" dirty="0"/>
              <a:t>0</a:t>
            </a:r>
          </a:p>
          <a:p>
            <a:r>
              <a:rPr lang="zh-CN" altLang="en-US" sz="2000" dirty="0"/>
              <a:t>这样就可以将</a:t>
            </a:r>
            <a:r>
              <a:rPr lang="en-US" altLang="zh-CN" sz="2000" dirty="0"/>
              <a:t>A</a:t>
            </a:r>
            <a:r>
              <a:rPr lang="zh-CN" altLang="en-US" sz="2000" dirty="0"/>
              <a:t>的次数界提高一倍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6350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8FF0B-6749-412D-907D-373898E8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269"/>
            <a:ext cx="10515600" cy="4351338"/>
          </a:xfrm>
        </p:spPr>
        <p:txBody>
          <a:bodyPr/>
          <a:lstStyle/>
          <a:p>
            <a:r>
              <a:rPr lang="zh-CN" altLang="en-US" dirty="0"/>
              <a:t>练习：求逆和开根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AD94B0-A2CF-44C4-BF25-575F1139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8" y="1219147"/>
            <a:ext cx="3105583" cy="762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855E50-AD3E-477D-BB28-CD048332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8" y="2017980"/>
            <a:ext cx="4229690" cy="9526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4A12B0-373C-4756-AC6B-55726AB8ECF5}"/>
              </a:ext>
            </a:extLst>
          </p:cNvPr>
          <p:cNvSpPr txBox="1"/>
          <p:nvPr/>
        </p:nvSpPr>
        <p:spPr>
          <a:xfrm>
            <a:off x="1083733" y="1219147"/>
            <a:ext cx="5012267" cy="196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9D504-D781-433C-97C6-2B737533A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8" y="1219147"/>
            <a:ext cx="3515216" cy="7716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A8032E-102C-4D9C-BF72-91853CEB8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8" y="1990780"/>
            <a:ext cx="6049219" cy="10574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DD3CA8-2062-4234-BBC9-A26B01EF1D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8" y="3559757"/>
            <a:ext cx="3296110" cy="7906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7EB9E0-0FCC-49D5-9B4A-3C0140CC7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8" y="4318516"/>
            <a:ext cx="482984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81D0-AB99-4F58-97A2-A7CFF2A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C5EC9F-3F51-4AAA-B609-4420427F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14" y="1690688"/>
            <a:ext cx="2667372" cy="17718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83A1E1-F982-4A8F-B67A-9E50282ED527}"/>
              </a:ext>
            </a:extLst>
          </p:cNvPr>
          <p:cNvSpPr txBox="1"/>
          <p:nvPr/>
        </p:nvSpPr>
        <p:spPr>
          <a:xfrm>
            <a:off x="982133" y="4957829"/>
            <a:ext cx="918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复杂度</a:t>
            </a:r>
            <a:r>
              <a:rPr lang="en-US" altLang="zh-CN" sz="2800" dirty="0"/>
              <a:t>T(n)=O(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)+T(n/2)=O(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6741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3FA69-C0C4-4C72-A3C4-33C8A73D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AB448-C1EA-429A-BB9B-B30F2B3C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1690688"/>
            <a:ext cx="8078327" cy="1876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060EE7-8AA8-40A5-A8FC-530C158BF94B}"/>
              </a:ext>
            </a:extLst>
          </p:cNvPr>
          <p:cNvSpPr txBox="1"/>
          <p:nvPr/>
        </p:nvSpPr>
        <p:spPr>
          <a:xfrm>
            <a:off x="982133" y="4957829"/>
            <a:ext cx="918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复杂度</a:t>
            </a:r>
            <a:r>
              <a:rPr lang="en-US" altLang="zh-CN" sz="2800" dirty="0"/>
              <a:t>T(n)=O(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)+T(n/2)=O(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44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ADB13C-1CC4-467C-AD7F-6C164DC3BFFD}"/>
              </a:ext>
            </a:extLst>
          </p:cNvPr>
          <p:cNvSpPr txBox="1"/>
          <p:nvPr/>
        </p:nvSpPr>
        <p:spPr>
          <a:xfrm>
            <a:off x="1145822" y="982133"/>
            <a:ext cx="9900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把向量看成一个④进制数，相当于要我们对于每一个数求每一位的</a:t>
            </a:r>
            <a:r>
              <a:rPr lang="en-US" altLang="zh-CN" dirty="0"/>
              <a:t>max/min</a:t>
            </a:r>
            <a:r>
              <a:rPr lang="zh-CN" altLang="en-US" dirty="0"/>
              <a:t>等于这一个数的这一位的数对的方案数。</a:t>
            </a:r>
            <a:endParaRPr lang="en-US" altLang="zh-CN" dirty="0"/>
          </a:p>
          <a:p>
            <a:r>
              <a:rPr lang="zh-CN" altLang="en-US" dirty="0"/>
              <a:t>之后就是一个高维前缀和</a:t>
            </a:r>
            <a:r>
              <a:rPr lang="en-US" altLang="zh-CN" dirty="0"/>
              <a:t>/</a:t>
            </a:r>
            <a:r>
              <a:rPr lang="zh-CN" altLang="en-US" dirty="0"/>
              <a:t>后缀和就可以求答案了。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这里只讲求</a:t>
            </a:r>
            <a:r>
              <a:rPr lang="en-US" altLang="zh-CN" dirty="0"/>
              <a:t>max</a:t>
            </a:r>
            <a:r>
              <a:rPr lang="zh-CN" altLang="en-US" dirty="0"/>
              <a:t>的，求</a:t>
            </a:r>
            <a:r>
              <a:rPr lang="en-US" altLang="zh-CN" dirty="0"/>
              <a:t>min</a:t>
            </a:r>
            <a:r>
              <a:rPr lang="zh-CN" altLang="en-US" dirty="0"/>
              <a:t>的同理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表示每一位都小于等于</a:t>
            </a:r>
            <a:r>
              <a:rPr lang="en-US" altLang="zh-CN" dirty="0" err="1"/>
              <a:t>i</a:t>
            </a:r>
            <a:r>
              <a:rPr lang="zh-CN" altLang="en-US" dirty="0"/>
              <a:t>的这一位的数的个数，那么从中选两个数，两个数每一位的</a:t>
            </a:r>
            <a:r>
              <a:rPr lang="en-US" altLang="zh-CN" dirty="0"/>
              <a:t>max</a:t>
            </a:r>
            <a:r>
              <a:rPr lang="zh-CN" altLang="en-US" dirty="0"/>
              <a:t>都会小于等于</a:t>
            </a:r>
            <a:r>
              <a:rPr lang="en-US" altLang="zh-CN" dirty="0" err="1"/>
              <a:t>i</a:t>
            </a:r>
            <a:r>
              <a:rPr lang="zh-CN" altLang="en-US" dirty="0"/>
              <a:t>的这一位。反过来，两个数的每一位都必须小于等于</a:t>
            </a:r>
            <a:r>
              <a:rPr lang="en-US" altLang="zh-CN" dirty="0" err="1"/>
              <a:t>i</a:t>
            </a:r>
            <a:r>
              <a:rPr lang="zh-CN" altLang="en-US" dirty="0"/>
              <a:t>的这一位，它们这一位的</a:t>
            </a:r>
            <a:r>
              <a:rPr lang="en-US" altLang="zh-CN" dirty="0"/>
              <a:t>max</a:t>
            </a:r>
            <a:r>
              <a:rPr lang="zh-CN" altLang="en-US" dirty="0"/>
              <a:t>才会小于等于</a:t>
            </a:r>
            <a:r>
              <a:rPr lang="en-US" altLang="zh-CN" dirty="0" err="1"/>
              <a:t>i</a:t>
            </a:r>
            <a:r>
              <a:rPr lang="zh-CN" altLang="en-US" dirty="0"/>
              <a:t>的这一位。</a:t>
            </a:r>
            <a:endParaRPr lang="en-US" altLang="zh-CN" dirty="0"/>
          </a:p>
          <a:p>
            <a:r>
              <a:rPr lang="zh-CN" altLang="en-US" dirty="0"/>
              <a:t>将原数组</a:t>
            </a:r>
            <a:r>
              <a:rPr lang="en-US" altLang="zh-CN" dirty="0"/>
              <a:t>a</a:t>
            </a:r>
            <a:r>
              <a:rPr lang="zh-CN" altLang="en-US" dirty="0"/>
              <a:t>做一遍高维前缀和就可以得到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做一遍高维差分就可以得到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]=C(f[</a:t>
            </a:r>
            <a:r>
              <a:rPr lang="en-US" altLang="zh-CN" dirty="0" err="1"/>
              <a:t>i</a:t>
            </a:r>
            <a:r>
              <a:rPr lang="en-US" altLang="zh-CN" dirty="0"/>
              <a:t>],2)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即为答案数组的高维前缀和，将</a:t>
            </a:r>
            <a:r>
              <a:rPr lang="en-US" altLang="zh-CN" dirty="0"/>
              <a:t>g</a:t>
            </a:r>
            <a:r>
              <a:rPr lang="zh-CN" altLang="en-US" dirty="0"/>
              <a:t>差分就是要求的方案数。</a:t>
            </a:r>
          </a:p>
        </p:txBody>
      </p:sp>
    </p:spTree>
    <p:extLst>
      <p:ext uri="{BB962C8B-B14F-4D97-AF65-F5344CB8AC3E}">
        <p14:creationId xmlns:p14="http://schemas.microsoft.com/office/powerpoint/2010/main" val="42149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 ">
            <a:extLst>
              <a:ext uri="{FF2B5EF4-FFF2-40B4-BE49-F238E27FC236}">
                <a16:creationId xmlns:a16="http://schemas.microsoft.com/office/drawing/2014/main" id="{4FDA56D7-36B2-42B0-AFBB-5A6E4486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430487"/>
            <a:ext cx="91821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FE67B1-7530-4A80-9535-22D6928DD5F6}"/>
              </a:ext>
            </a:extLst>
          </p:cNvPr>
          <p:cNvSpPr txBox="1"/>
          <p:nvPr/>
        </p:nvSpPr>
        <p:spPr>
          <a:xfrm>
            <a:off x="1504950" y="5427513"/>
            <a:ext cx="443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n,k,q</a:t>
            </a:r>
            <a:r>
              <a:rPr lang="en-US" altLang="zh-CN" dirty="0"/>
              <a:t>&lt;=5e5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79A072C-8496-4537-A78D-6600877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416084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05E2D4-72F4-4094-B9A0-262D616EAE2F}"/>
              </a:ext>
            </a:extLst>
          </p:cNvPr>
          <p:cNvSpPr txBox="1"/>
          <p:nvPr/>
        </p:nvSpPr>
        <p:spPr>
          <a:xfrm>
            <a:off x="1145822" y="982133"/>
            <a:ext cx="99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跟上一题一样，或运算同样能看做按位</a:t>
            </a:r>
            <a:r>
              <a:rPr lang="en-US" altLang="zh-CN" dirty="0"/>
              <a:t>max</a:t>
            </a:r>
          </a:p>
          <a:p>
            <a:endParaRPr lang="en-US" altLang="zh-CN" dirty="0"/>
          </a:p>
          <a:p>
            <a:r>
              <a:rPr lang="zh-CN" altLang="en-US" dirty="0"/>
              <a:t>只是这题变成了取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  <a:endParaRPr lang="en-US" altLang="zh-CN" dirty="0"/>
          </a:p>
          <a:p>
            <a:r>
              <a:rPr lang="zh-CN" altLang="en-US" dirty="0"/>
              <a:t>之前的</a:t>
            </a:r>
            <a:r>
              <a:rPr lang="en-US" altLang="zh-CN" dirty="0"/>
              <a:t>C(f[</a:t>
            </a:r>
            <a:r>
              <a:rPr lang="en-US" altLang="zh-CN" dirty="0" err="1"/>
              <a:t>i</a:t>
            </a:r>
            <a:r>
              <a:rPr lang="en-US" altLang="zh-CN" dirty="0"/>
              <a:t>],2)</a:t>
            </a:r>
            <a:r>
              <a:rPr lang="zh-CN" altLang="en-US" dirty="0"/>
              <a:t>变成了</a:t>
            </a:r>
            <a:r>
              <a:rPr lang="en-US" altLang="zh-CN" dirty="0"/>
              <a:t>C(f[</a:t>
            </a:r>
            <a:r>
              <a:rPr lang="en-US" altLang="zh-CN" dirty="0" err="1"/>
              <a:t>i</a:t>
            </a:r>
            <a:r>
              <a:rPr lang="en-US" altLang="zh-CN" dirty="0"/>
              <a:t>],k)</a:t>
            </a:r>
            <a:r>
              <a:rPr lang="zh-CN" altLang="en-US" dirty="0"/>
              <a:t>而已。</a:t>
            </a:r>
          </a:p>
        </p:txBody>
      </p:sp>
    </p:spTree>
    <p:extLst>
      <p:ext uri="{BB962C8B-B14F-4D97-AF65-F5344CB8AC3E}">
        <p14:creationId xmlns:p14="http://schemas.microsoft.com/office/powerpoint/2010/main" val="1482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9C58A-2DBB-45B2-9E35-37485A77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FWT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40EE8-3AE4-4BFC-90A8-2AE550F1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fwt</a:t>
            </a:r>
            <a:r>
              <a:rPr lang="zh-CN" altLang="en-US" dirty="0"/>
              <a:t>就是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 err="1"/>
              <a:t>or,xor,and</a:t>
            </a:r>
            <a:r>
              <a:rPr lang="zh-CN" altLang="en-US" dirty="0"/>
              <a:t>的卷积</a:t>
            </a:r>
            <a:endParaRPr lang="en-US" altLang="zh-CN" dirty="0"/>
          </a:p>
          <a:p>
            <a:r>
              <a:rPr lang="zh-CN" altLang="en-US" dirty="0"/>
              <a:t>从上一题可以知道</a:t>
            </a:r>
            <a:r>
              <a:rPr lang="en-US" altLang="zh-CN" dirty="0"/>
              <a:t>or</a:t>
            </a:r>
            <a:r>
              <a:rPr lang="zh-CN" altLang="en-US" dirty="0"/>
              <a:t>是做一遍高维后缀和，点积，再高维差分。</a:t>
            </a:r>
            <a:endParaRPr lang="en-US" altLang="zh-CN" dirty="0"/>
          </a:p>
          <a:p>
            <a:r>
              <a:rPr lang="zh-CN" altLang="en-US" dirty="0"/>
              <a:t>同理，</a:t>
            </a:r>
            <a:r>
              <a:rPr lang="en-US" altLang="zh-CN" dirty="0"/>
              <a:t>and</a:t>
            </a:r>
            <a:r>
              <a:rPr lang="zh-CN" altLang="en-US" dirty="0"/>
              <a:t>是高维后缀和。</a:t>
            </a:r>
            <a:endParaRPr lang="en-US" altLang="zh-CN" dirty="0"/>
          </a:p>
          <a:p>
            <a:r>
              <a:rPr lang="en-US" altLang="zh-CN" dirty="0" err="1"/>
              <a:t>xor</a:t>
            </a:r>
            <a:r>
              <a:rPr lang="zh-CN" altLang="en-US" dirty="0"/>
              <a:t>是一种奇怪的变换，有兴趣自己了解。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39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C1F5-F93C-4A1B-A3AE-BF58F0C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B0A02-1575-4347-BB58-B41E9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</a:t>
            </a:r>
            <a:r>
              <a:rPr lang="en-US" altLang="zh-CN" dirty="0"/>
              <a:t>n*n</a:t>
            </a:r>
            <a:r>
              <a:rPr lang="zh-CN" altLang="en-US" dirty="0"/>
              <a:t>的矩阵。</a:t>
            </a:r>
            <a:endParaRPr lang="en-US" altLang="zh-CN" dirty="0"/>
          </a:p>
          <a:p>
            <a:r>
              <a:rPr lang="zh-CN" altLang="en-US" dirty="0"/>
              <a:t>要选</a:t>
            </a:r>
            <a:r>
              <a:rPr lang="en-US" altLang="zh-CN" dirty="0"/>
              <a:t>n</a:t>
            </a:r>
            <a:r>
              <a:rPr lang="zh-CN" altLang="en-US" dirty="0"/>
              <a:t>个格子，定义一种选择方案的价值为选的格子的权值在</a:t>
            </a:r>
            <a:r>
              <a:rPr lang="en-US" altLang="zh-CN" dirty="0"/>
              <a:t>k</a:t>
            </a:r>
            <a:r>
              <a:rPr lang="zh-CN" altLang="en-US" dirty="0"/>
              <a:t>进制下的不进位加法。</a:t>
            </a:r>
            <a:endParaRPr lang="en-US" altLang="zh-CN" dirty="0"/>
          </a:p>
          <a:p>
            <a:r>
              <a:rPr lang="zh-CN" altLang="en-US" dirty="0"/>
              <a:t>要求每一行每一列都要选恰好一个。</a:t>
            </a:r>
            <a:endParaRPr lang="en-US" altLang="zh-CN" dirty="0"/>
          </a:p>
          <a:p>
            <a:r>
              <a:rPr lang="zh-CN" altLang="en-US" dirty="0"/>
              <a:t>输出所有可能的价值。</a:t>
            </a:r>
            <a:endParaRPr lang="en-US" altLang="zh-CN" dirty="0"/>
          </a:p>
          <a:p>
            <a:r>
              <a:rPr lang="en-US" altLang="zh-CN" dirty="0"/>
              <a:t>n&lt;=50,k</a:t>
            </a:r>
            <a:r>
              <a:rPr lang="zh-CN" altLang="en-US" dirty="0"/>
              <a:t>∈</a:t>
            </a:r>
            <a:r>
              <a:rPr lang="en-US" altLang="zh-CN" dirty="0"/>
              <a:t>{2,3},0&lt;=a[</a:t>
            </a:r>
            <a:r>
              <a:rPr lang="en-US" altLang="zh-CN" dirty="0" err="1"/>
              <a:t>i</a:t>
            </a:r>
            <a:r>
              <a:rPr lang="en-US" altLang="zh-CN" dirty="0"/>
              <a:t>][j]&lt;k^7</a:t>
            </a:r>
          </a:p>
          <a:p>
            <a:endParaRPr lang="en-US" altLang="zh-CN" dirty="0"/>
          </a:p>
          <a:p>
            <a:r>
              <a:rPr lang="zh-CN" altLang="en-US" dirty="0"/>
              <a:t>提示：行列式</a:t>
            </a:r>
          </a:p>
        </p:txBody>
      </p:sp>
    </p:spTree>
    <p:extLst>
      <p:ext uri="{BB962C8B-B14F-4D97-AF65-F5344CB8AC3E}">
        <p14:creationId xmlns:p14="http://schemas.microsoft.com/office/powerpoint/2010/main" val="292394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9E11EF-4092-4D64-8136-22135C92AF87}"/>
              </a:ext>
            </a:extLst>
          </p:cNvPr>
          <p:cNvSpPr txBox="1"/>
          <p:nvPr/>
        </p:nvSpPr>
        <p:spPr>
          <a:xfrm>
            <a:off x="1145822" y="982133"/>
            <a:ext cx="9900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将每一个格子做一遍异或的</a:t>
            </a:r>
            <a:r>
              <a:rPr lang="en-US" altLang="zh-CN" dirty="0" err="1"/>
              <a:t>fwt</a:t>
            </a:r>
            <a:r>
              <a:rPr lang="zh-CN" altLang="en-US" dirty="0"/>
              <a:t>变换。</a:t>
            </a:r>
            <a:endParaRPr lang="en-US" altLang="zh-CN" dirty="0"/>
          </a:p>
          <a:p>
            <a:r>
              <a:rPr lang="zh-CN" altLang="en-US" dirty="0"/>
              <a:t>就是要求我们求这个矩阵的积和式的某一位的值是否为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由于积和式求不了，改为求行列式，为了避免正负抵消，给每一个位置一个随机权值。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进制下的</a:t>
            </a:r>
            <a:r>
              <a:rPr lang="en-US" altLang="zh-CN" dirty="0" err="1"/>
              <a:t>fwt</a:t>
            </a:r>
            <a:endParaRPr lang="en-US" altLang="zh-CN" dirty="0"/>
          </a:p>
          <a:p>
            <a:r>
              <a:rPr lang="zh-CN" altLang="en-US" dirty="0"/>
              <a:t>每一维都是模</a:t>
            </a:r>
            <a:r>
              <a:rPr lang="en-US" altLang="zh-CN" dirty="0"/>
              <a:t>3</a:t>
            </a:r>
            <a:r>
              <a:rPr lang="zh-CN" altLang="en-US" dirty="0"/>
              <a:t>意义下的循环卷积，我们可以类似</a:t>
            </a:r>
            <a:r>
              <a:rPr lang="en-US" altLang="zh-CN" dirty="0" err="1"/>
              <a:t>fft</a:t>
            </a:r>
            <a:r>
              <a:rPr lang="zh-CN" altLang="en-US" dirty="0"/>
              <a:t>求出在</a:t>
            </a:r>
            <a:r>
              <a:rPr lang="en-US" altLang="zh-CN" dirty="0"/>
              <a:t>3</a:t>
            </a:r>
            <a:r>
              <a:rPr lang="zh-CN" altLang="en-US" dirty="0"/>
              <a:t>次单位根中的点值。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最后逆变换回来，如果这个位置值不为</a:t>
            </a:r>
            <a:r>
              <a:rPr lang="en-US" altLang="zh-CN" dirty="0"/>
              <a:t>0</a:t>
            </a:r>
            <a:r>
              <a:rPr lang="zh-CN" altLang="en-US" dirty="0"/>
              <a:t>，那么这个价值一定存在，反之则大概率不存在。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太烦了不讲了（你们听不懂的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https://blog.csdn.net/qq_39972971/article/details/94439245</a:t>
            </a:r>
            <a:endParaRPr lang="en-US" altLang="zh-CN" dirty="0"/>
          </a:p>
          <a:p>
            <a:r>
              <a:rPr lang="zh-CN" altLang="en-US" dirty="0"/>
              <a:t>反正这个题很好，有兴趣自己看看吧。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84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2497</Words>
  <Application>Microsoft Office PowerPoint</Application>
  <PresentationFormat>宽屏</PresentationFormat>
  <Paragraphs>218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微软雅黑</vt:lpstr>
      <vt:lpstr>微软雅黑 Light</vt:lpstr>
      <vt:lpstr>Arial</vt:lpstr>
      <vt:lpstr>Cambria Math</vt:lpstr>
      <vt:lpstr>Office 主题​​</vt:lpstr>
      <vt:lpstr>Equation.KSEE3</vt:lpstr>
      <vt:lpstr>计数2</vt:lpstr>
      <vt:lpstr>卷积</vt:lpstr>
      <vt:lpstr>PowerPoint 演示文稿</vt:lpstr>
      <vt:lpstr>PowerPoint 演示文稿</vt:lpstr>
      <vt:lpstr>题</vt:lpstr>
      <vt:lpstr>PowerPoint 演示文稿</vt:lpstr>
      <vt:lpstr>FWT</vt:lpstr>
      <vt:lpstr>题</vt:lpstr>
      <vt:lpstr>PowerPoint 演示文稿</vt:lpstr>
      <vt:lpstr>多项式乘法</vt:lpstr>
      <vt:lpstr>题</vt:lpstr>
      <vt:lpstr>PowerPoint 演示文稿</vt:lpstr>
      <vt:lpstr>生成函数</vt:lpstr>
      <vt:lpstr>一般生成函数(Ordinary Generating Function)</vt:lpstr>
      <vt:lpstr>PowerPoint 演示文稿</vt:lpstr>
      <vt:lpstr>一般生成函数(Ordinary Generating Function)</vt:lpstr>
      <vt:lpstr>一般生成函数(Ordinary Generating Function)</vt:lpstr>
      <vt:lpstr>一般生成函数(Ordinary Generating Function)</vt:lpstr>
      <vt:lpstr>例题1</vt:lpstr>
      <vt:lpstr>例题1</vt:lpstr>
      <vt:lpstr>例题2</vt:lpstr>
      <vt:lpstr>PowerPoint 演示文稿</vt:lpstr>
      <vt:lpstr>例题3</vt:lpstr>
      <vt:lpstr>例题3</vt:lpstr>
      <vt:lpstr>指数型生成函数EGF</vt:lpstr>
      <vt:lpstr>指数型生成函数EGF</vt:lpstr>
      <vt:lpstr>带标号对象的拼接</vt:lpstr>
      <vt:lpstr>带标号对象的拼接</vt:lpstr>
      <vt:lpstr>常见EGF</vt:lpstr>
      <vt:lpstr>例题</vt:lpstr>
      <vt:lpstr>题</vt:lpstr>
      <vt:lpstr>PowerPoint 演示文稿</vt:lpstr>
      <vt:lpstr>Ex:简单的多项式操作</vt:lpstr>
      <vt:lpstr>任意模数NTT</vt:lpstr>
      <vt:lpstr>求逆</vt:lpstr>
      <vt:lpstr>牛顿迭代</vt:lpstr>
      <vt:lpstr>PowerPoint 演示文稿</vt:lpstr>
      <vt:lpstr>多项式ln</vt:lpstr>
      <vt:lpstr>多项式exp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计数2</dc:title>
  <dc:creator>403 user</dc:creator>
  <cp:lastModifiedBy>ffkay2003@126.com</cp:lastModifiedBy>
  <cp:revision>50</cp:revision>
  <dcterms:created xsi:type="dcterms:W3CDTF">2019-08-03T07:38:16Z</dcterms:created>
  <dcterms:modified xsi:type="dcterms:W3CDTF">2019-08-18T13:35:38Z</dcterms:modified>
</cp:coreProperties>
</file>