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4" r:id="rId1"/>
    <p:sldMasterId id="2147484340" r:id="rId2"/>
  </p:sldMasterIdLst>
  <p:sldIdLst>
    <p:sldId id="256" r:id="rId3"/>
    <p:sldId id="257" r:id="rId4"/>
    <p:sldId id="324" r:id="rId5"/>
    <p:sldId id="258" r:id="rId6"/>
    <p:sldId id="259" r:id="rId7"/>
    <p:sldId id="260" r:id="rId8"/>
    <p:sldId id="261" r:id="rId9"/>
    <p:sldId id="262" r:id="rId10"/>
    <p:sldId id="263" r:id="rId11"/>
    <p:sldId id="264" r:id="rId12"/>
    <p:sldId id="266" r:id="rId13"/>
    <p:sldId id="265" r:id="rId14"/>
    <p:sldId id="267" r:id="rId15"/>
    <p:sldId id="268" r:id="rId16"/>
    <p:sldId id="269" r:id="rId17"/>
    <p:sldId id="270" r:id="rId18"/>
    <p:sldId id="273" r:id="rId19"/>
    <p:sldId id="274" r:id="rId20"/>
    <p:sldId id="271" r:id="rId21"/>
    <p:sldId id="275" r:id="rId22"/>
    <p:sldId id="276" r:id="rId23"/>
    <p:sldId id="277" r:id="rId24"/>
    <p:sldId id="278" r:id="rId25"/>
    <p:sldId id="272" r:id="rId26"/>
    <p:sldId id="279" r:id="rId27"/>
    <p:sldId id="349" r:id="rId28"/>
    <p:sldId id="350" r:id="rId29"/>
    <p:sldId id="351" r:id="rId30"/>
    <p:sldId id="352" r:id="rId31"/>
    <p:sldId id="353" r:id="rId32"/>
    <p:sldId id="354" r:id="rId33"/>
    <p:sldId id="355" r:id="rId34"/>
    <p:sldId id="356" r:id="rId35"/>
    <p:sldId id="357" r:id="rId36"/>
    <p:sldId id="358" r:id="rId37"/>
    <p:sldId id="363" r:id="rId38"/>
    <p:sldId id="364" r:id="rId39"/>
    <p:sldId id="360" r:id="rId40"/>
    <p:sldId id="361" r:id="rId41"/>
    <p:sldId id="362" r:id="rId42"/>
    <p:sldId id="359" r:id="rId43"/>
    <p:sldId id="280" r:id="rId44"/>
    <p:sldId id="286" r:id="rId45"/>
    <p:sldId id="281" r:id="rId46"/>
    <p:sldId id="284" r:id="rId47"/>
    <p:sldId id="282" r:id="rId48"/>
    <p:sldId id="283" r:id="rId49"/>
    <p:sldId id="285" r:id="rId50"/>
    <p:sldId id="287" r:id="rId51"/>
    <p:sldId id="290" r:id="rId52"/>
    <p:sldId id="288" r:id="rId53"/>
    <p:sldId id="289" r:id="rId54"/>
    <p:sldId id="291" r:id="rId55"/>
    <p:sldId id="292" r:id="rId56"/>
    <p:sldId id="293" r:id="rId57"/>
    <p:sldId id="296" r:id="rId58"/>
    <p:sldId id="294" r:id="rId59"/>
    <p:sldId id="297" r:id="rId60"/>
    <p:sldId id="295" r:id="rId61"/>
    <p:sldId id="298" r:id="rId62"/>
    <p:sldId id="300" r:id="rId63"/>
    <p:sldId id="299" r:id="rId64"/>
    <p:sldId id="301" r:id="rId65"/>
    <p:sldId id="302" r:id="rId66"/>
    <p:sldId id="303" r:id="rId67"/>
    <p:sldId id="304" r:id="rId68"/>
    <p:sldId id="305" r:id="rId69"/>
    <p:sldId id="306" r:id="rId70"/>
    <p:sldId id="307" r:id="rId71"/>
    <p:sldId id="308" r:id="rId72"/>
    <p:sldId id="309" r:id="rId73"/>
    <p:sldId id="310" r:id="rId74"/>
    <p:sldId id="311" r:id="rId75"/>
    <p:sldId id="312" r:id="rId76"/>
    <p:sldId id="313" r:id="rId77"/>
    <p:sldId id="316" r:id="rId78"/>
    <p:sldId id="314" r:id="rId79"/>
    <p:sldId id="315" r:id="rId80"/>
    <p:sldId id="317" r:id="rId81"/>
    <p:sldId id="318" r:id="rId82"/>
    <p:sldId id="319" r:id="rId83"/>
    <p:sldId id="322" r:id="rId84"/>
    <p:sldId id="321" r:id="rId85"/>
    <p:sldId id="320" r:id="rId86"/>
    <p:sldId id="323" r:id="rId87"/>
    <p:sldId id="325" r:id="rId88"/>
    <p:sldId id="326" r:id="rId89"/>
    <p:sldId id="327" r:id="rId90"/>
    <p:sldId id="328" r:id="rId91"/>
    <p:sldId id="329" r:id="rId92"/>
    <p:sldId id="330" r:id="rId93"/>
    <p:sldId id="331" r:id="rId94"/>
    <p:sldId id="332" r:id="rId95"/>
    <p:sldId id="333" r:id="rId96"/>
    <p:sldId id="334" r:id="rId97"/>
    <p:sldId id="335" r:id="rId98"/>
    <p:sldId id="336" r:id="rId99"/>
    <p:sldId id="337" r:id="rId100"/>
    <p:sldId id="338" r:id="rId101"/>
    <p:sldId id="339" r:id="rId102"/>
    <p:sldId id="343" r:id="rId103"/>
    <p:sldId id="342" r:id="rId104"/>
    <p:sldId id="340" r:id="rId105"/>
    <p:sldId id="341" r:id="rId106"/>
    <p:sldId id="345" r:id="rId107"/>
    <p:sldId id="344" r:id="rId108"/>
    <p:sldId id="346" r:id="rId109"/>
    <p:sldId id="347" r:id="rId110"/>
    <p:sldId id="348" r:id="rId1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 lastIdx="1" clrIdx="0"/>
  <p:cmAuthor id="2" name="Admin" initials="A" lastIdx="1" clrIdx="1">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5" autoAdjust="0"/>
    <p:restoredTop sz="94660"/>
  </p:normalViewPr>
  <p:slideViewPr>
    <p:cSldViewPr>
      <p:cViewPr varScale="1">
        <p:scale>
          <a:sx n="55" d="100"/>
          <a:sy n="55" d="100"/>
        </p:scale>
        <p:origin x="1114" y="48"/>
      </p:cViewPr>
      <p:guideLst>
        <p:guide orient="horz" pos="2160"/>
        <p:guide pos="2880"/>
      </p:guideLst>
    </p:cSldViewPr>
  </p:slideViewPr>
  <p:notesTextViewPr>
    <p:cViewPr>
      <p:scale>
        <a:sx n="1" d="1"/>
        <a:sy n="1" d="1"/>
      </p:scale>
      <p:origin x="0" y="0"/>
    </p:cViewPr>
  </p:notesTextViewPr>
  <p:sorterViewPr>
    <p:cViewPr>
      <p:scale>
        <a:sx n="100" d="100"/>
        <a:sy n="100" d="100"/>
      </p:scale>
      <p:origin x="0" y="-3733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commentAuthors" Target="commentAuthor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F45AAA-ED9B-4E90-BB8E-EF3D66892F64}" type="doc">
      <dgm:prSet loTypeId="urn:microsoft.com/office/officeart/2008/layout/VerticalCircleList" loCatId="list" qsTypeId="urn:microsoft.com/office/officeart/2005/8/quickstyle/simple1" qsCatId="simple" csTypeId="urn:microsoft.com/office/officeart/2005/8/colors/accent1_2" csCatId="accent1" phldr="1"/>
      <dgm:spPr/>
      <dgm:t>
        <a:bodyPr/>
        <a:lstStyle/>
        <a:p>
          <a:endParaRPr lang="zh-CN" altLang="en-US"/>
        </a:p>
      </dgm:t>
    </dgm:pt>
    <dgm:pt modelId="{AB4A54FC-785F-40E4-AA1B-69C30F7C8074}">
      <dgm:prSet/>
      <dgm:spPr/>
      <dgm:t>
        <a:bodyPr/>
        <a:lstStyle/>
        <a:p>
          <a:r>
            <a:rPr lang="zh-CN"/>
            <a:t>分块</a:t>
          </a:r>
        </a:p>
      </dgm:t>
    </dgm:pt>
    <dgm:pt modelId="{17CA13E5-A2EB-4583-818B-50866E6EA79D}" type="parTrans" cxnId="{CA242330-3710-4945-AEF7-72B30ADAEAE8}">
      <dgm:prSet/>
      <dgm:spPr/>
      <dgm:t>
        <a:bodyPr/>
        <a:lstStyle/>
        <a:p>
          <a:endParaRPr lang="zh-CN" altLang="en-US"/>
        </a:p>
      </dgm:t>
    </dgm:pt>
    <dgm:pt modelId="{A0B49ADA-F990-475E-A67D-9CA945CD012B}" type="sibTrans" cxnId="{CA242330-3710-4945-AEF7-72B30ADAEAE8}">
      <dgm:prSet/>
      <dgm:spPr/>
      <dgm:t>
        <a:bodyPr/>
        <a:lstStyle/>
        <a:p>
          <a:endParaRPr lang="zh-CN" altLang="en-US"/>
        </a:p>
      </dgm:t>
    </dgm:pt>
    <dgm:pt modelId="{7431E1A7-95B5-4ADF-96BA-8B6DFFB80281}">
      <dgm:prSet/>
      <dgm:spPr/>
      <dgm:t>
        <a:bodyPr/>
        <a:lstStyle/>
        <a:p>
          <a:r>
            <a:rPr lang="zh-CN" dirty="0"/>
            <a:t>块状链表</a:t>
          </a:r>
        </a:p>
      </dgm:t>
    </dgm:pt>
    <dgm:pt modelId="{03D6555F-FEE9-4CC4-B77A-CC4300B6DC0A}" type="parTrans" cxnId="{393AF754-1954-43E4-BE3D-5F4343508F4B}">
      <dgm:prSet/>
      <dgm:spPr/>
      <dgm:t>
        <a:bodyPr/>
        <a:lstStyle/>
        <a:p>
          <a:endParaRPr lang="zh-CN" altLang="en-US"/>
        </a:p>
      </dgm:t>
    </dgm:pt>
    <dgm:pt modelId="{1E5C7C7F-BDBF-4619-B228-A3CD673A8293}" type="sibTrans" cxnId="{393AF754-1954-43E4-BE3D-5F4343508F4B}">
      <dgm:prSet/>
      <dgm:spPr/>
      <dgm:t>
        <a:bodyPr/>
        <a:lstStyle/>
        <a:p>
          <a:endParaRPr lang="zh-CN" altLang="en-US"/>
        </a:p>
      </dgm:t>
    </dgm:pt>
    <dgm:pt modelId="{1DD1EEB8-0A93-413C-BC1E-3034AFFA12E1}">
      <dgm:prSet/>
      <dgm:spPr/>
      <dgm:t>
        <a:bodyPr/>
        <a:lstStyle/>
        <a:p>
          <a:r>
            <a:rPr lang="zh-CN" dirty="0"/>
            <a:t>分块套分块</a:t>
          </a:r>
        </a:p>
      </dgm:t>
    </dgm:pt>
    <dgm:pt modelId="{23A9C03F-E59E-49B9-84B2-5AB4A3E4D18C}" type="parTrans" cxnId="{7FAF0B7B-438E-453D-AFF3-DEACE3B5143C}">
      <dgm:prSet/>
      <dgm:spPr/>
      <dgm:t>
        <a:bodyPr/>
        <a:lstStyle/>
        <a:p>
          <a:endParaRPr lang="zh-CN" altLang="en-US"/>
        </a:p>
      </dgm:t>
    </dgm:pt>
    <dgm:pt modelId="{FB6103BE-DE38-4F36-B843-79BB950F602D}" type="sibTrans" cxnId="{7FAF0B7B-438E-453D-AFF3-DEACE3B5143C}">
      <dgm:prSet/>
      <dgm:spPr/>
      <dgm:t>
        <a:bodyPr/>
        <a:lstStyle/>
        <a:p>
          <a:endParaRPr lang="zh-CN" altLang="en-US"/>
        </a:p>
      </dgm:t>
    </dgm:pt>
    <dgm:pt modelId="{D4694E2A-6D55-4412-8101-BE36779A109E}">
      <dgm:prSet/>
      <dgm:spPr/>
      <dgm:t>
        <a:bodyPr/>
        <a:lstStyle/>
        <a:p>
          <a:r>
            <a:rPr lang="zh-CN" dirty="0"/>
            <a:t>莫队算法</a:t>
          </a:r>
        </a:p>
      </dgm:t>
    </dgm:pt>
    <dgm:pt modelId="{0C403C57-B3D7-46CE-9204-5FC5FA73543D}" type="parTrans" cxnId="{483364FB-482E-4030-9D8F-764BFA534780}">
      <dgm:prSet/>
      <dgm:spPr/>
      <dgm:t>
        <a:bodyPr/>
        <a:lstStyle/>
        <a:p>
          <a:endParaRPr lang="zh-CN" altLang="en-US"/>
        </a:p>
      </dgm:t>
    </dgm:pt>
    <dgm:pt modelId="{EB308823-DD6E-4A7F-8DB8-7BE9F658B140}" type="sibTrans" cxnId="{483364FB-482E-4030-9D8F-764BFA534780}">
      <dgm:prSet/>
      <dgm:spPr/>
      <dgm:t>
        <a:bodyPr/>
        <a:lstStyle/>
        <a:p>
          <a:endParaRPr lang="zh-CN" altLang="en-US"/>
        </a:p>
      </dgm:t>
    </dgm:pt>
    <dgm:pt modelId="{6C3269EB-6B09-4C83-82FD-5F15784FFC27}">
      <dgm:prSet/>
      <dgm:spPr/>
      <dgm:t>
        <a:bodyPr/>
        <a:lstStyle/>
        <a:p>
          <a:r>
            <a:rPr lang="zh-CN" altLang="en-US" dirty="0"/>
            <a:t>带修改莫队</a:t>
          </a:r>
          <a:endParaRPr lang="zh-CN" dirty="0"/>
        </a:p>
      </dgm:t>
    </dgm:pt>
    <dgm:pt modelId="{F405702B-288F-48B3-A6B2-5CE890770837}" type="parTrans" cxnId="{20EBFB6B-ED38-41D9-9C50-78C87ACB241B}">
      <dgm:prSet/>
      <dgm:spPr/>
      <dgm:t>
        <a:bodyPr/>
        <a:lstStyle/>
        <a:p>
          <a:endParaRPr lang="zh-CN" altLang="en-US"/>
        </a:p>
      </dgm:t>
    </dgm:pt>
    <dgm:pt modelId="{A8C3A28F-9732-4200-BB0A-E7FA1222C47B}" type="sibTrans" cxnId="{20EBFB6B-ED38-41D9-9C50-78C87ACB241B}">
      <dgm:prSet/>
      <dgm:spPr/>
      <dgm:t>
        <a:bodyPr/>
        <a:lstStyle/>
        <a:p>
          <a:endParaRPr lang="zh-CN" altLang="en-US"/>
        </a:p>
      </dgm:t>
    </dgm:pt>
    <dgm:pt modelId="{67FFA60B-680D-4D8E-952A-05A986D0521C}">
      <dgm:prSet/>
      <dgm:spPr/>
      <dgm:t>
        <a:bodyPr/>
        <a:lstStyle/>
        <a:p>
          <a:r>
            <a:rPr lang="zh-CN" altLang="en-US" dirty="0"/>
            <a:t>多种算法的平衡</a:t>
          </a:r>
          <a:endParaRPr lang="zh-CN" dirty="0"/>
        </a:p>
      </dgm:t>
    </dgm:pt>
    <dgm:pt modelId="{EB02EF96-C95C-49D9-82F1-925B1EB93155}" type="parTrans" cxnId="{1F1AEDB3-C240-429C-8FB5-0EE5DBACADCB}">
      <dgm:prSet/>
      <dgm:spPr/>
      <dgm:t>
        <a:bodyPr/>
        <a:lstStyle/>
        <a:p>
          <a:endParaRPr lang="zh-CN" altLang="en-US"/>
        </a:p>
      </dgm:t>
    </dgm:pt>
    <dgm:pt modelId="{EC773D52-F81C-4FCD-AC76-5BA90FB5D337}" type="sibTrans" cxnId="{1F1AEDB3-C240-429C-8FB5-0EE5DBACADCB}">
      <dgm:prSet/>
      <dgm:spPr/>
      <dgm:t>
        <a:bodyPr/>
        <a:lstStyle/>
        <a:p>
          <a:endParaRPr lang="zh-CN" altLang="en-US"/>
        </a:p>
      </dgm:t>
    </dgm:pt>
    <dgm:pt modelId="{BDC14319-7336-47B8-8CAF-33E25D5066D5}" type="pres">
      <dgm:prSet presAssocID="{93F45AAA-ED9B-4E90-BB8E-EF3D66892F64}" presName="Name0" presStyleCnt="0">
        <dgm:presLayoutVars>
          <dgm:dir/>
        </dgm:presLayoutVars>
      </dgm:prSet>
      <dgm:spPr/>
    </dgm:pt>
    <dgm:pt modelId="{164BD179-7086-4B13-8345-4A01A194E56D}" type="pres">
      <dgm:prSet presAssocID="{AB4A54FC-785F-40E4-AA1B-69C30F7C8074}" presName="noChildren" presStyleCnt="0"/>
      <dgm:spPr/>
    </dgm:pt>
    <dgm:pt modelId="{99FE4A17-FB3D-4C16-AD7C-2EC4C3DD29F5}" type="pres">
      <dgm:prSet presAssocID="{AB4A54FC-785F-40E4-AA1B-69C30F7C8074}" presName="gap" presStyleCnt="0"/>
      <dgm:spPr/>
    </dgm:pt>
    <dgm:pt modelId="{1A062CFD-D433-42BC-BA14-4CF078DCD099}" type="pres">
      <dgm:prSet presAssocID="{AB4A54FC-785F-40E4-AA1B-69C30F7C8074}" presName="medCircle2" presStyleLbl="vennNode1" presStyleIdx="0" presStyleCnt="6"/>
      <dgm:spPr/>
    </dgm:pt>
    <dgm:pt modelId="{4BF42EB9-1ADF-4CF7-912B-A2D3835B4B67}" type="pres">
      <dgm:prSet presAssocID="{AB4A54FC-785F-40E4-AA1B-69C30F7C8074}" presName="txLvlOnly1" presStyleLbl="revTx" presStyleIdx="0" presStyleCnt="6"/>
      <dgm:spPr/>
    </dgm:pt>
    <dgm:pt modelId="{970DCB93-108A-4A44-A371-47733B92A23A}" type="pres">
      <dgm:prSet presAssocID="{7431E1A7-95B5-4ADF-96BA-8B6DFFB80281}" presName="noChildren" presStyleCnt="0"/>
      <dgm:spPr/>
    </dgm:pt>
    <dgm:pt modelId="{550D17CE-FFB0-47CE-BBA1-98AC18105A40}" type="pres">
      <dgm:prSet presAssocID="{7431E1A7-95B5-4ADF-96BA-8B6DFFB80281}" presName="gap" presStyleCnt="0"/>
      <dgm:spPr/>
    </dgm:pt>
    <dgm:pt modelId="{BD1AED3F-D487-4696-8E49-5CE40803C3F9}" type="pres">
      <dgm:prSet presAssocID="{7431E1A7-95B5-4ADF-96BA-8B6DFFB80281}" presName="medCircle2" presStyleLbl="vennNode1" presStyleIdx="1" presStyleCnt="6"/>
      <dgm:spPr/>
    </dgm:pt>
    <dgm:pt modelId="{FAC6395F-10D7-46DC-91BF-A6ECBC25C92A}" type="pres">
      <dgm:prSet presAssocID="{7431E1A7-95B5-4ADF-96BA-8B6DFFB80281}" presName="txLvlOnly1" presStyleLbl="revTx" presStyleIdx="1" presStyleCnt="6"/>
      <dgm:spPr/>
    </dgm:pt>
    <dgm:pt modelId="{02A9103A-83E7-409F-AB48-C8ABBF638FEF}" type="pres">
      <dgm:prSet presAssocID="{1DD1EEB8-0A93-413C-BC1E-3034AFFA12E1}" presName="noChildren" presStyleCnt="0"/>
      <dgm:spPr/>
    </dgm:pt>
    <dgm:pt modelId="{98C11892-B0FC-4AB0-A17E-86128B731ECB}" type="pres">
      <dgm:prSet presAssocID="{1DD1EEB8-0A93-413C-BC1E-3034AFFA12E1}" presName="gap" presStyleCnt="0"/>
      <dgm:spPr/>
    </dgm:pt>
    <dgm:pt modelId="{D9BD8F85-3479-4E77-B5CB-CA91B24A1BDA}" type="pres">
      <dgm:prSet presAssocID="{1DD1EEB8-0A93-413C-BC1E-3034AFFA12E1}" presName="medCircle2" presStyleLbl="vennNode1" presStyleIdx="2" presStyleCnt="6"/>
      <dgm:spPr/>
    </dgm:pt>
    <dgm:pt modelId="{D45DDBBC-E34F-4E2C-A011-540782777783}" type="pres">
      <dgm:prSet presAssocID="{1DD1EEB8-0A93-413C-BC1E-3034AFFA12E1}" presName="txLvlOnly1" presStyleLbl="revTx" presStyleIdx="2" presStyleCnt="6"/>
      <dgm:spPr/>
    </dgm:pt>
    <dgm:pt modelId="{7883B722-1E58-4D4B-923D-7E032AC7BE84}" type="pres">
      <dgm:prSet presAssocID="{D4694E2A-6D55-4412-8101-BE36779A109E}" presName="noChildren" presStyleCnt="0"/>
      <dgm:spPr/>
    </dgm:pt>
    <dgm:pt modelId="{556AD89E-1838-4257-9D35-F624050E52C8}" type="pres">
      <dgm:prSet presAssocID="{D4694E2A-6D55-4412-8101-BE36779A109E}" presName="gap" presStyleCnt="0"/>
      <dgm:spPr/>
    </dgm:pt>
    <dgm:pt modelId="{56AD8E80-91CC-4FA3-AF0E-CCAB87AC9A84}" type="pres">
      <dgm:prSet presAssocID="{D4694E2A-6D55-4412-8101-BE36779A109E}" presName="medCircle2" presStyleLbl="vennNode1" presStyleIdx="3" presStyleCnt="6"/>
      <dgm:spPr/>
    </dgm:pt>
    <dgm:pt modelId="{1D0BEFE1-EA66-4C8E-92FE-1F6BEAB9981D}" type="pres">
      <dgm:prSet presAssocID="{D4694E2A-6D55-4412-8101-BE36779A109E}" presName="txLvlOnly1" presStyleLbl="revTx" presStyleIdx="3" presStyleCnt="6"/>
      <dgm:spPr/>
    </dgm:pt>
    <dgm:pt modelId="{C21E46E7-8D45-4099-B23C-7762B2AC01E3}" type="pres">
      <dgm:prSet presAssocID="{6C3269EB-6B09-4C83-82FD-5F15784FFC27}" presName="noChildren" presStyleCnt="0"/>
      <dgm:spPr/>
    </dgm:pt>
    <dgm:pt modelId="{505C61D2-1803-4CD0-9F28-BBE0C45187B4}" type="pres">
      <dgm:prSet presAssocID="{6C3269EB-6B09-4C83-82FD-5F15784FFC27}" presName="gap" presStyleCnt="0"/>
      <dgm:spPr/>
    </dgm:pt>
    <dgm:pt modelId="{1B69C6A6-B0F4-4758-8B74-8B6220970AC1}" type="pres">
      <dgm:prSet presAssocID="{6C3269EB-6B09-4C83-82FD-5F15784FFC27}" presName="medCircle2" presStyleLbl="vennNode1" presStyleIdx="4" presStyleCnt="6"/>
      <dgm:spPr/>
    </dgm:pt>
    <dgm:pt modelId="{28E37559-8E8F-4AB7-83D9-11C929B273C2}" type="pres">
      <dgm:prSet presAssocID="{6C3269EB-6B09-4C83-82FD-5F15784FFC27}" presName="txLvlOnly1" presStyleLbl="revTx" presStyleIdx="4" presStyleCnt="6"/>
      <dgm:spPr/>
    </dgm:pt>
    <dgm:pt modelId="{1D1CA230-37A8-4B42-AD49-E0075ADE840A}" type="pres">
      <dgm:prSet presAssocID="{67FFA60B-680D-4D8E-952A-05A986D0521C}" presName="noChildren" presStyleCnt="0"/>
      <dgm:spPr/>
    </dgm:pt>
    <dgm:pt modelId="{203FAA79-117F-4808-8EE9-259BBC3524BA}" type="pres">
      <dgm:prSet presAssocID="{67FFA60B-680D-4D8E-952A-05A986D0521C}" presName="gap" presStyleCnt="0"/>
      <dgm:spPr/>
    </dgm:pt>
    <dgm:pt modelId="{7768AC8E-D60E-4C99-BD81-01A955524521}" type="pres">
      <dgm:prSet presAssocID="{67FFA60B-680D-4D8E-952A-05A986D0521C}" presName="medCircle2" presStyleLbl="vennNode1" presStyleIdx="5" presStyleCnt="6"/>
      <dgm:spPr/>
    </dgm:pt>
    <dgm:pt modelId="{4F8D9350-8BBB-4307-AB27-AD693ED859AF}" type="pres">
      <dgm:prSet presAssocID="{67FFA60B-680D-4D8E-952A-05A986D0521C}" presName="txLvlOnly1" presStyleLbl="revTx" presStyleIdx="5" presStyleCnt="6"/>
      <dgm:spPr/>
    </dgm:pt>
  </dgm:ptLst>
  <dgm:cxnLst>
    <dgm:cxn modelId="{EBFF9923-A515-4F75-A834-48B3F683D800}" type="presOf" srcId="{D4694E2A-6D55-4412-8101-BE36779A109E}" destId="{1D0BEFE1-EA66-4C8E-92FE-1F6BEAB9981D}" srcOrd="0" destOrd="0" presId="urn:microsoft.com/office/officeart/2008/layout/VerticalCircleList"/>
    <dgm:cxn modelId="{CA242330-3710-4945-AEF7-72B30ADAEAE8}" srcId="{93F45AAA-ED9B-4E90-BB8E-EF3D66892F64}" destId="{AB4A54FC-785F-40E4-AA1B-69C30F7C8074}" srcOrd="0" destOrd="0" parTransId="{17CA13E5-A2EB-4583-818B-50866E6EA79D}" sibTransId="{A0B49ADA-F990-475E-A67D-9CA945CD012B}"/>
    <dgm:cxn modelId="{8A1F4539-6606-43CE-BA61-54C458E63AC3}" type="presOf" srcId="{67FFA60B-680D-4D8E-952A-05A986D0521C}" destId="{4F8D9350-8BBB-4307-AB27-AD693ED859AF}" srcOrd="0" destOrd="0" presId="urn:microsoft.com/office/officeart/2008/layout/VerticalCircleList"/>
    <dgm:cxn modelId="{1289E542-4C70-4471-9F5E-5597017E66B5}" type="presOf" srcId="{AB4A54FC-785F-40E4-AA1B-69C30F7C8074}" destId="{4BF42EB9-1ADF-4CF7-912B-A2D3835B4B67}" srcOrd="0" destOrd="0" presId="urn:microsoft.com/office/officeart/2008/layout/VerticalCircleList"/>
    <dgm:cxn modelId="{21018266-D333-4C55-B9F4-85108823D916}" type="presOf" srcId="{6C3269EB-6B09-4C83-82FD-5F15784FFC27}" destId="{28E37559-8E8F-4AB7-83D9-11C929B273C2}" srcOrd="0" destOrd="0" presId="urn:microsoft.com/office/officeart/2008/layout/VerticalCircleList"/>
    <dgm:cxn modelId="{20EBFB6B-ED38-41D9-9C50-78C87ACB241B}" srcId="{93F45AAA-ED9B-4E90-BB8E-EF3D66892F64}" destId="{6C3269EB-6B09-4C83-82FD-5F15784FFC27}" srcOrd="4" destOrd="0" parTransId="{F405702B-288F-48B3-A6B2-5CE890770837}" sibTransId="{A8C3A28F-9732-4200-BB0A-E7FA1222C47B}"/>
    <dgm:cxn modelId="{393AF754-1954-43E4-BE3D-5F4343508F4B}" srcId="{93F45AAA-ED9B-4E90-BB8E-EF3D66892F64}" destId="{7431E1A7-95B5-4ADF-96BA-8B6DFFB80281}" srcOrd="1" destOrd="0" parTransId="{03D6555F-FEE9-4CC4-B77A-CC4300B6DC0A}" sibTransId="{1E5C7C7F-BDBF-4619-B228-A3CD673A8293}"/>
    <dgm:cxn modelId="{7FAF0B7B-438E-453D-AFF3-DEACE3B5143C}" srcId="{93F45AAA-ED9B-4E90-BB8E-EF3D66892F64}" destId="{1DD1EEB8-0A93-413C-BC1E-3034AFFA12E1}" srcOrd="2" destOrd="0" parTransId="{23A9C03F-E59E-49B9-84B2-5AB4A3E4D18C}" sibTransId="{FB6103BE-DE38-4F36-B843-79BB950F602D}"/>
    <dgm:cxn modelId="{1F1AEDB3-C240-429C-8FB5-0EE5DBACADCB}" srcId="{93F45AAA-ED9B-4E90-BB8E-EF3D66892F64}" destId="{67FFA60B-680D-4D8E-952A-05A986D0521C}" srcOrd="5" destOrd="0" parTransId="{EB02EF96-C95C-49D9-82F1-925B1EB93155}" sibTransId="{EC773D52-F81C-4FCD-AC76-5BA90FB5D337}"/>
    <dgm:cxn modelId="{4750FBB6-7420-4D18-9B52-F7A56336E9E7}" type="presOf" srcId="{1DD1EEB8-0A93-413C-BC1E-3034AFFA12E1}" destId="{D45DDBBC-E34F-4E2C-A011-540782777783}" srcOrd="0" destOrd="0" presId="urn:microsoft.com/office/officeart/2008/layout/VerticalCircleList"/>
    <dgm:cxn modelId="{A2EF2FDD-9604-4574-84C2-8489FE92C331}" type="presOf" srcId="{7431E1A7-95B5-4ADF-96BA-8B6DFFB80281}" destId="{FAC6395F-10D7-46DC-91BF-A6ECBC25C92A}" srcOrd="0" destOrd="0" presId="urn:microsoft.com/office/officeart/2008/layout/VerticalCircleList"/>
    <dgm:cxn modelId="{483364FB-482E-4030-9D8F-764BFA534780}" srcId="{93F45AAA-ED9B-4E90-BB8E-EF3D66892F64}" destId="{D4694E2A-6D55-4412-8101-BE36779A109E}" srcOrd="3" destOrd="0" parTransId="{0C403C57-B3D7-46CE-9204-5FC5FA73543D}" sibTransId="{EB308823-DD6E-4A7F-8DB8-7BE9F658B140}"/>
    <dgm:cxn modelId="{58E117FD-0A5B-412F-81BF-086CACD1ECC6}" type="presOf" srcId="{93F45AAA-ED9B-4E90-BB8E-EF3D66892F64}" destId="{BDC14319-7336-47B8-8CAF-33E25D5066D5}" srcOrd="0" destOrd="0" presId="urn:microsoft.com/office/officeart/2008/layout/VerticalCircleList"/>
    <dgm:cxn modelId="{D3AFDE9D-5E14-4C5B-BCBF-9A89437BC7AA}" type="presParOf" srcId="{BDC14319-7336-47B8-8CAF-33E25D5066D5}" destId="{164BD179-7086-4B13-8345-4A01A194E56D}" srcOrd="0" destOrd="0" presId="urn:microsoft.com/office/officeart/2008/layout/VerticalCircleList"/>
    <dgm:cxn modelId="{8EDE0F4F-89E7-4AA2-B8C2-B713A3BDB668}" type="presParOf" srcId="{164BD179-7086-4B13-8345-4A01A194E56D}" destId="{99FE4A17-FB3D-4C16-AD7C-2EC4C3DD29F5}" srcOrd="0" destOrd="0" presId="urn:microsoft.com/office/officeart/2008/layout/VerticalCircleList"/>
    <dgm:cxn modelId="{C26984C0-D988-49FC-8A5A-3F9A1624254A}" type="presParOf" srcId="{164BD179-7086-4B13-8345-4A01A194E56D}" destId="{1A062CFD-D433-42BC-BA14-4CF078DCD099}" srcOrd="1" destOrd="0" presId="urn:microsoft.com/office/officeart/2008/layout/VerticalCircleList"/>
    <dgm:cxn modelId="{13AE687B-107C-4666-B729-D5FC17A21722}" type="presParOf" srcId="{164BD179-7086-4B13-8345-4A01A194E56D}" destId="{4BF42EB9-1ADF-4CF7-912B-A2D3835B4B67}" srcOrd="2" destOrd="0" presId="urn:microsoft.com/office/officeart/2008/layout/VerticalCircleList"/>
    <dgm:cxn modelId="{FABBA151-DE53-4B85-A454-FB46EFDD28F8}" type="presParOf" srcId="{BDC14319-7336-47B8-8CAF-33E25D5066D5}" destId="{970DCB93-108A-4A44-A371-47733B92A23A}" srcOrd="1" destOrd="0" presId="urn:microsoft.com/office/officeart/2008/layout/VerticalCircleList"/>
    <dgm:cxn modelId="{75DCE20B-2DF1-4086-AF07-6B83A210A4EF}" type="presParOf" srcId="{970DCB93-108A-4A44-A371-47733B92A23A}" destId="{550D17CE-FFB0-47CE-BBA1-98AC18105A40}" srcOrd="0" destOrd="0" presId="urn:microsoft.com/office/officeart/2008/layout/VerticalCircleList"/>
    <dgm:cxn modelId="{F54DAD6A-C335-485C-916D-6BA820F52CD4}" type="presParOf" srcId="{970DCB93-108A-4A44-A371-47733B92A23A}" destId="{BD1AED3F-D487-4696-8E49-5CE40803C3F9}" srcOrd="1" destOrd="0" presId="urn:microsoft.com/office/officeart/2008/layout/VerticalCircleList"/>
    <dgm:cxn modelId="{0C3AE63D-4A23-4C0F-89B2-489441CAC97C}" type="presParOf" srcId="{970DCB93-108A-4A44-A371-47733B92A23A}" destId="{FAC6395F-10D7-46DC-91BF-A6ECBC25C92A}" srcOrd="2" destOrd="0" presId="urn:microsoft.com/office/officeart/2008/layout/VerticalCircleList"/>
    <dgm:cxn modelId="{D9B28AD7-A89D-419B-AECF-5679DB77BB0A}" type="presParOf" srcId="{BDC14319-7336-47B8-8CAF-33E25D5066D5}" destId="{02A9103A-83E7-409F-AB48-C8ABBF638FEF}" srcOrd="2" destOrd="0" presId="urn:microsoft.com/office/officeart/2008/layout/VerticalCircleList"/>
    <dgm:cxn modelId="{9CD6B1F6-A42E-488C-965F-FFB96AA29B31}" type="presParOf" srcId="{02A9103A-83E7-409F-AB48-C8ABBF638FEF}" destId="{98C11892-B0FC-4AB0-A17E-86128B731ECB}" srcOrd="0" destOrd="0" presId="urn:microsoft.com/office/officeart/2008/layout/VerticalCircleList"/>
    <dgm:cxn modelId="{981903B4-C978-4AC6-A779-85EB9B920FF9}" type="presParOf" srcId="{02A9103A-83E7-409F-AB48-C8ABBF638FEF}" destId="{D9BD8F85-3479-4E77-B5CB-CA91B24A1BDA}" srcOrd="1" destOrd="0" presId="urn:microsoft.com/office/officeart/2008/layout/VerticalCircleList"/>
    <dgm:cxn modelId="{3610E5C0-0D02-4D99-8808-A83A73CBCCFA}" type="presParOf" srcId="{02A9103A-83E7-409F-AB48-C8ABBF638FEF}" destId="{D45DDBBC-E34F-4E2C-A011-540782777783}" srcOrd="2" destOrd="0" presId="urn:microsoft.com/office/officeart/2008/layout/VerticalCircleList"/>
    <dgm:cxn modelId="{9882B93B-ED8B-42FC-8FF5-15B4C48F7C07}" type="presParOf" srcId="{BDC14319-7336-47B8-8CAF-33E25D5066D5}" destId="{7883B722-1E58-4D4B-923D-7E032AC7BE84}" srcOrd="3" destOrd="0" presId="urn:microsoft.com/office/officeart/2008/layout/VerticalCircleList"/>
    <dgm:cxn modelId="{09ACF160-3828-4A66-B3A7-192A932D19B6}" type="presParOf" srcId="{7883B722-1E58-4D4B-923D-7E032AC7BE84}" destId="{556AD89E-1838-4257-9D35-F624050E52C8}" srcOrd="0" destOrd="0" presId="urn:microsoft.com/office/officeart/2008/layout/VerticalCircleList"/>
    <dgm:cxn modelId="{457F0B45-CFE1-4FCD-92B9-CE804EDC9400}" type="presParOf" srcId="{7883B722-1E58-4D4B-923D-7E032AC7BE84}" destId="{56AD8E80-91CC-4FA3-AF0E-CCAB87AC9A84}" srcOrd="1" destOrd="0" presId="urn:microsoft.com/office/officeart/2008/layout/VerticalCircleList"/>
    <dgm:cxn modelId="{B197D419-78DD-4527-BB19-2920B662A67F}" type="presParOf" srcId="{7883B722-1E58-4D4B-923D-7E032AC7BE84}" destId="{1D0BEFE1-EA66-4C8E-92FE-1F6BEAB9981D}" srcOrd="2" destOrd="0" presId="urn:microsoft.com/office/officeart/2008/layout/VerticalCircleList"/>
    <dgm:cxn modelId="{C162CAB0-6649-4B5B-A30D-C92EA4CC2F43}" type="presParOf" srcId="{BDC14319-7336-47B8-8CAF-33E25D5066D5}" destId="{C21E46E7-8D45-4099-B23C-7762B2AC01E3}" srcOrd="4" destOrd="0" presId="urn:microsoft.com/office/officeart/2008/layout/VerticalCircleList"/>
    <dgm:cxn modelId="{7D0250B5-D75E-4867-8904-4597A1A18AB5}" type="presParOf" srcId="{C21E46E7-8D45-4099-B23C-7762B2AC01E3}" destId="{505C61D2-1803-4CD0-9F28-BBE0C45187B4}" srcOrd="0" destOrd="0" presId="urn:microsoft.com/office/officeart/2008/layout/VerticalCircleList"/>
    <dgm:cxn modelId="{9BF95445-55B2-469B-9D3F-CF282B27AEC2}" type="presParOf" srcId="{C21E46E7-8D45-4099-B23C-7762B2AC01E3}" destId="{1B69C6A6-B0F4-4758-8B74-8B6220970AC1}" srcOrd="1" destOrd="0" presId="urn:microsoft.com/office/officeart/2008/layout/VerticalCircleList"/>
    <dgm:cxn modelId="{DAC6868F-FF46-4257-84B3-D5A8E722D6BB}" type="presParOf" srcId="{C21E46E7-8D45-4099-B23C-7762B2AC01E3}" destId="{28E37559-8E8F-4AB7-83D9-11C929B273C2}" srcOrd="2" destOrd="0" presId="urn:microsoft.com/office/officeart/2008/layout/VerticalCircleList"/>
    <dgm:cxn modelId="{65AD4696-9D01-45CB-AC83-E7D167BCEB7D}" type="presParOf" srcId="{BDC14319-7336-47B8-8CAF-33E25D5066D5}" destId="{1D1CA230-37A8-4B42-AD49-E0075ADE840A}" srcOrd="5" destOrd="0" presId="urn:microsoft.com/office/officeart/2008/layout/VerticalCircleList"/>
    <dgm:cxn modelId="{43BAA636-094C-4A98-B550-A9687E6CAC7D}" type="presParOf" srcId="{1D1CA230-37A8-4B42-AD49-E0075ADE840A}" destId="{203FAA79-117F-4808-8EE9-259BBC3524BA}" srcOrd="0" destOrd="0" presId="urn:microsoft.com/office/officeart/2008/layout/VerticalCircleList"/>
    <dgm:cxn modelId="{1C0F41EC-9223-4EF8-8E63-FDD82080A602}" type="presParOf" srcId="{1D1CA230-37A8-4B42-AD49-E0075ADE840A}" destId="{7768AC8E-D60E-4C99-BD81-01A955524521}" srcOrd="1" destOrd="0" presId="urn:microsoft.com/office/officeart/2008/layout/VerticalCircleList"/>
    <dgm:cxn modelId="{DDBFBF76-9199-43A8-8F1C-69C5213D6BC0}" type="presParOf" srcId="{1D1CA230-37A8-4B42-AD49-E0075ADE840A}" destId="{4F8D9350-8BBB-4307-AB27-AD693ED859AF}"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62CFD-D433-42BC-BA14-4CF078DCD099}">
      <dsp:nvSpPr>
        <dsp:cNvPr id="0" name=""/>
        <dsp:cNvSpPr/>
      </dsp:nvSpPr>
      <dsp:spPr>
        <a:xfrm>
          <a:off x="634152" y="2076"/>
          <a:ext cx="560927" cy="560927"/>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BF42EB9-1ADF-4CF7-912B-A2D3835B4B67}">
      <dsp:nvSpPr>
        <dsp:cNvPr id="0" name=""/>
        <dsp:cNvSpPr/>
      </dsp:nvSpPr>
      <dsp:spPr>
        <a:xfrm>
          <a:off x="914615" y="2076"/>
          <a:ext cx="2992752" cy="560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0640" rIns="0" bIns="40640" numCol="1" spcCol="1270" anchor="ctr" anchorCtr="0">
          <a:noAutofit/>
        </a:bodyPr>
        <a:lstStyle/>
        <a:p>
          <a:pPr marL="0" lvl="0" indent="0" algn="l" defTabSz="1422400">
            <a:lnSpc>
              <a:spcPct val="90000"/>
            </a:lnSpc>
            <a:spcBef>
              <a:spcPct val="0"/>
            </a:spcBef>
            <a:spcAft>
              <a:spcPct val="35000"/>
            </a:spcAft>
            <a:buNone/>
          </a:pPr>
          <a:r>
            <a:rPr lang="zh-CN" altLang="en-US" sz="3200" kern="1200"/>
            <a:t>分块</a:t>
          </a:r>
        </a:p>
      </dsp:txBody>
      <dsp:txXfrm>
        <a:off x="914615" y="2076"/>
        <a:ext cx="2992752" cy="560927"/>
      </dsp:txXfrm>
    </dsp:sp>
    <dsp:sp modelId="{BD1AED3F-D487-4696-8E49-5CE40803C3F9}">
      <dsp:nvSpPr>
        <dsp:cNvPr id="0" name=""/>
        <dsp:cNvSpPr/>
      </dsp:nvSpPr>
      <dsp:spPr>
        <a:xfrm>
          <a:off x="634152" y="563003"/>
          <a:ext cx="560927" cy="560927"/>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AC6395F-10D7-46DC-91BF-A6ECBC25C92A}">
      <dsp:nvSpPr>
        <dsp:cNvPr id="0" name=""/>
        <dsp:cNvSpPr/>
      </dsp:nvSpPr>
      <dsp:spPr>
        <a:xfrm>
          <a:off x="914615" y="563003"/>
          <a:ext cx="2992752" cy="560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0640" rIns="0" bIns="40640" numCol="1" spcCol="1270" anchor="ctr" anchorCtr="0">
          <a:noAutofit/>
        </a:bodyPr>
        <a:lstStyle/>
        <a:p>
          <a:pPr marL="0" lvl="0" indent="0" algn="l" defTabSz="1422400">
            <a:lnSpc>
              <a:spcPct val="90000"/>
            </a:lnSpc>
            <a:spcBef>
              <a:spcPct val="0"/>
            </a:spcBef>
            <a:spcAft>
              <a:spcPct val="35000"/>
            </a:spcAft>
            <a:buNone/>
          </a:pPr>
          <a:r>
            <a:rPr lang="zh-CN" altLang="en-US" sz="3200" kern="1200" dirty="0"/>
            <a:t>块状链表</a:t>
          </a:r>
        </a:p>
      </dsp:txBody>
      <dsp:txXfrm>
        <a:off x="914615" y="563003"/>
        <a:ext cx="2992752" cy="560927"/>
      </dsp:txXfrm>
    </dsp:sp>
    <dsp:sp modelId="{D9BD8F85-3479-4E77-B5CB-CA91B24A1BDA}">
      <dsp:nvSpPr>
        <dsp:cNvPr id="0" name=""/>
        <dsp:cNvSpPr/>
      </dsp:nvSpPr>
      <dsp:spPr>
        <a:xfrm>
          <a:off x="634152" y="1123930"/>
          <a:ext cx="560927" cy="560927"/>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45DDBBC-E34F-4E2C-A011-540782777783}">
      <dsp:nvSpPr>
        <dsp:cNvPr id="0" name=""/>
        <dsp:cNvSpPr/>
      </dsp:nvSpPr>
      <dsp:spPr>
        <a:xfrm>
          <a:off x="914615" y="1123930"/>
          <a:ext cx="2992752" cy="560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0640" rIns="0" bIns="40640" numCol="1" spcCol="1270" anchor="ctr" anchorCtr="0">
          <a:noAutofit/>
        </a:bodyPr>
        <a:lstStyle/>
        <a:p>
          <a:pPr marL="0" lvl="0" indent="0" algn="l" defTabSz="1422400">
            <a:lnSpc>
              <a:spcPct val="90000"/>
            </a:lnSpc>
            <a:spcBef>
              <a:spcPct val="0"/>
            </a:spcBef>
            <a:spcAft>
              <a:spcPct val="35000"/>
            </a:spcAft>
            <a:buNone/>
          </a:pPr>
          <a:r>
            <a:rPr lang="zh-CN" altLang="en-US" sz="3200" kern="1200" dirty="0"/>
            <a:t>分块套分块</a:t>
          </a:r>
        </a:p>
      </dsp:txBody>
      <dsp:txXfrm>
        <a:off x="914615" y="1123930"/>
        <a:ext cx="2992752" cy="560927"/>
      </dsp:txXfrm>
    </dsp:sp>
    <dsp:sp modelId="{56AD8E80-91CC-4FA3-AF0E-CCAB87AC9A84}">
      <dsp:nvSpPr>
        <dsp:cNvPr id="0" name=""/>
        <dsp:cNvSpPr/>
      </dsp:nvSpPr>
      <dsp:spPr>
        <a:xfrm>
          <a:off x="634152" y="1684858"/>
          <a:ext cx="560927" cy="560927"/>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1D0BEFE1-EA66-4C8E-92FE-1F6BEAB9981D}">
      <dsp:nvSpPr>
        <dsp:cNvPr id="0" name=""/>
        <dsp:cNvSpPr/>
      </dsp:nvSpPr>
      <dsp:spPr>
        <a:xfrm>
          <a:off x="914615" y="1684858"/>
          <a:ext cx="2992752" cy="560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0640" rIns="0" bIns="40640" numCol="1" spcCol="1270" anchor="ctr" anchorCtr="0">
          <a:noAutofit/>
        </a:bodyPr>
        <a:lstStyle/>
        <a:p>
          <a:pPr marL="0" lvl="0" indent="0" algn="l" defTabSz="1422400">
            <a:lnSpc>
              <a:spcPct val="90000"/>
            </a:lnSpc>
            <a:spcBef>
              <a:spcPct val="0"/>
            </a:spcBef>
            <a:spcAft>
              <a:spcPct val="35000"/>
            </a:spcAft>
            <a:buNone/>
          </a:pPr>
          <a:r>
            <a:rPr lang="zh-CN" altLang="en-US" sz="3200" kern="1200" dirty="0"/>
            <a:t>莫队算法</a:t>
          </a:r>
        </a:p>
      </dsp:txBody>
      <dsp:txXfrm>
        <a:off x="914615" y="1684858"/>
        <a:ext cx="2992752" cy="560927"/>
      </dsp:txXfrm>
    </dsp:sp>
    <dsp:sp modelId="{1B69C6A6-B0F4-4758-8B74-8B6220970AC1}">
      <dsp:nvSpPr>
        <dsp:cNvPr id="0" name=""/>
        <dsp:cNvSpPr/>
      </dsp:nvSpPr>
      <dsp:spPr>
        <a:xfrm>
          <a:off x="634152" y="2245785"/>
          <a:ext cx="560927" cy="560927"/>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8E37559-8E8F-4AB7-83D9-11C929B273C2}">
      <dsp:nvSpPr>
        <dsp:cNvPr id="0" name=""/>
        <dsp:cNvSpPr/>
      </dsp:nvSpPr>
      <dsp:spPr>
        <a:xfrm>
          <a:off x="914615" y="2245785"/>
          <a:ext cx="2992752" cy="560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0640" rIns="0" bIns="40640" numCol="1" spcCol="1270" anchor="ctr" anchorCtr="0">
          <a:noAutofit/>
        </a:bodyPr>
        <a:lstStyle/>
        <a:p>
          <a:pPr marL="0" lvl="0" indent="0" algn="l" defTabSz="1422400">
            <a:lnSpc>
              <a:spcPct val="90000"/>
            </a:lnSpc>
            <a:spcBef>
              <a:spcPct val="0"/>
            </a:spcBef>
            <a:spcAft>
              <a:spcPct val="35000"/>
            </a:spcAft>
            <a:buNone/>
          </a:pPr>
          <a:r>
            <a:rPr lang="zh-CN" altLang="en-US" sz="3200" kern="1200" dirty="0"/>
            <a:t>带修改莫队</a:t>
          </a:r>
        </a:p>
      </dsp:txBody>
      <dsp:txXfrm>
        <a:off x="914615" y="2245785"/>
        <a:ext cx="2992752" cy="560927"/>
      </dsp:txXfrm>
    </dsp:sp>
    <dsp:sp modelId="{7768AC8E-D60E-4C99-BD81-01A955524521}">
      <dsp:nvSpPr>
        <dsp:cNvPr id="0" name=""/>
        <dsp:cNvSpPr/>
      </dsp:nvSpPr>
      <dsp:spPr>
        <a:xfrm>
          <a:off x="634152" y="2806712"/>
          <a:ext cx="560927" cy="560927"/>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F8D9350-8BBB-4307-AB27-AD693ED859AF}">
      <dsp:nvSpPr>
        <dsp:cNvPr id="0" name=""/>
        <dsp:cNvSpPr/>
      </dsp:nvSpPr>
      <dsp:spPr>
        <a:xfrm>
          <a:off x="914615" y="2806712"/>
          <a:ext cx="2992752" cy="560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0640" rIns="0" bIns="40640" numCol="1" spcCol="1270" anchor="ctr" anchorCtr="0">
          <a:noAutofit/>
        </a:bodyPr>
        <a:lstStyle/>
        <a:p>
          <a:pPr marL="0" lvl="0" indent="0" algn="l" defTabSz="1422400">
            <a:lnSpc>
              <a:spcPct val="90000"/>
            </a:lnSpc>
            <a:spcBef>
              <a:spcPct val="0"/>
            </a:spcBef>
            <a:spcAft>
              <a:spcPct val="35000"/>
            </a:spcAft>
            <a:buNone/>
          </a:pPr>
          <a:r>
            <a:rPr lang="zh-CN" altLang="en-US" sz="3200" kern="1200" dirty="0"/>
            <a:t>多种算法的平衡</a:t>
          </a:r>
        </a:p>
      </dsp:txBody>
      <dsp:txXfrm>
        <a:off x="914615" y="2806712"/>
        <a:ext cx="2992752" cy="560927"/>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a:extLst>
              <a:ext uri="{FF2B5EF4-FFF2-40B4-BE49-F238E27FC236}">
                <a16:creationId xmlns:a16="http://schemas.microsoft.com/office/drawing/2014/main" id="{95DDB8CE-DCDB-4925-991D-D1AB8D895298}"/>
              </a:ext>
            </a:extLst>
          </p:cNvPr>
          <p:cNvSpPr>
            <a:spLocks noGrp="1"/>
          </p:cNvSpPr>
          <p:nvPr>
            <p:ph type="dt" sz="half" idx="10"/>
          </p:nvPr>
        </p:nvSpPr>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5A41495F-CF9D-48BA-B263-D5989FAE9FB8}"/>
              </a:ext>
            </a:extLst>
          </p:cNvPr>
          <p:cNvSpPr>
            <a:spLocks noGrp="1"/>
          </p:cNvSpPr>
          <p:nvPr>
            <p:ph type="ftr" sz="quarter" idx="11"/>
          </p:nvPr>
        </p:nvSpPr>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7942C27F-4A1F-4A7E-A3AD-9E3ED9BF218C}"/>
              </a:ext>
            </a:extLst>
          </p:cNvPr>
          <p:cNvSpPr>
            <a:spLocks noGrp="1"/>
          </p:cNvSpPr>
          <p:nvPr>
            <p:ph type="sldNum" sz="quarter" idx="12"/>
          </p:nvPr>
        </p:nvSpPr>
        <p:spPr/>
        <p:txBody>
          <a:bodyPr/>
          <a:lstStyle>
            <a:lvl1pPr>
              <a:defRPr/>
            </a:lvl1pPr>
          </a:lstStyle>
          <a:p>
            <a:pPr>
              <a:defRPr/>
            </a:pPr>
            <a:fld id="{0EFEC83E-31AE-4659-B3C8-58F84299FB4E}" type="slidenum">
              <a:rPr lang="zh-CN" altLang="zh-CN"/>
              <a:pPr>
                <a:defRPr/>
              </a:pPr>
              <a:t>‹#›</a:t>
            </a:fld>
            <a:endParaRPr lang="zh-CN" altLang="zh-CN"/>
          </a:p>
        </p:txBody>
      </p:sp>
    </p:spTree>
    <p:extLst>
      <p:ext uri="{BB962C8B-B14F-4D97-AF65-F5344CB8AC3E}">
        <p14:creationId xmlns:p14="http://schemas.microsoft.com/office/powerpoint/2010/main" val="4050248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a:extLst>
              <a:ext uri="{FF2B5EF4-FFF2-40B4-BE49-F238E27FC236}">
                <a16:creationId xmlns:a16="http://schemas.microsoft.com/office/drawing/2014/main" id="{1F258DB8-83D4-4343-A387-E5B25FF967E7}"/>
              </a:ext>
            </a:extLst>
          </p:cNvPr>
          <p:cNvSpPr>
            <a:spLocks noGrp="1"/>
          </p:cNvSpPr>
          <p:nvPr>
            <p:ph type="dt" sz="half" idx="10"/>
          </p:nvPr>
        </p:nvSpPr>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76AC2ABA-8D0E-45B6-9F0D-5035797F60A7}"/>
              </a:ext>
            </a:extLst>
          </p:cNvPr>
          <p:cNvSpPr>
            <a:spLocks noGrp="1"/>
          </p:cNvSpPr>
          <p:nvPr>
            <p:ph type="ftr" sz="quarter" idx="11"/>
          </p:nvPr>
        </p:nvSpPr>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A2A1FA27-C53F-4CAC-8510-1F32CCC1370E}"/>
              </a:ext>
            </a:extLst>
          </p:cNvPr>
          <p:cNvSpPr>
            <a:spLocks noGrp="1"/>
          </p:cNvSpPr>
          <p:nvPr>
            <p:ph type="sldNum" sz="quarter" idx="12"/>
          </p:nvPr>
        </p:nvSpPr>
        <p:spPr/>
        <p:txBody>
          <a:bodyPr/>
          <a:lstStyle>
            <a:lvl1pPr>
              <a:defRPr/>
            </a:lvl1pPr>
          </a:lstStyle>
          <a:p>
            <a:pPr>
              <a:defRPr/>
            </a:pPr>
            <a:fld id="{78EE57AB-2059-45D5-97C9-DAC91C0B8C6A}" type="slidenum">
              <a:rPr lang="zh-CN" altLang="zh-CN"/>
              <a:pPr>
                <a:defRPr/>
              </a:pPr>
              <a:t>‹#›</a:t>
            </a:fld>
            <a:endParaRPr lang="zh-CN" altLang="zh-CN"/>
          </a:p>
        </p:txBody>
      </p:sp>
    </p:spTree>
    <p:extLst>
      <p:ext uri="{BB962C8B-B14F-4D97-AF65-F5344CB8AC3E}">
        <p14:creationId xmlns:p14="http://schemas.microsoft.com/office/powerpoint/2010/main" val="1905108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a:extLst>
              <a:ext uri="{FF2B5EF4-FFF2-40B4-BE49-F238E27FC236}">
                <a16:creationId xmlns:a16="http://schemas.microsoft.com/office/drawing/2014/main" id="{1FA50B44-2128-441F-B87C-FB883FFBF5FE}"/>
              </a:ext>
            </a:extLst>
          </p:cNvPr>
          <p:cNvSpPr>
            <a:spLocks noGrp="1"/>
          </p:cNvSpPr>
          <p:nvPr>
            <p:ph type="dt" sz="half" idx="10"/>
          </p:nvPr>
        </p:nvSpPr>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8EB9B778-717A-41C7-ACC4-E737217423E7}"/>
              </a:ext>
            </a:extLst>
          </p:cNvPr>
          <p:cNvSpPr>
            <a:spLocks noGrp="1"/>
          </p:cNvSpPr>
          <p:nvPr>
            <p:ph type="ftr" sz="quarter" idx="11"/>
          </p:nvPr>
        </p:nvSpPr>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D4B81B48-B138-4446-B6EE-63086C489888}"/>
              </a:ext>
            </a:extLst>
          </p:cNvPr>
          <p:cNvSpPr>
            <a:spLocks noGrp="1"/>
          </p:cNvSpPr>
          <p:nvPr>
            <p:ph type="sldNum" sz="quarter" idx="12"/>
          </p:nvPr>
        </p:nvSpPr>
        <p:spPr/>
        <p:txBody>
          <a:bodyPr/>
          <a:lstStyle>
            <a:lvl1pPr>
              <a:defRPr/>
            </a:lvl1pPr>
          </a:lstStyle>
          <a:p>
            <a:pPr>
              <a:defRPr/>
            </a:pPr>
            <a:fld id="{D7B15D0A-E355-4FBE-8536-15B856BC4AB6}" type="slidenum">
              <a:rPr lang="zh-CN" altLang="zh-CN"/>
              <a:pPr>
                <a:defRPr/>
              </a:pPr>
              <a:t>‹#›</a:t>
            </a:fld>
            <a:endParaRPr lang="zh-CN" altLang="zh-CN"/>
          </a:p>
        </p:txBody>
      </p:sp>
    </p:spTree>
    <p:extLst>
      <p:ext uri="{BB962C8B-B14F-4D97-AF65-F5344CB8AC3E}">
        <p14:creationId xmlns:p14="http://schemas.microsoft.com/office/powerpoint/2010/main" val="2032097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a:defRPr/>
            </a:pPr>
            <a:fld id="{FD9CE2D4-629C-4C5B-AFE8-DDBB54464274}" type="slidenum">
              <a:rPr lang="zh-CN" altLang="zh-CN" smtClean="0"/>
              <a:pPr>
                <a:defRPr/>
              </a:pPr>
              <a:t>‹#›</a:t>
            </a:fld>
            <a:endParaRPr lang="zh-CN" altLang="zh-CN"/>
          </a:p>
        </p:txBody>
      </p:sp>
    </p:spTree>
    <p:extLst>
      <p:ext uri="{BB962C8B-B14F-4D97-AF65-F5344CB8AC3E}">
        <p14:creationId xmlns:p14="http://schemas.microsoft.com/office/powerpoint/2010/main" val="3419833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7F738521-BEB4-49E1-974B-3636DC13F787}" type="slidenum">
              <a:rPr lang="zh-CN" altLang="zh-CN" smtClean="0"/>
              <a:pPr>
                <a:defRPr/>
              </a:pPr>
              <a:t>‹#›</a:t>
            </a:fld>
            <a:endParaRPr lang="zh-CN" altLang="zh-CN"/>
          </a:p>
        </p:txBody>
      </p:sp>
    </p:spTree>
    <p:extLst>
      <p:ext uri="{BB962C8B-B14F-4D97-AF65-F5344CB8AC3E}">
        <p14:creationId xmlns:p14="http://schemas.microsoft.com/office/powerpoint/2010/main" val="1587188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B0E97EA9-61F5-48C7-B070-D17ECA9A4712}" type="slidenum">
              <a:rPr lang="zh-CN" altLang="zh-CN" smtClean="0"/>
              <a:pPr>
                <a:defRPr/>
              </a:pPr>
              <a:t>‹#›</a:t>
            </a:fld>
            <a:endParaRPr lang="zh-CN" altLang="zh-CN"/>
          </a:p>
        </p:txBody>
      </p:sp>
    </p:spTree>
    <p:extLst>
      <p:ext uri="{BB962C8B-B14F-4D97-AF65-F5344CB8AC3E}">
        <p14:creationId xmlns:p14="http://schemas.microsoft.com/office/powerpoint/2010/main" val="2624140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zh-CN" altLang="zh-CN"/>
          </a:p>
        </p:txBody>
      </p:sp>
      <p:sp>
        <p:nvSpPr>
          <p:cNvPr id="6" name="Footer Placeholder 5"/>
          <p:cNvSpPr>
            <a:spLocks noGrp="1"/>
          </p:cNvSpPr>
          <p:nvPr>
            <p:ph type="ftr" sz="quarter" idx="11"/>
          </p:nvPr>
        </p:nvSpPr>
        <p:spPr/>
        <p:txBody>
          <a:bodyPr/>
          <a:lstStyle/>
          <a:p>
            <a:pPr>
              <a:defRPr/>
            </a:pPr>
            <a:endParaRPr lang="zh-CN" altLang="zh-C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defRPr/>
            </a:pPr>
            <a:fld id="{39103705-6DC4-49FE-BDAF-92BB6BCC9225}" type="slidenum">
              <a:rPr lang="zh-CN" altLang="zh-CN" smtClean="0"/>
              <a:pPr>
                <a:defRPr/>
              </a:pPr>
              <a:t>‹#›</a:t>
            </a:fld>
            <a:endParaRPr lang="zh-CN" altLang="zh-CN"/>
          </a:p>
        </p:txBody>
      </p:sp>
    </p:spTree>
    <p:extLst>
      <p:ext uri="{BB962C8B-B14F-4D97-AF65-F5344CB8AC3E}">
        <p14:creationId xmlns:p14="http://schemas.microsoft.com/office/powerpoint/2010/main" val="1713485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zh-CN" altLang="zh-CN"/>
          </a:p>
        </p:txBody>
      </p:sp>
      <p:sp>
        <p:nvSpPr>
          <p:cNvPr id="8" name="Footer Placeholder 7"/>
          <p:cNvSpPr>
            <a:spLocks noGrp="1"/>
          </p:cNvSpPr>
          <p:nvPr>
            <p:ph type="ftr" sz="quarter" idx="11"/>
          </p:nvPr>
        </p:nvSpPr>
        <p:spPr/>
        <p:txBody>
          <a:bodyPr/>
          <a:lstStyle/>
          <a:p>
            <a:pPr>
              <a:defRPr/>
            </a:pPr>
            <a:endParaRPr lang="zh-CN" altLang="zh-C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defRPr/>
            </a:pPr>
            <a:fld id="{DF47448F-D02C-4F50-9FBE-C83E58FED7CB}" type="slidenum">
              <a:rPr lang="zh-CN" altLang="zh-CN" smtClean="0"/>
              <a:pPr>
                <a:defRPr/>
              </a:pPr>
              <a:t>‹#›</a:t>
            </a:fld>
            <a:endParaRPr lang="zh-CN" altLang="zh-CN"/>
          </a:p>
        </p:txBody>
      </p:sp>
    </p:spTree>
    <p:extLst>
      <p:ext uri="{BB962C8B-B14F-4D97-AF65-F5344CB8AC3E}">
        <p14:creationId xmlns:p14="http://schemas.microsoft.com/office/powerpoint/2010/main" val="1823395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zh-CN" altLang="zh-CN"/>
          </a:p>
        </p:txBody>
      </p:sp>
      <p:sp>
        <p:nvSpPr>
          <p:cNvPr id="4" name="Footer Placeholder 3"/>
          <p:cNvSpPr>
            <a:spLocks noGrp="1"/>
          </p:cNvSpPr>
          <p:nvPr>
            <p:ph type="ftr" sz="quarter" idx="11"/>
          </p:nvPr>
        </p:nvSpPr>
        <p:spPr/>
        <p:txBody>
          <a:bodyPr/>
          <a:lstStyle/>
          <a:p>
            <a:pPr>
              <a:defRPr/>
            </a:pPr>
            <a:endParaRPr lang="zh-CN" altLang="zh-C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3D96BCD1-744C-4B1F-92A6-F529C2277DA7}" type="slidenum">
              <a:rPr lang="zh-CN" altLang="zh-CN" smtClean="0"/>
              <a:pPr>
                <a:defRPr/>
              </a:pPr>
              <a:t>‹#›</a:t>
            </a:fld>
            <a:endParaRPr lang="zh-CN" altLang="zh-CN"/>
          </a:p>
        </p:txBody>
      </p:sp>
    </p:spTree>
    <p:extLst>
      <p:ext uri="{BB962C8B-B14F-4D97-AF65-F5344CB8AC3E}">
        <p14:creationId xmlns:p14="http://schemas.microsoft.com/office/powerpoint/2010/main" val="298434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zh-CN" altLang="zh-CN"/>
          </a:p>
        </p:txBody>
      </p:sp>
      <p:sp>
        <p:nvSpPr>
          <p:cNvPr id="3" name="Footer Placeholder 2"/>
          <p:cNvSpPr>
            <a:spLocks noGrp="1"/>
          </p:cNvSpPr>
          <p:nvPr>
            <p:ph type="ftr" sz="quarter" idx="11"/>
          </p:nvPr>
        </p:nvSpPr>
        <p:spPr/>
        <p:txBody>
          <a:bodyPr/>
          <a:lstStyle/>
          <a:p>
            <a:pPr>
              <a:defRPr/>
            </a:pPr>
            <a:endParaRPr lang="zh-CN" altLang="zh-C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CD41AB04-DCBC-4CA8-8F32-178DC0B2736B}" type="slidenum">
              <a:rPr lang="zh-CN" altLang="zh-CN" smtClean="0"/>
              <a:pPr>
                <a:defRPr/>
              </a:pPr>
              <a:t>‹#›</a:t>
            </a:fld>
            <a:endParaRPr lang="zh-CN" altLang="zh-CN"/>
          </a:p>
        </p:txBody>
      </p:sp>
    </p:spTree>
    <p:extLst>
      <p:ext uri="{BB962C8B-B14F-4D97-AF65-F5344CB8AC3E}">
        <p14:creationId xmlns:p14="http://schemas.microsoft.com/office/powerpoint/2010/main" val="27319140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zh-CN" altLang="zh-CN"/>
          </a:p>
        </p:txBody>
      </p:sp>
      <p:sp>
        <p:nvSpPr>
          <p:cNvPr id="6" name="Footer Placeholder 5"/>
          <p:cNvSpPr>
            <a:spLocks noGrp="1"/>
          </p:cNvSpPr>
          <p:nvPr>
            <p:ph type="ftr" sz="quarter" idx="11"/>
          </p:nvPr>
        </p:nvSpPr>
        <p:spPr/>
        <p:txBody>
          <a:bodyPr/>
          <a:lstStyle/>
          <a:p>
            <a:pPr>
              <a:defRPr/>
            </a:pPr>
            <a:endParaRPr lang="zh-CN" altLang="zh-C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4ECDE3E2-C6A5-4533-934B-1E76C75816CC}" type="slidenum">
              <a:rPr lang="zh-CN" altLang="zh-CN" smtClean="0"/>
              <a:pPr>
                <a:defRPr/>
              </a:pPr>
              <a:t>‹#›</a:t>
            </a:fld>
            <a:endParaRPr lang="zh-CN" altLang="zh-CN"/>
          </a:p>
        </p:txBody>
      </p:sp>
    </p:spTree>
    <p:extLst>
      <p:ext uri="{BB962C8B-B14F-4D97-AF65-F5344CB8AC3E}">
        <p14:creationId xmlns:p14="http://schemas.microsoft.com/office/powerpoint/2010/main" val="69781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a:extLst>
              <a:ext uri="{FF2B5EF4-FFF2-40B4-BE49-F238E27FC236}">
                <a16:creationId xmlns:a16="http://schemas.microsoft.com/office/drawing/2014/main" id="{95DC8271-8FF9-49F7-B555-7800A85FC010}"/>
              </a:ext>
            </a:extLst>
          </p:cNvPr>
          <p:cNvSpPr>
            <a:spLocks noGrp="1"/>
          </p:cNvSpPr>
          <p:nvPr>
            <p:ph type="dt" sz="half" idx="10"/>
          </p:nvPr>
        </p:nvSpPr>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B4CEA6BA-2D0F-4931-A559-2ECB94281113}"/>
              </a:ext>
            </a:extLst>
          </p:cNvPr>
          <p:cNvSpPr>
            <a:spLocks noGrp="1"/>
          </p:cNvSpPr>
          <p:nvPr>
            <p:ph type="ftr" sz="quarter" idx="11"/>
          </p:nvPr>
        </p:nvSpPr>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52FC8FAA-725B-48A9-ABAC-07454F5913C6}"/>
              </a:ext>
            </a:extLst>
          </p:cNvPr>
          <p:cNvSpPr>
            <a:spLocks noGrp="1"/>
          </p:cNvSpPr>
          <p:nvPr>
            <p:ph type="sldNum" sz="quarter" idx="12"/>
          </p:nvPr>
        </p:nvSpPr>
        <p:spPr/>
        <p:txBody>
          <a:bodyPr/>
          <a:lstStyle>
            <a:lvl1pPr>
              <a:defRPr/>
            </a:lvl1pPr>
          </a:lstStyle>
          <a:p>
            <a:pPr>
              <a:defRPr/>
            </a:pPr>
            <a:fld id="{B2FF6479-FD6B-45CA-A11E-69D12082BD98}" type="slidenum">
              <a:rPr lang="zh-CN" altLang="zh-CN"/>
              <a:pPr>
                <a:defRPr/>
              </a:pPr>
              <a:t>‹#›</a:t>
            </a:fld>
            <a:endParaRPr lang="zh-CN" altLang="zh-CN"/>
          </a:p>
        </p:txBody>
      </p:sp>
    </p:spTree>
    <p:extLst>
      <p:ext uri="{BB962C8B-B14F-4D97-AF65-F5344CB8AC3E}">
        <p14:creationId xmlns:p14="http://schemas.microsoft.com/office/powerpoint/2010/main" val="36973267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zh-CN" altLang="zh-CN"/>
          </a:p>
        </p:txBody>
      </p:sp>
      <p:sp>
        <p:nvSpPr>
          <p:cNvPr id="6" name="Footer Placeholder 5"/>
          <p:cNvSpPr>
            <a:spLocks noGrp="1"/>
          </p:cNvSpPr>
          <p:nvPr>
            <p:ph type="ftr" sz="quarter" idx="11"/>
          </p:nvPr>
        </p:nvSpPr>
        <p:spPr/>
        <p:txBody>
          <a:bodyPr/>
          <a:lstStyle/>
          <a:p>
            <a:pPr>
              <a:defRPr/>
            </a:pPr>
            <a:endParaRPr lang="zh-CN" altLang="zh-C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5E215030-6C3D-49C9-89D5-8F6EAC3DEDF8}" type="slidenum">
              <a:rPr lang="zh-CN" altLang="zh-CN" smtClean="0"/>
              <a:pPr>
                <a:defRPr/>
              </a:pPr>
              <a:t>‹#›</a:t>
            </a:fld>
            <a:endParaRPr lang="zh-CN" altLang="zh-CN"/>
          </a:p>
        </p:txBody>
      </p:sp>
    </p:spTree>
    <p:extLst>
      <p:ext uri="{BB962C8B-B14F-4D97-AF65-F5344CB8AC3E}">
        <p14:creationId xmlns:p14="http://schemas.microsoft.com/office/powerpoint/2010/main" val="13312074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1B3ABDF4-BFB9-4629-A947-3A7F4911040F}" type="slidenum">
              <a:rPr lang="zh-CN" altLang="zh-CN" smtClean="0"/>
              <a:pPr>
                <a:defRPr/>
              </a:pPr>
              <a:t>‹#›</a:t>
            </a:fld>
            <a:endParaRPr lang="zh-CN" altLang="zh-CN"/>
          </a:p>
        </p:txBody>
      </p:sp>
    </p:spTree>
    <p:extLst>
      <p:ext uri="{BB962C8B-B14F-4D97-AF65-F5344CB8AC3E}">
        <p14:creationId xmlns:p14="http://schemas.microsoft.com/office/powerpoint/2010/main" val="11332660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1B3ABDF4-BFB9-4629-A947-3A7F4911040F}" type="slidenum">
              <a:rPr lang="zh-CN" altLang="zh-CN" smtClean="0"/>
              <a:pPr>
                <a:defRPr/>
              </a:pPr>
              <a:t>‹#›</a:t>
            </a:fld>
            <a:endParaRPr lang="zh-CN" altLang="zh-C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21934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zh-CN" altLang="zh-CN"/>
          </a:p>
        </p:txBody>
      </p:sp>
      <p:sp>
        <p:nvSpPr>
          <p:cNvPr id="6" name="Footer Placeholder 5"/>
          <p:cNvSpPr>
            <a:spLocks noGrp="1"/>
          </p:cNvSpPr>
          <p:nvPr>
            <p:ph type="ftr" sz="quarter" idx="11"/>
          </p:nvPr>
        </p:nvSpPr>
        <p:spPr/>
        <p:txBody>
          <a:bodyPr/>
          <a:lstStyle/>
          <a:p>
            <a:pPr>
              <a:defRPr/>
            </a:pPr>
            <a:endParaRPr lang="zh-CN" altLang="zh-C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1B3ABDF4-BFB9-4629-A947-3A7F4911040F}" type="slidenum">
              <a:rPr lang="zh-CN" altLang="zh-CN" smtClean="0"/>
              <a:pPr>
                <a:defRPr/>
              </a:pPr>
              <a:t>‹#›</a:t>
            </a:fld>
            <a:endParaRPr lang="zh-CN" altLang="zh-CN"/>
          </a:p>
        </p:txBody>
      </p:sp>
    </p:spTree>
    <p:extLst>
      <p:ext uri="{BB962C8B-B14F-4D97-AF65-F5344CB8AC3E}">
        <p14:creationId xmlns:p14="http://schemas.microsoft.com/office/powerpoint/2010/main" val="26587892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zh-CN" altLang="zh-CN"/>
          </a:p>
        </p:txBody>
      </p:sp>
      <p:sp>
        <p:nvSpPr>
          <p:cNvPr id="6" name="Footer Placeholder 5"/>
          <p:cNvSpPr>
            <a:spLocks noGrp="1"/>
          </p:cNvSpPr>
          <p:nvPr>
            <p:ph type="ftr" sz="quarter" idx="11"/>
          </p:nvPr>
        </p:nvSpPr>
        <p:spPr/>
        <p:txBody>
          <a:bodyPr/>
          <a:lstStyle/>
          <a:p>
            <a:pPr>
              <a:defRPr/>
            </a:pPr>
            <a:endParaRPr lang="zh-CN" altLang="zh-C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1B3ABDF4-BFB9-4629-A947-3A7F4911040F}" type="slidenum">
              <a:rPr lang="zh-CN" altLang="zh-CN" smtClean="0"/>
              <a:pPr>
                <a:defRPr/>
              </a:pPr>
              <a:t>‹#›</a:t>
            </a:fld>
            <a:endParaRPr lang="zh-CN" altLang="zh-C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91370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zh-CN" altLang="zh-CN"/>
          </a:p>
        </p:txBody>
      </p:sp>
      <p:sp>
        <p:nvSpPr>
          <p:cNvPr id="6" name="Footer Placeholder 5"/>
          <p:cNvSpPr>
            <a:spLocks noGrp="1"/>
          </p:cNvSpPr>
          <p:nvPr>
            <p:ph type="ftr" sz="quarter" idx="11"/>
          </p:nvPr>
        </p:nvSpPr>
        <p:spPr/>
        <p:txBody>
          <a:bodyPr/>
          <a:lstStyle/>
          <a:p>
            <a:pPr>
              <a:defRPr/>
            </a:pPr>
            <a:endParaRPr lang="zh-CN" altLang="zh-C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1B3ABDF4-BFB9-4629-A947-3A7F4911040F}" type="slidenum">
              <a:rPr lang="zh-CN" altLang="zh-CN" smtClean="0"/>
              <a:pPr>
                <a:defRPr/>
              </a:pPr>
              <a:t>‹#›</a:t>
            </a:fld>
            <a:endParaRPr lang="zh-CN" altLang="zh-CN"/>
          </a:p>
        </p:txBody>
      </p:sp>
    </p:spTree>
    <p:extLst>
      <p:ext uri="{BB962C8B-B14F-4D97-AF65-F5344CB8AC3E}">
        <p14:creationId xmlns:p14="http://schemas.microsoft.com/office/powerpoint/2010/main" val="3367180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F49451A3-2153-4DB9-9EA0-E6A7BE6C4BD8}" type="slidenum">
              <a:rPr lang="zh-CN" altLang="zh-CN" smtClean="0"/>
              <a:pPr>
                <a:defRPr/>
              </a:pPr>
              <a:t>‹#›</a:t>
            </a:fld>
            <a:endParaRPr lang="zh-CN" altLang="zh-CN"/>
          </a:p>
        </p:txBody>
      </p:sp>
    </p:spTree>
    <p:extLst>
      <p:ext uri="{BB962C8B-B14F-4D97-AF65-F5344CB8AC3E}">
        <p14:creationId xmlns:p14="http://schemas.microsoft.com/office/powerpoint/2010/main" val="4093526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A80B3CF1-8244-41BE-BEFE-B4A003D2F6EB}" type="slidenum">
              <a:rPr lang="zh-CN" altLang="zh-CN" smtClean="0"/>
              <a:pPr>
                <a:defRPr/>
              </a:pPr>
              <a:t>‹#›</a:t>
            </a:fld>
            <a:endParaRPr lang="zh-CN" altLang="zh-CN"/>
          </a:p>
        </p:txBody>
      </p:sp>
    </p:spTree>
    <p:extLst>
      <p:ext uri="{BB962C8B-B14F-4D97-AF65-F5344CB8AC3E}">
        <p14:creationId xmlns:p14="http://schemas.microsoft.com/office/powerpoint/2010/main" val="3020885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52634"/>
            <a:ext cx="7886700" cy="1500187"/>
          </a:xfrm>
        </p:spPr>
        <p:txBody>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38241B51-B579-49E2-94BB-913E14A6E9E0}"/>
              </a:ext>
            </a:extLst>
          </p:cNvPr>
          <p:cNvSpPr>
            <a:spLocks noGrp="1"/>
          </p:cNvSpPr>
          <p:nvPr>
            <p:ph type="dt" sz="half" idx="10"/>
          </p:nvPr>
        </p:nvSpPr>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46FA7217-32A1-4284-AE0E-FDBFE442B56A}"/>
              </a:ext>
            </a:extLst>
          </p:cNvPr>
          <p:cNvSpPr>
            <a:spLocks noGrp="1"/>
          </p:cNvSpPr>
          <p:nvPr>
            <p:ph type="ftr" sz="quarter" idx="11"/>
          </p:nvPr>
        </p:nvSpPr>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F79F17BF-04EA-4911-9499-C7B59FEFC744}"/>
              </a:ext>
            </a:extLst>
          </p:cNvPr>
          <p:cNvSpPr>
            <a:spLocks noGrp="1"/>
          </p:cNvSpPr>
          <p:nvPr>
            <p:ph type="sldNum" sz="quarter" idx="12"/>
          </p:nvPr>
        </p:nvSpPr>
        <p:spPr/>
        <p:txBody>
          <a:bodyPr/>
          <a:lstStyle>
            <a:lvl1pPr>
              <a:defRPr/>
            </a:lvl1pPr>
          </a:lstStyle>
          <a:p>
            <a:pPr>
              <a:defRPr/>
            </a:pPr>
            <a:fld id="{B2F89EE1-5896-4582-B8A3-D2F1067D1975}" type="slidenum">
              <a:rPr lang="zh-CN" altLang="zh-CN"/>
              <a:pPr>
                <a:defRPr/>
              </a:pPr>
              <a:t>‹#›</a:t>
            </a:fld>
            <a:endParaRPr lang="zh-CN" altLang="zh-CN"/>
          </a:p>
        </p:txBody>
      </p:sp>
    </p:spTree>
    <p:extLst>
      <p:ext uri="{BB962C8B-B14F-4D97-AF65-F5344CB8AC3E}">
        <p14:creationId xmlns:p14="http://schemas.microsoft.com/office/powerpoint/2010/main" val="2344053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a:extLst>
              <a:ext uri="{FF2B5EF4-FFF2-40B4-BE49-F238E27FC236}">
                <a16:creationId xmlns:a16="http://schemas.microsoft.com/office/drawing/2014/main" id="{43B0D1A2-8FD5-44FB-A6E5-D4BF2A1F028D}"/>
              </a:ext>
            </a:extLst>
          </p:cNvPr>
          <p:cNvSpPr>
            <a:spLocks noGrp="1"/>
          </p:cNvSpPr>
          <p:nvPr>
            <p:ph type="dt" sz="half" idx="10"/>
          </p:nvPr>
        </p:nvSpPr>
        <p:spPr/>
        <p:txBody>
          <a:bodyPr/>
          <a:lstStyle>
            <a:lvl1pPr>
              <a:defRPr/>
            </a:lvl1pPr>
          </a:lstStyle>
          <a:p>
            <a:pPr>
              <a:defRPr/>
            </a:pPr>
            <a:endParaRPr lang="zh-CN" altLang="zh-CN"/>
          </a:p>
        </p:txBody>
      </p:sp>
      <p:sp>
        <p:nvSpPr>
          <p:cNvPr id="6" name="Footer Placeholder 4">
            <a:extLst>
              <a:ext uri="{FF2B5EF4-FFF2-40B4-BE49-F238E27FC236}">
                <a16:creationId xmlns:a16="http://schemas.microsoft.com/office/drawing/2014/main" id="{6D2FAB1B-13F8-4896-AE7B-0BAAA732A532}"/>
              </a:ext>
            </a:extLst>
          </p:cNvPr>
          <p:cNvSpPr>
            <a:spLocks noGrp="1"/>
          </p:cNvSpPr>
          <p:nvPr>
            <p:ph type="ftr" sz="quarter" idx="11"/>
          </p:nvPr>
        </p:nvSpPr>
        <p:spPr/>
        <p:txBody>
          <a:bodyPr/>
          <a:lstStyle>
            <a:lvl1pPr>
              <a:defRPr/>
            </a:lvl1pPr>
          </a:lstStyle>
          <a:p>
            <a:pPr>
              <a:defRPr/>
            </a:pPr>
            <a:endParaRPr lang="zh-CN" altLang="zh-CN"/>
          </a:p>
        </p:txBody>
      </p:sp>
      <p:sp>
        <p:nvSpPr>
          <p:cNvPr id="7" name="Slide Number Placeholder 5">
            <a:extLst>
              <a:ext uri="{FF2B5EF4-FFF2-40B4-BE49-F238E27FC236}">
                <a16:creationId xmlns:a16="http://schemas.microsoft.com/office/drawing/2014/main" id="{A9D2795A-40B7-4F2F-B886-E0E92327EFD9}"/>
              </a:ext>
            </a:extLst>
          </p:cNvPr>
          <p:cNvSpPr>
            <a:spLocks noGrp="1"/>
          </p:cNvSpPr>
          <p:nvPr>
            <p:ph type="sldNum" sz="quarter" idx="12"/>
          </p:nvPr>
        </p:nvSpPr>
        <p:spPr/>
        <p:txBody>
          <a:bodyPr/>
          <a:lstStyle>
            <a:lvl1pPr>
              <a:defRPr/>
            </a:lvl1pPr>
          </a:lstStyle>
          <a:p>
            <a:pPr>
              <a:defRPr/>
            </a:pPr>
            <a:fld id="{3891B9AD-90CE-46EA-89B6-8DF5ED470494}" type="slidenum">
              <a:rPr lang="zh-CN" altLang="zh-CN"/>
              <a:pPr>
                <a:defRPr/>
              </a:pPr>
              <a:t>‹#›</a:t>
            </a:fld>
            <a:endParaRPr lang="zh-CN" altLang="zh-CN"/>
          </a:p>
        </p:txBody>
      </p:sp>
    </p:spTree>
    <p:extLst>
      <p:ext uri="{BB962C8B-B14F-4D97-AF65-F5344CB8AC3E}">
        <p14:creationId xmlns:p14="http://schemas.microsoft.com/office/powerpoint/2010/main" val="2066411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33845" y="2507551"/>
            <a:ext cx="386715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2507551"/>
            <a:ext cx="38862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
        <p:nvSpPr>
          <p:cNvPr id="7" name="Date Placeholder 3">
            <a:extLst>
              <a:ext uri="{FF2B5EF4-FFF2-40B4-BE49-F238E27FC236}">
                <a16:creationId xmlns:a16="http://schemas.microsoft.com/office/drawing/2014/main" id="{A32E3998-7C39-477A-8F31-84F207760396}"/>
              </a:ext>
            </a:extLst>
          </p:cNvPr>
          <p:cNvSpPr>
            <a:spLocks noGrp="1"/>
          </p:cNvSpPr>
          <p:nvPr>
            <p:ph type="dt" sz="half" idx="10"/>
          </p:nvPr>
        </p:nvSpPr>
        <p:spPr/>
        <p:txBody>
          <a:bodyPr/>
          <a:lstStyle>
            <a:lvl1pPr>
              <a:defRPr/>
            </a:lvl1pPr>
          </a:lstStyle>
          <a:p>
            <a:pPr>
              <a:defRPr/>
            </a:pPr>
            <a:endParaRPr lang="zh-CN" altLang="zh-CN"/>
          </a:p>
        </p:txBody>
      </p:sp>
      <p:sp>
        <p:nvSpPr>
          <p:cNvPr id="8" name="Footer Placeholder 4">
            <a:extLst>
              <a:ext uri="{FF2B5EF4-FFF2-40B4-BE49-F238E27FC236}">
                <a16:creationId xmlns:a16="http://schemas.microsoft.com/office/drawing/2014/main" id="{78A6ED66-58EC-4A83-AFEB-540F57A83E28}"/>
              </a:ext>
            </a:extLst>
          </p:cNvPr>
          <p:cNvSpPr>
            <a:spLocks noGrp="1"/>
          </p:cNvSpPr>
          <p:nvPr>
            <p:ph type="ftr" sz="quarter" idx="11"/>
          </p:nvPr>
        </p:nvSpPr>
        <p:spPr/>
        <p:txBody>
          <a:bodyPr/>
          <a:lstStyle>
            <a:lvl1pPr>
              <a:defRPr/>
            </a:lvl1pPr>
          </a:lstStyle>
          <a:p>
            <a:pPr>
              <a:defRPr/>
            </a:pPr>
            <a:endParaRPr lang="zh-CN" altLang="zh-CN"/>
          </a:p>
        </p:txBody>
      </p:sp>
      <p:sp>
        <p:nvSpPr>
          <p:cNvPr id="9" name="Slide Number Placeholder 5">
            <a:extLst>
              <a:ext uri="{FF2B5EF4-FFF2-40B4-BE49-F238E27FC236}">
                <a16:creationId xmlns:a16="http://schemas.microsoft.com/office/drawing/2014/main" id="{7FE6F87F-4DD9-4ED1-A4E8-0EE11EAB0E82}"/>
              </a:ext>
            </a:extLst>
          </p:cNvPr>
          <p:cNvSpPr>
            <a:spLocks noGrp="1"/>
          </p:cNvSpPr>
          <p:nvPr>
            <p:ph type="sldNum" sz="quarter" idx="12"/>
          </p:nvPr>
        </p:nvSpPr>
        <p:spPr/>
        <p:txBody>
          <a:bodyPr/>
          <a:lstStyle>
            <a:lvl1pPr>
              <a:defRPr/>
            </a:lvl1pPr>
          </a:lstStyle>
          <a:p>
            <a:pPr>
              <a:defRPr/>
            </a:pPr>
            <a:fld id="{20013ACD-59BC-444E-B326-3997A2441C75}" type="slidenum">
              <a:rPr lang="zh-CN" altLang="zh-CN"/>
              <a:pPr>
                <a:defRPr/>
              </a:pPr>
              <a:t>‹#›</a:t>
            </a:fld>
            <a:endParaRPr lang="zh-CN" altLang="zh-CN"/>
          </a:p>
        </p:txBody>
      </p:sp>
    </p:spTree>
    <p:extLst>
      <p:ext uri="{BB962C8B-B14F-4D97-AF65-F5344CB8AC3E}">
        <p14:creationId xmlns:p14="http://schemas.microsoft.com/office/powerpoint/2010/main" val="3555372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a:p>
        </p:txBody>
      </p:sp>
      <p:sp>
        <p:nvSpPr>
          <p:cNvPr id="3" name="Date Placeholder 3">
            <a:extLst>
              <a:ext uri="{FF2B5EF4-FFF2-40B4-BE49-F238E27FC236}">
                <a16:creationId xmlns:a16="http://schemas.microsoft.com/office/drawing/2014/main" id="{CFFBC77C-3790-4EFE-A959-860035DCC5DB}"/>
              </a:ext>
            </a:extLst>
          </p:cNvPr>
          <p:cNvSpPr>
            <a:spLocks noGrp="1"/>
          </p:cNvSpPr>
          <p:nvPr>
            <p:ph type="dt" sz="half" idx="10"/>
          </p:nvPr>
        </p:nvSpPr>
        <p:spPr/>
        <p:txBody>
          <a:bodyPr/>
          <a:lstStyle>
            <a:lvl1pPr>
              <a:defRPr/>
            </a:lvl1pPr>
          </a:lstStyle>
          <a:p>
            <a:pPr>
              <a:defRPr/>
            </a:pPr>
            <a:endParaRPr lang="zh-CN" altLang="zh-CN"/>
          </a:p>
        </p:txBody>
      </p:sp>
      <p:sp>
        <p:nvSpPr>
          <p:cNvPr id="4" name="Footer Placeholder 4">
            <a:extLst>
              <a:ext uri="{FF2B5EF4-FFF2-40B4-BE49-F238E27FC236}">
                <a16:creationId xmlns:a16="http://schemas.microsoft.com/office/drawing/2014/main" id="{327AC90D-C827-4693-8879-5D63CD04DD14}"/>
              </a:ext>
            </a:extLst>
          </p:cNvPr>
          <p:cNvSpPr>
            <a:spLocks noGrp="1"/>
          </p:cNvSpPr>
          <p:nvPr>
            <p:ph type="ftr" sz="quarter" idx="11"/>
          </p:nvPr>
        </p:nvSpPr>
        <p:spPr/>
        <p:txBody>
          <a:bodyPr/>
          <a:lstStyle>
            <a:lvl1pPr>
              <a:defRPr/>
            </a:lvl1pPr>
          </a:lstStyle>
          <a:p>
            <a:pPr>
              <a:defRPr/>
            </a:pPr>
            <a:endParaRPr lang="zh-CN" altLang="zh-CN"/>
          </a:p>
        </p:txBody>
      </p:sp>
      <p:sp>
        <p:nvSpPr>
          <p:cNvPr id="5" name="Slide Number Placeholder 5">
            <a:extLst>
              <a:ext uri="{FF2B5EF4-FFF2-40B4-BE49-F238E27FC236}">
                <a16:creationId xmlns:a16="http://schemas.microsoft.com/office/drawing/2014/main" id="{9F3CFFC0-CE7D-4A20-933D-9418E951CD1C}"/>
              </a:ext>
            </a:extLst>
          </p:cNvPr>
          <p:cNvSpPr>
            <a:spLocks noGrp="1"/>
          </p:cNvSpPr>
          <p:nvPr>
            <p:ph type="sldNum" sz="quarter" idx="12"/>
          </p:nvPr>
        </p:nvSpPr>
        <p:spPr/>
        <p:txBody>
          <a:bodyPr/>
          <a:lstStyle>
            <a:lvl1pPr>
              <a:defRPr/>
            </a:lvl1pPr>
          </a:lstStyle>
          <a:p>
            <a:pPr>
              <a:defRPr/>
            </a:pPr>
            <a:fld id="{A80E6C14-1A6A-47CC-819F-920775C44493}" type="slidenum">
              <a:rPr lang="zh-CN" altLang="zh-CN"/>
              <a:pPr>
                <a:defRPr/>
              </a:pPr>
              <a:t>‹#›</a:t>
            </a:fld>
            <a:endParaRPr lang="zh-CN" altLang="zh-CN"/>
          </a:p>
        </p:txBody>
      </p:sp>
    </p:spTree>
    <p:extLst>
      <p:ext uri="{BB962C8B-B14F-4D97-AF65-F5344CB8AC3E}">
        <p14:creationId xmlns:p14="http://schemas.microsoft.com/office/powerpoint/2010/main" val="912102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CB2E08A-64CD-4A35-BA6E-422B6F04E89A}"/>
              </a:ext>
            </a:extLst>
          </p:cNvPr>
          <p:cNvSpPr>
            <a:spLocks noGrp="1"/>
          </p:cNvSpPr>
          <p:nvPr>
            <p:ph type="dt" sz="half" idx="10"/>
          </p:nvPr>
        </p:nvSpPr>
        <p:spPr/>
        <p:txBody>
          <a:bodyPr/>
          <a:lstStyle>
            <a:lvl1pPr>
              <a:defRPr/>
            </a:lvl1pPr>
          </a:lstStyle>
          <a:p>
            <a:pPr>
              <a:defRPr/>
            </a:pPr>
            <a:endParaRPr lang="zh-CN" altLang="zh-CN"/>
          </a:p>
        </p:txBody>
      </p:sp>
      <p:sp>
        <p:nvSpPr>
          <p:cNvPr id="3" name="Footer Placeholder 4">
            <a:extLst>
              <a:ext uri="{FF2B5EF4-FFF2-40B4-BE49-F238E27FC236}">
                <a16:creationId xmlns:a16="http://schemas.microsoft.com/office/drawing/2014/main" id="{45C8A5C2-A633-43E0-872B-FF9892E2FDD8}"/>
              </a:ext>
            </a:extLst>
          </p:cNvPr>
          <p:cNvSpPr>
            <a:spLocks noGrp="1"/>
          </p:cNvSpPr>
          <p:nvPr>
            <p:ph type="ftr" sz="quarter" idx="11"/>
          </p:nvPr>
        </p:nvSpPr>
        <p:spPr/>
        <p:txBody>
          <a:bodyPr/>
          <a:lstStyle>
            <a:lvl1pPr>
              <a:defRPr/>
            </a:lvl1pPr>
          </a:lstStyle>
          <a:p>
            <a:pPr>
              <a:defRPr/>
            </a:pPr>
            <a:endParaRPr lang="zh-CN" altLang="zh-CN"/>
          </a:p>
        </p:txBody>
      </p:sp>
      <p:sp>
        <p:nvSpPr>
          <p:cNvPr id="4" name="Slide Number Placeholder 5">
            <a:extLst>
              <a:ext uri="{FF2B5EF4-FFF2-40B4-BE49-F238E27FC236}">
                <a16:creationId xmlns:a16="http://schemas.microsoft.com/office/drawing/2014/main" id="{9F6C4E8F-2919-4910-AAFF-0A7A604622DA}"/>
              </a:ext>
            </a:extLst>
          </p:cNvPr>
          <p:cNvSpPr>
            <a:spLocks noGrp="1"/>
          </p:cNvSpPr>
          <p:nvPr>
            <p:ph type="sldNum" sz="quarter" idx="12"/>
          </p:nvPr>
        </p:nvSpPr>
        <p:spPr/>
        <p:txBody>
          <a:bodyPr/>
          <a:lstStyle>
            <a:lvl1pPr>
              <a:defRPr/>
            </a:lvl1pPr>
          </a:lstStyle>
          <a:p>
            <a:pPr>
              <a:defRPr/>
            </a:pPr>
            <a:fld id="{86D865DD-6F16-4026-A541-AE5D6E467448}" type="slidenum">
              <a:rPr lang="zh-CN" altLang="zh-CN"/>
              <a:pPr>
                <a:defRPr/>
              </a:pPr>
              <a:t>‹#›</a:t>
            </a:fld>
            <a:endParaRPr lang="zh-CN" altLang="zh-CN"/>
          </a:p>
        </p:txBody>
      </p:sp>
    </p:spTree>
    <p:extLst>
      <p:ext uri="{BB962C8B-B14F-4D97-AF65-F5344CB8AC3E}">
        <p14:creationId xmlns:p14="http://schemas.microsoft.com/office/powerpoint/2010/main" val="384402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30936" y="2057399"/>
            <a:ext cx="2948940" cy="3810001"/>
          </a:xfrm>
        </p:spPr>
        <p:txBody>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5BC222D9-9384-4B10-B765-DF075381CE31}"/>
              </a:ext>
            </a:extLst>
          </p:cNvPr>
          <p:cNvSpPr>
            <a:spLocks noGrp="1"/>
          </p:cNvSpPr>
          <p:nvPr>
            <p:ph type="dt" sz="half" idx="10"/>
          </p:nvPr>
        </p:nvSpPr>
        <p:spPr/>
        <p:txBody>
          <a:bodyPr/>
          <a:lstStyle>
            <a:lvl1pPr>
              <a:defRPr/>
            </a:lvl1pPr>
          </a:lstStyle>
          <a:p>
            <a:pPr>
              <a:defRPr/>
            </a:pPr>
            <a:endParaRPr lang="zh-CN" altLang="zh-CN"/>
          </a:p>
        </p:txBody>
      </p:sp>
      <p:sp>
        <p:nvSpPr>
          <p:cNvPr id="6" name="Footer Placeholder 4">
            <a:extLst>
              <a:ext uri="{FF2B5EF4-FFF2-40B4-BE49-F238E27FC236}">
                <a16:creationId xmlns:a16="http://schemas.microsoft.com/office/drawing/2014/main" id="{41641D75-0718-451C-9ACC-BAB05323B8B1}"/>
              </a:ext>
            </a:extLst>
          </p:cNvPr>
          <p:cNvSpPr>
            <a:spLocks noGrp="1"/>
          </p:cNvSpPr>
          <p:nvPr>
            <p:ph type="ftr" sz="quarter" idx="11"/>
          </p:nvPr>
        </p:nvSpPr>
        <p:spPr/>
        <p:txBody>
          <a:bodyPr/>
          <a:lstStyle>
            <a:lvl1pPr>
              <a:defRPr/>
            </a:lvl1pPr>
          </a:lstStyle>
          <a:p>
            <a:pPr>
              <a:defRPr/>
            </a:pPr>
            <a:endParaRPr lang="zh-CN" altLang="zh-CN"/>
          </a:p>
        </p:txBody>
      </p:sp>
      <p:sp>
        <p:nvSpPr>
          <p:cNvPr id="7" name="Slide Number Placeholder 5">
            <a:extLst>
              <a:ext uri="{FF2B5EF4-FFF2-40B4-BE49-F238E27FC236}">
                <a16:creationId xmlns:a16="http://schemas.microsoft.com/office/drawing/2014/main" id="{A8515A02-35BA-42C9-8C54-E19366791F5A}"/>
              </a:ext>
            </a:extLst>
          </p:cNvPr>
          <p:cNvSpPr>
            <a:spLocks noGrp="1"/>
          </p:cNvSpPr>
          <p:nvPr>
            <p:ph type="sldNum" sz="quarter" idx="12"/>
          </p:nvPr>
        </p:nvSpPr>
        <p:spPr/>
        <p:txBody>
          <a:bodyPr/>
          <a:lstStyle>
            <a:lvl1pPr>
              <a:defRPr/>
            </a:lvl1pPr>
          </a:lstStyle>
          <a:p>
            <a:pPr>
              <a:defRPr/>
            </a:pPr>
            <a:fld id="{A0AD44D2-2A4E-4740-8CC6-A3F2F860F2A0}" type="slidenum">
              <a:rPr lang="zh-CN" altLang="zh-CN"/>
              <a:pPr>
                <a:defRPr/>
              </a:pPr>
              <a:t>‹#›</a:t>
            </a:fld>
            <a:endParaRPr lang="zh-CN" altLang="zh-CN"/>
          </a:p>
        </p:txBody>
      </p:sp>
    </p:spTree>
    <p:extLst>
      <p:ext uri="{BB962C8B-B14F-4D97-AF65-F5344CB8AC3E}">
        <p14:creationId xmlns:p14="http://schemas.microsoft.com/office/powerpoint/2010/main" val="948109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3886200" y="990600"/>
            <a:ext cx="4629150" cy="4876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30936" y="2057400"/>
            <a:ext cx="2948940" cy="3810000"/>
          </a:xfrm>
        </p:spPr>
        <p:txBody>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1C49DC3A-0786-48FE-8F03-F4844500D5C5}"/>
              </a:ext>
            </a:extLst>
          </p:cNvPr>
          <p:cNvSpPr>
            <a:spLocks noGrp="1"/>
          </p:cNvSpPr>
          <p:nvPr>
            <p:ph type="dt" sz="half" idx="10"/>
          </p:nvPr>
        </p:nvSpPr>
        <p:spPr/>
        <p:txBody>
          <a:bodyPr/>
          <a:lstStyle>
            <a:lvl1pPr>
              <a:defRPr/>
            </a:lvl1pPr>
          </a:lstStyle>
          <a:p>
            <a:pPr>
              <a:defRPr/>
            </a:pPr>
            <a:endParaRPr lang="zh-CN" altLang="zh-CN"/>
          </a:p>
        </p:txBody>
      </p:sp>
      <p:sp>
        <p:nvSpPr>
          <p:cNvPr id="6" name="Footer Placeholder 4">
            <a:extLst>
              <a:ext uri="{FF2B5EF4-FFF2-40B4-BE49-F238E27FC236}">
                <a16:creationId xmlns:a16="http://schemas.microsoft.com/office/drawing/2014/main" id="{F992A2B9-6F6F-401A-B370-3993E67D889E}"/>
              </a:ext>
            </a:extLst>
          </p:cNvPr>
          <p:cNvSpPr>
            <a:spLocks noGrp="1"/>
          </p:cNvSpPr>
          <p:nvPr>
            <p:ph type="ftr" sz="quarter" idx="11"/>
          </p:nvPr>
        </p:nvSpPr>
        <p:spPr/>
        <p:txBody>
          <a:bodyPr/>
          <a:lstStyle>
            <a:lvl1pPr>
              <a:defRPr/>
            </a:lvl1pPr>
          </a:lstStyle>
          <a:p>
            <a:pPr>
              <a:defRPr/>
            </a:pPr>
            <a:endParaRPr lang="zh-CN" altLang="zh-CN"/>
          </a:p>
        </p:txBody>
      </p:sp>
      <p:sp>
        <p:nvSpPr>
          <p:cNvPr id="7" name="Slide Number Placeholder 5">
            <a:extLst>
              <a:ext uri="{FF2B5EF4-FFF2-40B4-BE49-F238E27FC236}">
                <a16:creationId xmlns:a16="http://schemas.microsoft.com/office/drawing/2014/main" id="{5592FC42-0788-4CE1-812B-2E360A6AEE9E}"/>
              </a:ext>
            </a:extLst>
          </p:cNvPr>
          <p:cNvSpPr>
            <a:spLocks noGrp="1"/>
          </p:cNvSpPr>
          <p:nvPr>
            <p:ph type="sldNum" sz="quarter" idx="12"/>
          </p:nvPr>
        </p:nvSpPr>
        <p:spPr/>
        <p:txBody>
          <a:bodyPr/>
          <a:lstStyle>
            <a:lvl1pPr>
              <a:defRPr/>
            </a:lvl1pPr>
          </a:lstStyle>
          <a:p>
            <a:pPr>
              <a:defRPr/>
            </a:pPr>
            <a:fld id="{70270540-9B37-4012-AE43-A33EA7B46165}" type="slidenum">
              <a:rPr lang="zh-CN" altLang="zh-CN"/>
              <a:pPr>
                <a:defRPr/>
              </a:pPr>
              <a:t>‹#›</a:t>
            </a:fld>
            <a:endParaRPr lang="zh-CN" altLang="zh-CN"/>
          </a:p>
        </p:txBody>
      </p:sp>
    </p:spTree>
    <p:extLst>
      <p:ext uri="{BB962C8B-B14F-4D97-AF65-F5344CB8AC3E}">
        <p14:creationId xmlns:p14="http://schemas.microsoft.com/office/powerpoint/2010/main" val="2727244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5DCF685-89B2-40A9-800B-C5024350915E}"/>
              </a:ext>
            </a:extLst>
          </p:cNvPr>
          <p:cNvSpPr>
            <a:spLocks noGrp="1" noChangeArrowheads="1"/>
          </p:cNvSpPr>
          <p:nvPr>
            <p:ph type="title"/>
          </p:nvPr>
        </p:nvSpPr>
        <p:spPr bwMode="auto">
          <a:xfrm>
            <a:off x="633413"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a:extLst>
              <a:ext uri="{FF2B5EF4-FFF2-40B4-BE49-F238E27FC236}">
                <a16:creationId xmlns:a16="http://schemas.microsoft.com/office/drawing/2014/main" id="{17F830A5-4924-4F28-B3CC-27D1B7BDAB7B}"/>
              </a:ext>
            </a:extLst>
          </p:cNvPr>
          <p:cNvSpPr>
            <a:spLocks noGrp="1" noChangeArrowheads="1"/>
          </p:cNvSpPr>
          <p:nvPr>
            <p:ph type="body" idx="1"/>
          </p:nvPr>
        </p:nvSpPr>
        <p:spPr bwMode="auto">
          <a:xfrm>
            <a:off x="633413" y="1828800"/>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Date Placeholder 3">
            <a:extLst>
              <a:ext uri="{FF2B5EF4-FFF2-40B4-BE49-F238E27FC236}">
                <a16:creationId xmlns:a16="http://schemas.microsoft.com/office/drawing/2014/main" id="{E81BFF55-2339-4DCD-9EB5-8C772386430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825">
                <a:solidFill>
                  <a:schemeClr val="tx1">
                    <a:lumMod val="65000"/>
                    <a:lumOff val="35000"/>
                  </a:schemeClr>
                </a:solidFill>
                <a:latin typeface="+mn-lt"/>
              </a:defRPr>
            </a:lvl1pPr>
          </a:lstStyle>
          <a:p>
            <a:pPr>
              <a:defRPr/>
            </a:pPr>
            <a:endParaRPr lang="zh-CN" altLang="zh-CN"/>
          </a:p>
        </p:txBody>
      </p:sp>
      <p:sp>
        <p:nvSpPr>
          <p:cNvPr id="5" name="Footer Placeholder 4">
            <a:extLst>
              <a:ext uri="{FF2B5EF4-FFF2-40B4-BE49-F238E27FC236}">
                <a16:creationId xmlns:a16="http://schemas.microsoft.com/office/drawing/2014/main" id="{88092765-D9D2-4012-AB44-46CF43E565F1}"/>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825">
                <a:solidFill>
                  <a:schemeClr val="tx1">
                    <a:lumMod val="65000"/>
                    <a:lumOff val="35000"/>
                  </a:schemeClr>
                </a:solidFill>
                <a:latin typeface="+mn-lt"/>
              </a:defRPr>
            </a:lvl1pPr>
          </a:lstStyle>
          <a:p>
            <a:pPr>
              <a:defRPr/>
            </a:pPr>
            <a:endParaRPr lang="zh-CN" altLang="zh-CN"/>
          </a:p>
        </p:txBody>
      </p:sp>
      <p:sp>
        <p:nvSpPr>
          <p:cNvPr id="6" name="Slide Number Placeholder 5">
            <a:extLst>
              <a:ext uri="{FF2B5EF4-FFF2-40B4-BE49-F238E27FC236}">
                <a16:creationId xmlns:a16="http://schemas.microsoft.com/office/drawing/2014/main" id="{3EF0BED3-B5AC-4499-86D1-95E9E280F398}"/>
              </a:ext>
            </a:extLst>
          </p:cNvPr>
          <p:cNvSpPr>
            <a:spLocks noGrp="1"/>
          </p:cNvSpPr>
          <p:nvPr>
            <p:ph type="sldNum" sz="quarter" idx="4"/>
          </p:nvPr>
        </p:nvSpPr>
        <p:spPr>
          <a:xfrm>
            <a:off x="6462713"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825">
                <a:solidFill>
                  <a:schemeClr val="tx1">
                    <a:tint val="75000"/>
                  </a:schemeClr>
                </a:solidFill>
                <a:latin typeface="+mn-lt"/>
              </a:defRPr>
            </a:lvl1pPr>
          </a:lstStyle>
          <a:p>
            <a:pPr>
              <a:defRPr/>
            </a:pPr>
            <a:fld id="{1B3ABDF4-BFB9-4629-A947-3A7F4911040F}"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287" r:id="rId10"/>
    <p:sldLayoutId id="2147484288" r:id="rId11"/>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Wingdings 2" panose="05020102010507070707" pitchFamily="18" charset="2"/>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Wingdings 2" panose="05020102010507070707" pitchFamily="18" charset="2"/>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Wingdings 2" panose="05020102010507070707" pitchFamily="18" charset="2"/>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Wingdings 2" panose="05020102010507070707" pitchFamily="18" charset="2"/>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Wingdings 2" panose="05020102010507070707" pitchFamily="18" charset="2"/>
        <a:buChar char=""/>
        <a:defRPr sz="130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zh-CN" altLang="zh-C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zh-CN" altLang="zh-CN"/>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defRPr/>
            </a:pPr>
            <a:fld id="{1B3ABDF4-BFB9-4629-A947-3A7F4911040F}" type="slidenum">
              <a:rPr lang="zh-CN" altLang="zh-CN" smtClean="0"/>
              <a:pPr>
                <a:defRPr/>
              </a:pPr>
              <a:t>‹#›</a:t>
            </a:fld>
            <a:endParaRPr lang="zh-CN" altLang="zh-CN"/>
          </a:p>
        </p:txBody>
      </p:sp>
    </p:spTree>
    <p:extLst>
      <p:ext uri="{BB962C8B-B14F-4D97-AF65-F5344CB8AC3E}">
        <p14:creationId xmlns:p14="http://schemas.microsoft.com/office/powerpoint/2010/main" val="353109777"/>
      </p:ext>
    </p:extLst>
  </p:cSld>
  <p:clrMap bg1="lt1" tx1="dk1" bg2="lt2" tx2="dk2" accent1="accent1" accent2="accent2" accent3="accent3" accent4="accent4" accent5="accent5" accent6="accent6" hlink="hlink" folHlink="folHlink"/>
  <p:sldLayoutIdLst>
    <p:sldLayoutId id="2147484341" r:id="rId1"/>
    <p:sldLayoutId id="2147484342" r:id="rId2"/>
    <p:sldLayoutId id="2147484343" r:id="rId3"/>
    <p:sldLayoutId id="2147484344" r:id="rId4"/>
    <p:sldLayoutId id="2147484345" r:id="rId5"/>
    <p:sldLayoutId id="2147484346" r:id="rId6"/>
    <p:sldLayoutId id="2147484347" r:id="rId7"/>
    <p:sldLayoutId id="2147484348" r:id="rId8"/>
    <p:sldLayoutId id="2147484349" r:id="rId9"/>
    <p:sldLayoutId id="2147484350" r:id="rId10"/>
    <p:sldLayoutId id="2147484351" r:id="rId11"/>
    <p:sldLayoutId id="2147484352" r:id="rId12"/>
    <p:sldLayoutId id="2147484353" r:id="rId13"/>
    <p:sldLayoutId id="2147484354" r:id="rId14"/>
    <p:sldLayoutId id="2147484355" r:id="rId15"/>
    <p:sldLayoutId id="214748435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hyperlink" Target="http://hzwer.com/8053.html" TargetMode="Externa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C959023-FDED-459B-B9DD-CF8B3B6B35BE}"/>
              </a:ext>
            </a:extLst>
          </p:cNvPr>
          <p:cNvSpPr>
            <a:spLocks noGrp="1" noChangeArrowheads="1"/>
          </p:cNvSpPr>
          <p:nvPr>
            <p:ph type="ctrTitle"/>
          </p:nvPr>
        </p:nvSpPr>
        <p:spPr>
          <a:xfrm>
            <a:off x="685800" y="2130425"/>
            <a:ext cx="7772400" cy="1470025"/>
          </a:xfrm>
        </p:spPr>
        <p:txBody>
          <a:bodyPr anchor="ctr"/>
          <a:lstStyle/>
          <a:p>
            <a:pPr algn="ctr" eaLnBrk="1" hangingPunct="1"/>
            <a:r>
              <a:rPr lang="zh-CN" altLang="en-US" sz="8800"/>
              <a:t>数据结构</a:t>
            </a:r>
            <a:endParaRPr lang="zh-CN" altLang="zh-CN" sz="8800"/>
          </a:p>
        </p:txBody>
      </p:sp>
      <p:sp>
        <p:nvSpPr>
          <p:cNvPr id="7171" name="Rectangle 3">
            <a:extLst>
              <a:ext uri="{FF2B5EF4-FFF2-40B4-BE49-F238E27FC236}">
                <a16:creationId xmlns:a16="http://schemas.microsoft.com/office/drawing/2014/main" id="{04D5C625-868A-4E8F-93CE-80A6CDF2421E}"/>
              </a:ext>
            </a:extLst>
          </p:cNvPr>
          <p:cNvSpPr>
            <a:spLocks noGrp="1" noChangeArrowheads="1"/>
          </p:cNvSpPr>
          <p:nvPr>
            <p:ph type="subTitle" idx="1"/>
          </p:nvPr>
        </p:nvSpPr>
        <p:spPr>
          <a:xfrm>
            <a:off x="1979613" y="4581525"/>
            <a:ext cx="6400800" cy="1752600"/>
          </a:xfrm>
        </p:spPr>
        <p:txBody>
          <a:bodyPr rtlCol="0">
            <a:normAutofit/>
          </a:bodyPr>
          <a:lstStyle/>
          <a:p>
            <a:pPr eaLnBrk="1" fontAlgn="auto" hangingPunct="1">
              <a:spcAft>
                <a:spcPts val="0"/>
              </a:spcAft>
              <a:buFont typeface="Wingdings 3" charset="2"/>
              <a:buNone/>
              <a:defRPr/>
            </a:pPr>
            <a:r>
              <a:rPr lang="zh-CN" altLang="en-US" b="1" dirty="0"/>
              <a:t>假的</a:t>
            </a:r>
            <a:endParaRPr lang="zh-CN"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BC9F8758-CC5F-4681-8895-59F43BDC27FA}"/>
              </a:ext>
            </a:extLst>
          </p:cNvPr>
          <p:cNvSpPr>
            <a:spLocks noGrp="1" noChangeArrowheads="1"/>
          </p:cNvSpPr>
          <p:nvPr>
            <p:ph type="title"/>
          </p:nvPr>
        </p:nvSpPr>
        <p:spPr/>
        <p:txBody>
          <a:bodyPr/>
          <a:lstStyle/>
          <a:p>
            <a:pPr eaLnBrk="1" hangingPunct="1"/>
            <a:r>
              <a:rPr lang="en-US" altLang="zh-CN"/>
              <a:t>Splay</a:t>
            </a:r>
            <a:endParaRPr lang="zh-CN" altLang="en-US"/>
          </a:p>
        </p:txBody>
      </p:sp>
      <p:pic>
        <p:nvPicPr>
          <p:cNvPr id="14339" name="内容占位符 10">
            <a:extLst>
              <a:ext uri="{FF2B5EF4-FFF2-40B4-BE49-F238E27FC236}">
                <a16:creationId xmlns:a16="http://schemas.microsoft.com/office/drawing/2014/main" id="{8CE18B26-0E0C-43B7-900B-E7FFD745B6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0825" y="1274763"/>
            <a:ext cx="4391025" cy="3449637"/>
          </a:xfrm>
        </p:spPr>
      </p:pic>
      <p:pic>
        <p:nvPicPr>
          <p:cNvPr id="14340" name="图片 12">
            <a:extLst>
              <a:ext uri="{FF2B5EF4-FFF2-40B4-BE49-F238E27FC236}">
                <a16:creationId xmlns:a16="http://schemas.microsoft.com/office/drawing/2014/main" id="{85191F2E-0A3E-44BF-834A-01B7E55FCC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1290638"/>
            <a:ext cx="4645025"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文本框 13">
            <a:extLst>
              <a:ext uri="{FF2B5EF4-FFF2-40B4-BE49-F238E27FC236}">
                <a16:creationId xmlns:a16="http://schemas.microsoft.com/office/drawing/2014/main" id="{3B21AE85-408A-4310-9819-79B0B33AC00A}"/>
              </a:ext>
            </a:extLst>
          </p:cNvPr>
          <p:cNvSpPr txBox="1">
            <a:spLocks noChangeArrowheads="1"/>
          </p:cNvSpPr>
          <p:nvPr/>
        </p:nvSpPr>
        <p:spPr bwMode="auto">
          <a:xfrm>
            <a:off x="574675" y="5092700"/>
            <a:ext cx="7885113"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zh-CN" altLang="en-US" sz="2000">
                <a:solidFill>
                  <a:schemeClr val="tx1"/>
                </a:solidFill>
                <a:latin typeface="Calibri" panose="020F0502020204030204" pitchFamily="34" charset="0"/>
              </a:rPr>
              <a:t>把</a:t>
            </a:r>
            <a:r>
              <a:rPr lang="en-US" altLang="zh-CN" sz="2000">
                <a:solidFill>
                  <a:schemeClr val="tx1"/>
                </a:solidFill>
                <a:latin typeface="Calibri" panose="020F0502020204030204" pitchFamily="34" charset="0"/>
              </a:rPr>
              <a:t>x</a:t>
            </a:r>
            <a:r>
              <a:rPr lang="zh-CN" altLang="en-US" sz="2000">
                <a:solidFill>
                  <a:schemeClr val="tx1"/>
                </a:solidFill>
                <a:latin typeface="Calibri" panose="020F0502020204030204" pitchFamily="34" charset="0"/>
              </a:rPr>
              <a:t>和它的父亲</a:t>
            </a:r>
            <a:r>
              <a:rPr lang="en-US" altLang="zh-CN" sz="2000">
                <a:solidFill>
                  <a:schemeClr val="tx1"/>
                </a:solidFill>
                <a:latin typeface="Calibri" panose="020F0502020204030204" pitchFamily="34" charset="0"/>
              </a:rPr>
              <a:t>y</a:t>
            </a:r>
            <a:r>
              <a:rPr lang="zh-CN" altLang="en-US" sz="2000">
                <a:solidFill>
                  <a:schemeClr val="tx1"/>
                </a:solidFill>
                <a:latin typeface="Calibri" panose="020F0502020204030204" pitchFamily="34" charset="0"/>
              </a:rPr>
              <a:t>换位置</a:t>
            </a:r>
            <a:endParaRPr lang="en-US" altLang="zh-CN" sz="2000">
              <a:solidFill>
                <a:schemeClr val="tx1"/>
              </a:solidFill>
              <a:latin typeface="Calibri" panose="020F0502020204030204" pitchFamily="34" charset="0"/>
            </a:endParaRPr>
          </a:p>
          <a:p>
            <a:pPr>
              <a:spcBef>
                <a:spcPct val="0"/>
              </a:spcBef>
              <a:buClrTx/>
              <a:buSzTx/>
              <a:buFontTx/>
              <a:buNone/>
            </a:pPr>
            <a:r>
              <a:rPr lang="zh-CN" altLang="en-US" sz="3600">
                <a:solidFill>
                  <a:schemeClr val="tx1"/>
                </a:solidFill>
                <a:latin typeface="Calibri" panose="020F0502020204030204" pitchFamily="34" charset="0"/>
              </a:rPr>
              <a:t>容易发现，不管</a:t>
            </a:r>
            <a:r>
              <a:rPr lang="en-US" altLang="zh-CN" sz="3600">
                <a:solidFill>
                  <a:schemeClr val="tx1"/>
                </a:solidFill>
                <a:latin typeface="Calibri" panose="020F0502020204030204" pitchFamily="34" charset="0"/>
              </a:rPr>
              <a:t>x</a:t>
            </a:r>
            <a:r>
              <a:rPr lang="zh-CN" altLang="en-US" sz="3600">
                <a:solidFill>
                  <a:schemeClr val="tx1"/>
                </a:solidFill>
                <a:latin typeface="Calibri" panose="020F0502020204030204" pitchFamily="34" charset="0"/>
              </a:rPr>
              <a:t>是左或是右儿子，其过程是相似的。</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195DBE-BA37-469B-A7F2-1C12D000278A}"/>
              </a:ext>
            </a:extLst>
          </p:cNvPr>
          <p:cNvSpPr>
            <a:spLocks noGrp="1"/>
          </p:cNvSpPr>
          <p:nvPr>
            <p:ph type="title"/>
          </p:nvPr>
        </p:nvSpPr>
        <p:spPr/>
        <p:txBody>
          <a:bodyPr/>
          <a:lstStyle/>
          <a:p>
            <a:r>
              <a:rPr lang="zh-CN" altLang="en-US" dirty="0"/>
              <a:t>普通莫队</a:t>
            </a:r>
          </a:p>
        </p:txBody>
      </p:sp>
      <p:sp>
        <p:nvSpPr>
          <p:cNvPr id="3" name="内容占位符 2">
            <a:extLst>
              <a:ext uri="{FF2B5EF4-FFF2-40B4-BE49-F238E27FC236}">
                <a16:creationId xmlns:a16="http://schemas.microsoft.com/office/drawing/2014/main" id="{720BBA0B-1008-42A1-8EC6-7A767537A53A}"/>
              </a:ext>
            </a:extLst>
          </p:cNvPr>
          <p:cNvSpPr>
            <a:spLocks noGrp="1"/>
          </p:cNvSpPr>
          <p:nvPr>
            <p:ph idx="1"/>
          </p:nvPr>
        </p:nvSpPr>
        <p:spPr>
          <a:xfrm>
            <a:off x="609600" y="1930400"/>
            <a:ext cx="7418784" cy="3881437"/>
          </a:xfrm>
        </p:spPr>
        <p:txBody>
          <a:bodyPr>
            <a:normAutofit lnSpcReduction="10000"/>
          </a:bodyPr>
          <a:lstStyle/>
          <a:p>
            <a:r>
              <a:rPr lang="zh-CN" altLang="en-US" sz="2800" dirty="0"/>
              <a:t>题解：</a:t>
            </a:r>
            <a:endParaRPr lang="en-US" altLang="zh-CN" sz="2800" dirty="0"/>
          </a:p>
          <a:p>
            <a:r>
              <a:rPr lang="zh-CN" altLang="en-US" sz="2800" dirty="0"/>
              <a:t>对</a:t>
            </a:r>
            <a:r>
              <a:rPr lang="en-US" altLang="zh-CN" sz="2800" dirty="0"/>
              <a:t>[</a:t>
            </a:r>
            <a:r>
              <a:rPr lang="en-US" altLang="zh-CN" sz="2800" dirty="0" err="1"/>
              <a:t>l,r</a:t>
            </a:r>
            <a:r>
              <a:rPr lang="en-US" altLang="zh-CN" sz="2800" dirty="0"/>
              <a:t>]</a:t>
            </a:r>
            <a:r>
              <a:rPr lang="zh-CN" altLang="en-US" sz="2800" dirty="0"/>
              <a:t>进行莫队比较显然，然后我们可以使用一种数据结构来维护在值，比较显然，我们可以用树状数组。</a:t>
            </a:r>
            <a:endParaRPr lang="en-US" altLang="zh-CN" sz="2800" dirty="0"/>
          </a:p>
          <a:p>
            <a:r>
              <a:rPr lang="zh-CN" altLang="en-US" sz="2800" dirty="0"/>
              <a:t>但是我们发现，也可以使用分块来维护。考虑对权值分块，这样使得每次查询复杂度变为√</a:t>
            </a:r>
            <a:r>
              <a:rPr lang="en-US" altLang="zh-CN" sz="2800" dirty="0"/>
              <a:t>n</a:t>
            </a:r>
            <a:r>
              <a:rPr lang="zh-CN" altLang="en-US" sz="2800" dirty="0"/>
              <a:t>，而修改的复杂度变为</a:t>
            </a:r>
            <a:r>
              <a:rPr lang="en-US" altLang="zh-CN" sz="2800" dirty="0"/>
              <a:t>1</a:t>
            </a:r>
          </a:p>
          <a:p>
            <a:r>
              <a:rPr lang="zh-CN" altLang="en-US" sz="2800" dirty="0"/>
              <a:t>总复杂度降为</a:t>
            </a:r>
            <a:r>
              <a:rPr lang="en-US" altLang="zh-CN" sz="2800" dirty="0" err="1"/>
              <a:t>m√n</a:t>
            </a:r>
            <a:endParaRPr lang="en-US" altLang="zh-CN" sz="2800" dirty="0"/>
          </a:p>
          <a:p>
            <a:endParaRPr lang="zh-CN" altLang="en-US" dirty="0"/>
          </a:p>
        </p:txBody>
      </p:sp>
    </p:spTree>
    <p:extLst>
      <p:ext uri="{BB962C8B-B14F-4D97-AF65-F5344CB8AC3E}">
        <p14:creationId xmlns:p14="http://schemas.microsoft.com/office/powerpoint/2010/main" val="3517780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8208D-DF11-4A42-8B34-329EEB6E807C}"/>
              </a:ext>
            </a:extLst>
          </p:cNvPr>
          <p:cNvSpPr>
            <a:spLocks noGrp="1"/>
          </p:cNvSpPr>
          <p:nvPr>
            <p:ph type="title"/>
          </p:nvPr>
        </p:nvSpPr>
        <p:spPr/>
        <p:txBody>
          <a:bodyPr/>
          <a:lstStyle/>
          <a:p>
            <a:r>
              <a:rPr lang="zh-CN" altLang="en-US" dirty="0"/>
              <a:t>普通莫队</a:t>
            </a:r>
          </a:p>
        </p:txBody>
      </p:sp>
      <p:sp>
        <p:nvSpPr>
          <p:cNvPr id="3" name="内容占位符 2">
            <a:extLst>
              <a:ext uri="{FF2B5EF4-FFF2-40B4-BE49-F238E27FC236}">
                <a16:creationId xmlns:a16="http://schemas.microsoft.com/office/drawing/2014/main" id="{82FDF984-6FD4-41A2-8692-5F60BF4602FA}"/>
              </a:ext>
            </a:extLst>
          </p:cNvPr>
          <p:cNvSpPr>
            <a:spLocks noGrp="1"/>
          </p:cNvSpPr>
          <p:nvPr>
            <p:ph idx="1"/>
          </p:nvPr>
        </p:nvSpPr>
        <p:spPr>
          <a:xfrm>
            <a:off x="609600" y="1930400"/>
            <a:ext cx="6842720" cy="3881437"/>
          </a:xfrm>
        </p:spPr>
        <p:txBody>
          <a:bodyPr/>
          <a:lstStyle/>
          <a:p>
            <a:r>
              <a:rPr lang="zh-CN" altLang="en-US" sz="2400" dirty="0"/>
              <a:t>时间优化技巧：</a:t>
            </a:r>
            <a:endParaRPr lang="en-US" altLang="zh-CN" sz="2400" dirty="0"/>
          </a:p>
          <a:p>
            <a:r>
              <a:rPr lang="zh-CN" altLang="en-US" sz="2400" dirty="0"/>
              <a:t>奇偶化排序</a:t>
            </a:r>
            <a:endParaRPr lang="en-US" altLang="zh-CN" sz="2400" dirty="0"/>
          </a:p>
          <a:p>
            <a:r>
              <a:rPr lang="zh-CN" altLang="en-US" sz="2400" dirty="0"/>
              <a:t>即对于属于奇数块的询问，</a:t>
            </a:r>
            <a:r>
              <a:rPr lang="en-US" altLang="zh-CN" sz="2400" dirty="0"/>
              <a:t>r </a:t>
            </a:r>
            <a:r>
              <a:rPr lang="zh-CN" altLang="en-US" sz="2400" dirty="0"/>
              <a:t>按从小到大排序，对于属于偶数块的排序，</a:t>
            </a:r>
            <a:r>
              <a:rPr lang="en-US" altLang="zh-CN" sz="2400" dirty="0"/>
              <a:t>r </a:t>
            </a:r>
            <a:r>
              <a:rPr lang="zh-CN" altLang="en-US" sz="2400" dirty="0"/>
              <a:t>从大到小排序，这样我们的 </a:t>
            </a:r>
            <a:r>
              <a:rPr lang="en-US" altLang="zh-CN" sz="2400" dirty="0"/>
              <a:t>r </a:t>
            </a:r>
            <a:r>
              <a:rPr lang="zh-CN" altLang="en-US" sz="2400" dirty="0"/>
              <a:t>指针在处理完这个奇数块的问题后，将在返回的途中处理偶数块的问题，再向 </a:t>
            </a:r>
            <a:r>
              <a:rPr lang="en-US" altLang="zh-CN" sz="2400" dirty="0"/>
              <a:t>n </a:t>
            </a:r>
            <a:r>
              <a:rPr lang="zh-CN" altLang="en-US" sz="2400" dirty="0"/>
              <a:t>移动处理下一个奇数块的问题，优化了 </a:t>
            </a:r>
            <a:r>
              <a:rPr lang="en-US" altLang="zh-CN" sz="2400" dirty="0"/>
              <a:t>r </a:t>
            </a:r>
            <a:r>
              <a:rPr lang="zh-CN" altLang="en-US" sz="2400" dirty="0"/>
              <a:t>指针的移动次数，一般情况下，这种优化能让程序快 </a:t>
            </a:r>
            <a:r>
              <a:rPr lang="en-US" altLang="zh-CN" sz="2400" dirty="0"/>
              <a:t>30% </a:t>
            </a:r>
            <a:r>
              <a:rPr lang="zh-CN" altLang="en-US" sz="2400" dirty="0"/>
              <a:t>左右</a:t>
            </a:r>
          </a:p>
          <a:p>
            <a:endParaRPr lang="zh-CN" altLang="en-US" dirty="0"/>
          </a:p>
        </p:txBody>
      </p:sp>
    </p:spTree>
    <p:extLst>
      <p:ext uri="{BB962C8B-B14F-4D97-AF65-F5344CB8AC3E}">
        <p14:creationId xmlns:p14="http://schemas.microsoft.com/office/powerpoint/2010/main" val="362942888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4FB4CA-241C-47DA-A603-D96FC0F6D99D}"/>
              </a:ext>
            </a:extLst>
          </p:cNvPr>
          <p:cNvSpPr>
            <a:spLocks noGrp="1"/>
          </p:cNvSpPr>
          <p:nvPr>
            <p:ph type="title"/>
          </p:nvPr>
        </p:nvSpPr>
        <p:spPr/>
        <p:txBody>
          <a:bodyPr/>
          <a:lstStyle/>
          <a:p>
            <a:r>
              <a:rPr lang="zh-CN" altLang="en-US" dirty="0"/>
              <a:t>普通莫队</a:t>
            </a:r>
          </a:p>
        </p:txBody>
      </p:sp>
      <p:sp>
        <p:nvSpPr>
          <p:cNvPr id="3" name="内容占位符 2">
            <a:extLst>
              <a:ext uri="{FF2B5EF4-FFF2-40B4-BE49-F238E27FC236}">
                <a16:creationId xmlns:a16="http://schemas.microsoft.com/office/drawing/2014/main" id="{E9140661-C5D8-4D9C-AF36-A3AA90E72CE1}"/>
              </a:ext>
            </a:extLst>
          </p:cNvPr>
          <p:cNvSpPr>
            <a:spLocks noGrp="1"/>
          </p:cNvSpPr>
          <p:nvPr>
            <p:ph idx="1"/>
          </p:nvPr>
        </p:nvSpPr>
        <p:spPr>
          <a:xfrm>
            <a:off x="609600" y="1930400"/>
            <a:ext cx="6770712" cy="3881437"/>
          </a:xfrm>
        </p:spPr>
        <p:txBody>
          <a:bodyPr/>
          <a:lstStyle/>
          <a:p>
            <a:r>
              <a:rPr lang="zh-CN" altLang="en-US" sz="2400" dirty="0"/>
              <a:t>小结：</a:t>
            </a:r>
            <a:endParaRPr lang="en-US" altLang="zh-CN" sz="2400" dirty="0"/>
          </a:p>
          <a:p>
            <a:r>
              <a:rPr lang="zh-CN" altLang="en-US" sz="2400" dirty="0"/>
              <a:t>其实莫队算法就是通过减少左右指针的移动步数来优化时间。</a:t>
            </a:r>
            <a:endParaRPr lang="en-US" altLang="zh-CN" sz="2400" dirty="0"/>
          </a:p>
          <a:p>
            <a:r>
              <a:rPr lang="zh-CN" altLang="en-US" sz="2400" dirty="0"/>
              <a:t>题目：</a:t>
            </a:r>
            <a:endParaRPr lang="en-US" altLang="zh-CN" sz="2400" dirty="0"/>
          </a:p>
          <a:p>
            <a:r>
              <a:rPr lang="en-US" altLang="zh-CN" sz="2400" dirty="0"/>
              <a:t>BZOJ 2038 </a:t>
            </a:r>
            <a:r>
              <a:rPr lang="zh-CN" altLang="en-US" sz="2400" dirty="0"/>
              <a:t>小</a:t>
            </a:r>
            <a:r>
              <a:rPr lang="en-US" altLang="zh-CN" sz="2400" dirty="0"/>
              <a:t>Z</a:t>
            </a:r>
            <a:r>
              <a:rPr lang="zh-CN" altLang="en-US" sz="2400" dirty="0"/>
              <a:t>的袜子</a:t>
            </a:r>
            <a:endParaRPr lang="en-US" altLang="zh-CN" sz="2400" dirty="0"/>
          </a:p>
          <a:p>
            <a:r>
              <a:rPr lang="en-US" altLang="zh-CN" sz="2400" dirty="0"/>
              <a:t>JZOJ 3568 </a:t>
            </a:r>
            <a:r>
              <a:rPr lang="zh-CN" altLang="en-US" sz="2400" dirty="0"/>
              <a:t>小纪的作业题</a:t>
            </a:r>
            <a:endParaRPr lang="en-US" altLang="zh-CN" sz="2400" dirty="0"/>
          </a:p>
          <a:p>
            <a:r>
              <a:rPr lang="en-US" altLang="zh-CN" sz="2400" dirty="0"/>
              <a:t>BZOJ 3585 mex</a:t>
            </a:r>
          </a:p>
          <a:p>
            <a:r>
              <a:rPr lang="zh-CN" altLang="en-US" sz="2400" strike="sngStrike" dirty="0"/>
              <a:t>（都是板题</a:t>
            </a:r>
            <a:r>
              <a:rPr lang="en-US" altLang="zh-CN" sz="2400" strike="sngStrike" dirty="0"/>
              <a:t>)</a:t>
            </a:r>
          </a:p>
        </p:txBody>
      </p:sp>
    </p:spTree>
    <p:extLst>
      <p:ext uri="{BB962C8B-B14F-4D97-AF65-F5344CB8AC3E}">
        <p14:creationId xmlns:p14="http://schemas.microsoft.com/office/powerpoint/2010/main" val="29183770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B822A-C6F6-48AC-97A3-497FC4EE9C0C}"/>
              </a:ext>
            </a:extLst>
          </p:cNvPr>
          <p:cNvSpPr>
            <a:spLocks noGrp="1"/>
          </p:cNvSpPr>
          <p:nvPr>
            <p:ph type="title"/>
          </p:nvPr>
        </p:nvSpPr>
        <p:spPr/>
        <p:txBody>
          <a:bodyPr/>
          <a:lstStyle/>
          <a:p>
            <a:r>
              <a:rPr lang="zh-CN" altLang="en-US" dirty="0"/>
              <a:t>带修改莫队</a:t>
            </a:r>
          </a:p>
        </p:txBody>
      </p:sp>
      <p:sp>
        <p:nvSpPr>
          <p:cNvPr id="3" name="内容占位符 2">
            <a:extLst>
              <a:ext uri="{FF2B5EF4-FFF2-40B4-BE49-F238E27FC236}">
                <a16:creationId xmlns:a16="http://schemas.microsoft.com/office/drawing/2014/main" id="{B42B6042-EE80-430D-B5D2-C42D31AD7CDF}"/>
              </a:ext>
            </a:extLst>
          </p:cNvPr>
          <p:cNvSpPr>
            <a:spLocks noGrp="1"/>
          </p:cNvSpPr>
          <p:nvPr>
            <p:ph idx="1"/>
          </p:nvPr>
        </p:nvSpPr>
        <p:spPr>
          <a:xfrm>
            <a:off x="609600" y="1700808"/>
            <a:ext cx="7058744" cy="4893047"/>
          </a:xfrm>
        </p:spPr>
        <p:txBody>
          <a:bodyPr/>
          <a:lstStyle/>
          <a:p>
            <a:r>
              <a:rPr lang="zh-CN" altLang="en-US" sz="2400" dirty="0"/>
              <a:t>简介：</a:t>
            </a:r>
            <a:endParaRPr lang="en-US" altLang="zh-CN" sz="2400" dirty="0"/>
          </a:p>
          <a:p>
            <a:r>
              <a:rPr lang="zh-CN" altLang="en-US" sz="2400" dirty="0"/>
              <a:t>考虑普通莫队加入修改操作，如果修改操作可以 </a:t>
            </a:r>
            <a:r>
              <a:rPr lang="en-US" altLang="zh-CN" sz="2400" dirty="0"/>
              <a:t>O(1)</a:t>
            </a:r>
            <a:r>
              <a:rPr lang="zh-CN" altLang="en-US" sz="2400" dirty="0"/>
              <a:t>的应用以及撤销（同时也要维护当前区间的答案），那么可以在 </a:t>
            </a:r>
            <a:r>
              <a:rPr lang="en-US" altLang="zh-CN" sz="2400" i="1" dirty="0"/>
              <a:t>O</a:t>
            </a:r>
            <a:r>
              <a:rPr lang="en-US" altLang="zh-CN" sz="2400" dirty="0"/>
              <a:t>(</a:t>
            </a:r>
            <a:r>
              <a:rPr lang="en-US" altLang="zh-CN" sz="2400" i="1" dirty="0"/>
              <a:t>n</a:t>
            </a:r>
            <a:r>
              <a:rPr lang="en-US" altLang="zh-CN" sz="2400" dirty="0"/>
              <a:t>​​^3/​​5​​​​) </a:t>
            </a:r>
            <a:r>
              <a:rPr lang="zh-CN" altLang="en-US" sz="2400" dirty="0"/>
              <a:t>的复杂度内求出所有询问的答案。</a:t>
            </a:r>
            <a:endParaRPr lang="en-US" altLang="zh-CN" sz="2400" dirty="0"/>
          </a:p>
          <a:p>
            <a:r>
              <a:rPr lang="zh-CN" altLang="en-US" sz="2400" dirty="0"/>
              <a:t>实现：</a:t>
            </a:r>
            <a:endParaRPr lang="en-US" altLang="zh-CN" sz="2400" dirty="0"/>
          </a:p>
          <a:p>
            <a:r>
              <a:rPr lang="zh-CN" altLang="en-US" sz="2400" dirty="0"/>
              <a:t>每个询问本来只有二元组</a:t>
            </a:r>
            <a:r>
              <a:rPr lang="en-US" altLang="zh-CN" sz="2400" dirty="0"/>
              <a:t>(</a:t>
            </a:r>
            <a:r>
              <a:rPr lang="en-US" altLang="zh-CN" sz="2400" dirty="0" err="1"/>
              <a:t>l,r</a:t>
            </a:r>
            <a:r>
              <a:rPr lang="en-US" altLang="zh-CN" sz="2400" dirty="0"/>
              <a:t>)</a:t>
            </a:r>
            <a:r>
              <a:rPr lang="zh-CN" altLang="en-US" sz="2400" dirty="0"/>
              <a:t>表示，现在我用一个三元组</a:t>
            </a:r>
            <a:r>
              <a:rPr lang="en-US" altLang="zh-CN" sz="2400" dirty="0"/>
              <a:t>(</a:t>
            </a:r>
            <a:r>
              <a:rPr lang="en-US" altLang="zh-CN" sz="2400" dirty="0" err="1"/>
              <a:t>l,r,x</a:t>
            </a:r>
            <a:r>
              <a:rPr lang="en-US" altLang="zh-CN" sz="2400" dirty="0"/>
              <a:t>)</a:t>
            </a:r>
            <a:r>
              <a:rPr lang="zh-CN" altLang="en-US" sz="2400" dirty="0"/>
              <a:t>表示，意思是对</a:t>
            </a:r>
            <a:r>
              <a:rPr lang="en-US" altLang="zh-CN" sz="2400" dirty="0"/>
              <a:t>[</a:t>
            </a:r>
            <a:r>
              <a:rPr lang="en-US" altLang="zh-CN" sz="2400" dirty="0" err="1"/>
              <a:t>l,r</a:t>
            </a:r>
            <a:r>
              <a:rPr lang="en-US" altLang="zh-CN" sz="2400" dirty="0"/>
              <a:t>]</a:t>
            </a:r>
            <a:r>
              <a:rPr lang="zh-CN" altLang="en-US" sz="2400" dirty="0"/>
              <a:t>进行询问，</a:t>
            </a:r>
            <a:r>
              <a:rPr lang="en-US" altLang="zh-CN" sz="2400" dirty="0"/>
              <a:t>x</a:t>
            </a:r>
            <a:r>
              <a:rPr lang="zh-CN" altLang="en-US" sz="2400" dirty="0"/>
              <a:t>表示在此次询问操作之前经过了</a:t>
            </a:r>
            <a:r>
              <a:rPr lang="en-US" altLang="zh-CN" sz="2400" dirty="0"/>
              <a:t>x</a:t>
            </a:r>
            <a:r>
              <a:rPr lang="zh-CN" altLang="en-US" sz="2400" dirty="0"/>
              <a:t>次修改操作。</a:t>
            </a:r>
            <a:endParaRPr lang="en-US" altLang="zh-CN" sz="2400" dirty="0"/>
          </a:p>
          <a:p>
            <a:r>
              <a:rPr lang="zh-CN" altLang="en-US" sz="2400" dirty="0"/>
              <a:t>题目：</a:t>
            </a:r>
            <a:endParaRPr lang="en-US" altLang="zh-CN" sz="2400" dirty="0"/>
          </a:p>
          <a:p>
            <a:r>
              <a:rPr lang="en-US" altLang="zh-CN" sz="2400" dirty="0"/>
              <a:t>BZOJ2120: </a:t>
            </a:r>
            <a:r>
              <a:rPr lang="zh-CN" altLang="en-US" sz="2400" dirty="0"/>
              <a:t>数颜色</a:t>
            </a:r>
          </a:p>
        </p:txBody>
      </p:sp>
    </p:spTree>
    <p:extLst>
      <p:ext uri="{BB962C8B-B14F-4D97-AF65-F5344CB8AC3E}">
        <p14:creationId xmlns:p14="http://schemas.microsoft.com/office/powerpoint/2010/main" val="26309035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D2132-7D7A-4156-9260-811EA4C9066B}"/>
              </a:ext>
            </a:extLst>
          </p:cNvPr>
          <p:cNvSpPr>
            <a:spLocks noGrp="1"/>
          </p:cNvSpPr>
          <p:nvPr>
            <p:ph type="title"/>
          </p:nvPr>
        </p:nvSpPr>
        <p:spPr/>
        <p:txBody>
          <a:bodyPr/>
          <a:lstStyle/>
          <a:p>
            <a:r>
              <a:rPr lang="zh-CN" altLang="en-US" dirty="0"/>
              <a:t>树上莫队</a:t>
            </a:r>
          </a:p>
        </p:txBody>
      </p:sp>
      <p:sp>
        <p:nvSpPr>
          <p:cNvPr id="3" name="内容占位符 2">
            <a:extLst>
              <a:ext uri="{FF2B5EF4-FFF2-40B4-BE49-F238E27FC236}">
                <a16:creationId xmlns:a16="http://schemas.microsoft.com/office/drawing/2014/main" id="{7874FC23-46EE-4ABB-845F-1F7910B851A3}"/>
              </a:ext>
            </a:extLst>
          </p:cNvPr>
          <p:cNvSpPr>
            <a:spLocks noGrp="1"/>
          </p:cNvSpPr>
          <p:nvPr>
            <p:ph idx="1"/>
          </p:nvPr>
        </p:nvSpPr>
        <p:spPr>
          <a:xfrm>
            <a:off x="609600" y="2160588"/>
            <a:ext cx="7130752" cy="3881437"/>
          </a:xfrm>
        </p:spPr>
        <p:txBody>
          <a:bodyPr/>
          <a:lstStyle/>
          <a:p>
            <a:r>
              <a:rPr lang="zh-CN" altLang="en-US" sz="2400" dirty="0"/>
              <a:t>简介：</a:t>
            </a:r>
            <a:endParaRPr lang="en-US" altLang="zh-CN" sz="2400" dirty="0"/>
          </a:p>
          <a:p>
            <a:r>
              <a:rPr lang="zh-CN" altLang="en-US" sz="2400" dirty="0"/>
              <a:t>一般的莫队只能处理线性问题，我们要把树强行压成序列</a:t>
            </a:r>
          </a:p>
          <a:p>
            <a:endParaRPr lang="zh-CN" altLang="en-US" sz="2400" dirty="0"/>
          </a:p>
          <a:p>
            <a:r>
              <a:rPr lang="zh-CN" altLang="en-US" sz="2400" dirty="0"/>
              <a:t>我们可以将树的括号序跑下来，把括号序分块，在括号序上跑莫队</a:t>
            </a:r>
            <a:endParaRPr lang="en-US" altLang="zh-CN" sz="2400" dirty="0"/>
          </a:p>
        </p:txBody>
      </p:sp>
    </p:spTree>
    <p:extLst>
      <p:ext uri="{BB962C8B-B14F-4D97-AF65-F5344CB8AC3E}">
        <p14:creationId xmlns:p14="http://schemas.microsoft.com/office/powerpoint/2010/main" val="4742476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2DA80-1125-4D11-B5BB-431F595F2B4E}"/>
              </a:ext>
            </a:extLst>
          </p:cNvPr>
          <p:cNvSpPr>
            <a:spLocks noGrp="1"/>
          </p:cNvSpPr>
          <p:nvPr>
            <p:ph type="title"/>
          </p:nvPr>
        </p:nvSpPr>
        <p:spPr/>
        <p:txBody>
          <a:bodyPr/>
          <a:lstStyle/>
          <a:p>
            <a:r>
              <a:rPr lang="zh-CN" altLang="en-US" dirty="0"/>
              <a:t>树上莫队</a:t>
            </a:r>
          </a:p>
        </p:txBody>
      </p:sp>
      <p:sp>
        <p:nvSpPr>
          <p:cNvPr id="3" name="内容占位符 2">
            <a:extLst>
              <a:ext uri="{FF2B5EF4-FFF2-40B4-BE49-F238E27FC236}">
                <a16:creationId xmlns:a16="http://schemas.microsoft.com/office/drawing/2014/main" id="{FC79AA3C-E687-4323-8543-A863972CAC87}"/>
              </a:ext>
            </a:extLst>
          </p:cNvPr>
          <p:cNvSpPr>
            <a:spLocks noGrp="1"/>
          </p:cNvSpPr>
          <p:nvPr>
            <p:ph idx="1"/>
          </p:nvPr>
        </p:nvSpPr>
        <p:spPr>
          <a:xfrm>
            <a:off x="616427" y="1865789"/>
            <a:ext cx="7917973" cy="4896544"/>
          </a:xfrm>
        </p:spPr>
        <p:txBody>
          <a:bodyPr/>
          <a:lstStyle/>
          <a:p>
            <a:r>
              <a:rPr lang="zh-CN" altLang="en-US" sz="2400" dirty="0"/>
              <a:t>询问树上一条链的答案。</a:t>
            </a:r>
          </a:p>
          <a:p>
            <a:r>
              <a:rPr lang="zh-CN" altLang="en-US" sz="2400" dirty="0"/>
              <a:t>首先对树进行</a:t>
            </a:r>
            <a:r>
              <a:rPr lang="en-US" altLang="zh-CN" sz="2400" dirty="0"/>
              <a:t>DFS</a:t>
            </a:r>
            <a:r>
              <a:rPr lang="zh-CN" altLang="en-US" sz="2400" dirty="0"/>
              <a:t>，每个点入</a:t>
            </a:r>
            <a:endParaRPr lang="en-US" altLang="zh-CN" sz="2400" dirty="0"/>
          </a:p>
          <a:p>
            <a:pPr marL="0" indent="0">
              <a:buNone/>
            </a:pPr>
            <a:r>
              <a:rPr lang="zh-CN" altLang="en-US" sz="2400" dirty="0"/>
              <a:t>一个时间戳，出一个时间戳。</a:t>
            </a:r>
            <a:endParaRPr lang="en-US" altLang="zh-CN" sz="2400" dirty="0"/>
          </a:p>
          <a:p>
            <a:pPr marL="0" indent="0">
              <a:buNone/>
            </a:pPr>
            <a:r>
              <a:rPr lang="zh-CN" altLang="en-US" sz="2400" dirty="0"/>
              <a:t>得到每个点入和出的时间戳</a:t>
            </a:r>
            <a:r>
              <a:rPr lang="en-US" altLang="zh-CN" sz="2400" dirty="0"/>
              <a:t>(in[</a:t>
            </a:r>
            <a:r>
              <a:rPr lang="en-US" altLang="zh-CN" sz="2400" dirty="0" err="1"/>
              <a:t>i</a:t>
            </a:r>
            <a:r>
              <a:rPr lang="en-US" altLang="zh-CN" sz="2400" dirty="0"/>
              <a:t>],out[</a:t>
            </a:r>
            <a:r>
              <a:rPr lang="en-US" altLang="zh-CN" sz="2400" dirty="0" err="1"/>
              <a:t>i</a:t>
            </a:r>
            <a:r>
              <a:rPr lang="en-US" altLang="zh-CN" sz="2400" dirty="0"/>
              <a:t>])</a:t>
            </a:r>
            <a:r>
              <a:rPr lang="zh-CN" altLang="en-US" sz="2400" dirty="0"/>
              <a:t>，以及第</a:t>
            </a:r>
            <a:r>
              <a:rPr lang="en-US" altLang="zh-CN" sz="2400" dirty="0" err="1"/>
              <a:t>i</a:t>
            </a:r>
            <a:r>
              <a:rPr lang="zh-CN" altLang="en-US" sz="2400" dirty="0"/>
              <a:t>个时间戳是哪个点。</a:t>
            </a:r>
            <a:endParaRPr lang="en-US" altLang="zh-CN" sz="2400" dirty="0"/>
          </a:p>
          <a:p>
            <a:r>
              <a:rPr lang="zh-CN" altLang="en-US" sz="2400" dirty="0"/>
              <a:t>从</a:t>
            </a:r>
            <a:r>
              <a:rPr lang="en-US" altLang="zh-CN" sz="2400" dirty="0"/>
              <a:t>1</a:t>
            </a:r>
            <a:r>
              <a:rPr lang="zh-CN" altLang="en-US" sz="2400" dirty="0"/>
              <a:t>开始</a:t>
            </a:r>
            <a:r>
              <a:rPr lang="en-US" altLang="zh-CN" sz="2400" dirty="0"/>
              <a:t>DFS</a:t>
            </a:r>
            <a:r>
              <a:rPr lang="zh-CN" altLang="en-US" sz="2400" dirty="0"/>
              <a:t>，得到的时间戳是：</a:t>
            </a:r>
            <a:r>
              <a:rPr lang="en-US" altLang="zh-CN" sz="2400" dirty="0"/>
              <a:t>in=[1,2,8,3,5],out=[10,7,9,4,6]</a:t>
            </a:r>
            <a:r>
              <a:rPr lang="zh-CN" altLang="en-US" sz="2400" dirty="0"/>
              <a:t>，标记顺序是</a:t>
            </a:r>
            <a:r>
              <a:rPr lang="en-US" altLang="zh-CN" sz="2400" dirty="0"/>
              <a:t>[1,2,4,4,5,5,2,3,3,1]</a:t>
            </a:r>
          </a:p>
          <a:p>
            <a:r>
              <a:rPr lang="zh-CN" altLang="en-US" sz="2400" dirty="0"/>
              <a:t>我们定义，一个询问</a:t>
            </a:r>
            <a:r>
              <a:rPr lang="en-US" altLang="zh-CN" sz="2400" dirty="0"/>
              <a:t>[l,r]</a:t>
            </a:r>
            <a:r>
              <a:rPr lang="zh-CN" altLang="en-US" sz="2400" dirty="0"/>
              <a:t>表示询问所有 </a:t>
            </a:r>
            <a:r>
              <a:rPr lang="en-US" altLang="zh-CN" sz="2400" dirty="0"/>
              <a:t>l</a:t>
            </a:r>
            <a:r>
              <a:rPr lang="zh-CN" altLang="en-US" sz="2400" dirty="0"/>
              <a:t>到</a:t>
            </a:r>
            <a:r>
              <a:rPr lang="en-US" altLang="zh-CN" sz="2400" dirty="0"/>
              <a:t>r</a:t>
            </a:r>
            <a:r>
              <a:rPr lang="zh-CN" altLang="en-US" sz="2400" dirty="0"/>
              <a:t>这一段标记里，恰好出现了一次的节点的答案。</a:t>
            </a:r>
          </a:p>
          <a:p>
            <a:endParaRPr lang="zh-CN" altLang="en-US" dirty="0"/>
          </a:p>
        </p:txBody>
      </p:sp>
      <p:pic>
        <p:nvPicPr>
          <p:cNvPr id="7" name="图片 6">
            <a:extLst>
              <a:ext uri="{FF2B5EF4-FFF2-40B4-BE49-F238E27FC236}">
                <a16:creationId xmlns:a16="http://schemas.microsoft.com/office/drawing/2014/main" id="{0F6EAB6E-76D3-4897-AFC1-989C59897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95667"/>
            <a:ext cx="2819048" cy="3333333"/>
          </a:xfrm>
          <a:prstGeom prst="rect">
            <a:avLst/>
          </a:prstGeom>
        </p:spPr>
      </p:pic>
    </p:spTree>
    <p:extLst>
      <p:ext uri="{BB962C8B-B14F-4D97-AF65-F5344CB8AC3E}">
        <p14:creationId xmlns:p14="http://schemas.microsoft.com/office/powerpoint/2010/main" val="116528493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4745F-FF5C-45ED-9E64-9426F8498555}"/>
              </a:ext>
            </a:extLst>
          </p:cNvPr>
          <p:cNvSpPr>
            <a:spLocks noGrp="1"/>
          </p:cNvSpPr>
          <p:nvPr>
            <p:ph type="title"/>
          </p:nvPr>
        </p:nvSpPr>
        <p:spPr/>
        <p:txBody>
          <a:bodyPr/>
          <a:lstStyle/>
          <a:p>
            <a:r>
              <a:rPr lang="zh-CN" altLang="en-US" dirty="0"/>
              <a:t>树上莫队</a:t>
            </a:r>
          </a:p>
        </p:txBody>
      </p:sp>
      <p:sp>
        <p:nvSpPr>
          <p:cNvPr id="3" name="内容占位符 2">
            <a:extLst>
              <a:ext uri="{FF2B5EF4-FFF2-40B4-BE49-F238E27FC236}">
                <a16:creationId xmlns:a16="http://schemas.microsoft.com/office/drawing/2014/main" id="{FE45FDF8-0394-4771-B6AE-EEB2AB94C6C7}"/>
              </a:ext>
            </a:extLst>
          </p:cNvPr>
          <p:cNvSpPr>
            <a:spLocks noGrp="1"/>
          </p:cNvSpPr>
          <p:nvPr>
            <p:ph idx="1"/>
          </p:nvPr>
        </p:nvSpPr>
        <p:spPr>
          <a:xfrm>
            <a:off x="609600" y="1772816"/>
            <a:ext cx="7418784" cy="4680520"/>
          </a:xfrm>
        </p:spPr>
        <p:txBody>
          <a:bodyPr/>
          <a:lstStyle/>
          <a:p>
            <a:r>
              <a:rPr lang="zh-CN" altLang="en-US" sz="2200" dirty="0"/>
              <a:t>比如</a:t>
            </a:r>
            <a:r>
              <a:rPr lang="en-US" altLang="zh-CN" sz="2200" dirty="0"/>
              <a:t>[1,5]</a:t>
            </a:r>
            <a:r>
              <a:rPr lang="zh-CN" altLang="en-US" sz="2200" dirty="0"/>
              <a:t>就是询问</a:t>
            </a:r>
            <a:r>
              <a:rPr lang="en-US" altLang="zh-CN" sz="2200" dirty="0"/>
              <a:t>1−2−5</a:t>
            </a:r>
            <a:r>
              <a:rPr lang="zh-CN" altLang="en-US" sz="2200" dirty="0"/>
              <a:t>这条路径的答案。</a:t>
            </a:r>
          </a:p>
          <a:p>
            <a:r>
              <a:rPr lang="zh-CN" altLang="en-US" sz="2200" dirty="0"/>
              <a:t>当</a:t>
            </a:r>
            <a:r>
              <a:rPr lang="en-US" altLang="zh-CN" sz="2200" dirty="0"/>
              <a:t>u</a:t>
            </a:r>
            <a:r>
              <a:rPr lang="zh-CN" altLang="en-US" sz="2200" dirty="0"/>
              <a:t>和</a:t>
            </a:r>
            <a:r>
              <a:rPr lang="en-US" altLang="zh-CN" sz="2200" dirty="0"/>
              <a:t>v</a:t>
            </a:r>
            <a:r>
              <a:rPr lang="zh-CN" altLang="en-US" sz="2200" dirty="0"/>
              <a:t>是同节点，则询问</a:t>
            </a:r>
            <a:r>
              <a:rPr lang="en-US" altLang="zh-CN" sz="2200" dirty="0"/>
              <a:t>[in[u],in[u]]</a:t>
            </a:r>
            <a:r>
              <a:rPr lang="zh-CN" altLang="en-US" sz="2200" dirty="0"/>
              <a:t>就可以了。</a:t>
            </a:r>
          </a:p>
          <a:p>
            <a:r>
              <a:rPr lang="zh-CN" altLang="en-US" sz="2200" dirty="0"/>
              <a:t>当</a:t>
            </a:r>
            <a:r>
              <a:rPr lang="en-US" altLang="zh-CN" sz="2200" dirty="0"/>
              <a:t>v</a:t>
            </a:r>
            <a:r>
              <a:rPr lang="zh-CN" altLang="en-US" sz="2200" dirty="0"/>
              <a:t>在</a:t>
            </a:r>
            <a:r>
              <a:rPr lang="en-US" altLang="zh-CN" sz="2200" dirty="0"/>
              <a:t>u</a:t>
            </a:r>
            <a:r>
              <a:rPr lang="zh-CN" altLang="en-US" sz="2200" dirty="0"/>
              <a:t>的子树里面，我们就可以询问</a:t>
            </a:r>
            <a:r>
              <a:rPr lang="en-US" altLang="zh-CN" sz="2200" dirty="0"/>
              <a:t>[in[u],in[v]]</a:t>
            </a:r>
            <a:r>
              <a:rPr lang="zh-CN" altLang="en-US" sz="2200" dirty="0"/>
              <a:t>区间，可以发现不在这条路径上的一定出现了</a:t>
            </a:r>
            <a:r>
              <a:rPr lang="en-US" altLang="zh-CN" sz="2200" dirty="0"/>
              <a:t>0/2</a:t>
            </a:r>
            <a:r>
              <a:rPr lang="zh-CN" altLang="en-US" sz="2200" dirty="0"/>
              <a:t>次，在这条路径上的一定出现了</a:t>
            </a:r>
            <a:r>
              <a:rPr lang="en-US" altLang="zh-CN" sz="2200" dirty="0"/>
              <a:t>1</a:t>
            </a:r>
            <a:r>
              <a:rPr lang="zh-CN" altLang="en-US" sz="2200" dirty="0"/>
              <a:t>次。</a:t>
            </a:r>
          </a:p>
          <a:p>
            <a:r>
              <a:rPr lang="en-US" altLang="zh-CN" sz="2200" dirty="0"/>
              <a:t>u</a:t>
            </a:r>
            <a:r>
              <a:rPr lang="zh-CN" altLang="en-US" sz="2200" dirty="0"/>
              <a:t>在</a:t>
            </a:r>
            <a:r>
              <a:rPr lang="en-US" altLang="zh-CN" sz="2200" dirty="0"/>
              <a:t>v</a:t>
            </a:r>
            <a:r>
              <a:rPr lang="zh-CN" altLang="en-US" sz="2200" dirty="0"/>
              <a:t>子树中就相反。</a:t>
            </a:r>
          </a:p>
          <a:p>
            <a:r>
              <a:rPr lang="zh-CN" altLang="en-US" sz="2200" dirty="0"/>
              <a:t>否则，显然</a:t>
            </a:r>
            <a:r>
              <a:rPr lang="en-US" altLang="zh-CN" sz="2200" dirty="0"/>
              <a:t>[in[u],out[u]],[in[v],out[v]]</a:t>
            </a:r>
            <a:r>
              <a:rPr lang="zh-CN" altLang="en-US" sz="2200" dirty="0"/>
              <a:t>不相交。</a:t>
            </a:r>
          </a:p>
          <a:p>
            <a:r>
              <a:rPr lang="zh-CN" altLang="en-US" sz="2200" dirty="0"/>
              <a:t>假设</a:t>
            </a:r>
            <a:r>
              <a:rPr lang="en-US" altLang="zh-CN" sz="2200" dirty="0"/>
              <a:t>out[u]&lt;in[v]</a:t>
            </a:r>
            <a:r>
              <a:rPr lang="zh-CN" altLang="en-US" sz="2200" dirty="0"/>
              <a:t>，那么我们可以询问</a:t>
            </a:r>
            <a:r>
              <a:rPr lang="en-US" altLang="zh-CN" sz="2200" dirty="0"/>
              <a:t>[out[u],in[v]]</a:t>
            </a:r>
            <a:r>
              <a:rPr lang="zh-CN" altLang="en-US" sz="2200" dirty="0"/>
              <a:t>。此时除了</a:t>
            </a:r>
            <a:r>
              <a:rPr lang="en-US" altLang="zh-CN" sz="2200" dirty="0"/>
              <a:t>LCA</a:t>
            </a:r>
            <a:r>
              <a:rPr lang="zh-CN" altLang="en-US" sz="2200" dirty="0"/>
              <a:t>以外，这条路径上的节点恰好出现了一次。</a:t>
            </a:r>
          </a:p>
          <a:p>
            <a:r>
              <a:rPr lang="zh-CN" altLang="en-US" sz="2200" dirty="0"/>
              <a:t>再加上</a:t>
            </a:r>
            <a:r>
              <a:rPr lang="en-US" altLang="zh-CN" sz="2200" dirty="0"/>
              <a:t>LCA</a:t>
            </a:r>
            <a:r>
              <a:rPr lang="zh-CN" altLang="en-US" sz="2200" dirty="0"/>
              <a:t>的贡献就可以了。</a:t>
            </a:r>
          </a:p>
          <a:p>
            <a:r>
              <a:rPr lang="zh-CN" altLang="en-US" sz="2200" dirty="0"/>
              <a:t>否则就询问</a:t>
            </a:r>
            <a:r>
              <a:rPr lang="en-US" altLang="zh-CN" sz="2200" dirty="0"/>
              <a:t>[out[v],in[u]]</a:t>
            </a:r>
            <a:r>
              <a:rPr lang="zh-CN" altLang="en-US" sz="2200" dirty="0"/>
              <a:t>即可。</a:t>
            </a:r>
          </a:p>
          <a:p>
            <a:endParaRPr lang="zh-CN" altLang="en-US" sz="2200" dirty="0"/>
          </a:p>
        </p:txBody>
      </p:sp>
    </p:spTree>
    <p:extLst>
      <p:ext uri="{BB962C8B-B14F-4D97-AF65-F5344CB8AC3E}">
        <p14:creationId xmlns:p14="http://schemas.microsoft.com/office/powerpoint/2010/main" val="41429926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67DC5E-7863-48C6-BC94-8DA1A12DC1ED}"/>
              </a:ext>
            </a:extLst>
          </p:cNvPr>
          <p:cNvSpPr>
            <a:spLocks noGrp="1"/>
          </p:cNvSpPr>
          <p:nvPr>
            <p:ph type="title"/>
          </p:nvPr>
        </p:nvSpPr>
        <p:spPr/>
        <p:txBody>
          <a:bodyPr/>
          <a:lstStyle/>
          <a:p>
            <a:r>
              <a:rPr lang="zh-CN" altLang="en-US" dirty="0"/>
              <a:t>树上莫队</a:t>
            </a:r>
          </a:p>
        </p:txBody>
      </p:sp>
      <p:sp>
        <p:nvSpPr>
          <p:cNvPr id="3" name="内容占位符 2">
            <a:extLst>
              <a:ext uri="{FF2B5EF4-FFF2-40B4-BE49-F238E27FC236}">
                <a16:creationId xmlns:a16="http://schemas.microsoft.com/office/drawing/2014/main" id="{8202263B-A527-4691-894E-3F6D581B9A99}"/>
              </a:ext>
            </a:extLst>
          </p:cNvPr>
          <p:cNvSpPr>
            <a:spLocks noGrp="1"/>
          </p:cNvSpPr>
          <p:nvPr>
            <p:ph idx="1"/>
          </p:nvPr>
        </p:nvSpPr>
        <p:spPr>
          <a:xfrm>
            <a:off x="609600" y="2160588"/>
            <a:ext cx="6986736" cy="3881437"/>
          </a:xfrm>
        </p:spPr>
        <p:txBody>
          <a:bodyPr/>
          <a:lstStyle/>
          <a:p>
            <a:r>
              <a:rPr lang="zh-CN" altLang="en-US" sz="2400" dirty="0"/>
              <a:t>题目：</a:t>
            </a:r>
            <a:endParaRPr lang="en-US" altLang="zh-CN" sz="2400" dirty="0"/>
          </a:p>
          <a:p>
            <a:r>
              <a:rPr lang="zh-CN" altLang="en-US" sz="2400" dirty="0"/>
              <a:t>给你一棵树，树上有不同种类的糖果。每一个节点上只有一种糖果，节点</a:t>
            </a:r>
            <a:r>
              <a:rPr lang="en-US" altLang="zh-CN" sz="2400" dirty="0" err="1"/>
              <a:t>i</a:t>
            </a:r>
            <a:r>
              <a:rPr lang="zh-CN" altLang="en-US" sz="2400" dirty="0"/>
              <a:t>上的糖果种类记为</a:t>
            </a:r>
            <a:r>
              <a:rPr lang="en-US" altLang="zh-CN" sz="2400" dirty="0"/>
              <a:t>Ci</a:t>
            </a:r>
            <a:r>
              <a:rPr lang="zh-CN" altLang="en-US" sz="2400" dirty="0"/>
              <a:t>。第</a:t>
            </a:r>
            <a:r>
              <a:rPr lang="en-US" altLang="zh-CN" sz="2400" dirty="0" err="1"/>
              <a:t>i</a:t>
            </a:r>
            <a:r>
              <a:rPr lang="zh-CN" altLang="en-US" sz="2400" dirty="0"/>
              <a:t>种糖果的美味指数记为</a:t>
            </a:r>
            <a:r>
              <a:rPr lang="en-US" altLang="zh-CN" sz="2400" dirty="0"/>
              <a:t>Vi</a:t>
            </a:r>
            <a:r>
              <a:rPr lang="zh-CN" altLang="en-US" sz="2400" dirty="0"/>
              <a:t>。第</a:t>
            </a:r>
            <a:r>
              <a:rPr lang="en-US" altLang="zh-CN" sz="2400" dirty="0" err="1"/>
              <a:t>i</a:t>
            </a:r>
            <a:r>
              <a:rPr lang="zh-CN" altLang="en-US" sz="2400" dirty="0"/>
              <a:t>次品尝某类糖果的新奇指数为</a:t>
            </a:r>
            <a:r>
              <a:rPr lang="en-US" altLang="zh-CN" sz="2400" dirty="0"/>
              <a:t>Wi</a:t>
            </a:r>
            <a:r>
              <a:rPr lang="zh-CN" altLang="en-US" sz="2400" dirty="0"/>
              <a:t>。节点上的糖果种类可能会被修改。</a:t>
            </a:r>
            <a:endParaRPr lang="en-US" altLang="zh-CN" sz="2400" dirty="0"/>
          </a:p>
          <a:p>
            <a:r>
              <a:rPr lang="zh-CN" altLang="en-US" sz="2400" dirty="0"/>
              <a:t>问：路径</a:t>
            </a:r>
            <a:r>
              <a:rPr lang="en-US" altLang="zh-CN" sz="2400" dirty="0"/>
              <a:t>[</a:t>
            </a:r>
            <a:r>
              <a:rPr lang="en-US" altLang="zh-CN" sz="2400" dirty="0" err="1"/>
              <a:t>x,y</a:t>
            </a:r>
            <a:r>
              <a:rPr lang="en-US" altLang="zh-CN" sz="2400" dirty="0"/>
              <a:t>]</a:t>
            </a:r>
            <a:r>
              <a:rPr lang="zh-CN" altLang="en-US" sz="2400" dirty="0"/>
              <a:t>的∑</a:t>
            </a:r>
            <a:r>
              <a:rPr lang="en-US" altLang="zh-CN" sz="2400" dirty="0"/>
              <a:t>(</a:t>
            </a:r>
            <a:r>
              <a:rPr lang="en-US" altLang="zh-CN" sz="2400" dirty="0" err="1"/>
              <a:t>i</a:t>
            </a:r>
            <a:r>
              <a:rPr lang="zh-CN" altLang="en-US" sz="2400" dirty="0"/>
              <a:t>在</a:t>
            </a:r>
            <a:r>
              <a:rPr lang="en-US" altLang="zh-CN" sz="2400" dirty="0"/>
              <a:t>[</a:t>
            </a:r>
            <a:r>
              <a:rPr lang="en-US" altLang="zh-CN" sz="2400" dirty="0" err="1"/>
              <a:t>x,y</a:t>
            </a:r>
            <a:r>
              <a:rPr lang="en-US" altLang="zh-CN" sz="2400" dirty="0"/>
              <a:t>]</a:t>
            </a:r>
            <a:r>
              <a:rPr lang="zh-CN" altLang="en-US" sz="2400" dirty="0"/>
              <a:t>路径上，</a:t>
            </a:r>
            <a:r>
              <a:rPr lang="en-US" altLang="zh-CN" sz="2400" dirty="0"/>
              <a:t>j</a:t>
            </a:r>
            <a:r>
              <a:rPr lang="zh-CN" altLang="en-US" sz="2400" dirty="0"/>
              <a:t>表示</a:t>
            </a:r>
            <a:r>
              <a:rPr lang="en-US" altLang="zh-CN" sz="2400" dirty="0"/>
              <a:t>c[</a:t>
            </a:r>
            <a:r>
              <a:rPr lang="en-US" altLang="zh-CN" sz="2400" dirty="0" err="1"/>
              <a:t>i</a:t>
            </a:r>
            <a:r>
              <a:rPr lang="en-US" altLang="zh-CN" sz="2400" dirty="0"/>
              <a:t>]</a:t>
            </a:r>
            <a:r>
              <a:rPr lang="zh-CN" altLang="en-US" sz="2400" dirty="0"/>
              <a:t>这种类型糖果在路径</a:t>
            </a:r>
            <a:r>
              <a:rPr lang="en-US" altLang="zh-CN" sz="2400" dirty="0"/>
              <a:t>[</a:t>
            </a:r>
            <a:r>
              <a:rPr lang="en-US" altLang="zh-CN" sz="2400" dirty="0" err="1"/>
              <a:t>x,y</a:t>
            </a:r>
            <a:r>
              <a:rPr lang="en-US" altLang="zh-CN" sz="2400" dirty="0"/>
              <a:t>]</a:t>
            </a:r>
            <a:r>
              <a:rPr lang="zh-CN" altLang="en-US" sz="2400" dirty="0"/>
              <a:t>上第</a:t>
            </a:r>
            <a:r>
              <a:rPr lang="en-US" altLang="zh-CN" sz="2400" dirty="0"/>
              <a:t>j</a:t>
            </a:r>
            <a:r>
              <a:rPr lang="zh-CN" altLang="en-US" sz="2400" dirty="0"/>
              <a:t>次出现</a:t>
            </a:r>
            <a:r>
              <a:rPr lang="en-US" altLang="zh-CN" sz="2400" dirty="0"/>
              <a:t>)v[c[</a:t>
            </a:r>
            <a:r>
              <a:rPr lang="en-US" altLang="zh-CN" sz="2400" dirty="0" err="1"/>
              <a:t>i</a:t>
            </a:r>
            <a:r>
              <a:rPr lang="en-US" altLang="zh-CN" sz="2400" dirty="0"/>
              <a:t>]]*w[j]</a:t>
            </a:r>
          </a:p>
          <a:p>
            <a:endParaRPr lang="zh-CN" altLang="en-US" dirty="0"/>
          </a:p>
        </p:txBody>
      </p:sp>
    </p:spTree>
    <p:extLst>
      <p:ext uri="{BB962C8B-B14F-4D97-AF65-F5344CB8AC3E}">
        <p14:creationId xmlns:p14="http://schemas.microsoft.com/office/powerpoint/2010/main" val="9416191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4D8D3-E4B8-45A9-BDC6-FACAD4F327C1}"/>
              </a:ext>
            </a:extLst>
          </p:cNvPr>
          <p:cNvSpPr>
            <a:spLocks noGrp="1"/>
          </p:cNvSpPr>
          <p:nvPr>
            <p:ph type="title"/>
          </p:nvPr>
        </p:nvSpPr>
        <p:spPr/>
        <p:txBody>
          <a:bodyPr/>
          <a:lstStyle/>
          <a:p>
            <a:r>
              <a:rPr lang="zh-CN" altLang="en-US" dirty="0"/>
              <a:t>树上莫队</a:t>
            </a:r>
          </a:p>
        </p:txBody>
      </p:sp>
      <p:sp>
        <p:nvSpPr>
          <p:cNvPr id="3" name="内容占位符 2">
            <a:extLst>
              <a:ext uri="{FF2B5EF4-FFF2-40B4-BE49-F238E27FC236}">
                <a16:creationId xmlns:a16="http://schemas.microsoft.com/office/drawing/2014/main" id="{0B5DE40B-E579-4C48-BDDB-C2A3126C2729}"/>
              </a:ext>
            </a:extLst>
          </p:cNvPr>
          <p:cNvSpPr>
            <a:spLocks noGrp="1"/>
          </p:cNvSpPr>
          <p:nvPr>
            <p:ph idx="1"/>
          </p:nvPr>
        </p:nvSpPr>
        <p:spPr>
          <a:xfrm>
            <a:off x="609600" y="2160588"/>
            <a:ext cx="7346776" cy="3881437"/>
          </a:xfrm>
        </p:spPr>
        <p:txBody>
          <a:bodyPr/>
          <a:lstStyle/>
          <a:p>
            <a:r>
              <a:rPr lang="zh-CN" altLang="en-US" sz="2800" dirty="0"/>
              <a:t>题解：</a:t>
            </a:r>
            <a:endParaRPr lang="en-US" altLang="zh-CN" sz="2800" dirty="0"/>
          </a:p>
          <a:p>
            <a:r>
              <a:rPr lang="zh-CN" altLang="en-US" sz="2800" dirty="0"/>
              <a:t>考虑向右扩展一个点</a:t>
            </a:r>
            <a:r>
              <a:rPr lang="en-US" altLang="zh-CN" sz="2800" dirty="0"/>
              <a:t>,</a:t>
            </a:r>
            <a:r>
              <a:rPr lang="zh-CN" altLang="en-US" sz="2800" dirty="0"/>
              <a:t>这个贡献我们是可以</a:t>
            </a:r>
            <a:r>
              <a:rPr lang="en-US" altLang="zh-CN" sz="2800" i="1" dirty="0"/>
              <a:t>O</a:t>
            </a:r>
            <a:r>
              <a:rPr lang="en-US" altLang="zh-CN" sz="2800" dirty="0"/>
              <a:t>(1)</a:t>
            </a:r>
            <a:r>
              <a:rPr lang="zh-CN" altLang="en-US" sz="2800" dirty="0"/>
              <a:t>算出来的</a:t>
            </a:r>
            <a:endParaRPr lang="en-US" altLang="zh-CN" sz="2800" dirty="0"/>
          </a:p>
          <a:p>
            <a:r>
              <a:rPr lang="zh-CN" altLang="en-US" sz="2800" dirty="0"/>
              <a:t>（如果说拓展一个点它的颜色是</a:t>
            </a:r>
            <a:r>
              <a:rPr lang="en-US" altLang="zh-CN" sz="2800" dirty="0"/>
              <a:t>c</a:t>
            </a:r>
            <a:r>
              <a:rPr lang="zh-CN" altLang="en-US" sz="2800" dirty="0"/>
              <a:t>，那么答案加上</a:t>
            </a:r>
            <a:r>
              <a:rPr lang="en-US" altLang="zh-CN" sz="2800" dirty="0"/>
              <a:t>v[c]*w[++</a:t>
            </a:r>
            <a:r>
              <a:rPr lang="en-US" altLang="zh-CN" sz="2800" dirty="0" err="1"/>
              <a:t>cnt</a:t>
            </a:r>
            <a:r>
              <a:rPr lang="en-US" altLang="zh-CN" sz="2800" dirty="0"/>
              <a:t>[c]]</a:t>
            </a:r>
            <a:r>
              <a:rPr lang="zh-CN" altLang="en-US" sz="2800" dirty="0"/>
              <a:t>）</a:t>
            </a:r>
            <a:endParaRPr lang="en-US" altLang="zh-CN" sz="2800" dirty="0"/>
          </a:p>
          <a:p>
            <a:r>
              <a:rPr lang="zh-CN" altLang="en-US" sz="2800" dirty="0"/>
              <a:t>然后我们可以直接上带修改树上莫队即可</a:t>
            </a:r>
          </a:p>
        </p:txBody>
      </p:sp>
    </p:spTree>
    <p:extLst>
      <p:ext uri="{BB962C8B-B14F-4D97-AF65-F5344CB8AC3E}">
        <p14:creationId xmlns:p14="http://schemas.microsoft.com/office/powerpoint/2010/main" val="1572768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7ECE5-06FB-4B1A-9F31-5A80F2E9E3D4}"/>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A4DB94DC-C7AF-470F-9D7D-CF19A245B66E}"/>
              </a:ext>
            </a:extLst>
          </p:cNvPr>
          <p:cNvSpPr>
            <a:spLocks noGrp="1"/>
          </p:cNvSpPr>
          <p:nvPr>
            <p:ph idx="1"/>
          </p:nvPr>
        </p:nvSpPr>
        <p:spPr>
          <a:xfrm>
            <a:off x="609600" y="2160588"/>
            <a:ext cx="7634808" cy="3881437"/>
          </a:xfrm>
        </p:spPr>
        <p:txBody>
          <a:bodyPr/>
          <a:lstStyle/>
          <a:p>
            <a:r>
              <a:rPr lang="zh-CN" altLang="en-US" sz="3600" dirty="0"/>
              <a:t>其实还有很多（题目）可以讲，但这里没有多说。</a:t>
            </a:r>
            <a:endParaRPr lang="en-US" altLang="zh-CN" sz="3600" dirty="0"/>
          </a:p>
          <a:p>
            <a:r>
              <a:rPr lang="zh-CN" altLang="en-US" sz="3600" dirty="0"/>
              <a:t>还有一些（神仙</a:t>
            </a:r>
            <a:r>
              <a:rPr lang="en-US" altLang="zh-CN" sz="3600" dirty="0"/>
              <a:t>)</a:t>
            </a:r>
            <a:r>
              <a:rPr lang="zh-CN" altLang="en-US" sz="3600" dirty="0"/>
              <a:t>数据结构没有讲。</a:t>
            </a:r>
            <a:endParaRPr lang="en-US" altLang="zh-CN" sz="3600" dirty="0"/>
          </a:p>
          <a:p>
            <a:r>
              <a:rPr lang="zh-CN" altLang="en-US" sz="3600" dirty="0"/>
              <a:t>以后完善吧。</a:t>
            </a:r>
            <a:endParaRPr lang="en-US" altLang="zh-CN" sz="3600" dirty="0"/>
          </a:p>
          <a:p>
            <a:r>
              <a:rPr lang="zh-CN" altLang="en-US" sz="3600" dirty="0"/>
              <a:t>（未完待续</a:t>
            </a:r>
            <a:r>
              <a:rPr lang="en-US" altLang="zh-CN" sz="3600" dirty="0"/>
              <a:t>······</a:t>
            </a:r>
            <a:r>
              <a:rPr lang="zh-CN" altLang="en-US" sz="3600" dirty="0"/>
              <a:t>）</a:t>
            </a:r>
          </a:p>
        </p:txBody>
      </p:sp>
    </p:spTree>
    <p:extLst>
      <p:ext uri="{BB962C8B-B14F-4D97-AF65-F5344CB8AC3E}">
        <p14:creationId xmlns:p14="http://schemas.microsoft.com/office/powerpoint/2010/main" val="304204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5DA104D3-D979-40C1-973D-9AE90CD1C6D8}"/>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15363" name="内容占位符 2">
            <a:extLst>
              <a:ext uri="{FF2B5EF4-FFF2-40B4-BE49-F238E27FC236}">
                <a16:creationId xmlns:a16="http://schemas.microsoft.com/office/drawing/2014/main" id="{530BAD48-407A-42BC-B2D9-D6AFE39404A6}"/>
              </a:ext>
            </a:extLst>
          </p:cNvPr>
          <p:cNvSpPr>
            <a:spLocks noGrp="1" noChangeArrowheads="1"/>
          </p:cNvSpPr>
          <p:nvPr>
            <p:ph idx="1"/>
          </p:nvPr>
        </p:nvSpPr>
        <p:spPr>
          <a:xfrm>
            <a:off x="609600" y="1557338"/>
            <a:ext cx="7778750" cy="5040312"/>
          </a:xfrm>
        </p:spPr>
        <p:txBody>
          <a:bodyPr/>
          <a:lstStyle/>
          <a:p>
            <a:pPr eaLnBrk="1" hangingPunct="1"/>
            <a:r>
              <a:rPr lang="zh-CN" altLang="en-US" sz="2400"/>
              <a:t>总结一下： </a:t>
            </a:r>
          </a:p>
          <a:p>
            <a:pPr eaLnBrk="1" hangingPunct="1"/>
            <a:r>
              <a:rPr lang="en-US" altLang="zh-CN" sz="2400"/>
              <a:t>1.X</a:t>
            </a:r>
            <a:r>
              <a:rPr lang="zh-CN" altLang="en-US" sz="2400"/>
              <a:t>变到原来</a:t>
            </a:r>
            <a:r>
              <a:rPr lang="en-US" altLang="zh-CN" sz="2400"/>
              <a:t>Y</a:t>
            </a:r>
            <a:r>
              <a:rPr lang="zh-CN" altLang="en-US" sz="2400"/>
              <a:t>的位置 </a:t>
            </a:r>
          </a:p>
          <a:p>
            <a:pPr eaLnBrk="1" hangingPunct="1"/>
            <a:r>
              <a:rPr lang="en-US" altLang="zh-CN" sz="2400"/>
              <a:t>2.Y</a:t>
            </a:r>
            <a:r>
              <a:rPr lang="zh-CN" altLang="en-US" sz="2400"/>
              <a:t>变成了 </a:t>
            </a:r>
            <a:r>
              <a:rPr lang="en-US" altLang="zh-CN" sz="2400"/>
              <a:t>X</a:t>
            </a:r>
            <a:r>
              <a:rPr lang="zh-CN" altLang="en-US" sz="2400"/>
              <a:t>原来在</a:t>
            </a:r>
            <a:r>
              <a:rPr lang="en-US" altLang="zh-CN" sz="2400"/>
              <a:t>Y</a:t>
            </a:r>
            <a:r>
              <a:rPr lang="zh-CN" altLang="en-US" sz="2400"/>
              <a:t>的位置的 相对的那个儿子 </a:t>
            </a:r>
          </a:p>
          <a:p>
            <a:pPr eaLnBrk="1" hangingPunct="1"/>
            <a:r>
              <a:rPr lang="en-US" altLang="zh-CN" sz="2400"/>
              <a:t>3.Y</a:t>
            </a:r>
            <a:r>
              <a:rPr lang="zh-CN" altLang="en-US" sz="2400"/>
              <a:t>的非</a:t>
            </a:r>
            <a:r>
              <a:rPr lang="en-US" altLang="zh-CN" sz="2400"/>
              <a:t>X</a:t>
            </a:r>
            <a:r>
              <a:rPr lang="zh-CN" altLang="en-US" sz="2400"/>
              <a:t>的儿子不变 </a:t>
            </a:r>
          </a:p>
          <a:p>
            <a:pPr eaLnBrk="1" hangingPunct="1"/>
            <a:r>
              <a:rPr lang="en-US" altLang="zh-CN" sz="2400"/>
              <a:t>4.X</a:t>
            </a:r>
            <a:r>
              <a:rPr lang="zh-CN" altLang="en-US" sz="2400"/>
              <a:t>的 </a:t>
            </a:r>
            <a:r>
              <a:rPr lang="en-US" altLang="zh-CN" sz="2400"/>
              <a:t>X</a:t>
            </a:r>
            <a:r>
              <a:rPr lang="zh-CN" altLang="en-US" sz="2400"/>
              <a:t>原来在</a:t>
            </a:r>
            <a:r>
              <a:rPr lang="en-US" altLang="zh-CN" sz="2400"/>
              <a:t>Y</a:t>
            </a:r>
            <a:r>
              <a:rPr lang="zh-CN" altLang="en-US" sz="2400"/>
              <a:t>的位置 那个儿子不变 </a:t>
            </a:r>
          </a:p>
          <a:p>
            <a:pPr eaLnBrk="1" hangingPunct="1"/>
            <a:r>
              <a:rPr lang="zh-CN" altLang="en-US" sz="2400"/>
              <a:t>（比如：</a:t>
            </a:r>
            <a:r>
              <a:rPr lang="en-US" altLang="zh-CN" sz="2400"/>
              <a:t>x</a:t>
            </a:r>
            <a:r>
              <a:rPr lang="zh-CN" altLang="en-US" sz="2400"/>
              <a:t>是</a:t>
            </a:r>
            <a:r>
              <a:rPr lang="en-US" altLang="zh-CN" sz="2400"/>
              <a:t>y</a:t>
            </a:r>
            <a:r>
              <a:rPr lang="zh-CN" altLang="en-US" sz="2400"/>
              <a:t>的左儿子，则</a:t>
            </a:r>
            <a:r>
              <a:rPr lang="en-US" altLang="zh-CN" sz="2400"/>
              <a:t>x</a:t>
            </a:r>
            <a:r>
              <a:rPr lang="zh-CN" altLang="en-US" sz="2400"/>
              <a:t>的左儿子不变）</a:t>
            </a:r>
          </a:p>
          <a:p>
            <a:pPr eaLnBrk="1" hangingPunct="1"/>
            <a:r>
              <a:rPr lang="en-US" altLang="zh-CN" sz="2400"/>
              <a:t>5.X</a:t>
            </a:r>
            <a:r>
              <a:rPr lang="zh-CN" altLang="en-US" sz="2400"/>
              <a:t>的 </a:t>
            </a:r>
            <a:r>
              <a:rPr lang="en-US" altLang="zh-CN" sz="2400"/>
              <a:t>X</a:t>
            </a:r>
            <a:r>
              <a:rPr lang="zh-CN" altLang="en-US" sz="2400"/>
              <a:t>原来在</a:t>
            </a:r>
            <a:r>
              <a:rPr lang="en-US" altLang="zh-CN" sz="2400"/>
              <a:t>Y</a:t>
            </a:r>
            <a:r>
              <a:rPr lang="zh-CN" altLang="en-US" sz="2400"/>
              <a:t>的 相对的 那个儿子 变成了 </a:t>
            </a:r>
            <a:r>
              <a:rPr lang="en-US" altLang="zh-CN" sz="2400"/>
              <a:t>Y </a:t>
            </a:r>
            <a:r>
              <a:rPr lang="zh-CN" altLang="en-US" sz="2400"/>
              <a:t>原来是</a:t>
            </a:r>
            <a:r>
              <a:rPr lang="en-US" altLang="zh-CN" sz="2400"/>
              <a:t>X</a:t>
            </a:r>
            <a:r>
              <a:rPr lang="zh-CN" altLang="en-US" sz="2400"/>
              <a:t>的那个儿子</a:t>
            </a:r>
          </a:p>
          <a:p>
            <a:pPr eaLnBrk="1" hangingPunct="1"/>
            <a:r>
              <a:rPr lang="zh-CN" altLang="en-US" sz="2400"/>
              <a:t>（比如：</a:t>
            </a:r>
            <a:r>
              <a:rPr lang="en-US" altLang="zh-CN" sz="2400"/>
              <a:t>x</a:t>
            </a:r>
            <a:r>
              <a:rPr lang="zh-CN" altLang="en-US" sz="2400"/>
              <a:t>是</a:t>
            </a:r>
            <a:r>
              <a:rPr lang="en-US" altLang="zh-CN" sz="2400"/>
              <a:t>y</a:t>
            </a:r>
            <a:r>
              <a:rPr lang="zh-CN" altLang="en-US" sz="2400"/>
              <a:t>的左儿子，则</a:t>
            </a:r>
            <a:r>
              <a:rPr lang="en-US" altLang="zh-CN" sz="2400"/>
              <a:t>x</a:t>
            </a:r>
            <a:r>
              <a:rPr lang="zh-CN" altLang="en-US" sz="2400"/>
              <a:t>的右儿子变成</a:t>
            </a:r>
            <a:r>
              <a:rPr lang="en-US" altLang="zh-CN" sz="2400"/>
              <a:t>y</a:t>
            </a:r>
            <a:r>
              <a:rPr lang="zh-CN" altLang="en-US" sz="2400"/>
              <a:t>的左儿子）</a:t>
            </a:r>
          </a:p>
          <a:p>
            <a:pPr eaLnBrk="1" hangingPunct="1"/>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7102DED9-C09B-47B3-902F-85C40CA11081}"/>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16387" name="内容占位符 2">
            <a:extLst>
              <a:ext uri="{FF2B5EF4-FFF2-40B4-BE49-F238E27FC236}">
                <a16:creationId xmlns:a16="http://schemas.microsoft.com/office/drawing/2014/main" id="{C1FE12BA-390C-4339-B143-7B549669906C}"/>
              </a:ext>
            </a:extLst>
          </p:cNvPr>
          <p:cNvSpPr>
            <a:spLocks noGrp="1" noChangeArrowheads="1"/>
          </p:cNvSpPr>
          <p:nvPr>
            <p:ph idx="1"/>
          </p:nvPr>
        </p:nvSpPr>
        <p:spPr/>
        <p:txBody>
          <a:bodyPr>
            <a:normAutofit lnSpcReduction="10000"/>
          </a:bodyPr>
          <a:lstStyle/>
          <a:p>
            <a:pPr eaLnBrk="1" hangingPunct="1"/>
            <a:r>
              <a:rPr lang="en-US" altLang="zh-CN" sz="2800"/>
              <a:t>void rotate(int x){</a:t>
            </a:r>
          </a:p>
          <a:p>
            <a:pPr eaLnBrk="1" hangingPunct="1"/>
            <a:r>
              <a:rPr lang="en-US" altLang="zh-CN" sz="2800"/>
              <a:t>	int y=f[x],z=son(x); f[x]=f[y];</a:t>
            </a:r>
          </a:p>
          <a:p>
            <a:pPr eaLnBrk="1" hangingPunct="1"/>
            <a:r>
              <a:rPr lang="en-US" altLang="zh-CN" sz="2800"/>
              <a:t>	if (f[x]) s[f[x]][son(y)]=x;</a:t>
            </a:r>
          </a:p>
          <a:p>
            <a:pPr eaLnBrk="1" hangingPunct="1"/>
            <a:r>
              <a:rPr lang="en-US" altLang="zh-CN" sz="2800"/>
              <a:t>	if (s[x][1-z]) f[s[x][1-z]]=y;</a:t>
            </a:r>
          </a:p>
          <a:p>
            <a:pPr eaLnBrk="1" hangingPunct="1"/>
            <a:r>
              <a:rPr lang="en-US" altLang="zh-CN" sz="2800"/>
              <a:t>	s[y][z]=s[x][1-z]; s[x][1-z]=y; f[y]=x;</a:t>
            </a:r>
          </a:p>
          <a:p>
            <a:pPr eaLnBrk="1" hangingPunct="1"/>
            <a:r>
              <a:rPr lang="en-US" altLang="zh-CN" sz="2800"/>
              <a:t>	update(y); update(x);</a:t>
            </a:r>
          </a:p>
          <a:p>
            <a:pPr eaLnBrk="1" hangingPunct="1"/>
            <a:r>
              <a:rPr lang="en-US" altLang="zh-CN" sz="2800"/>
              <a:t>}</a:t>
            </a:r>
          </a:p>
          <a:p>
            <a:pPr eaLnBrk="1" hangingPunct="1"/>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417A9993-B2D0-4B9A-A555-CBAFE620D7E2}"/>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17411" name="内容占位符 2">
            <a:extLst>
              <a:ext uri="{FF2B5EF4-FFF2-40B4-BE49-F238E27FC236}">
                <a16:creationId xmlns:a16="http://schemas.microsoft.com/office/drawing/2014/main" id="{EAC67272-7C8B-4711-85E2-9663B5E9004A}"/>
              </a:ext>
            </a:extLst>
          </p:cNvPr>
          <p:cNvSpPr>
            <a:spLocks noGrp="1" noChangeArrowheads="1"/>
          </p:cNvSpPr>
          <p:nvPr>
            <p:ph idx="1"/>
          </p:nvPr>
        </p:nvSpPr>
        <p:spPr>
          <a:xfrm>
            <a:off x="468313" y="1536700"/>
            <a:ext cx="6346825" cy="619125"/>
          </a:xfrm>
        </p:spPr>
        <p:txBody>
          <a:bodyPr/>
          <a:lstStyle/>
          <a:p>
            <a:pPr eaLnBrk="1" hangingPunct="1"/>
            <a:r>
              <a:rPr lang="zh-CN" altLang="en-US" sz="2400"/>
              <a:t>单旋</a:t>
            </a:r>
            <a:endParaRPr lang="zh-CN" altLang="en-US"/>
          </a:p>
        </p:txBody>
      </p:sp>
      <p:pic>
        <p:nvPicPr>
          <p:cNvPr id="17412" name="图片 6">
            <a:extLst>
              <a:ext uri="{FF2B5EF4-FFF2-40B4-BE49-F238E27FC236}">
                <a16:creationId xmlns:a16="http://schemas.microsoft.com/office/drawing/2014/main" id="{8419732D-E7D6-4850-BD2D-B731212FA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38" y="2205038"/>
            <a:ext cx="4364037" cy="366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图片 8">
            <a:extLst>
              <a:ext uri="{FF2B5EF4-FFF2-40B4-BE49-F238E27FC236}">
                <a16:creationId xmlns:a16="http://schemas.microsoft.com/office/drawing/2014/main" id="{3525FD5D-810A-4069-B2BC-454C9E0A1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850" y="2239963"/>
            <a:ext cx="4346575" cy="366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97012282-8556-430F-9EAA-8DD2D3D5D5E1}"/>
              </a:ext>
            </a:extLst>
          </p:cNvPr>
          <p:cNvSpPr>
            <a:spLocks noGrp="1" noChangeArrowheads="1"/>
          </p:cNvSpPr>
          <p:nvPr>
            <p:ph type="title"/>
          </p:nvPr>
        </p:nvSpPr>
        <p:spPr/>
        <p:txBody>
          <a:bodyPr/>
          <a:lstStyle/>
          <a:p>
            <a:pPr eaLnBrk="1" hangingPunct="1"/>
            <a:r>
              <a:rPr lang="en-US" altLang="zh-CN"/>
              <a:t>Splay</a:t>
            </a:r>
            <a:endParaRPr lang="zh-CN" altLang="en-US"/>
          </a:p>
        </p:txBody>
      </p:sp>
      <p:pic>
        <p:nvPicPr>
          <p:cNvPr id="18435" name="内容占位符 4">
            <a:extLst>
              <a:ext uri="{FF2B5EF4-FFF2-40B4-BE49-F238E27FC236}">
                <a16:creationId xmlns:a16="http://schemas.microsoft.com/office/drawing/2014/main" id="{1F4EB286-101A-4083-8851-BE5098E473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2725" y="1487488"/>
            <a:ext cx="3987800" cy="3571875"/>
          </a:xfrm>
        </p:spPr>
      </p:pic>
      <p:pic>
        <p:nvPicPr>
          <p:cNvPr id="18436" name="图片 6">
            <a:extLst>
              <a:ext uri="{FF2B5EF4-FFF2-40B4-BE49-F238E27FC236}">
                <a16:creationId xmlns:a16="http://schemas.microsoft.com/office/drawing/2014/main" id="{6434A0DF-D1C3-4BD8-BDE1-B1ACF9206A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487488"/>
            <a:ext cx="44196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文本框 7">
            <a:extLst>
              <a:ext uri="{FF2B5EF4-FFF2-40B4-BE49-F238E27FC236}">
                <a16:creationId xmlns:a16="http://schemas.microsoft.com/office/drawing/2014/main" id="{8365DC2E-FB88-43D5-88F7-7B852D220229}"/>
              </a:ext>
            </a:extLst>
          </p:cNvPr>
          <p:cNvSpPr txBox="1">
            <a:spLocks noChangeArrowheads="1"/>
          </p:cNvSpPr>
          <p:nvPr/>
        </p:nvSpPr>
        <p:spPr bwMode="auto">
          <a:xfrm>
            <a:off x="1258888" y="5516563"/>
            <a:ext cx="6697662"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zh-CN" altLang="en-US">
                <a:solidFill>
                  <a:schemeClr val="tx1"/>
                </a:solidFill>
                <a:latin typeface="Calibri" panose="020F0502020204030204" pitchFamily="34" charset="0"/>
              </a:rPr>
              <a:t>有一条链</a:t>
            </a:r>
            <a:r>
              <a:rPr lang="en-US" altLang="zh-CN">
                <a:solidFill>
                  <a:schemeClr val="tx1"/>
                </a:solidFill>
                <a:latin typeface="Calibri" panose="020F0502020204030204" pitchFamily="34" charset="0"/>
              </a:rPr>
              <a:t>X-&gt;Z-&gt;Y-&gt;B</a:t>
            </a:r>
          </a:p>
          <a:p>
            <a:pPr>
              <a:spcBef>
                <a:spcPct val="0"/>
              </a:spcBef>
              <a:buClrTx/>
              <a:buSzTx/>
              <a:buFontTx/>
              <a:buNone/>
            </a:pPr>
            <a:r>
              <a:rPr lang="zh-CN" altLang="en-US">
                <a:solidFill>
                  <a:schemeClr val="tx1"/>
                </a:solidFill>
                <a:latin typeface="Calibri" panose="020F0502020204030204" pitchFamily="34" charset="0"/>
              </a:rPr>
              <a:t>如果你只对</a:t>
            </a:r>
            <a:r>
              <a:rPr lang="en-US" altLang="zh-CN">
                <a:solidFill>
                  <a:schemeClr val="tx1"/>
                </a:solidFill>
                <a:latin typeface="Calibri" panose="020F0502020204030204" pitchFamily="34" charset="0"/>
              </a:rPr>
              <a:t>X</a:t>
            </a:r>
            <a:r>
              <a:rPr lang="zh-CN" altLang="en-US">
                <a:solidFill>
                  <a:schemeClr val="tx1"/>
                </a:solidFill>
                <a:latin typeface="Calibri" panose="020F0502020204030204" pitchFamily="34" charset="0"/>
              </a:rPr>
              <a:t>进行旋转的话， </a:t>
            </a:r>
          </a:p>
          <a:p>
            <a:pPr>
              <a:spcBef>
                <a:spcPct val="0"/>
              </a:spcBef>
              <a:buClrTx/>
              <a:buSzTx/>
              <a:buFontTx/>
              <a:buNone/>
            </a:pPr>
            <a:r>
              <a:rPr lang="zh-CN" altLang="en-US">
                <a:solidFill>
                  <a:schemeClr val="tx1"/>
                </a:solidFill>
                <a:latin typeface="Calibri" panose="020F0502020204030204" pitchFamily="34" charset="0"/>
              </a:rPr>
              <a:t>有一条链依旧存在， </a:t>
            </a:r>
          </a:p>
          <a:p>
            <a:pPr>
              <a:spcBef>
                <a:spcPct val="0"/>
              </a:spcBef>
              <a:buClrTx/>
              <a:buSzTx/>
              <a:buFontTx/>
              <a:buNone/>
            </a:pPr>
            <a:r>
              <a:rPr lang="zh-CN" altLang="en-US">
                <a:solidFill>
                  <a:schemeClr val="tx1"/>
                </a:solidFill>
                <a:latin typeface="Calibri" panose="020F0502020204030204" pitchFamily="34" charset="0"/>
              </a:rPr>
              <a:t>如果是这样的话，</a:t>
            </a:r>
            <a:r>
              <a:rPr lang="en-US" altLang="zh-CN">
                <a:solidFill>
                  <a:schemeClr val="tx1"/>
                </a:solidFill>
                <a:latin typeface="Calibri" panose="020F0502020204030204" pitchFamily="34" charset="0"/>
              </a:rPr>
              <a:t>splay</a:t>
            </a:r>
            <a:r>
              <a:rPr lang="zh-CN" altLang="en-US">
                <a:solidFill>
                  <a:schemeClr val="tx1"/>
                </a:solidFill>
                <a:latin typeface="Calibri" panose="020F0502020204030204" pitchFamily="34" charset="0"/>
              </a:rPr>
              <a:t>很可能会被卡。</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CA05A81A-FE7D-4DF4-B999-B516F954FE00}"/>
              </a:ext>
            </a:extLst>
          </p:cNvPr>
          <p:cNvSpPr>
            <a:spLocks noGrp="1" noChangeArrowheads="1"/>
          </p:cNvSpPr>
          <p:nvPr>
            <p:ph type="title"/>
          </p:nvPr>
        </p:nvSpPr>
        <p:spPr/>
        <p:txBody>
          <a:bodyPr/>
          <a:lstStyle/>
          <a:p>
            <a:pPr eaLnBrk="1" hangingPunct="1"/>
            <a:r>
              <a:rPr lang="en-US" altLang="zh-CN" dirty="0"/>
              <a:t>Splay</a:t>
            </a:r>
            <a:endParaRPr lang="zh-CN" altLang="en-US" dirty="0"/>
          </a:p>
        </p:txBody>
      </p:sp>
      <p:sp>
        <p:nvSpPr>
          <p:cNvPr id="3" name="内容占位符 2">
            <a:extLst>
              <a:ext uri="{FF2B5EF4-FFF2-40B4-BE49-F238E27FC236}">
                <a16:creationId xmlns:a16="http://schemas.microsoft.com/office/drawing/2014/main" id="{1F807FF3-2128-438B-B637-19BBA3E892E3}"/>
              </a:ext>
            </a:extLst>
          </p:cNvPr>
          <p:cNvSpPr>
            <a:spLocks noGrp="1"/>
          </p:cNvSpPr>
          <p:nvPr>
            <p:ph idx="1"/>
          </p:nvPr>
        </p:nvSpPr>
        <p:spPr>
          <a:xfrm>
            <a:off x="468313" y="1700213"/>
            <a:ext cx="7004050" cy="4532312"/>
          </a:xfrm>
        </p:spPr>
        <p:txBody>
          <a:bodyPr rtlCol="0">
            <a:normAutofit/>
          </a:bodyPr>
          <a:lstStyle/>
          <a:p>
            <a:pPr eaLnBrk="1" fontAlgn="auto" hangingPunct="1">
              <a:spcAft>
                <a:spcPts val="0"/>
              </a:spcAft>
              <a:buFont typeface="Wingdings 3" charset="2"/>
              <a:buChar char=""/>
              <a:defRPr/>
            </a:pPr>
            <a:r>
              <a:rPr lang="zh-CN" altLang="en-US" sz="2800" dirty="0">
                <a:solidFill>
                  <a:schemeClr val="tx1">
                    <a:lumMod val="75000"/>
                    <a:lumOff val="25000"/>
                  </a:schemeClr>
                </a:solidFill>
              </a:rPr>
              <a:t>双旋</a:t>
            </a:r>
            <a:endParaRPr lang="en-US" altLang="zh-CN" sz="2800" dirty="0">
              <a:solidFill>
                <a:schemeClr val="tx1">
                  <a:lumMod val="75000"/>
                  <a:lumOff val="25000"/>
                </a:schemeClr>
              </a:solidFill>
            </a:endParaRPr>
          </a:p>
          <a:p>
            <a:pPr eaLnBrk="1" fontAlgn="auto" hangingPunct="1">
              <a:spcAft>
                <a:spcPts val="0"/>
              </a:spcAft>
              <a:buFont typeface="Wingdings 3" charset="2"/>
              <a:buChar char=""/>
              <a:defRPr/>
            </a:pPr>
            <a:r>
              <a:rPr lang="zh-CN" altLang="en-US" sz="2800" dirty="0">
                <a:solidFill>
                  <a:schemeClr val="tx1">
                    <a:lumMod val="75000"/>
                    <a:lumOff val="25000"/>
                  </a:schemeClr>
                </a:solidFill>
              </a:rPr>
              <a:t>我们可以发现，当前节点与其父亲节点同属一边时，旋转父亲节点并不影响当前节点对其父亲节点的相对位置，所以我们可以先对其父亲进行单旋，再对当前节点单旋，这就是所谓的双旋操作。</a:t>
            </a:r>
            <a:endParaRPr lang="en-US" altLang="zh-CN" sz="2800" dirty="0">
              <a:solidFill>
                <a:schemeClr val="tx1">
                  <a:lumMod val="75000"/>
                  <a:lumOff val="25000"/>
                </a:schemeClr>
              </a:solidFill>
            </a:endParaRPr>
          </a:p>
          <a:p>
            <a:pPr eaLnBrk="1" fontAlgn="auto" hangingPunct="1">
              <a:spcAft>
                <a:spcPts val="0"/>
              </a:spcAft>
              <a:buFont typeface="Wingdings 3" charset="2"/>
              <a:buChar char=""/>
              <a:defRPr/>
            </a:pPr>
            <a:r>
              <a:rPr lang="zh-CN" altLang="en-US" sz="2800" dirty="0">
                <a:solidFill>
                  <a:schemeClr val="tx1">
                    <a:lumMod val="75000"/>
                    <a:lumOff val="25000"/>
                  </a:schemeClr>
                </a:solidFill>
              </a:rPr>
              <a:t>具体的复杂度分析，可以参看</a:t>
            </a:r>
            <a:endParaRPr lang="en-US" altLang="zh-CN" sz="2800" dirty="0">
              <a:solidFill>
                <a:schemeClr val="tx1">
                  <a:lumMod val="75000"/>
                  <a:lumOff val="25000"/>
                </a:schemeClr>
              </a:solidFill>
            </a:endParaRPr>
          </a:p>
          <a:p>
            <a:pPr marL="0" indent="0" eaLnBrk="1" fontAlgn="auto" hangingPunct="1">
              <a:spcAft>
                <a:spcPts val="0"/>
              </a:spcAft>
              <a:buFont typeface="Wingdings 3" charset="2"/>
              <a:buNone/>
              <a:defRPr/>
            </a:pPr>
            <a:r>
              <a:rPr lang="zh-CN" altLang="en-US" sz="2800" dirty="0">
                <a:solidFill>
                  <a:schemeClr val="tx1">
                    <a:lumMod val="75000"/>
                    <a:lumOff val="25000"/>
                  </a:schemeClr>
                </a:solidFill>
              </a:rPr>
              <a:t>杨思雨</a:t>
            </a:r>
            <a:r>
              <a:rPr lang="en-US" altLang="zh-CN" sz="2800" dirty="0">
                <a:solidFill>
                  <a:schemeClr val="tx1">
                    <a:lumMod val="75000"/>
                    <a:lumOff val="25000"/>
                  </a:schemeClr>
                </a:solidFill>
              </a:rPr>
              <a:t>《</a:t>
            </a:r>
            <a:r>
              <a:rPr lang="zh-CN" altLang="en-US" sz="2800" spc="-50" dirty="0">
                <a:solidFill>
                  <a:schemeClr val="tx1"/>
                </a:solidFill>
                <a:ea typeface="黑体" panose="02010609060101010101" pitchFamily="49" charset="-122"/>
              </a:rPr>
              <a:t>伸展树的基本操作与应用</a:t>
            </a:r>
            <a:r>
              <a:rPr lang="en-US" altLang="zh-CN" sz="2800" dirty="0">
                <a:solidFill>
                  <a:schemeClr val="tx1">
                    <a:lumMod val="75000"/>
                    <a:lumOff val="25000"/>
                  </a:schemeClr>
                </a:solidFill>
              </a:rPr>
              <a:t>》</a:t>
            </a:r>
          </a:p>
          <a:p>
            <a:pPr eaLnBrk="1" fontAlgn="auto" hangingPunct="1">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B084AEEA-D016-4F08-87CB-9D3A9F1836D5}"/>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20483" name="内容占位符 2">
            <a:extLst>
              <a:ext uri="{FF2B5EF4-FFF2-40B4-BE49-F238E27FC236}">
                <a16:creationId xmlns:a16="http://schemas.microsoft.com/office/drawing/2014/main" id="{AABF4DF8-BC22-4ED4-AA06-A7DE18DCEF15}"/>
              </a:ext>
            </a:extLst>
          </p:cNvPr>
          <p:cNvSpPr>
            <a:spLocks noGrp="1" noChangeArrowheads="1"/>
          </p:cNvSpPr>
          <p:nvPr>
            <p:ph idx="1"/>
          </p:nvPr>
        </p:nvSpPr>
        <p:spPr>
          <a:xfrm>
            <a:off x="609600" y="2160588"/>
            <a:ext cx="7850188" cy="3881437"/>
          </a:xfrm>
        </p:spPr>
        <p:txBody>
          <a:bodyPr/>
          <a:lstStyle/>
          <a:p>
            <a:pPr eaLnBrk="1" hangingPunct="1"/>
            <a:r>
              <a:rPr lang="en-US" altLang="zh-CN" sz="2000"/>
              <a:t>void splay(int x,int y){	</a:t>
            </a:r>
          </a:p>
          <a:p>
            <a:pPr eaLnBrk="1" hangingPunct="1"/>
            <a:r>
              <a:rPr lang="en-US" altLang="zh-CN" sz="2000"/>
              <a:t>while (f[x]!=y) {</a:t>
            </a:r>
          </a:p>
          <a:p>
            <a:pPr eaLnBrk="1" hangingPunct="1"/>
            <a:r>
              <a:rPr lang="en-US" altLang="zh-CN" sz="2000"/>
              <a:t>		if (f[f[x]]!=y) {</a:t>
            </a:r>
          </a:p>
          <a:p>
            <a:pPr eaLnBrk="1" hangingPunct="1"/>
            <a:r>
              <a:rPr lang="en-US" altLang="zh-CN" sz="2000"/>
              <a:t>			if (son(x)==son(f[x])) rotate(f[x]); else rotate(x);</a:t>
            </a:r>
          </a:p>
          <a:p>
            <a:pPr eaLnBrk="1" hangingPunct="1"/>
            <a:r>
              <a:rPr lang="en-US" altLang="zh-CN" sz="2000"/>
              <a:t>		} rotate(x);</a:t>
            </a:r>
          </a:p>
          <a:p>
            <a:pPr eaLnBrk="1" hangingPunct="1"/>
            <a:r>
              <a:rPr lang="en-US" altLang="zh-CN" sz="2000"/>
              <a:t>	}</a:t>
            </a:r>
          </a:p>
          <a:p>
            <a:pPr eaLnBrk="1" hangingPunct="1"/>
            <a:r>
              <a:rPr lang="en-US" altLang="zh-CN" sz="2000"/>
              <a:t>	if (!y) root=x;</a:t>
            </a:r>
          </a:p>
          <a:p>
            <a:pPr eaLnBrk="1" hangingPunct="1"/>
            <a:r>
              <a:rPr lang="en-US" altLang="zh-CN" sz="2000"/>
              <a:t>}</a:t>
            </a:r>
            <a:endParaRPr lang="zh-CN" altLang="en-US" sz="2000"/>
          </a:p>
        </p:txBody>
      </p:sp>
      <p:sp>
        <p:nvSpPr>
          <p:cNvPr id="20484" name="文本框 3">
            <a:extLst>
              <a:ext uri="{FF2B5EF4-FFF2-40B4-BE49-F238E27FC236}">
                <a16:creationId xmlns:a16="http://schemas.microsoft.com/office/drawing/2014/main" id="{C0A94DBB-697C-4003-8365-3954D9661F45}"/>
              </a:ext>
            </a:extLst>
          </p:cNvPr>
          <p:cNvSpPr txBox="1">
            <a:spLocks noChangeArrowheads="1"/>
          </p:cNvSpPr>
          <p:nvPr/>
        </p:nvSpPr>
        <p:spPr bwMode="auto">
          <a:xfrm>
            <a:off x="609600" y="5661025"/>
            <a:ext cx="6842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zh-CN" altLang="en-US">
                <a:solidFill>
                  <a:schemeClr val="tx1"/>
                </a:solidFill>
                <a:latin typeface="Calibri" panose="020F0502020204030204" pitchFamily="34" charset="0"/>
              </a:rPr>
              <a:t>其实主要操作就这些，其余操作都是基于这个基础的</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479A0E9E-07B5-4331-AEE0-47E31F16E133}"/>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21507" name="内容占位符 2">
            <a:extLst>
              <a:ext uri="{FF2B5EF4-FFF2-40B4-BE49-F238E27FC236}">
                <a16:creationId xmlns:a16="http://schemas.microsoft.com/office/drawing/2014/main" id="{38730485-97C3-443D-B81F-0A13341616FB}"/>
              </a:ext>
            </a:extLst>
          </p:cNvPr>
          <p:cNvSpPr>
            <a:spLocks noGrp="1" noChangeArrowheads="1"/>
          </p:cNvSpPr>
          <p:nvPr>
            <p:ph idx="1"/>
          </p:nvPr>
        </p:nvSpPr>
        <p:spPr>
          <a:xfrm>
            <a:off x="609600" y="2160588"/>
            <a:ext cx="6348413" cy="4292748"/>
          </a:xfrm>
        </p:spPr>
        <p:txBody>
          <a:bodyPr/>
          <a:lstStyle/>
          <a:p>
            <a:pPr eaLnBrk="1" hangingPunct="1"/>
            <a:r>
              <a:rPr lang="zh-CN" altLang="en-US" sz="2400" dirty="0"/>
              <a:t>插入操作</a:t>
            </a:r>
            <a:endParaRPr lang="en-US" altLang="zh-CN" sz="2400" dirty="0"/>
          </a:p>
          <a:p>
            <a:pPr eaLnBrk="1" hangingPunct="1"/>
            <a:r>
              <a:rPr lang="zh-CN" altLang="en-US" sz="2400" dirty="0"/>
              <a:t>先再</a:t>
            </a:r>
            <a:r>
              <a:rPr lang="en-US" altLang="zh-CN" sz="2400" dirty="0"/>
              <a:t>splay</a:t>
            </a:r>
            <a:r>
              <a:rPr lang="zh-CN" altLang="en-US" sz="2400" dirty="0"/>
              <a:t>树上寻找，如果找不到，那么直接在当前位置新建节点。</a:t>
            </a:r>
            <a:endParaRPr lang="en-US" altLang="zh-CN" sz="2400" dirty="0"/>
          </a:p>
          <a:p>
            <a:pPr eaLnBrk="1" hangingPunct="1"/>
            <a:r>
              <a:rPr lang="en-US" altLang="zh-CN" sz="2400" dirty="0"/>
              <a:t>void ins(int &amp;</a:t>
            </a:r>
            <a:r>
              <a:rPr lang="en-US" altLang="zh-CN" sz="2400" dirty="0" err="1"/>
              <a:t>x,int</a:t>
            </a:r>
            <a:r>
              <a:rPr lang="en-US" altLang="zh-CN" sz="2400" dirty="0"/>
              <a:t> </a:t>
            </a:r>
            <a:r>
              <a:rPr lang="en-US" altLang="zh-CN" sz="2400" dirty="0" err="1"/>
              <a:t>y,int</a:t>
            </a:r>
            <a:r>
              <a:rPr lang="en-US" altLang="zh-CN" sz="2400" dirty="0"/>
              <a:t> z) {</a:t>
            </a:r>
          </a:p>
          <a:p>
            <a:pPr eaLnBrk="1" hangingPunct="1"/>
            <a:r>
              <a:rPr lang="en-US" altLang="zh-CN" sz="2400" dirty="0"/>
              <a:t>	if (!x) {x=++m; </a:t>
            </a:r>
            <a:r>
              <a:rPr lang="en-US" altLang="zh-CN" sz="2400" dirty="0" err="1"/>
              <a:t>siz</a:t>
            </a:r>
            <a:r>
              <a:rPr lang="en-US" altLang="zh-CN" sz="2400" dirty="0"/>
              <a:t>[m]=1; f[m]=z; return; }</a:t>
            </a:r>
          </a:p>
          <a:p>
            <a:pPr eaLnBrk="1" hangingPunct="1"/>
            <a:r>
              <a:rPr lang="en-US" altLang="zh-CN" sz="2400" dirty="0"/>
              <a:t>	if (y&lt;x) ins(s[x][0],</a:t>
            </a:r>
            <a:r>
              <a:rPr lang="en-US" altLang="zh-CN" sz="2400" dirty="0" err="1"/>
              <a:t>y,x</a:t>
            </a:r>
            <a:r>
              <a:rPr lang="en-US" altLang="zh-CN" sz="2400" dirty="0"/>
              <a:t>); else ins(s[x][1],</a:t>
            </a:r>
            <a:r>
              <a:rPr lang="en-US" altLang="zh-CN" sz="2400" dirty="0" err="1"/>
              <a:t>y,x</a:t>
            </a:r>
            <a:r>
              <a:rPr lang="en-US" altLang="zh-CN" sz="2400" dirty="0"/>
              <a:t>);</a:t>
            </a:r>
          </a:p>
          <a:p>
            <a:pPr eaLnBrk="1" hangingPunct="1"/>
            <a:r>
              <a:rPr lang="en-US" altLang="zh-CN" sz="2400" dirty="0"/>
              <a:t>	update(x);</a:t>
            </a:r>
          </a:p>
          <a:p>
            <a:pPr eaLnBrk="1" hangingPunct="1"/>
            <a:r>
              <a:rPr lang="en-US" altLang="zh-CN" sz="2400" dirty="0"/>
              <a:t>}</a:t>
            </a:r>
            <a:endParaRPr lang="zh-CN"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A0DCC428-7533-40EE-B727-F455E929E5F8}"/>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22531" name="内容占位符 2">
            <a:extLst>
              <a:ext uri="{FF2B5EF4-FFF2-40B4-BE49-F238E27FC236}">
                <a16:creationId xmlns:a16="http://schemas.microsoft.com/office/drawing/2014/main" id="{65FCAD13-D632-495C-825A-4C30140624B4}"/>
              </a:ext>
            </a:extLst>
          </p:cNvPr>
          <p:cNvSpPr>
            <a:spLocks noGrp="1" noChangeArrowheads="1"/>
          </p:cNvSpPr>
          <p:nvPr>
            <p:ph idx="1"/>
          </p:nvPr>
        </p:nvSpPr>
        <p:spPr>
          <a:xfrm>
            <a:off x="609600" y="1700213"/>
            <a:ext cx="7131050" cy="4292600"/>
          </a:xfrm>
        </p:spPr>
        <p:txBody>
          <a:bodyPr>
            <a:normAutofit fontScale="92500" lnSpcReduction="10000"/>
          </a:bodyPr>
          <a:lstStyle/>
          <a:p>
            <a:pPr eaLnBrk="1" hangingPunct="1"/>
            <a:r>
              <a:rPr lang="zh-CN" altLang="en-US" sz="2400"/>
              <a:t>删除操作</a:t>
            </a:r>
            <a:endParaRPr lang="en-US" altLang="zh-CN" sz="2400"/>
          </a:p>
          <a:p>
            <a:pPr eaLnBrk="1" hangingPunct="1"/>
            <a:r>
              <a:rPr lang="zh-CN" altLang="en-US" sz="2400"/>
              <a:t>现在就很简单啦 </a:t>
            </a:r>
          </a:p>
          <a:p>
            <a:pPr eaLnBrk="1" hangingPunct="1"/>
            <a:r>
              <a:rPr lang="zh-CN" altLang="en-US" sz="2400"/>
              <a:t>首先找到这个数的前驱，把他</a:t>
            </a:r>
            <a:r>
              <a:rPr lang="en-US" altLang="zh-CN" sz="2400"/>
              <a:t>Splay</a:t>
            </a:r>
            <a:r>
              <a:rPr lang="zh-CN" altLang="en-US" sz="2400"/>
              <a:t>到根节点 </a:t>
            </a:r>
          </a:p>
          <a:p>
            <a:pPr eaLnBrk="1" hangingPunct="1"/>
            <a:r>
              <a:rPr lang="zh-CN" altLang="en-US" sz="2400"/>
              <a:t>然后找到这个数后继，把他旋转到前驱的底下 </a:t>
            </a:r>
          </a:p>
          <a:p>
            <a:pPr eaLnBrk="1" hangingPunct="1"/>
            <a:r>
              <a:rPr lang="zh-CN" altLang="en-US" sz="2400"/>
              <a:t>比前驱大的数是后继，在右子树 </a:t>
            </a:r>
          </a:p>
          <a:p>
            <a:pPr eaLnBrk="1" hangingPunct="1"/>
            <a:r>
              <a:rPr lang="zh-CN" altLang="en-US" sz="2400"/>
              <a:t>比后继小的且比前驱大的有且仅有当前数 </a:t>
            </a:r>
          </a:p>
          <a:p>
            <a:pPr eaLnBrk="1" hangingPunct="1"/>
            <a:r>
              <a:rPr lang="zh-CN" altLang="en-US" sz="2400"/>
              <a:t>在后继的左子树上面， </a:t>
            </a:r>
          </a:p>
          <a:p>
            <a:pPr eaLnBrk="1" hangingPunct="1"/>
            <a:r>
              <a:rPr lang="zh-CN" altLang="en-US" sz="2400"/>
              <a:t>因此直接把当前根节点的右儿子的左儿子删掉就可以啦</a:t>
            </a:r>
            <a:endParaRPr lang="en-US" altLang="zh-CN" sz="2400"/>
          </a:p>
          <a:p>
            <a:pPr eaLnBrk="1" hangingPunct="1"/>
            <a:r>
              <a:rPr lang="zh-CN" altLang="en-US" sz="2400"/>
              <a:t>代码比较显然</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0B91CD33-9380-41DA-8D46-690EDC81314F}"/>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3" name="内容占位符 2">
            <a:extLst>
              <a:ext uri="{FF2B5EF4-FFF2-40B4-BE49-F238E27FC236}">
                <a16:creationId xmlns:a16="http://schemas.microsoft.com/office/drawing/2014/main" id="{60937AAE-D24A-4BEB-A709-1290DA084C1C}"/>
              </a:ext>
            </a:extLst>
          </p:cNvPr>
          <p:cNvSpPr>
            <a:spLocks noGrp="1"/>
          </p:cNvSpPr>
          <p:nvPr>
            <p:ph idx="1"/>
          </p:nvPr>
        </p:nvSpPr>
        <p:spPr>
          <a:xfrm>
            <a:off x="468313" y="1557338"/>
            <a:ext cx="7559675" cy="4868862"/>
          </a:xfrm>
        </p:spPr>
        <p:txBody>
          <a:bodyPr rtlCol="0">
            <a:normAutofit lnSpcReduction="10000"/>
          </a:bodyPr>
          <a:lstStyle/>
          <a:p>
            <a:pPr eaLnBrk="1" fontAlgn="auto" hangingPunct="1">
              <a:spcAft>
                <a:spcPts val="0"/>
              </a:spcAft>
              <a:buFont typeface="Wingdings 3" charset="2"/>
              <a:buChar char=""/>
              <a:defRPr/>
            </a:pPr>
            <a:r>
              <a:rPr lang="zh-CN" altLang="en-US" sz="2000" dirty="0">
                <a:solidFill>
                  <a:schemeClr val="tx1">
                    <a:lumMod val="75000"/>
                    <a:lumOff val="25000"/>
                  </a:schemeClr>
                </a:solidFill>
              </a:rPr>
              <a:t>查找操作</a:t>
            </a:r>
          </a:p>
          <a:p>
            <a:pPr eaLnBrk="1" fontAlgn="auto" hangingPunct="1">
              <a:spcAft>
                <a:spcPts val="0"/>
              </a:spcAft>
              <a:buFont typeface="Wingdings 3" charset="2"/>
              <a:buChar char=""/>
              <a:defRPr/>
            </a:pPr>
            <a:r>
              <a:rPr lang="zh-CN" altLang="en-US" sz="2000" dirty="0">
                <a:solidFill>
                  <a:schemeClr val="tx1">
                    <a:lumMod val="75000"/>
                    <a:lumOff val="25000"/>
                  </a:schemeClr>
                </a:solidFill>
              </a:rPr>
              <a:t>辅助操作，将最大的小于等于的数所在的节点</a:t>
            </a:r>
            <a:r>
              <a:rPr lang="en-US" altLang="zh-CN" sz="2000" dirty="0">
                <a:solidFill>
                  <a:schemeClr val="tx1">
                    <a:lumMod val="75000"/>
                    <a:lumOff val="25000"/>
                  </a:schemeClr>
                </a:solidFill>
              </a:rPr>
              <a:t>splay</a:t>
            </a:r>
            <a:r>
              <a:rPr lang="zh-CN" altLang="en-US" sz="2000" dirty="0">
                <a:solidFill>
                  <a:schemeClr val="tx1">
                    <a:lumMod val="75000"/>
                    <a:lumOff val="25000"/>
                  </a:schemeClr>
                </a:solidFill>
              </a:rPr>
              <a:t>到根。</a:t>
            </a:r>
            <a:endParaRPr lang="en-US" altLang="zh-CN" sz="2000" dirty="0">
              <a:solidFill>
                <a:schemeClr val="tx1">
                  <a:lumMod val="75000"/>
                  <a:lumOff val="25000"/>
                </a:schemeClr>
              </a:solidFill>
            </a:endParaRPr>
          </a:p>
          <a:p>
            <a:pPr eaLnBrk="1" fontAlgn="auto" hangingPunct="1">
              <a:spcAft>
                <a:spcPts val="0"/>
              </a:spcAft>
              <a:buFont typeface="Wingdings 3" charset="2"/>
              <a:buChar char=""/>
              <a:defRPr/>
            </a:pPr>
            <a:r>
              <a:rPr lang="zh-CN" altLang="en-US" sz="2000" dirty="0">
                <a:solidFill>
                  <a:schemeClr val="tx1">
                    <a:lumMod val="75000"/>
                    <a:lumOff val="25000"/>
                  </a:schemeClr>
                </a:solidFill>
              </a:rPr>
              <a:t>查询</a:t>
            </a:r>
            <a:r>
              <a:rPr lang="en-US" altLang="zh-CN" sz="2000" dirty="0">
                <a:solidFill>
                  <a:schemeClr val="tx1">
                    <a:lumMod val="75000"/>
                    <a:lumOff val="25000"/>
                  </a:schemeClr>
                </a:solidFill>
              </a:rPr>
              <a:t>k</a:t>
            </a:r>
            <a:r>
              <a:rPr lang="zh-CN" altLang="en-US" sz="2000" dirty="0">
                <a:solidFill>
                  <a:schemeClr val="tx1">
                    <a:lumMod val="75000"/>
                    <a:lumOff val="25000"/>
                  </a:schemeClr>
                </a:solidFill>
              </a:rPr>
              <a:t>大</a:t>
            </a:r>
            <a:r>
              <a:rPr lang="en-US" altLang="zh-CN" sz="2000" dirty="0">
                <a:solidFill>
                  <a:schemeClr val="tx1">
                    <a:lumMod val="75000"/>
                    <a:lumOff val="25000"/>
                  </a:schemeClr>
                </a:solidFill>
              </a:rPr>
              <a:t>(kth)</a:t>
            </a:r>
          </a:p>
          <a:p>
            <a:pPr eaLnBrk="1" fontAlgn="auto" hangingPunct="1">
              <a:spcAft>
                <a:spcPts val="0"/>
              </a:spcAft>
              <a:buFont typeface="Wingdings 3" charset="2"/>
              <a:buChar char=""/>
              <a:defRPr/>
            </a:pPr>
            <a:r>
              <a:rPr lang="zh-CN" altLang="en-US" sz="2000" dirty="0">
                <a:solidFill>
                  <a:schemeClr val="tx1">
                    <a:lumMod val="75000"/>
                    <a:lumOff val="25000"/>
                  </a:schemeClr>
                </a:solidFill>
              </a:rPr>
              <a:t>从根节点开始，一路搜索下去。每次判断要走向哪个子树。注意考虑重复权值。</a:t>
            </a:r>
            <a:endParaRPr lang="en-US" altLang="zh-CN" sz="2000" dirty="0">
              <a:solidFill>
                <a:schemeClr val="tx1">
                  <a:lumMod val="75000"/>
                  <a:lumOff val="25000"/>
                </a:schemeClr>
              </a:solidFill>
            </a:endParaRPr>
          </a:p>
          <a:p>
            <a:pPr eaLnBrk="1" fontAlgn="auto" hangingPunct="1">
              <a:spcAft>
                <a:spcPts val="0"/>
              </a:spcAft>
              <a:buFont typeface="Wingdings 3" charset="2"/>
              <a:buChar char=""/>
              <a:defRPr/>
            </a:pPr>
            <a:r>
              <a:rPr lang="zh-CN" altLang="en-US" sz="2000" dirty="0">
                <a:solidFill>
                  <a:schemeClr val="tx1">
                    <a:lumMod val="75000"/>
                    <a:lumOff val="25000"/>
                  </a:schemeClr>
                </a:solidFill>
              </a:rPr>
              <a:t>前驱</a:t>
            </a:r>
            <a:r>
              <a:rPr lang="en-US" altLang="zh-CN" sz="2000" dirty="0">
                <a:solidFill>
                  <a:schemeClr val="tx1">
                    <a:lumMod val="75000"/>
                    <a:lumOff val="25000"/>
                  </a:schemeClr>
                </a:solidFill>
              </a:rPr>
              <a:t>(pre)</a:t>
            </a:r>
          </a:p>
          <a:p>
            <a:pPr eaLnBrk="1" fontAlgn="auto" hangingPunct="1">
              <a:spcAft>
                <a:spcPts val="0"/>
              </a:spcAft>
              <a:buFont typeface="Wingdings 3" charset="2"/>
              <a:buChar char=""/>
              <a:defRPr/>
            </a:pPr>
            <a:r>
              <a:rPr lang="zh-CN" altLang="en-US" sz="2000" dirty="0">
                <a:solidFill>
                  <a:schemeClr val="tx1">
                    <a:lumMod val="75000"/>
                    <a:lumOff val="25000"/>
                  </a:schemeClr>
                </a:solidFill>
              </a:rPr>
              <a:t>将该节点</a:t>
            </a:r>
            <a:r>
              <a:rPr lang="en-US" altLang="zh-CN" sz="2000" dirty="0">
                <a:solidFill>
                  <a:schemeClr val="tx1">
                    <a:lumMod val="75000"/>
                    <a:lumOff val="25000"/>
                  </a:schemeClr>
                </a:solidFill>
              </a:rPr>
              <a:t>splay</a:t>
            </a:r>
            <a:r>
              <a:rPr lang="zh-CN" altLang="en-US" sz="2000" dirty="0">
                <a:solidFill>
                  <a:schemeClr val="tx1">
                    <a:lumMod val="75000"/>
                    <a:lumOff val="25000"/>
                  </a:schemeClr>
                </a:solidFill>
              </a:rPr>
              <a:t>到根后返回左子树最右边的节点即可。</a:t>
            </a:r>
            <a:endParaRPr lang="en-US" altLang="zh-CN" sz="2000" dirty="0">
              <a:solidFill>
                <a:schemeClr val="tx1">
                  <a:lumMod val="75000"/>
                  <a:lumOff val="25000"/>
                </a:schemeClr>
              </a:solidFill>
            </a:endParaRPr>
          </a:p>
          <a:p>
            <a:pPr eaLnBrk="1" fontAlgn="auto" hangingPunct="1">
              <a:spcAft>
                <a:spcPts val="0"/>
              </a:spcAft>
              <a:buFont typeface="Wingdings 3" charset="2"/>
              <a:buChar char=""/>
              <a:defRPr/>
            </a:pPr>
            <a:r>
              <a:rPr lang="zh-CN" altLang="en-US" sz="2000" dirty="0">
                <a:solidFill>
                  <a:schemeClr val="tx1">
                    <a:lumMod val="75000"/>
                    <a:lumOff val="25000"/>
                  </a:schemeClr>
                </a:solidFill>
              </a:rPr>
              <a:t>后继</a:t>
            </a: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succ</a:t>
            </a:r>
            <a:r>
              <a:rPr lang="en-US" altLang="zh-CN" sz="2000" dirty="0">
                <a:solidFill>
                  <a:schemeClr val="tx1">
                    <a:lumMod val="75000"/>
                    <a:lumOff val="25000"/>
                  </a:schemeClr>
                </a:solidFill>
              </a:rPr>
              <a:t>)</a:t>
            </a:r>
          </a:p>
          <a:p>
            <a:pPr eaLnBrk="1" fontAlgn="auto" hangingPunct="1">
              <a:spcAft>
                <a:spcPts val="0"/>
              </a:spcAft>
              <a:buFont typeface="Wingdings 3" charset="2"/>
              <a:buChar char=""/>
              <a:defRPr/>
            </a:pPr>
            <a:r>
              <a:rPr lang="zh-CN" altLang="en-US" sz="2000" dirty="0">
                <a:solidFill>
                  <a:schemeClr val="tx1">
                    <a:lumMod val="75000"/>
                    <a:lumOff val="25000"/>
                  </a:schemeClr>
                </a:solidFill>
              </a:rPr>
              <a:t>同理，返回右子树最左边的节点即可。</a:t>
            </a:r>
            <a:endParaRPr lang="en-US" altLang="zh-CN" sz="2000" dirty="0">
              <a:solidFill>
                <a:schemeClr val="tx1">
                  <a:lumMod val="75000"/>
                  <a:lumOff val="25000"/>
                </a:schemeClr>
              </a:solidFill>
            </a:endParaRPr>
          </a:p>
          <a:p>
            <a:pPr eaLnBrk="1" fontAlgn="auto" hangingPunct="1">
              <a:spcAft>
                <a:spcPts val="0"/>
              </a:spcAft>
              <a:buFont typeface="Wingdings 3" charset="2"/>
              <a:buChar char=""/>
              <a:defRPr/>
            </a:pPr>
            <a:r>
              <a:rPr lang="zh-CN" altLang="en-US" sz="2000" dirty="0">
                <a:solidFill>
                  <a:schemeClr val="tx1">
                    <a:lumMod val="75000"/>
                    <a:lumOff val="25000"/>
                  </a:schemeClr>
                </a:solidFill>
              </a:rPr>
              <a:t>查询</a:t>
            </a:r>
            <a:r>
              <a:rPr lang="en-US" altLang="zh-CN" sz="2000" dirty="0">
                <a:solidFill>
                  <a:schemeClr val="tx1">
                    <a:lumMod val="75000"/>
                    <a:lumOff val="25000"/>
                  </a:schemeClr>
                </a:solidFill>
              </a:rPr>
              <a:t>rank(rank)</a:t>
            </a:r>
          </a:p>
          <a:p>
            <a:pPr eaLnBrk="1" fontAlgn="auto" hangingPunct="1">
              <a:spcAft>
                <a:spcPts val="0"/>
              </a:spcAft>
              <a:buFont typeface="Wingdings 3" charset="2"/>
              <a:buChar char=""/>
              <a:defRPr/>
            </a:pPr>
            <a:r>
              <a:rPr lang="zh-CN" altLang="en-US" sz="2000" dirty="0">
                <a:solidFill>
                  <a:schemeClr val="tx1">
                    <a:lumMod val="75000"/>
                    <a:lumOff val="25000"/>
                  </a:schemeClr>
                </a:solidFill>
              </a:rPr>
              <a:t>并不需要专门写操作。将该节点</a:t>
            </a:r>
            <a:r>
              <a:rPr lang="en-US" altLang="zh-CN" sz="2000" dirty="0">
                <a:solidFill>
                  <a:schemeClr val="tx1">
                    <a:lumMod val="75000"/>
                    <a:lumOff val="25000"/>
                  </a:schemeClr>
                </a:solidFill>
              </a:rPr>
              <a:t>find</a:t>
            </a:r>
            <a:r>
              <a:rPr lang="zh-CN" altLang="en-US" sz="2000" dirty="0">
                <a:solidFill>
                  <a:schemeClr val="tx1">
                    <a:lumMod val="75000"/>
                    <a:lumOff val="25000"/>
                  </a:schemeClr>
                </a:solidFill>
              </a:rPr>
              <a:t>到根后返回左子树的权值数即可。</a:t>
            </a:r>
          </a:p>
          <a:p>
            <a:pPr eaLnBrk="1" fontAlgn="auto" hangingPunct="1">
              <a:spcAft>
                <a:spcPts val="0"/>
              </a:spcAft>
              <a:buFont typeface="Wingdings 3" charset="2"/>
              <a:buChar char=""/>
              <a:defRPr/>
            </a:pPr>
            <a:endParaRPr lang="zh-CN" altLang="en-US" dirty="0">
              <a:solidFill>
                <a:schemeClr val="tx1">
                  <a:lumMod val="75000"/>
                  <a:lumOff val="25000"/>
                </a:schemeClr>
              </a:solidFill>
            </a:endParaRPr>
          </a:p>
        </p:txBody>
      </p:sp>
      <p:sp>
        <p:nvSpPr>
          <p:cNvPr id="23556" name="文本框 3">
            <a:extLst>
              <a:ext uri="{FF2B5EF4-FFF2-40B4-BE49-F238E27FC236}">
                <a16:creationId xmlns:a16="http://schemas.microsoft.com/office/drawing/2014/main" id="{5BB1C685-A885-4291-B760-2A7A834E36EB}"/>
              </a:ext>
            </a:extLst>
          </p:cNvPr>
          <p:cNvSpPr txBox="1">
            <a:spLocks noChangeArrowheads="1"/>
          </p:cNvSpPr>
          <p:nvPr/>
        </p:nvSpPr>
        <p:spPr bwMode="auto">
          <a:xfrm>
            <a:off x="609600" y="6308725"/>
            <a:ext cx="6842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zh-CN" altLang="en-US">
                <a:solidFill>
                  <a:schemeClr val="tx1"/>
                </a:solidFill>
                <a:latin typeface="Calibri" panose="020F0502020204030204" pitchFamily="34" charset="0"/>
              </a:rPr>
              <a:t>以上操作都比较显然，这里不再一一叙述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A8530A23-5504-4D7C-A9BD-76AF2B2E1D07}"/>
              </a:ext>
            </a:extLst>
          </p:cNvPr>
          <p:cNvSpPr>
            <a:spLocks noGrp="1" noChangeArrowheads="1"/>
          </p:cNvSpPr>
          <p:nvPr>
            <p:ph type="title"/>
          </p:nvPr>
        </p:nvSpPr>
        <p:spPr>
          <a:xfrm>
            <a:off x="1458272" y="548680"/>
            <a:ext cx="7704137" cy="1027113"/>
          </a:xfrm>
        </p:spPr>
        <p:txBody>
          <a:bodyPr/>
          <a:lstStyle/>
          <a:p>
            <a:pPr eaLnBrk="1" hangingPunct="1"/>
            <a:r>
              <a:rPr lang="zh-CN" altLang="en-US" sz="4400" dirty="0"/>
              <a:t>目录</a:t>
            </a:r>
          </a:p>
        </p:txBody>
      </p:sp>
      <p:sp>
        <p:nvSpPr>
          <p:cNvPr id="7171" name="内容占位符 2">
            <a:extLst>
              <a:ext uri="{FF2B5EF4-FFF2-40B4-BE49-F238E27FC236}">
                <a16:creationId xmlns:a16="http://schemas.microsoft.com/office/drawing/2014/main" id="{BDB4F0A4-3739-4328-B2DC-99DDE04FBA6B}"/>
              </a:ext>
            </a:extLst>
          </p:cNvPr>
          <p:cNvSpPr>
            <a:spLocks noGrp="1" noChangeArrowheads="1"/>
          </p:cNvSpPr>
          <p:nvPr>
            <p:ph idx="1"/>
          </p:nvPr>
        </p:nvSpPr>
        <p:spPr>
          <a:xfrm>
            <a:off x="755576" y="2060848"/>
            <a:ext cx="6348412" cy="3879850"/>
          </a:xfrm>
        </p:spPr>
        <p:txBody>
          <a:bodyPr numCol="2"/>
          <a:lstStyle/>
          <a:p>
            <a:pPr eaLnBrk="1" hangingPunct="1"/>
            <a:r>
              <a:rPr lang="en-US" altLang="zh-CN" sz="3600" dirty="0"/>
              <a:t>Splay</a:t>
            </a:r>
          </a:p>
          <a:p>
            <a:pPr eaLnBrk="1" hangingPunct="1"/>
            <a:r>
              <a:rPr lang="zh-CN" altLang="en-US" sz="3600" dirty="0"/>
              <a:t>树链剖分</a:t>
            </a:r>
            <a:endParaRPr lang="en-US" altLang="zh-CN" sz="3600" dirty="0"/>
          </a:p>
          <a:p>
            <a:pPr eaLnBrk="1" hangingPunct="1"/>
            <a:r>
              <a:rPr lang="en-US" altLang="zh-CN" sz="3600" dirty="0" err="1"/>
              <a:t>lct</a:t>
            </a:r>
            <a:endParaRPr lang="en-US" altLang="zh-CN" sz="3600" dirty="0"/>
          </a:p>
          <a:p>
            <a:pPr eaLnBrk="1" hangingPunct="1"/>
            <a:r>
              <a:rPr lang="zh-CN" altLang="en-US" sz="3600" dirty="0"/>
              <a:t>树分治</a:t>
            </a:r>
            <a:endParaRPr lang="en-US" altLang="zh-CN" sz="3600" dirty="0"/>
          </a:p>
          <a:p>
            <a:pPr eaLnBrk="1" hangingPunct="1"/>
            <a:r>
              <a:rPr lang="zh-CN" altLang="en-US" sz="3600" dirty="0"/>
              <a:t>重量平衡树</a:t>
            </a:r>
            <a:endParaRPr lang="en-US" altLang="zh-CN" sz="3600" dirty="0"/>
          </a:p>
          <a:p>
            <a:pPr eaLnBrk="1" hangingPunct="1"/>
            <a:r>
              <a:rPr lang="zh-CN" altLang="en-US" sz="3600" dirty="0"/>
              <a:t>可持久化</a:t>
            </a:r>
            <a:endParaRPr lang="en-US" altLang="zh-CN" sz="3600" dirty="0"/>
          </a:p>
          <a:p>
            <a:pPr eaLnBrk="1" hangingPunct="1"/>
            <a:r>
              <a:rPr lang="zh-CN" altLang="en-US" sz="3600" dirty="0"/>
              <a:t>根号算法</a:t>
            </a:r>
            <a:endParaRPr lang="en-US" altLang="zh-CN" sz="3600" dirty="0"/>
          </a:p>
          <a:p>
            <a:pPr eaLnBrk="1" hangingPunct="1"/>
            <a:r>
              <a:rPr lang="zh-CN" altLang="en-US" sz="3600" strike="sngStrike" dirty="0"/>
              <a:t>仙人掌</a:t>
            </a:r>
            <a:endParaRPr lang="en-US" altLang="zh-CN" sz="3600" strike="sngStrike" dirty="0"/>
          </a:p>
          <a:p>
            <a:pPr eaLnBrk="1" hangingPunct="1"/>
            <a:r>
              <a:rPr lang="zh-CN" altLang="en-US" sz="3600" strike="sngStrike" dirty="0"/>
              <a:t>支配树</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377A4283-E9A3-4098-BFC9-775266E2398A}"/>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24579" name="内容占位符 2">
            <a:extLst>
              <a:ext uri="{FF2B5EF4-FFF2-40B4-BE49-F238E27FC236}">
                <a16:creationId xmlns:a16="http://schemas.microsoft.com/office/drawing/2014/main" id="{32932B89-8E1F-421D-9787-C2C89FF3F4C5}"/>
              </a:ext>
            </a:extLst>
          </p:cNvPr>
          <p:cNvSpPr>
            <a:spLocks noGrp="1" noChangeArrowheads="1"/>
          </p:cNvSpPr>
          <p:nvPr>
            <p:ph idx="1"/>
          </p:nvPr>
        </p:nvSpPr>
        <p:spPr/>
        <p:txBody>
          <a:bodyPr/>
          <a:lstStyle/>
          <a:p>
            <a:pPr eaLnBrk="1" hangingPunct="1"/>
            <a:r>
              <a:rPr lang="zh-CN" altLang="en-US" sz="2400"/>
              <a:t>区间翻转</a:t>
            </a:r>
          </a:p>
          <a:p>
            <a:pPr eaLnBrk="1" hangingPunct="1"/>
            <a:r>
              <a:rPr lang="zh-CN" altLang="en-US" sz="2400"/>
              <a:t>考虑线段树维护区间标记的方法，将其移植到</a:t>
            </a:r>
            <a:r>
              <a:rPr lang="en-US" altLang="zh-CN" sz="2400"/>
              <a:t>Splay</a:t>
            </a:r>
            <a:r>
              <a:rPr lang="zh-CN" altLang="en-US" sz="2400"/>
              <a:t>即可。</a:t>
            </a:r>
          </a:p>
          <a:p>
            <a:pPr eaLnBrk="1" hangingPunct="1"/>
            <a:r>
              <a:rPr lang="zh-CN" altLang="en-US" sz="2400"/>
              <a:t>打标记时，将</a:t>
            </a:r>
            <a:r>
              <a:rPr lang="en-US" altLang="zh-CN" sz="2400"/>
              <a:t>l</a:t>
            </a:r>
            <a:r>
              <a:rPr lang="zh-CN" altLang="en-US" sz="2400"/>
              <a:t>的前驱和</a:t>
            </a:r>
            <a:r>
              <a:rPr lang="en-US" altLang="zh-CN" sz="2400"/>
              <a:t>r</a:t>
            </a:r>
            <a:r>
              <a:rPr lang="zh-CN" altLang="en-US" sz="2400"/>
              <a:t>的后继分别旋转到根节点和根节点右儿子处，那么的左子树即是区间。在其根处打上标记然后在查询大和输出中序遍历时下传标记即可。</a:t>
            </a:r>
            <a:endParaRPr lang="en-US" altLang="zh-CN" sz="2400"/>
          </a:p>
          <a:p>
            <a:pPr eaLnBrk="1" hangingPunct="1"/>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DA5FD6D8-D5E9-4A81-9688-CC82C6D91C4C}"/>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25603" name="内容占位符 2">
            <a:extLst>
              <a:ext uri="{FF2B5EF4-FFF2-40B4-BE49-F238E27FC236}">
                <a16:creationId xmlns:a16="http://schemas.microsoft.com/office/drawing/2014/main" id="{44F26E83-E248-48D5-92C4-88EEE872E58E}"/>
              </a:ext>
            </a:extLst>
          </p:cNvPr>
          <p:cNvSpPr>
            <a:spLocks noGrp="1" noChangeArrowheads="1"/>
          </p:cNvSpPr>
          <p:nvPr>
            <p:ph idx="1"/>
          </p:nvPr>
        </p:nvSpPr>
        <p:spPr>
          <a:xfrm>
            <a:off x="609600" y="2160588"/>
            <a:ext cx="6348413" cy="4437062"/>
          </a:xfrm>
        </p:spPr>
        <p:txBody>
          <a:bodyPr/>
          <a:lstStyle/>
          <a:p>
            <a:pPr eaLnBrk="1" hangingPunct="1"/>
            <a:r>
              <a:rPr lang="en-US" altLang="zh-CN" dirty="0"/>
              <a:t>void sign(int x){</a:t>
            </a:r>
          </a:p>
          <a:p>
            <a:pPr eaLnBrk="1" hangingPunct="1"/>
            <a:r>
              <a:rPr lang="en-US" altLang="zh-CN" dirty="0"/>
              <a:t>	</a:t>
            </a:r>
            <a:r>
              <a:rPr lang="en-US" altLang="zh-CN" dirty="0" err="1"/>
              <a:t>bz</a:t>
            </a:r>
            <a:r>
              <a:rPr lang="en-US" altLang="zh-CN" dirty="0"/>
              <a:t>[x]^=1; swap(s[x][1],s[x][0]);</a:t>
            </a:r>
          </a:p>
          <a:p>
            <a:pPr eaLnBrk="1" hangingPunct="1"/>
            <a:r>
              <a:rPr lang="en-US" altLang="zh-CN" dirty="0"/>
              <a:t>}</a:t>
            </a:r>
          </a:p>
          <a:p>
            <a:pPr eaLnBrk="1" hangingPunct="1"/>
            <a:r>
              <a:rPr lang="en-US" altLang="zh-CN" dirty="0"/>
              <a:t>void down(int x){</a:t>
            </a:r>
          </a:p>
          <a:p>
            <a:pPr eaLnBrk="1" hangingPunct="1"/>
            <a:r>
              <a:rPr lang="en-US" altLang="zh-CN" dirty="0"/>
              <a:t>	if (</a:t>
            </a:r>
            <a:r>
              <a:rPr lang="en-US" altLang="zh-CN" dirty="0" err="1"/>
              <a:t>bz</a:t>
            </a:r>
            <a:r>
              <a:rPr lang="en-US" altLang="zh-CN" dirty="0"/>
              <a:t>[x]) {</a:t>
            </a:r>
          </a:p>
          <a:p>
            <a:pPr eaLnBrk="1" hangingPunct="1"/>
            <a:r>
              <a:rPr lang="en-US" altLang="zh-CN" dirty="0"/>
              <a:t>		if (s[x][0]) sign(s[x][0]);</a:t>
            </a:r>
          </a:p>
          <a:p>
            <a:pPr eaLnBrk="1" hangingPunct="1"/>
            <a:r>
              <a:rPr lang="en-US" altLang="zh-CN" dirty="0"/>
              <a:t>		if (s[x][1]) sign(s[x][1]);</a:t>
            </a:r>
          </a:p>
          <a:p>
            <a:pPr eaLnBrk="1" hangingPunct="1"/>
            <a:r>
              <a:rPr lang="en-US" altLang="zh-CN" dirty="0"/>
              <a:t>		</a:t>
            </a:r>
            <a:r>
              <a:rPr lang="en-US" altLang="zh-CN" dirty="0" err="1"/>
              <a:t>bz</a:t>
            </a:r>
            <a:r>
              <a:rPr lang="en-US" altLang="zh-CN" dirty="0"/>
              <a:t>[x]=0;</a:t>
            </a:r>
          </a:p>
          <a:p>
            <a:pPr eaLnBrk="1" hangingPunct="1"/>
            <a:r>
              <a:rPr lang="en-US" altLang="zh-CN" dirty="0"/>
              <a:t>	}</a:t>
            </a:r>
          </a:p>
          <a:p>
            <a:pPr eaLnBrk="1" hangingPunct="1"/>
            <a:r>
              <a:rPr lang="en-US" altLang="zh-CN" dirty="0"/>
              <a:t>}</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98A52FA0-2931-4CB6-BAC5-A67F97E80939}"/>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26627" name="内容占位符 2">
            <a:extLst>
              <a:ext uri="{FF2B5EF4-FFF2-40B4-BE49-F238E27FC236}">
                <a16:creationId xmlns:a16="http://schemas.microsoft.com/office/drawing/2014/main" id="{60B6C70A-8D77-4FBC-AA46-A34E2E42E359}"/>
              </a:ext>
            </a:extLst>
          </p:cNvPr>
          <p:cNvSpPr>
            <a:spLocks noGrp="1" noChangeArrowheads="1"/>
          </p:cNvSpPr>
          <p:nvPr>
            <p:ph idx="1"/>
          </p:nvPr>
        </p:nvSpPr>
        <p:spPr/>
        <p:txBody>
          <a:bodyPr/>
          <a:lstStyle/>
          <a:p>
            <a:pPr eaLnBrk="1" hangingPunct="1"/>
            <a:r>
              <a:rPr lang="zh-CN" altLang="en-US" sz="2400"/>
              <a:t>区间标记</a:t>
            </a:r>
            <a:endParaRPr lang="en-US" altLang="zh-CN" sz="2400"/>
          </a:p>
          <a:p>
            <a:pPr eaLnBrk="1" hangingPunct="1"/>
            <a:r>
              <a:rPr lang="zh-CN" altLang="en-US" sz="2400"/>
              <a:t>平衡树像线段树一样，可以打标记。但是有一个不同点，就是平衡树的每个节点都有权值。所以更新标记时和线段树不一样，要考虑自身节点的权值。</a:t>
            </a:r>
          </a:p>
          <a:p>
            <a:pPr eaLnBrk="1" hangingPunct="1"/>
            <a:r>
              <a:rPr lang="zh-CN" altLang="en-US" sz="2400"/>
              <a:t>因为</a:t>
            </a:r>
            <a:r>
              <a:rPr lang="en-US" altLang="zh-CN" sz="2400"/>
              <a:t>Splay</a:t>
            </a:r>
            <a:r>
              <a:rPr lang="zh-CN" altLang="en-US" sz="2400"/>
              <a:t>可以直接提取指定区间，所以</a:t>
            </a:r>
            <a:r>
              <a:rPr lang="en-US" altLang="zh-CN" sz="2400"/>
              <a:t>Splay</a:t>
            </a:r>
            <a:r>
              <a:rPr lang="zh-CN" altLang="en-US" sz="2400"/>
              <a:t>的区间操作在某些意义上比线段树还好写。</a:t>
            </a:r>
            <a:endParaRPr lang="en-US" altLang="zh-CN" sz="2400"/>
          </a:p>
          <a:p>
            <a:pPr eaLnBrk="1" hangingPunct="1"/>
            <a:r>
              <a:rPr lang="zh-CN" altLang="en-US" sz="2400"/>
              <a:t>注意在改变父子关系时更新</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84C3D956-AABC-4A85-943A-DF80FCE025B9}"/>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27651" name="内容占位符 2">
            <a:extLst>
              <a:ext uri="{FF2B5EF4-FFF2-40B4-BE49-F238E27FC236}">
                <a16:creationId xmlns:a16="http://schemas.microsoft.com/office/drawing/2014/main" id="{31CD4EFD-0C82-4EF4-BCEE-C6976FB42B3D}"/>
              </a:ext>
            </a:extLst>
          </p:cNvPr>
          <p:cNvSpPr>
            <a:spLocks noGrp="1" noChangeArrowheads="1"/>
          </p:cNvSpPr>
          <p:nvPr>
            <p:ph idx="1"/>
          </p:nvPr>
        </p:nvSpPr>
        <p:spPr>
          <a:xfrm>
            <a:off x="609600" y="2060575"/>
            <a:ext cx="6348413" cy="3881438"/>
          </a:xfrm>
        </p:spPr>
        <p:txBody>
          <a:bodyPr/>
          <a:lstStyle/>
          <a:p>
            <a:pPr eaLnBrk="1" hangingPunct="1"/>
            <a:r>
              <a:rPr lang="zh-CN" altLang="en-US" sz="2800"/>
              <a:t>优化</a:t>
            </a:r>
            <a:endParaRPr lang="en-US" altLang="zh-CN" sz="2800"/>
          </a:p>
          <a:p>
            <a:pPr eaLnBrk="1" hangingPunct="1"/>
            <a:r>
              <a:rPr lang="zh-CN" altLang="en-US" sz="2800"/>
              <a:t>手动实现垃圾回收，删除的时候，把要删除的节点全部加到一个队列里。等到要插入的时候，优先使用队列里的点。</a:t>
            </a:r>
            <a:endParaRPr lang="zh-CN" alt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818F7731-7340-4C51-8880-A216D2621D8E}"/>
              </a:ext>
            </a:extLst>
          </p:cNvPr>
          <p:cNvSpPr>
            <a:spLocks noGrp="1" noChangeArrowheads="1"/>
          </p:cNvSpPr>
          <p:nvPr>
            <p:ph type="title"/>
          </p:nvPr>
        </p:nvSpPr>
        <p:spPr/>
        <p:txBody>
          <a:bodyPr/>
          <a:lstStyle/>
          <a:p>
            <a:pPr eaLnBrk="1" hangingPunct="1"/>
            <a:r>
              <a:rPr lang="zh-CN" altLang="en-US"/>
              <a:t>题目</a:t>
            </a:r>
          </a:p>
        </p:txBody>
      </p:sp>
      <p:sp>
        <p:nvSpPr>
          <p:cNvPr id="28675" name="内容占位符 2">
            <a:extLst>
              <a:ext uri="{FF2B5EF4-FFF2-40B4-BE49-F238E27FC236}">
                <a16:creationId xmlns:a16="http://schemas.microsoft.com/office/drawing/2014/main" id="{9063A3D0-750E-4D53-9895-4A0F8936A0F4}"/>
              </a:ext>
            </a:extLst>
          </p:cNvPr>
          <p:cNvSpPr>
            <a:spLocks noGrp="1" noChangeArrowheads="1"/>
          </p:cNvSpPr>
          <p:nvPr>
            <p:ph idx="1"/>
          </p:nvPr>
        </p:nvSpPr>
        <p:spPr/>
        <p:txBody>
          <a:bodyPr/>
          <a:lstStyle/>
          <a:p>
            <a:pPr eaLnBrk="1" hangingPunct="1"/>
            <a:r>
              <a:rPr lang="en-US" altLang="zh-CN" sz="2800" dirty="0"/>
              <a:t> [HNOI2010]</a:t>
            </a:r>
            <a:r>
              <a:rPr lang="zh-CN" altLang="en-US" sz="2800" dirty="0"/>
              <a:t>弹飞绵羊</a:t>
            </a:r>
            <a:endParaRPr lang="en-US" altLang="zh-CN" sz="2800" dirty="0"/>
          </a:p>
          <a:p>
            <a:pPr eaLnBrk="1" hangingPunct="1"/>
            <a:r>
              <a:rPr lang="en-US" altLang="zh-CN" sz="2800" dirty="0"/>
              <a:t>JZOJ 3599 【CQOI2014】</a:t>
            </a:r>
            <a:r>
              <a:rPr lang="zh-CN" altLang="en-US" sz="2800" dirty="0"/>
              <a:t>排序机械臂</a:t>
            </a:r>
            <a:endParaRPr lang="en-US" altLang="zh-CN" sz="2800" dirty="0"/>
          </a:p>
          <a:p>
            <a:pPr eaLnBrk="1" hangingPunct="1"/>
            <a:r>
              <a:rPr lang="en-US" altLang="zh-CN" sz="2800" dirty="0"/>
              <a:t>JZOJ 2413.</a:t>
            </a:r>
            <a:r>
              <a:rPr lang="en-US" altLang="zh-CN" sz="2800" b="1" dirty="0"/>
              <a:t> </a:t>
            </a:r>
            <a:r>
              <a:rPr lang="en-US" altLang="zh-CN" sz="2800" dirty="0"/>
              <a:t>【NOI2005】</a:t>
            </a:r>
            <a:r>
              <a:rPr lang="zh-CN" altLang="en-US" sz="2800" dirty="0"/>
              <a:t>维护数列</a:t>
            </a:r>
            <a:r>
              <a:rPr lang="zh-CN" altLang="en-US" sz="2800" b="1" dirty="0"/>
              <a:t> </a:t>
            </a:r>
          </a:p>
          <a:p>
            <a:pPr eaLnBrk="1" hangingPunct="1"/>
            <a:endParaRPr lang="zh-CN" altLang="en-US" dirty="0"/>
          </a:p>
          <a:p>
            <a:pPr eaLnBrk="1" hangingPunct="1"/>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1DA5776F-78E4-4A2C-9CA8-33B827026614}"/>
              </a:ext>
            </a:extLst>
          </p:cNvPr>
          <p:cNvSpPr>
            <a:spLocks noGrp="1" noChangeArrowheads="1"/>
          </p:cNvSpPr>
          <p:nvPr>
            <p:ph type="title"/>
          </p:nvPr>
        </p:nvSpPr>
        <p:spPr/>
        <p:txBody>
          <a:bodyPr/>
          <a:lstStyle/>
          <a:p>
            <a:pPr eaLnBrk="1" hangingPunct="1"/>
            <a:r>
              <a:rPr lang="zh-CN" altLang="en-US" dirty="0"/>
              <a:t>树链剖分</a:t>
            </a:r>
          </a:p>
        </p:txBody>
      </p:sp>
      <p:sp>
        <p:nvSpPr>
          <p:cNvPr id="29699" name="内容占位符 2">
            <a:extLst>
              <a:ext uri="{FF2B5EF4-FFF2-40B4-BE49-F238E27FC236}">
                <a16:creationId xmlns:a16="http://schemas.microsoft.com/office/drawing/2014/main" id="{A4A86D2A-C7C1-4ECF-BD14-276EDB3CA73F}"/>
              </a:ext>
            </a:extLst>
          </p:cNvPr>
          <p:cNvSpPr>
            <a:spLocks noGrp="1" noChangeArrowheads="1"/>
          </p:cNvSpPr>
          <p:nvPr>
            <p:ph idx="1"/>
          </p:nvPr>
        </p:nvSpPr>
        <p:spPr>
          <a:xfrm>
            <a:off x="609600" y="2160588"/>
            <a:ext cx="7274768" cy="3881437"/>
          </a:xfrm>
        </p:spPr>
        <p:txBody>
          <a:bodyPr/>
          <a:lstStyle/>
          <a:p>
            <a:pPr eaLnBrk="1" hangingPunct="1"/>
            <a:r>
              <a:rPr lang="zh-CN" altLang="en-US" sz="2800" dirty="0"/>
              <a:t>链剖分，是指一类对树的边进行轻重划分的操作，这样做的目的是为了减少某些链上的修改、查询等操作的复杂度。</a:t>
            </a:r>
          </a:p>
          <a:p>
            <a:pPr eaLnBrk="1" hangingPunct="1"/>
            <a:r>
              <a:rPr lang="zh-CN" altLang="en-US" sz="2800" dirty="0"/>
              <a:t>目前总共有三类：重链剖分，实链剖分和并不常见的长链剖分</a:t>
            </a:r>
            <a:endParaRPr lang="en-US" altLang="zh-CN"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5A970-D5DE-4B37-8A29-031C558B78EF}"/>
              </a:ext>
            </a:extLst>
          </p:cNvPr>
          <p:cNvSpPr>
            <a:spLocks noGrp="1"/>
          </p:cNvSpPr>
          <p:nvPr>
            <p:ph type="title"/>
          </p:nvPr>
        </p:nvSpPr>
        <p:spPr/>
        <p:txBody>
          <a:bodyPr/>
          <a:lstStyle/>
          <a:p>
            <a:r>
              <a:rPr lang="zh-CN" altLang="en-US" dirty="0"/>
              <a:t>实链剖分</a:t>
            </a:r>
          </a:p>
        </p:txBody>
      </p:sp>
      <p:sp>
        <p:nvSpPr>
          <p:cNvPr id="3" name="内容占位符 2">
            <a:extLst>
              <a:ext uri="{FF2B5EF4-FFF2-40B4-BE49-F238E27FC236}">
                <a16:creationId xmlns:a16="http://schemas.microsoft.com/office/drawing/2014/main" id="{B1DEED4E-6CC3-4174-A915-0927B58481B4}"/>
              </a:ext>
            </a:extLst>
          </p:cNvPr>
          <p:cNvSpPr>
            <a:spLocks noGrp="1"/>
          </p:cNvSpPr>
          <p:nvPr>
            <p:ph idx="1"/>
          </p:nvPr>
        </p:nvSpPr>
        <p:spPr/>
        <p:txBody>
          <a:bodyPr/>
          <a:lstStyle/>
          <a:p>
            <a:r>
              <a:rPr lang="zh-CN" altLang="en-US" sz="3600" dirty="0"/>
              <a:t>剖分方法：</a:t>
            </a:r>
            <a:endParaRPr lang="en-US" altLang="zh-CN" sz="3600" dirty="0"/>
          </a:p>
          <a:p>
            <a:r>
              <a:rPr lang="zh-CN" altLang="en-US" sz="3600" dirty="0"/>
              <a:t>盲目剖分</a:t>
            </a:r>
            <a:endParaRPr lang="en-US" altLang="zh-CN" sz="3600" dirty="0"/>
          </a:p>
          <a:p>
            <a:r>
              <a:rPr lang="zh-CN" altLang="en-US" sz="3600" dirty="0"/>
              <a:t>随机剖分</a:t>
            </a:r>
            <a:endParaRPr lang="en-US" altLang="zh-CN" sz="3600" dirty="0"/>
          </a:p>
          <a:p>
            <a:r>
              <a:rPr lang="zh-CN" altLang="en-US" sz="3600" dirty="0"/>
              <a:t>启发式剖分</a:t>
            </a:r>
            <a:endParaRPr lang="en-US" altLang="zh-CN" sz="3600" dirty="0"/>
          </a:p>
          <a:p>
            <a:endParaRPr lang="zh-CN" altLang="en-US" dirty="0"/>
          </a:p>
        </p:txBody>
      </p:sp>
    </p:spTree>
    <p:extLst>
      <p:ext uri="{BB962C8B-B14F-4D97-AF65-F5344CB8AC3E}">
        <p14:creationId xmlns:p14="http://schemas.microsoft.com/office/powerpoint/2010/main" val="3840344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5584E-7B21-4AE9-8682-9B25555F95FD}"/>
              </a:ext>
            </a:extLst>
          </p:cNvPr>
          <p:cNvSpPr>
            <a:spLocks noGrp="1"/>
          </p:cNvSpPr>
          <p:nvPr>
            <p:ph type="title"/>
          </p:nvPr>
        </p:nvSpPr>
        <p:spPr/>
        <p:txBody>
          <a:bodyPr/>
          <a:lstStyle/>
          <a:p>
            <a:r>
              <a:rPr lang="zh-CN" altLang="en-US" dirty="0"/>
              <a:t>实链剖分</a:t>
            </a:r>
          </a:p>
        </p:txBody>
      </p:sp>
      <p:sp>
        <p:nvSpPr>
          <p:cNvPr id="3" name="内容占位符 2">
            <a:extLst>
              <a:ext uri="{FF2B5EF4-FFF2-40B4-BE49-F238E27FC236}">
                <a16:creationId xmlns:a16="http://schemas.microsoft.com/office/drawing/2014/main" id="{B02E5646-D98B-4013-BFCE-787C789B3A00}"/>
              </a:ext>
            </a:extLst>
          </p:cNvPr>
          <p:cNvSpPr>
            <a:spLocks noGrp="1"/>
          </p:cNvSpPr>
          <p:nvPr>
            <p:ph idx="1"/>
          </p:nvPr>
        </p:nvSpPr>
        <p:spPr>
          <a:xfrm>
            <a:off x="323528" y="1930400"/>
            <a:ext cx="3962400" cy="3881437"/>
          </a:xfrm>
        </p:spPr>
        <p:txBody>
          <a:bodyPr/>
          <a:lstStyle/>
          <a:p>
            <a:r>
              <a:rPr lang="zh-CN" altLang="en-US" sz="2400" dirty="0"/>
              <a:t>轻边、重边、轻儿子、重儿子</a:t>
            </a:r>
            <a:endParaRPr lang="en-US" altLang="zh-CN" sz="2400" dirty="0"/>
          </a:p>
          <a:p>
            <a:r>
              <a:rPr lang="zh-CN" altLang="en-US" sz="2400" dirty="0"/>
              <a:t>定义：</a:t>
            </a:r>
            <a:r>
              <a:rPr lang="en-US" altLang="zh-CN" sz="2400" dirty="0"/>
              <a:t>size(x)</a:t>
            </a:r>
            <a:r>
              <a:rPr lang="zh-CN" altLang="en-US" sz="2400" dirty="0"/>
              <a:t>为以</a:t>
            </a:r>
            <a:r>
              <a:rPr lang="en-US" altLang="zh-CN" sz="2400" dirty="0"/>
              <a:t>x</a:t>
            </a:r>
            <a:r>
              <a:rPr lang="zh-CN" altLang="en-US" sz="2400" dirty="0"/>
              <a:t>为根的子树的节点个数。</a:t>
            </a:r>
            <a:endParaRPr lang="en-US" altLang="zh-CN" sz="2400" dirty="0"/>
          </a:p>
          <a:p>
            <a:r>
              <a:rPr lang="zh-CN" altLang="en-US" sz="2400" dirty="0"/>
              <a:t>令</a:t>
            </a:r>
            <a:r>
              <a:rPr lang="en-US" altLang="zh-CN" sz="2400" dirty="0"/>
              <a:t>y</a:t>
            </a:r>
            <a:r>
              <a:rPr lang="zh-CN" altLang="en-US" sz="2400" dirty="0"/>
              <a:t>为</a:t>
            </a:r>
            <a:r>
              <a:rPr lang="en-US" altLang="zh-CN" sz="2400" dirty="0"/>
              <a:t>x</a:t>
            </a:r>
            <a:r>
              <a:rPr lang="zh-CN" altLang="en-US" sz="2400" dirty="0"/>
              <a:t>的儿子中，</a:t>
            </a:r>
            <a:r>
              <a:rPr lang="en-US" altLang="zh-CN" sz="2400" dirty="0"/>
              <a:t>size</a:t>
            </a:r>
            <a:r>
              <a:rPr lang="zh-CN" altLang="en-US" sz="2400" dirty="0"/>
              <a:t>值最大的节点，那么</a:t>
            </a:r>
            <a:r>
              <a:rPr lang="en-US" altLang="zh-CN" sz="2400" dirty="0"/>
              <a:t>y</a:t>
            </a:r>
            <a:r>
              <a:rPr lang="zh-CN" altLang="en-US" sz="2400" dirty="0"/>
              <a:t>就是</a:t>
            </a:r>
            <a:r>
              <a:rPr lang="en-US" altLang="zh-CN" sz="2400" dirty="0"/>
              <a:t>x</a:t>
            </a:r>
            <a:r>
              <a:rPr lang="zh-CN" altLang="en-US" sz="2400" dirty="0"/>
              <a:t>的重儿子，边</a:t>
            </a:r>
            <a:r>
              <a:rPr lang="en-US" altLang="zh-CN" sz="2400" dirty="0"/>
              <a:t>(</a:t>
            </a:r>
            <a:r>
              <a:rPr lang="en-US" altLang="zh-CN" sz="2400" dirty="0" err="1"/>
              <a:t>x,y</a:t>
            </a:r>
            <a:r>
              <a:rPr lang="en-US" altLang="zh-CN" sz="2400" dirty="0"/>
              <a:t>)</a:t>
            </a:r>
            <a:r>
              <a:rPr lang="zh-CN" altLang="en-US" sz="2400" dirty="0"/>
              <a:t>被称为重边，树中除重边以外的边被称作轻边。</a:t>
            </a:r>
            <a:endParaRPr lang="en-US" altLang="zh-CN" sz="2400" dirty="0"/>
          </a:p>
          <a:p>
            <a:endParaRPr lang="zh-CN" altLang="en-US" dirty="0"/>
          </a:p>
        </p:txBody>
      </p:sp>
      <p:pic>
        <p:nvPicPr>
          <p:cNvPr id="5" name="图片 4">
            <a:extLst>
              <a:ext uri="{FF2B5EF4-FFF2-40B4-BE49-F238E27FC236}">
                <a16:creationId xmlns:a16="http://schemas.microsoft.com/office/drawing/2014/main" id="{142356BD-1578-4B4C-985C-52E256726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0283" y="1925525"/>
            <a:ext cx="4392488" cy="3649873"/>
          </a:xfrm>
          <a:prstGeom prst="rect">
            <a:avLst/>
          </a:prstGeom>
        </p:spPr>
      </p:pic>
    </p:spTree>
    <p:extLst>
      <p:ext uri="{BB962C8B-B14F-4D97-AF65-F5344CB8AC3E}">
        <p14:creationId xmlns:p14="http://schemas.microsoft.com/office/powerpoint/2010/main" val="2964258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CA6D6-CCB7-4171-8E77-3630AD0296BF}"/>
              </a:ext>
            </a:extLst>
          </p:cNvPr>
          <p:cNvSpPr>
            <a:spLocks noGrp="1"/>
          </p:cNvSpPr>
          <p:nvPr>
            <p:ph type="title"/>
          </p:nvPr>
        </p:nvSpPr>
        <p:spPr/>
        <p:txBody>
          <a:bodyPr/>
          <a:lstStyle/>
          <a:p>
            <a:r>
              <a:rPr lang="zh-CN" altLang="en-US" dirty="0"/>
              <a:t>实链剖分</a:t>
            </a:r>
          </a:p>
        </p:txBody>
      </p:sp>
      <p:sp>
        <p:nvSpPr>
          <p:cNvPr id="3" name="内容占位符 2">
            <a:extLst>
              <a:ext uri="{FF2B5EF4-FFF2-40B4-BE49-F238E27FC236}">
                <a16:creationId xmlns:a16="http://schemas.microsoft.com/office/drawing/2014/main" id="{C9A6DF1F-0B98-407E-B801-B98579AC95C9}"/>
              </a:ext>
            </a:extLst>
          </p:cNvPr>
          <p:cNvSpPr>
            <a:spLocks noGrp="1"/>
          </p:cNvSpPr>
          <p:nvPr>
            <p:ph idx="1"/>
          </p:nvPr>
        </p:nvSpPr>
        <p:spPr>
          <a:xfrm>
            <a:off x="466564" y="1955810"/>
            <a:ext cx="7489812" cy="4028951"/>
          </a:xfrm>
        </p:spPr>
        <p:txBody>
          <a:bodyPr/>
          <a:lstStyle/>
          <a:p>
            <a:r>
              <a:rPr lang="zh-CN" altLang="en-US" sz="2400" dirty="0"/>
              <a:t>对于每一个节点，找出它的重儿子，那么这棵树就自然而然的被拆成了许多重链与许多轻链</a:t>
            </a:r>
          </a:p>
          <a:p>
            <a:r>
              <a:rPr lang="zh-CN" altLang="en-US" sz="2400" b="1" dirty="0"/>
              <a:t>如何对这些链进行维护？</a:t>
            </a:r>
          </a:p>
          <a:p>
            <a:r>
              <a:rPr lang="zh-CN" altLang="en-US" sz="2400" dirty="0"/>
              <a:t>首先，要对这些链进行维护，就要确保每个链上的节点都是连续的，因此我们需要对整棵树进行</a:t>
            </a:r>
            <a:r>
              <a:rPr lang="zh-CN" altLang="en-US" sz="2400" b="1" dirty="0"/>
              <a:t>重新编号</a:t>
            </a:r>
            <a:r>
              <a:rPr lang="zh-CN" altLang="en-US" sz="2400" dirty="0"/>
              <a:t>，然后利用</a:t>
            </a:r>
            <a:r>
              <a:rPr lang="en-US" altLang="zh-CN" sz="2400" dirty="0" err="1"/>
              <a:t>dfs</a:t>
            </a:r>
            <a:r>
              <a:rPr lang="zh-CN" altLang="en-US" sz="2400" dirty="0"/>
              <a:t>序的思想，用线段树或树状数组等进行维护</a:t>
            </a:r>
            <a:endParaRPr lang="en-US" altLang="zh-CN" sz="2400" dirty="0"/>
          </a:p>
          <a:p>
            <a:r>
              <a:rPr lang="zh-CN" altLang="en-US" sz="2400" dirty="0"/>
              <a:t>注意在进行重新编号的时候先访问重链</a:t>
            </a:r>
          </a:p>
          <a:p>
            <a:r>
              <a:rPr lang="zh-CN" altLang="en-US" sz="2400" dirty="0"/>
              <a:t>这样可以保证重链内的节点编号连续</a:t>
            </a:r>
          </a:p>
          <a:p>
            <a:endParaRPr lang="zh-CN" altLang="en-US" dirty="0"/>
          </a:p>
        </p:txBody>
      </p:sp>
    </p:spTree>
    <p:extLst>
      <p:ext uri="{BB962C8B-B14F-4D97-AF65-F5344CB8AC3E}">
        <p14:creationId xmlns:p14="http://schemas.microsoft.com/office/powerpoint/2010/main" val="300400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853BA-AAB0-4C85-8D83-875C23AE2882}"/>
              </a:ext>
            </a:extLst>
          </p:cNvPr>
          <p:cNvSpPr>
            <a:spLocks noGrp="1"/>
          </p:cNvSpPr>
          <p:nvPr>
            <p:ph type="title"/>
          </p:nvPr>
        </p:nvSpPr>
        <p:spPr/>
        <p:txBody>
          <a:bodyPr/>
          <a:lstStyle/>
          <a:p>
            <a:r>
              <a:rPr lang="zh-CN" altLang="en-US" dirty="0"/>
              <a:t>实链剖分</a:t>
            </a:r>
          </a:p>
        </p:txBody>
      </p:sp>
      <p:pic>
        <p:nvPicPr>
          <p:cNvPr id="5" name="内容占位符 4">
            <a:extLst>
              <a:ext uri="{FF2B5EF4-FFF2-40B4-BE49-F238E27FC236}">
                <a16:creationId xmlns:a16="http://schemas.microsoft.com/office/drawing/2014/main" id="{7E898E4A-7B8E-4861-AE75-00E5ADDA87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993194"/>
            <a:ext cx="4015568" cy="3881437"/>
          </a:xfrm>
        </p:spPr>
      </p:pic>
      <p:sp>
        <p:nvSpPr>
          <p:cNvPr id="7" name="矩形 6">
            <a:extLst>
              <a:ext uri="{FF2B5EF4-FFF2-40B4-BE49-F238E27FC236}">
                <a16:creationId xmlns:a16="http://schemas.microsoft.com/office/drawing/2014/main" id="{777793BA-568C-4490-9DF9-1D0ACAB7338E}"/>
              </a:ext>
            </a:extLst>
          </p:cNvPr>
          <p:cNvSpPr/>
          <p:nvPr/>
        </p:nvSpPr>
        <p:spPr>
          <a:xfrm>
            <a:off x="5239800" y="3641526"/>
            <a:ext cx="3467616" cy="584775"/>
          </a:xfrm>
          <a:prstGeom prst="rect">
            <a:avLst/>
          </a:prstGeom>
          <a:noFill/>
        </p:spPr>
        <p:txBody>
          <a:bodyPr wrap="none" lIns="91440" tIns="45720" rIns="91440" bIns="45720">
            <a:spAutoFit/>
          </a:bodyPr>
          <a:lstStyle/>
          <a:p>
            <a:pPr algn="ctr"/>
            <a:r>
              <a:rPr lang="zh-CN" altLang="en-US" sz="3200" b="0" cap="none" spc="0" dirty="0">
                <a:ln w="0"/>
                <a:solidFill>
                  <a:schemeClr val="accent1"/>
                </a:solidFill>
                <a:effectLst>
                  <a:outerShdw blurRad="38100" dist="25400" dir="5400000" algn="ctr" rotWithShape="0">
                    <a:srgbClr val="6E747A">
                      <a:alpha val="43000"/>
                    </a:srgbClr>
                  </a:outerShdw>
                </a:effectLst>
              </a:rPr>
              <a:t>这是一棵基本的树</a:t>
            </a:r>
          </a:p>
        </p:txBody>
      </p:sp>
    </p:spTree>
    <p:extLst>
      <p:ext uri="{BB962C8B-B14F-4D97-AF65-F5344CB8AC3E}">
        <p14:creationId xmlns:p14="http://schemas.microsoft.com/office/powerpoint/2010/main" val="1271833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59156-861C-4332-A40E-5CC856FB1D74}"/>
              </a:ext>
            </a:extLst>
          </p:cNvPr>
          <p:cNvSpPr>
            <a:spLocks noGrp="1"/>
          </p:cNvSpPr>
          <p:nvPr>
            <p:ph type="title"/>
          </p:nvPr>
        </p:nvSpPr>
        <p:spPr/>
        <p:txBody>
          <a:bodyPr/>
          <a:lstStyle/>
          <a:p>
            <a:r>
              <a:rPr lang="zh-CN" altLang="en-US" dirty="0"/>
              <a:t>声明</a:t>
            </a:r>
          </a:p>
        </p:txBody>
      </p:sp>
      <p:sp>
        <p:nvSpPr>
          <p:cNvPr id="3" name="内容占位符 2">
            <a:extLst>
              <a:ext uri="{FF2B5EF4-FFF2-40B4-BE49-F238E27FC236}">
                <a16:creationId xmlns:a16="http://schemas.microsoft.com/office/drawing/2014/main" id="{486761C4-742D-47A8-ABA3-34D6B8512681}"/>
              </a:ext>
            </a:extLst>
          </p:cNvPr>
          <p:cNvSpPr>
            <a:spLocks noGrp="1"/>
          </p:cNvSpPr>
          <p:nvPr>
            <p:ph idx="1"/>
          </p:nvPr>
        </p:nvSpPr>
        <p:spPr>
          <a:xfrm>
            <a:off x="1222648" y="1700808"/>
            <a:ext cx="7669832" cy="5157192"/>
          </a:xfrm>
        </p:spPr>
        <p:txBody>
          <a:bodyPr>
            <a:normAutofit lnSpcReduction="10000"/>
          </a:bodyPr>
          <a:lstStyle/>
          <a:p>
            <a:r>
              <a:rPr lang="zh-CN" altLang="en-US" sz="2800" dirty="0"/>
              <a:t>此</a:t>
            </a:r>
            <a:r>
              <a:rPr lang="en-US" altLang="zh-CN" sz="2800" dirty="0"/>
              <a:t>ppt</a:t>
            </a:r>
            <a:r>
              <a:rPr lang="zh-CN" altLang="en-US" sz="2800" dirty="0"/>
              <a:t>内出现的题目，不保证我全部做过，也不保证我吹得都对，欢迎打脸</a:t>
            </a:r>
            <a:endParaRPr lang="en-US" altLang="zh-CN" sz="2800" dirty="0"/>
          </a:p>
          <a:p>
            <a:r>
              <a:rPr lang="zh-CN" altLang="en-US" sz="2800" dirty="0"/>
              <a:t>此</a:t>
            </a:r>
            <a:r>
              <a:rPr lang="en-US" altLang="zh-CN" sz="2800" dirty="0"/>
              <a:t>ppt</a:t>
            </a:r>
            <a:r>
              <a:rPr lang="zh-CN" altLang="en-US" sz="2800" dirty="0"/>
              <a:t>仅为一个蒟蒻的学习总结篇，没有太多的题目</a:t>
            </a:r>
            <a:endParaRPr lang="en-US" altLang="zh-CN" sz="2800" dirty="0"/>
          </a:p>
          <a:p>
            <a:r>
              <a:rPr lang="zh-CN" altLang="en-US" sz="2800" dirty="0"/>
              <a:t>但题目大都是比较经典的</a:t>
            </a:r>
            <a:endParaRPr lang="en-US" altLang="zh-CN" sz="2800" dirty="0"/>
          </a:p>
          <a:p>
            <a:r>
              <a:rPr lang="zh-CN" altLang="en-US" sz="2800" dirty="0"/>
              <a:t>此</a:t>
            </a:r>
            <a:r>
              <a:rPr lang="en-US" altLang="zh-CN" sz="2800" dirty="0"/>
              <a:t>ppt</a:t>
            </a:r>
            <a:r>
              <a:rPr lang="zh-CN" altLang="en-US" sz="2800" dirty="0"/>
              <a:t>内容大部分借鉴</a:t>
            </a:r>
            <a:r>
              <a:rPr lang="zh-CN" altLang="en-US" sz="2800" strike="sngStrike" dirty="0"/>
              <a:t>抄袭</a:t>
            </a:r>
            <a:r>
              <a:rPr lang="zh-CN" altLang="en-US" sz="2800" dirty="0"/>
              <a:t>大佬们的博客、论文等，如果你发现有什么东西很眼熟，请不要大声说出来，如果侵犯了你的著作权，请私下找我，谢谢。</a:t>
            </a:r>
            <a:endParaRPr lang="en-US" altLang="zh-CN" sz="2800" dirty="0"/>
          </a:p>
          <a:p>
            <a:r>
              <a:rPr lang="zh-CN" altLang="en-US" sz="2800" dirty="0"/>
              <a:t>如果对上述内容已经比较熟悉的大佬可以尽早离场</a:t>
            </a:r>
          </a:p>
        </p:txBody>
      </p:sp>
    </p:spTree>
    <p:extLst>
      <p:ext uri="{BB962C8B-B14F-4D97-AF65-F5344CB8AC3E}">
        <p14:creationId xmlns:p14="http://schemas.microsoft.com/office/powerpoint/2010/main" val="525407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D08DD-3D60-4337-B72E-C316718E8A3F}"/>
              </a:ext>
            </a:extLst>
          </p:cNvPr>
          <p:cNvSpPr>
            <a:spLocks noGrp="1"/>
          </p:cNvSpPr>
          <p:nvPr>
            <p:ph type="title"/>
          </p:nvPr>
        </p:nvSpPr>
        <p:spPr/>
        <p:txBody>
          <a:bodyPr/>
          <a:lstStyle/>
          <a:p>
            <a:r>
              <a:rPr lang="zh-CN" altLang="en-US" dirty="0"/>
              <a:t>实链剖分</a:t>
            </a:r>
          </a:p>
        </p:txBody>
      </p:sp>
      <p:pic>
        <p:nvPicPr>
          <p:cNvPr id="5" name="内容占位符 4">
            <a:extLst>
              <a:ext uri="{FF2B5EF4-FFF2-40B4-BE49-F238E27FC236}">
                <a16:creationId xmlns:a16="http://schemas.microsoft.com/office/drawing/2014/main" id="{4E448105-F0D9-482D-9F51-7212B6E094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2101423"/>
            <a:ext cx="3786499" cy="3778250"/>
          </a:xfrm>
        </p:spPr>
      </p:pic>
      <p:sp>
        <p:nvSpPr>
          <p:cNvPr id="6" name="文本框 5">
            <a:extLst>
              <a:ext uri="{FF2B5EF4-FFF2-40B4-BE49-F238E27FC236}">
                <a16:creationId xmlns:a16="http://schemas.microsoft.com/office/drawing/2014/main" id="{CECBBC4D-625E-465F-8700-710525DDA037}"/>
              </a:ext>
            </a:extLst>
          </p:cNvPr>
          <p:cNvSpPr txBox="1"/>
          <p:nvPr/>
        </p:nvSpPr>
        <p:spPr>
          <a:xfrm>
            <a:off x="5239800" y="2644170"/>
            <a:ext cx="3456384" cy="1569660"/>
          </a:xfrm>
          <a:prstGeom prst="rect">
            <a:avLst/>
          </a:prstGeom>
          <a:noFill/>
        </p:spPr>
        <p:txBody>
          <a:bodyPr wrap="square" rtlCol="0">
            <a:spAutoFit/>
          </a:bodyPr>
          <a:lstStyle/>
          <a:p>
            <a:r>
              <a:rPr lang="zh-CN" altLang="en-US" sz="3200" dirty="0"/>
              <a:t>给他标记重儿子，</a:t>
            </a:r>
            <a:endParaRPr lang="en-US" altLang="zh-CN" sz="3200" dirty="0"/>
          </a:p>
          <a:p>
            <a:r>
              <a:rPr lang="zh-CN" altLang="en-US" sz="3200" dirty="0"/>
              <a:t>蓝色为重儿子，红色为重边</a:t>
            </a:r>
          </a:p>
        </p:txBody>
      </p:sp>
    </p:spTree>
    <p:extLst>
      <p:ext uri="{BB962C8B-B14F-4D97-AF65-F5344CB8AC3E}">
        <p14:creationId xmlns:p14="http://schemas.microsoft.com/office/powerpoint/2010/main" val="973931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B75AE9-0DAD-4BF7-B159-FF9EB84E4DE9}"/>
              </a:ext>
            </a:extLst>
          </p:cNvPr>
          <p:cNvSpPr>
            <a:spLocks noGrp="1"/>
          </p:cNvSpPr>
          <p:nvPr>
            <p:ph type="title"/>
          </p:nvPr>
        </p:nvSpPr>
        <p:spPr/>
        <p:txBody>
          <a:bodyPr/>
          <a:lstStyle/>
          <a:p>
            <a:r>
              <a:rPr lang="zh-CN" altLang="en-US" dirty="0"/>
              <a:t>实链剖分</a:t>
            </a:r>
          </a:p>
        </p:txBody>
      </p:sp>
      <p:pic>
        <p:nvPicPr>
          <p:cNvPr id="5" name="内容占位符 4">
            <a:extLst>
              <a:ext uri="{FF2B5EF4-FFF2-40B4-BE49-F238E27FC236}">
                <a16:creationId xmlns:a16="http://schemas.microsoft.com/office/drawing/2014/main" id="{34D506F6-C743-4922-8D22-EAFF0C22BD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1737" y="1905000"/>
            <a:ext cx="3520263" cy="3778250"/>
          </a:xfrm>
        </p:spPr>
      </p:pic>
      <p:sp>
        <p:nvSpPr>
          <p:cNvPr id="6" name="文本框 5">
            <a:extLst>
              <a:ext uri="{FF2B5EF4-FFF2-40B4-BE49-F238E27FC236}">
                <a16:creationId xmlns:a16="http://schemas.microsoft.com/office/drawing/2014/main" id="{D53921F9-FF26-42A8-9689-B488A21A8048}"/>
              </a:ext>
            </a:extLst>
          </p:cNvPr>
          <p:cNvSpPr txBox="1"/>
          <p:nvPr/>
        </p:nvSpPr>
        <p:spPr>
          <a:xfrm>
            <a:off x="5165832" y="2087944"/>
            <a:ext cx="3294600" cy="3108543"/>
          </a:xfrm>
          <a:prstGeom prst="rect">
            <a:avLst/>
          </a:prstGeom>
          <a:noFill/>
        </p:spPr>
        <p:txBody>
          <a:bodyPr wrap="square" rtlCol="0">
            <a:spAutoFit/>
          </a:bodyPr>
          <a:lstStyle/>
          <a:p>
            <a:r>
              <a:rPr lang="zh-CN" altLang="en-US" sz="2800" dirty="0"/>
              <a:t>然后对树进行重新编号</a:t>
            </a:r>
            <a:endParaRPr lang="en-US" altLang="zh-CN" sz="2800" dirty="0"/>
          </a:p>
          <a:p>
            <a:r>
              <a:rPr lang="zh-CN" altLang="en-US" sz="2800" dirty="0"/>
              <a:t>橙色表示的是该节点重新编号后的序号</a:t>
            </a:r>
            <a:endParaRPr lang="en-US" altLang="zh-CN" sz="2800" dirty="0"/>
          </a:p>
          <a:p>
            <a:r>
              <a:rPr lang="zh-CN" altLang="en-US" sz="2800" dirty="0"/>
              <a:t>不难看出重链内的节点编号是连续的</a:t>
            </a:r>
          </a:p>
        </p:txBody>
      </p:sp>
    </p:spTree>
    <p:extLst>
      <p:ext uri="{BB962C8B-B14F-4D97-AF65-F5344CB8AC3E}">
        <p14:creationId xmlns:p14="http://schemas.microsoft.com/office/powerpoint/2010/main" val="559052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837FBA-F145-41BD-9F2D-2CBA28760B6F}"/>
              </a:ext>
            </a:extLst>
          </p:cNvPr>
          <p:cNvSpPr>
            <a:spLocks noGrp="1"/>
          </p:cNvSpPr>
          <p:nvPr>
            <p:ph type="title"/>
          </p:nvPr>
        </p:nvSpPr>
        <p:spPr/>
        <p:txBody>
          <a:bodyPr/>
          <a:lstStyle/>
          <a:p>
            <a:r>
              <a:rPr lang="zh-CN" altLang="en-US" dirty="0"/>
              <a:t>实链剖分</a:t>
            </a:r>
          </a:p>
        </p:txBody>
      </p:sp>
      <p:sp>
        <p:nvSpPr>
          <p:cNvPr id="3" name="内容占位符 2">
            <a:extLst>
              <a:ext uri="{FF2B5EF4-FFF2-40B4-BE49-F238E27FC236}">
                <a16:creationId xmlns:a16="http://schemas.microsoft.com/office/drawing/2014/main" id="{4FE3D9B5-A7F2-4E18-A8B4-F270197C84B0}"/>
              </a:ext>
            </a:extLst>
          </p:cNvPr>
          <p:cNvSpPr>
            <a:spLocks noGrp="1"/>
          </p:cNvSpPr>
          <p:nvPr>
            <p:ph idx="1"/>
          </p:nvPr>
        </p:nvSpPr>
        <p:spPr>
          <a:xfrm>
            <a:off x="1942415" y="1556792"/>
            <a:ext cx="6806049" cy="5112568"/>
          </a:xfrm>
        </p:spPr>
        <p:txBody>
          <a:bodyPr>
            <a:normAutofit lnSpcReduction="10000"/>
          </a:bodyPr>
          <a:lstStyle/>
          <a:p>
            <a:r>
              <a:rPr lang="zh-CN" altLang="en-US" sz="2400" dirty="0"/>
              <a:t>具体操作：</a:t>
            </a:r>
            <a:endParaRPr lang="en-US" altLang="zh-CN" sz="2400" dirty="0"/>
          </a:p>
          <a:p>
            <a:r>
              <a:rPr lang="zh-CN" altLang="en-US" sz="2400" dirty="0"/>
              <a:t>首先要对整棵树</a:t>
            </a:r>
            <a:r>
              <a:rPr lang="en-US" altLang="zh-CN" sz="2400" dirty="0" err="1"/>
              <a:t>dfs</a:t>
            </a:r>
            <a:r>
              <a:rPr lang="zh-CN" altLang="en-US" sz="2400" dirty="0"/>
              <a:t>一遍，找出每个节点的重儿子，顺便处理出每个节点的深度，以及他们的父亲节点</a:t>
            </a:r>
            <a:endParaRPr lang="en-US" altLang="zh-CN" sz="2400" dirty="0"/>
          </a:p>
          <a:p>
            <a:r>
              <a:rPr lang="zh-CN" altLang="en-US" sz="2400" dirty="0"/>
              <a:t>然后再对整棵树</a:t>
            </a:r>
            <a:r>
              <a:rPr lang="en-US" altLang="zh-CN" sz="2400" dirty="0" err="1"/>
              <a:t>dfs</a:t>
            </a:r>
            <a:r>
              <a:rPr lang="zh-CN" altLang="en-US" sz="2400" dirty="0"/>
              <a:t>一遍，将重边连成重链（对于每个节点，记录</a:t>
            </a:r>
            <a:r>
              <a:rPr lang="en-US" altLang="zh-CN" sz="2400" dirty="0"/>
              <a:t>top</a:t>
            </a:r>
            <a:r>
              <a:rPr lang="zh-CN" altLang="en-US" sz="2400" dirty="0"/>
              <a:t>数组，如</a:t>
            </a:r>
            <a:r>
              <a:rPr lang="en-US" altLang="zh-CN" sz="2400" dirty="0"/>
              <a:t>top[x]</a:t>
            </a:r>
            <a:r>
              <a:rPr lang="zh-CN" altLang="en-US" sz="2400" dirty="0"/>
              <a:t>表示</a:t>
            </a:r>
            <a:r>
              <a:rPr lang="en-US" altLang="zh-CN" sz="2400" dirty="0"/>
              <a:t>x</a:t>
            </a:r>
            <a:r>
              <a:rPr lang="zh-CN" altLang="en-US" sz="2400" dirty="0"/>
              <a:t>所在重链的深度最浅点），通过先遍历重儿子，重新编号（这样会使一条重链上的点编号连续）</a:t>
            </a:r>
            <a:endParaRPr lang="en-US" altLang="zh-CN" sz="2400" dirty="0"/>
          </a:p>
          <a:p>
            <a:r>
              <a:rPr lang="zh-CN" altLang="en-US" sz="2400" dirty="0"/>
              <a:t>接着，根据重新编完号的树，把这棵树的上每个点映射到数据结构上</a:t>
            </a:r>
            <a:endParaRPr lang="en-US" altLang="zh-CN" sz="2400" dirty="0"/>
          </a:p>
          <a:p>
            <a:r>
              <a:rPr lang="zh-CN" altLang="en-US" sz="2400" dirty="0"/>
              <a:t>最后实现树上的操作，对于两个不在同一重链内的节点</a:t>
            </a:r>
            <a:r>
              <a:rPr lang="en-US" altLang="zh-CN" sz="2400" dirty="0"/>
              <a:t>,</a:t>
            </a:r>
            <a:r>
              <a:rPr lang="zh-CN" altLang="en-US" sz="2400" dirty="0"/>
              <a:t>让他们不断地跳</a:t>
            </a:r>
            <a:r>
              <a:rPr lang="en-US" altLang="zh-CN" sz="2400" dirty="0"/>
              <a:t>,</a:t>
            </a:r>
            <a:r>
              <a:rPr lang="zh-CN" altLang="en-US" sz="2400" dirty="0"/>
              <a:t>使得他们处于同一重链上</a:t>
            </a:r>
            <a:endParaRPr lang="en-US" altLang="zh-CN" sz="2400" dirty="0"/>
          </a:p>
          <a:p>
            <a:endParaRPr lang="zh-CN" altLang="en-US" sz="2400" dirty="0"/>
          </a:p>
          <a:p>
            <a:endParaRPr lang="zh-CN" altLang="en-US" dirty="0"/>
          </a:p>
        </p:txBody>
      </p:sp>
    </p:spTree>
    <p:extLst>
      <p:ext uri="{BB962C8B-B14F-4D97-AF65-F5344CB8AC3E}">
        <p14:creationId xmlns:p14="http://schemas.microsoft.com/office/powerpoint/2010/main" val="2003274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14ED5-C609-4774-948A-4C438A7F5829}"/>
              </a:ext>
            </a:extLst>
          </p:cNvPr>
          <p:cNvSpPr>
            <a:spLocks noGrp="1"/>
          </p:cNvSpPr>
          <p:nvPr>
            <p:ph type="title"/>
          </p:nvPr>
        </p:nvSpPr>
        <p:spPr/>
        <p:txBody>
          <a:bodyPr/>
          <a:lstStyle/>
          <a:p>
            <a:r>
              <a:rPr lang="zh-CN" altLang="en-US" dirty="0"/>
              <a:t>实链剖分</a:t>
            </a:r>
          </a:p>
        </p:txBody>
      </p:sp>
      <p:sp>
        <p:nvSpPr>
          <p:cNvPr id="3" name="内容占位符 2">
            <a:extLst>
              <a:ext uri="{FF2B5EF4-FFF2-40B4-BE49-F238E27FC236}">
                <a16:creationId xmlns:a16="http://schemas.microsoft.com/office/drawing/2014/main" id="{003EED15-CC2D-4B77-A86C-11B66A2E21CD}"/>
              </a:ext>
            </a:extLst>
          </p:cNvPr>
          <p:cNvSpPr>
            <a:spLocks noGrp="1"/>
          </p:cNvSpPr>
          <p:nvPr>
            <p:ph idx="1"/>
          </p:nvPr>
        </p:nvSpPr>
        <p:spPr>
          <a:xfrm>
            <a:off x="1942415" y="1540188"/>
            <a:ext cx="6591985" cy="4913147"/>
          </a:xfrm>
        </p:spPr>
        <p:txBody>
          <a:bodyPr>
            <a:noAutofit/>
          </a:bodyPr>
          <a:lstStyle/>
          <a:p>
            <a:r>
              <a:rPr lang="zh-CN" altLang="en-US" sz="2400" dirty="0"/>
              <a:t>那么我们应该如何“跳”呢？</a:t>
            </a:r>
            <a:endParaRPr lang="en-US" altLang="zh-CN" sz="2400" dirty="0"/>
          </a:p>
          <a:p>
            <a:r>
              <a:rPr lang="zh-CN" altLang="en-US" sz="2400" dirty="0"/>
              <a:t>因为</a:t>
            </a:r>
            <a:r>
              <a:rPr lang="en-US" altLang="zh-CN" sz="2400" dirty="0"/>
              <a:t>x</a:t>
            </a:r>
            <a:r>
              <a:rPr lang="zh-CN" altLang="en-US" sz="2400" dirty="0"/>
              <a:t>到</a:t>
            </a:r>
            <a:r>
              <a:rPr lang="en-US" altLang="zh-CN" sz="2400" dirty="0"/>
              <a:t>top[x]</a:t>
            </a:r>
            <a:r>
              <a:rPr lang="zh-CN" altLang="en-US" sz="2400" dirty="0"/>
              <a:t>中的节点在线段树上是连续的，</a:t>
            </a:r>
          </a:p>
          <a:p>
            <a:r>
              <a:rPr lang="zh-CN" altLang="en-US" sz="2400" dirty="0"/>
              <a:t>结合</a:t>
            </a:r>
            <a:r>
              <a:rPr lang="en-US" altLang="zh-CN" sz="2400" dirty="0"/>
              <a:t>deep</a:t>
            </a:r>
            <a:r>
              <a:rPr lang="zh-CN" altLang="en-US" sz="2400" dirty="0"/>
              <a:t>数组</a:t>
            </a:r>
          </a:p>
          <a:p>
            <a:r>
              <a:rPr lang="zh-CN" altLang="en-US" sz="2400" dirty="0"/>
              <a:t>假设两个节点为</a:t>
            </a:r>
            <a:r>
              <a:rPr lang="en-US" altLang="zh-CN" sz="2400" dirty="0" err="1"/>
              <a:t>x,y</a:t>
            </a:r>
            <a:endParaRPr lang="en-US" altLang="zh-CN" sz="2400" dirty="0"/>
          </a:p>
          <a:p>
            <a:r>
              <a:rPr lang="zh-CN" altLang="en-US" sz="2400" dirty="0"/>
              <a:t>我们每次让</a:t>
            </a:r>
            <a:r>
              <a:rPr lang="en-US" altLang="zh-CN" sz="2400" dirty="0"/>
              <a:t>deep[top[x]]</a:t>
            </a:r>
            <a:r>
              <a:rPr lang="zh-CN" altLang="en-US" sz="2400" dirty="0"/>
              <a:t>与</a:t>
            </a:r>
            <a:r>
              <a:rPr lang="en-US" altLang="zh-CN" sz="2400" dirty="0"/>
              <a:t>deep[top[y]]</a:t>
            </a:r>
            <a:r>
              <a:rPr lang="zh-CN" altLang="en-US" sz="2400" dirty="0"/>
              <a:t>中大的</a:t>
            </a:r>
            <a:r>
              <a:rPr lang="en-US" altLang="zh-CN" sz="2400" dirty="0"/>
              <a:t>(</a:t>
            </a:r>
            <a:r>
              <a:rPr lang="zh-CN" altLang="en-US" sz="2400" dirty="0"/>
              <a:t>在下面的</a:t>
            </a:r>
            <a:r>
              <a:rPr lang="en-US" altLang="zh-CN" sz="2400" dirty="0"/>
              <a:t>)</a:t>
            </a:r>
            <a:r>
              <a:rPr lang="zh-CN" altLang="en-US" sz="2400" dirty="0"/>
              <a:t>往上跳</a:t>
            </a:r>
            <a:r>
              <a:rPr lang="en-US" altLang="zh-CN" sz="2400" dirty="0"/>
              <a:t>(</a:t>
            </a:r>
            <a:r>
              <a:rPr lang="zh-CN" altLang="en-US" sz="2400" dirty="0"/>
              <a:t>有点类似于树上倍增</a:t>
            </a:r>
            <a:r>
              <a:rPr lang="en-US" altLang="zh-CN" sz="2400" dirty="0"/>
              <a:t>)</a:t>
            </a:r>
          </a:p>
          <a:p>
            <a:r>
              <a:rPr lang="zh-CN" altLang="en-US" sz="2400" dirty="0"/>
              <a:t>让</a:t>
            </a:r>
            <a:r>
              <a:rPr lang="en-US" altLang="zh-CN" sz="2400" dirty="0"/>
              <a:t>x</a:t>
            </a:r>
            <a:r>
              <a:rPr lang="zh-CN" altLang="en-US" sz="2400" dirty="0"/>
              <a:t>节点直接跳到</a:t>
            </a:r>
            <a:r>
              <a:rPr lang="en-US" altLang="zh-CN" sz="2400" dirty="0"/>
              <a:t>top[x],</a:t>
            </a:r>
            <a:r>
              <a:rPr lang="zh-CN" altLang="en-US" sz="2400" dirty="0"/>
              <a:t>然后在线段树上更新</a:t>
            </a:r>
          </a:p>
          <a:p>
            <a:r>
              <a:rPr lang="zh-CN" altLang="en-US" sz="2400" dirty="0"/>
              <a:t>最后两个节点一定是处于同一条重链的，前面我们提到过重链上的节点都是连续的，直接在线段树上进行一次查询就好</a:t>
            </a:r>
          </a:p>
        </p:txBody>
      </p:sp>
    </p:spTree>
    <p:extLst>
      <p:ext uri="{BB962C8B-B14F-4D97-AF65-F5344CB8AC3E}">
        <p14:creationId xmlns:p14="http://schemas.microsoft.com/office/powerpoint/2010/main" val="2149919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C03D4-A40F-4371-ABA5-1DB7E76FA587}"/>
              </a:ext>
            </a:extLst>
          </p:cNvPr>
          <p:cNvSpPr>
            <a:spLocks noGrp="1"/>
          </p:cNvSpPr>
          <p:nvPr>
            <p:ph type="title"/>
          </p:nvPr>
        </p:nvSpPr>
        <p:spPr/>
        <p:txBody>
          <a:bodyPr/>
          <a:lstStyle/>
          <a:p>
            <a:r>
              <a:rPr lang="zh-CN" altLang="en-US" dirty="0"/>
              <a:t>实链剖分</a:t>
            </a:r>
          </a:p>
        </p:txBody>
      </p:sp>
      <p:pic>
        <p:nvPicPr>
          <p:cNvPr id="5" name="内容占位符 4">
            <a:extLst>
              <a:ext uri="{FF2B5EF4-FFF2-40B4-BE49-F238E27FC236}">
                <a16:creationId xmlns:a16="http://schemas.microsoft.com/office/drawing/2014/main" id="{41D3A9A1-F97B-43FB-96EA-4C694DB07C7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75656" y="1706143"/>
            <a:ext cx="4201228" cy="4527747"/>
          </a:xfrm>
        </p:spPr>
      </p:pic>
      <p:sp>
        <p:nvSpPr>
          <p:cNvPr id="9" name="文本框 8">
            <a:extLst>
              <a:ext uri="{FF2B5EF4-FFF2-40B4-BE49-F238E27FC236}">
                <a16:creationId xmlns:a16="http://schemas.microsoft.com/office/drawing/2014/main" id="{F9B62FA6-E4BC-4370-9060-F51D0406EEB3}"/>
              </a:ext>
            </a:extLst>
          </p:cNvPr>
          <p:cNvSpPr txBox="1"/>
          <p:nvPr/>
        </p:nvSpPr>
        <p:spPr>
          <a:xfrm>
            <a:off x="6300192" y="2060848"/>
            <a:ext cx="2234208" cy="584775"/>
          </a:xfrm>
          <a:prstGeom prst="rect">
            <a:avLst/>
          </a:prstGeom>
          <a:noFill/>
        </p:spPr>
        <p:txBody>
          <a:bodyPr wrap="square" rtlCol="0">
            <a:spAutoFit/>
          </a:bodyPr>
          <a:lstStyle/>
          <a:p>
            <a:r>
              <a:rPr lang="zh-CN" altLang="en-US" sz="3200" dirty="0"/>
              <a:t>举个例子</a:t>
            </a:r>
          </a:p>
        </p:txBody>
      </p:sp>
    </p:spTree>
    <p:extLst>
      <p:ext uri="{BB962C8B-B14F-4D97-AF65-F5344CB8AC3E}">
        <p14:creationId xmlns:p14="http://schemas.microsoft.com/office/powerpoint/2010/main" val="6723995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151C15-31CC-41CC-B2C4-1CFBEADC4C38}"/>
              </a:ext>
            </a:extLst>
          </p:cNvPr>
          <p:cNvSpPr>
            <a:spLocks noGrp="1"/>
          </p:cNvSpPr>
          <p:nvPr>
            <p:ph type="title"/>
          </p:nvPr>
        </p:nvSpPr>
        <p:spPr/>
        <p:txBody>
          <a:bodyPr/>
          <a:lstStyle/>
          <a:p>
            <a:r>
              <a:rPr lang="zh-CN" altLang="en-US" dirty="0"/>
              <a:t>实链剖分</a:t>
            </a:r>
          </a:p>
        </p:txBody>
      </p:sp>
      <p:sp>
        <p:nvSpPr>
          <p:cNvPr id="6" name="内容占位符 5">
            <a:extLst>
              <a:ext uri="{FF2B5EF4-FFF2-40B4-BE49-F238E27FC236}">
                <a16:creationId xmlns:a16="http://schemas.microsoft.com/office/drawing/2014/main" id="{B1EDFB59-E936-4B0D-92CB-C3F8B560686C}"/>
              </a:ext>
            </a:extLst>
          </p:cNvPr>
          <p:cNvSpPr>
            <a:spLocks noGrp="1"/>
          </p:cNvSpPr>
          <p:nvPr>
            <p:ph idx="1"/>
          </p:nvPr>
        </p:nvSpPr>
        <p:spPr/>
        <p:txBody>
          <a:bodyPr>
            <a:normAutofit/>
          </a:bodyPr>
          <a:lstStyle/>
          <a:p>
            <a:r>
              <a:rPr lang="zh-CN" altLang="en-US" sz="2400" dirty="0"/>
              <a:t>因为树中任意两个节点之间的路径中轻边的条数不会超过</a:t>
            </a:r>
            <a:r>
              <a:rPr lang="en-US" altLang="zh-CN" sz="2400" dirty="0"/>
              <a:t>log2n,</a:t>
            </a:r>
            <a:r>
              <a:rPr lang="zh-CN" altLang="en-US" sz="2400" dirty="0"/>
              <a:t>重路径的数目不会超过</a:t>
            </a:r>
            <a:r>
              <a:rPr lang="en-US" altLang="zh-CN" sz="2400" dirty="0"/>
              <a:t>log2n</a:t>
            </a:r>
          </a:p>
          <a:p>
            <a:r>
              <a:rPr lang="zh-CN" altLang="en-US" sz="2400" dirty="0"/>
              <a:t>时间复杂度</a:t>
            </a:r>
            <a:endParaRPr lang="en-US" altLang="zh-CN" sz="2400" dirty="0"/>
          </a:p>
          <a:p>
            <a:r>
              <a:rPr lang="zh-CN" altLang="en-US" sz="2400" dirty="0"/>
              <a:t>由于重路径的数量的上界为</a:t>
            </a:r>
            <a:r>
              <a:rPr lang="en-US" altLang="zh-CN" sz="2400" dirty="0"/>
              <a:t>log2n</a:t>
            </a:r>
            <a:r>
              <a:rPr lang="zh-CN" altLang="en-US" sz="2400" dirty="0"/>
              <a:t>，</a:t>
            </a:r>
          </a:p>
          <a:p>
            <a:r>
              <a:rPr lang="zh-CN" altLang="en-US" sz="2400" dirty="0"/>
              <a:t>线段树中查询</a:t>
            </a:r>
            <a:r>
              <a:rPr lang="en-US" altLang="zh-CN" sz="2400" dirty="0"/>
              <a:t>/</a:t>
            </a:r>
            <a:r>
              <a:rPr lang="zh-CN" altLang="en-US" sz="2400" dirty="0"/>
              <a:t>修改的复杂度为</a:t>
            </a:r>
            <a:r>
              <a:rPr lang="en-US" altLang="zh-CN" sz="2400" dirty="0"/>
              <a:t>log2n</a:t>
            </a:r>
          </a:p>
          <a:p>
            <a:r>
              <a:rPr lang="zh-CN" altLang="en-US" sz="2400" dirty="0"/>
              <a:t>那么总的复杂度就是</a:t>
            </a:r>
            <a:r>
              <a:rPr lang="en-US" altLang="zh-CN" sz="2400" dirty="0"/>
              <a:t>(log2n)2</a:t>
            </a:r>
            <a:endParaRPr lang="zh-CN" altLang="en-US" sz="2400" dirty="0"/>
          </a:p>
        </p:txBody>
      </p:sp>
    </p:spTree>
    <p:extLst>
      <p:ext uri="{BB962C8B-B14F-4D97-AF65-F5344CB8AC3E}">
        <p14:creationId xmlns:p14="http://schemas.microsoft.com/office/powerpoint/2010/main" val="1923168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8C8F2-FFA4-4DD4-B101-AAC7437F41DF}"/>
              </a:ext>
            </a:extLst>
          </p:cNvPr>
          <p:cNvSpPr>
            <a:spLocks noGrp="1"/>
          </p:cNvSpPr>
          <p:nvPr>
            <p:ph type="title"/>
          </p:nvPr>
        </p:nvSpPr>
        <p:spPr/>
        <p:txBody>
          <a:bodyPr/>
          <a:lstStyle/>
          <a:p>
            <a:r>
              <a:rPr lang="zh-CN" altLang="en-US" dirty="0"/>
              <a:t>实链剖分</a:t>
            </a:r>
          </a:p>
        </p:txBody>
      </p:sp>
      <p:sp>
        <p:nvSpPr>
          <p:cNvPr id="3" name="内容占位符 2">
            <a:extLst>
              <a:ext uri="{FF2B5EF4-FFF2-40B4-BE49-F238E27FC236}">
                <a16:creationId xmlns:a16="http://schemas.microsoft.com/office/drawing/2014/main" id="{CE808CC0-164D-4608-A750-5A3A241449C5}"/>
              </a:ext>
            </a:extLst>
          </p:cNvPr>
          <p:cNvSpPr>
            <a:spLocks noGrp="1"/>
          </p:cNvSpPr>
          <p:nvPr>
            <p:ph idx="1"/>
          </p:nvPr>
        </p:nvSpPr>
        <p:spPr>
          <a:xfrm>
            <a:off x="1639007" y="1556792"/>
            <a:ext cx="7037449" cy="4824536"/>
          </a:xfrm>
        </p:spPr>
        <p:txBody>
          <a:bodyPr>
            <a:normAutofit lnSpcReduction="10000"/>
          </a:bodyPr>
          <a:lstStyle/>
          <a:p>
            <a:r>
              <a:rPr lang="zh-CN" altLang="en-US" sz="2400" dirty="0"/>
              <a:t>例题</a:t>
            </a:r>
            <a:r>
              <a:rPr lang="en-US" altLang="zh-CN" sz="2400" dirty="0"/>
              <a:t>1</a:t>
            </a:r>
            <a:r>
              <a:rPr lang="zh-CN" altLang="en-US" sz="2400" dirty="0"/>
              <a:t>：树上操作</a:t>
            </a:r>
            <a:endParaRPr lang="en-US" altLang="zh-CN" sz="2400" dirty="0"/>
          </a:p>
          <a:p>
            <a:r>
              <a:rPr lang="zh-CN" altLang="en-US" sz="2400" dirty="0"/>
              <a:t>有一棵点数为 </a:t>
            </a:r>
            <a:r>
              <a:rPr lang="en-US" altLang="zh-CN" sz="2400" dirty="0"/>
              <a:t>N </a:t>
            </a:r>
            <a:r>
              <a:rPr lang="zh-CN" altLang="en-US" sz="2400" dirty="0"/>
              <a:t>的树，以点 </a:t>
            </a:r>
            <a:r>
              <a:rPr lang="en-US" altLang="zh-CN" sz="2400" dirty="0"/>
              <a:t>1 </a:t>
            </a:r>
            <a:r>
              <a:rPr lang="zh-CN" altLang="en-US" sz="2400" dirty="0"/>
              <a:t>为根，且树点有边权。然后有 </a:t>
            </a:r>
            <a:r>
              <a:rPr lang="en-US" altLang="zh-CN" sz="2400" dirty="0"/>
              <a:t>M </a:t>
            </a:r>
            <a:r>
              <a:rPr lang="zh-CN" altLang="en-US" sz="2400" dirty="0"/>
              <a:t>个</a:t>
            </a:r>
          </a:p>
          <a:p>
            <a:r>
              <a:rPr lang="zh-CN" altLang="en-US" sz="2400" dirty="0"/>
              <a:t>操作，分为三种：</a:t>
            </a:r>
          </a:p>
          <a:p>
            <a:r>
              <a:rPr lang="zh-CN" altLang="en-US" sz="2400" dirty="0"/>
              <a:t>操作 </a:t>
            </a:r>
            <a:r>
              <a:rPr lang="en-US" altLang="zh-CN" sz="2400" dirty="0"/>
              <a:t>1 </a:t>
            </a:r>
            <a:r>
              <a:rPr lang="zh-CN" altLang="en-US" sz="2400" dirty="0"/>
              <a:t>：把某个节点 </a:t>
            </a:r>
            <a:r>
              <a:rPr lang="en-US" altLang="zh-CN" sz="2400" dirty="0"/>
              <a:t>x </a:t>
            </a:r>
            <a:r>
              <a:rPr lang="zh-CN" altLang="en-US" sz="2400" dirty="0"/>
              <a:t>的点权增加 </a:t>
            </a:r>
            <a:r>
              <a:rPr lang="en-US" altLang="zh-CN" sz="2400" dirty="0"/>
              <a:t>a </a:t>
            </a:r>
            <a:r>
              <a:rPr lang="zh-CN" altLang="en-US" sz="2400" dirty="0"/>
              <a:t>。</a:t>
            </a:r>
          </a:p>
          <a:p>
            <a:r>
              <a:rPr lang="zh-CN" altLang="en-US" sz="2400" dirty="0"/>
              <a:t>操作 </a:t>
            </a:r>
            <a:r>
              <a:rPr lang="en-US" altLang="zh-CN" sz="2400" dirty="0"/>
              <a:t>2 </a:t>
            </a:r>
            <a:r>
              <a:rPr lang="zh-CN" altLang="en-US" sz="2400" dirty="0"/>
              <a:t>：把某个节点 </a:t>
            </a:r>
            <a:r>
              <a:rPr lang="en-US" altLang="zh-CN" sz="2400" dirty="0"/>
              <a:t>x </a:t>
            </a:r>
            <a:r>
              <a:rPr lang="zh-CN" altLang="en-US" sz="2400" dirty="0"/>
              <a:t>为根的子树中所有点的点权都增加 </a:t>
            </a:r>
            <a:r>
              <a:rPr lang="en-US" altLang="zh-CN" sz="2400" dirty="0"/>
              <a:t>a </a:t>
            </a:r>
            <a:r>
              <a:rPr lang="zh-CN" altLang="en-US" sz="2400" dirty="0"/>
              <a:t>。</a:t>
            </a:r>
          </a:p>
          <a:p>
            <a:r>
              <a:rPr lang="zh-CN" altLang="en-US" sz="2400" dirty="0"/>
              <a:t>操作 </a:t>
            </a:r>
            <a:r>
              <a:rPr lang="en-US" altLang="zh-CN" sz="2400" dirty="0"/>
              <a:t>3 </a:t>
            </a:r>
            <a:r>
              <a:rPr lang="zh-CN" altLang="en-US" sz="2400" dirty="0"/>
              <a:t>：询问某个节点 </a:t>
            </a:r>
            <a:r>
              <a:rPr lang="en-US" altLang="zh-CN" sz="2400" dirty="0"/>
              <a:t>x </a:t>
            </a:r>
            <a:r>
              <a:rPr lang="zh-CN" altLang="en-US" sz="2400" dirty="0"/>
              <a:t>到根的路径中所有点的点权和。</a:t>
            </a:r>
          </a:p>
          <a:p>
            <a:r>
              <a:rPr lang="en-US" altLang="zh-CN" sz="2400" dirty="0"/>
              <a:t>N,M&lt;=100000 </a:t>
            </a:r>
            <a:r>
              <a:rPr lang="zh-CN" altLang="en-US" sz="2400" dirty="0"/>
              <a:t>，且所有输入数据的绝对值都不会超过 </a:t>
            </a:r>
            <a:r>
              <a:rPr lang="en-US" altLang="zh-CN" sz="2400" dirty="0"/>
              <a:t>10^6 </a:t>
            </a:r>
          </a:p>
          <a:p>
            <a:endParaRPr lang="zh-CN" altLang="en-US" dirty="0"/>
          </a:p>
        </p:txBody>
      </p:sp>
    </p:spTree>
    <p:extLst>
      <p:ext uri="{BB962C8B-B14F-4D97-AF65-F5344CB8AC3E}">
        <p14:creationId xmlns:p14="http://schemas.microsoft.com/office/powerpoint/2010/main" val="1090701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AB75F7-67E9-4723-8BD3-48346075ACD9}"/>
              </a:ext>
            </a:extLst>
          </p:cNvPr>
          <p:cNvSpPr>
            <a:spLocks noGrp="1"/>
          </p:cNvSpPr>
          <p:nvPr>
            <p:ph type="title"/>
          </p:nvPr>
        </p:nvSpPr>
        <p:spPr/>
        <p:txBody>
          <a:bodyPr/>
          <a:lstStyle/>
          <a:p>
            <a:r>
              <a:rPr lang="zh-CN" altLang="en-US" dirty="0"/>
              <a:t>实链剖分</a:t>
            </a:r>
          </a:p>
        </p:txBody>
      </p:sp>
      <p:sp>
        <p:nvSpPr>
          <p:cNvPr id="3" name="内容占位符 2">
            <a:extLst>
              <a:ext uri="{FF2B5EF4-FFF2-40B4-BE49-F238E27FC236}">
                <a16:creationId xmlns:a16="http://schemas.microsoft.com/office/drawing/2014/main" id="{DB176AD8-4D53-4840-BB5A-B0F974B6A6B8}"/>
              </a:ext>
            </a:extLst>
          </p:cNvPr>
          <p:cNvSpPr>
            <a:spLocks noGrp="1"/>
          </p:cNvSpPr>
          <p:nvPr>
            <p:ph idx="1"/>
          </p:nvPr>
        </p:nvSpPr>
        <p:spPr/>
        <p:txBody>
          <a:bodyPr>
            <a:normAutofit/>
          </a:bodyPr>
          <a:lstStyle/>
          <a:p>
            <a:r>
              <a:rPr lang="zh-CN" altLang="en-US" sz="2400" dirty="0"/>
              <a:t>题解：</a:t>
            </a:r>
            <a:endParaRPr lang="en-US" altLang="zh-CN" sz="2400" dirty="0"/>
          </a:p>
          <a:p>
            <a:r>
              <a:rPr lang="en-US" altLang="zh-CN" sz="2400" dirty="0"/>
              <a:t>1.</a:t>
            </a:r>
            <a:r>
              <a:rPr lang="zh-CN" altLang="en-US" sz="2400" dirty="0"/>
              <a:t>树链剖分模板题，时间复杂度</a:t>
            </a:r>
            <a:r>
              <a:rPr lang="en-US" altLang="zh-CN" sz="2400" dirty="0"/>
              <a:t>q log^2 n</a:t>
            </a:r>
            <a:r>
              <a:rPr lang="zh-CN" altLang="en-US" sz="2400" dirty="0"/>
              <a:t>。</a:t>
            </a:r>
            <a:endParaRPr lang="en-US" altLang="zh-CN" sz="2400" dirty="0"/>
          </a:p>
          <a:p>
            <a:r>
              <a:rPr lang="en-US" altLang="zh-CN" sz="2400" dirty="0"/>
              <a:t>2.</a:t>
            </a:r>
            <a:r>
              <a:rPr lang="zh-CN" altLang="en-US" sz="2400" dirty="0"/>
              <a:t>利用欧拉序（括号序），把树上操作变为序列操作，查询用全部减去右括号。时间复杂度 </a:t>
            </a:r>
            <a:r>
              <a:rPr lang="en-US" altLang="zh-CN" sz="2400" dirty="0"/>
              <a:t>q log n</a:t>
            </a:r>
            <a:r>
              <a:rPr lang="zh-CN" altLang="en-US" sz="2400" dirty="0"/>
              <a:t>。</a:t>
            </a:r>
            <a:endParaRPr lang="en-US" altLang="zh-CN" sz="2400" dirty="0"/>
          </a:p>
          <a:p>
            <a:r>
              <a:rPr lang="zh-CN" altLang="en-US" sz="2400" dirty="0"/>
              <a:t>（做法多样，同学们可以自己思考）</a:t>
            </a:r>
          </a:p>
        </p:txBody>
      </p:sp>
    </p:spTree>
    <p:extLst>
      <p:ext uri="{BB962C8B-B14F-4D97-AF65-F5344CB8AC3E}">
        <p14:creationId xmlns:p14="http://schemas.microsoft.com/office/powerpoint/2010/main" val="2365733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72381-0004-43C4-A26B-3A0A872ECA59}"/>
              </a:ext>
            </a:extLst>
          </p:cNvPr>
          <p:cNvSpPr>
            <a:spLocks noGrp="1"/>
          </p:cNvSpPr>
          <p:nvPr>
            <p:ph type="title"/>
          </p:nvPr>
        </p:nvSpPr>
        <p:spPr/>
        <p:txBody>
          <a:bodyPr/>
          <a:lstStyle/>
          <a:p>
            <a:r>
              <a:rPr lang="zh-CN" altLang="en-US" dirty="0"/>
              <a:t>实链剖分</a:t>
            </a:r>
          </a:p>
        </p:txBody>
      </p:sp>
      <p:sp>
        <p:nvSpPr>
          <p:cNvPr id="3" name="内容占位符 2">
            <a:extLst>
              <a:ext uri="{FF2B5EF4-FFF2-40B4-BE49-F238E27FC236}">
                <a16:creationId xmlns:a16="http://schemas.microsoft.com/office/drawing/2014/main" id="{9B2072D6-8727-437D-BF1B-5E2606549E10}"/>
              </a:ext>
            </a:extLst>
          </p:cNvPr>
          <p:cNvSpPr>
            <a:spLocks noGrp="1"/>
          </p:cNvSpPr>
          <p:nvPr>
            <p:ph idx="1"/>
          </p:nvPr>
        </p:nvSpPr>
        <p:spPr>
          <a:xfrm>
            <a:off x="1639007" y="1772816"/>
            <a:ext cx="7201585" cy="4248472"/>
          </a:xfrm>
        </p:spPr>
        <p:txBody>
          <a:bodyPr>
            <a:noAutofit/>
          </a:bodyPr>
          <a:lstStyle/>
          <a:p>
            <a:r>
              <a:rPr lang="zh-CN" altLang="en-US" sz="2400" dirty="0"/>
              <a:t>例题</a:t>
            </a:r>
            <a:r>
              <a:rPr lang="en-US" altLang="zh-CN" sz="2400" dirty="0"/>
              <a:t>2</a:t>
            </a:r>
            <a:r>
              <a:rPr lang="zh-CN" altLang="en-US" sz="2400" dirty="0"/>
              <a:t>：</a:t>
            </a:r>
            <a:r>
              <a:rPr lang="en-US" altLang="zh-CN" sz="2400" dirty="0"/>
              <a:t>LCA</a:t>
            </a:r>
          </a:p>
          <a:p>
            <a:r>
              <a:rPr lang="zh-CN" altLang="en-US" sz="2400" dirty="0"/>
              <a:t>给出一个</a:t>
            </a:r>
            <a:r>
              <a:rPr lang="en-US" altLang="zh-CN" sz="2400" dirty="0"/>
              <a:t>n</a:t>
            </a:r>
            <a:r>
              <a:rPr lang="zh-CN" altLang="en-US" sz="2400" dirty="0"/>
              <a:t>个节点的有根树。一个点的深度定义为这个节点到根的距离</a:t>
            </a:r>
            <a:r>
              <a:rPr lang="en-US" altLang="zh-CN" sz="2400" dirty="0"/>
              <a:t>+1</a:t>
            </a:r>
            <a:r>
              <a:rPr lang="zh-CN" altLang="en-US" sz="2400" dirty="0"/>
              <a:t>。</a:t>
            </a:r>
          </a:p>
          <a:p>
            <a:r>
              <a:rPr lang="zh-CN" altLang="en-US" sz="2400" dirty="0"/>
              <a:t>设</a:t>
            </a:r>
            <a:r>
              <a:rPr lang="en-US" altLang="zh-CN" sz="2400" dirty="0"/>
              <a:t>dep[</a:t>
            </a:r>
            <a:r>
              <a:rPr lang="en-US" altLang="zh-CN" sz="2400" dirty="0" err="1"/>
              <a:t>i</a:t>
            </a:r>
            <a:r>
              <a:rPr lang="en-US" altLang="zh-CN" sz="2400" dirty="0"/>
              <a:t>]</a:t>
            </a:r>
            <a:r>
              <a:rPr lang="zh-CN" altLang="en-US" sz="2400" dirty="0"/>
              <a:t>表示点</a:t>
            </a:r>
            <a:r>
              <a:rPr lang="en-US" altLang="zh-CN" sz="2400" dirty="0" err="1"/>
              <a:t>i</a:t>
            </a:r>
            <a:r>
              <a:rPr lang="zh-CN" altLang="en-US" sz="2400" dirty="0"/>
              <a:t>的深度，</a:t>
            </a:r>
            <a:r>
              <a:rPr lang="en-US" altLang="zh-CN" sz="2400" dirty="0"/>
              <a:t>LCA(</a:t>
            </a:r>
            <a:r>
              <a:rPr lang="en-US" altLang="zh-CN" sz="2400" dirty="0" err="1"/>
              <a:t>i,j</a:t>
            </a:r>
            <a:r>
              <a:rPr lang="en-US" altLang="zh-CN" sz="2400" dirty="0"/>
              <a:t>)</a:t>
            </a:r>
            <a:r>
              <a:rPr lang="zh-CN" altLang="en-US" sz="2400" dirty="0"/>
              <a:t>表示</a:t>
            </a:r>
            <a:r>
              <a:rPr lang="en-US" altLang="zh-CN" sz="2400" dirty="0" err="1"/>
              <a:t>i</a:t>
            </a:r>
            <a:r>
              <a:rPr lang="zh-CN" altLang="en-US" sz="2400" dirty="0"/>
              <a:t>与</a:t>
            </a:r>
            <a:r>
              <a:rPr lang="en-US" altLang="zh-CN" sz="2400" dirty="0"/>
              <a:t>j</a:t>
            </a:r>
            <a:r>
              <a:rPr lang="zh-CN" altLang="en-US" sz="2400" dirty="0"/>
              <a:t>的最近公共祖先。</a:t>
            </a:r>
          </a:p>
          <a:p>
            <a:r>
              <a:rPr lang="zh-CN" altLang="en-US" sz="2400" dirty="0"/>
              <a:t>有</a:t>
            </a:r>
            <a:r>
              <a:rPr lang="en-US" altLang="zh-CN" sz="2400" dirty="0"/>
              <a:t>q</a:t>
            </a:r>
            <a:r>
              <a:rPr lang="zh-CN" altLang="en-US" sz="2400" dirty="0"/>
              <a:t>次询问，每次询问给出</a:t>
            </a:r>
            <a:r>
              <a:rPr lang="en-US" altLang="zh-CN" sz="2400" dirty="0"/>
              <a:t>l r z</a:t>
            </a:r>
            <a:r>
              <a:rPr lang="zh-CN" altLang="en-US" sz="2400" dirty="0"/>
              <a:t>，求</a:t>
            </a:r>
            <a:r>
              <a:rPr lang="en-US" altLang="zh-CN" sz="2400" dirty="0"/>
              <a:t>sigma_{l&lt;=</a:t>
            </a:r>
            <a:r>
              <a:rPr lang="en-US" altLang="zh-CN" sz="2400" dirty="0" err="1"/>
              <a:t>i</a:t>
            </a:r>
            <a:r>
              <a:rPr lang="en-US" altLang="zh-CN" sz="2400" dirty="0"/>
              <a:t>&lt;=r}dep[LCA(</a:t>
            </a:r>
            <a:r>
              <a:rPr lang="en-US" altLang="zh-CN" sz="2400" dirty="0" err="1"/>
              <a:t>i,z</a:t>
            </a:r>
            <a:r>
              <a:rPr lang="en-US" altLang="zh-CN" sz="2400" dirty="0"/>
              <a:t>)]</a:t>
            </a:r>
            <a:r>
              <a:rPr lang="zh-CN" altLang="en-US" sz="2400" dirty="0"/>
              <a:t>。（即，求在</a:t>
            </a:r>
            <a:r>
              <a:rPr lang="en-US" altLang="zh-CN" sz="2400" dirty="0"/>
              <a:t>[</a:t>
            </a:r>
            <a:r>
              <a:rPr lang="en-US" altLang="zh-CN" sz="2400" dirty="0" err="1"/>
              <a:t>l,r</a:t>
            </a:r>
            <a:r>
              <a:rPr lang="en-US" altLang="zh-CN" sz="2400" dirty="0"/>
              <a:t>]</a:t>
            </a:r>
            <a:r>
              <a:rPr lang="zh-CN" altLang="en-US" sz="2400" dirty="0"/>
              <a:t>区间内的每个节点</a:t>
            </a:r>
            <a:r>
              <a:rPr lang="en-US" altLang="zh-CN" sz="2400" dirty="0" err="1"/>
              <a:t>i</a:t>
            </a:r>
            <a:r>
              <a:rPr lang="zh-CN" altLang="en-US" sz="2400" dirty="0"/>
              <a:t>与</a:t>
            </a:r>
            <a:r>
              <a:rPr lang="en-US" altLang="zh-CN" sz="2400" dirty="0"/>
              <a:t>z</a:t>
            </a:r>
            <a:r>
              <a:rPr lang="zh-CN" altLang="en-US" sz="2400" dirty="0"/>
              <a:t>的最近公共祖先的深度之和）</a:t>
            </a:r>
            <a:endParaRPr lang="en-US" altLang="zh-CN" sz="2400" dirty="0"/>
          </a:p>
          <a:p>
            <a:r>
              <a:rPr lang="en-US" altLang="zh-CN" sz="2400" dirty="0" err="1"/>
              <a:t>n,q</a:t>
            </a:r>
            <a:r>
              <a:rPr lang="en-US" altLang="zh-CN" sz="2400" dirty="0"/>
              <a:t>&lt;=50000</a:t>
            </a:r>
            <a:endParaRPr lang="zh-CN" altLang="en-US" sz="2400" dirty="0"/>
          </a:p>
        </p:txBody>
      </p:sp>
    </p:spTree>
    <p:extLst>
      <p:ext uri="{BB962C8B-B14F-4D97-AF65-F5344CB8AC3E}">
        <p14:creationId xmlns:p14="http://schemas.microsoft.com/office/powerpoint/2010/main" val="3704916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C0AE5A-3598-45CB-9864-3DD8E9B80C01}"/>
              </a:ext>
            </a:extLst>
          </p:cNvPr>
          <p:cNvSpPr>
            <a:spLocks noGrp="1"/>
          </p:cNvSpPr>
          <p:nvPr>
            <p:ph type="title"/>
          </p:nvPr>
        </p:nvSpPr>
        <p:spPr/>
        <p:txBody>
          <a:bodyPr/>
          <a:lstStyle/>
          <a:p>
            <a:r>
              <a:rPr lang="zh-CN" altLang="en-US" dirty="0"/>
              <a:t>实链剖分</a:t>
            </a:r>
          </a:p>
        </p:txBody>
      </p:sp>
      <p:sp>
        <p:nvSpPr>
          <p:cNvPr id="3" name="内容占位符 2">
            <a:extLst>
              <a:ext uri="{FF2B5EF4-FFF2-40B4-BE49-F238E27FC236}">
                <a16:creationId xmlns:a16="http://schemas.microsoft.com/office/drawing/2014/main" id="{678C005A-62B0-4E0E-AD9C-494F96DA2534}"/>
              </a:ext>
            </a:extLst>
          </p:cNvPr>
          <p:cNvSpPr>
            <a:spLocks noGrp="1"/>
          </p:cNvSpPr>
          <p:nvPr>
            <p:ph idx="1"/>
          </p:nvPr>
        </p:nvSpPr>
        <p:spPr>
          <a:xfrm>
            <a:off x="1945201" y="1628800"/>
            <a:ext cx="7200800" cy="4841139"/>
          </a:xfrm>
        </p:spPr>
        <p:txBody>
          <a:bodyPr>
            <a:noAutofit/>
          </a:bodyPr>
          <a:lstStyle/>
          <a:p>
            <a:r>
              <a:rPr lang="zh-CN" altLang="en-US" sz="2400" dirty="0"/>
              <a:t>题解：</a:t>
            </a:r>
            <a:endParaRPr lang="en-US" altLang="zh-CN" sz="2400" dirty="0"/>
          </a:p>
          <a:p>
            <a:r>
              <a:rPr lang="zh-CN" altLang="en-US" sz="2400" dirty="0"/>
              <a:t>显然，暴力求解的复杂度是无法承受的。</a:t>
            </a:r>
            <a:endParaRPr lang="en-US" altLang="zh-CN" sz="2400" dirty="0"/>
          </a:p>
          <a:p>
            <a:r>
              <a:rPr lang="zh-CN" altLang="en-US" sz="2400" dirty="0"/>
              <a:t>既然普通的暴力没有突破口，那么我们尝试换一个想法。</a:t>
            </a:r>
            <a:endParaRPr lang="en-US" altLang="zh-CN" sz="2400" dirty="0"/>
          </a:p>
          <a:p>
            <a:r>
              <a:rPr lang="zh-CN" altLang="en-US" sz="2400" dirty="0"/>
              <a:t>对于</a:t>
            </a:r>
            <a:r>
              <a:rPr lang="en-US" altLang="zh-CN" sz="2400" dirty="0" err="1"/>
              <a:t>i,x</a:t>
            </a:r>
            <a:r>
              <a:rPr lang="zh-CN" altLang="en-US" sz="2400" dirty="0"/>
              <a:t>两点的</a:t>
            </a:r>
            <a:r>
              <a:rPr lang="en-US" altLang="zh-CN" sz="2400" dirty="0" err="1"/>
              <a:t>lca</a:t>
            </a:r>
            <a:r>
              <a:rPr lang="zh-CN" altLang="en-US" sz="2400" dirty="0"/>
              <a:t>，可以把</a:t>
            </a:r>
            <a:r>
              <a:rPr lang="en-US" altLang="zh-CN" sz="2400" dirty="0" err="1"/>
              <a:t>i</a:t>
            </a:r>
            <a:r>
              <a:rPr lang="zh-CN" altLang="en-US" sz="2400" dirty="0"/>
              <a:t>到根节点路径上所有的边权</a:t>
            </a:r>
            <a:r>
              <a:rPr lang="en-US" altLang="zh-CN" sz="2400" dirty="0"/>
              <a:t>+1(</a:t>
            </a:r>
            <a:r>
              <a:rPr lang="zh-CN" altLang="en-US" sz="2400" dirty="0"/>
              <a:t>刚开始都是零</a:t>
            </a:r>
            <a:r>
              <a:rPr lang="en-US" altLang="zh-CN" sz="2400" dirty="0"/>
              <a:t>)</a:t>
            </a:r>
            <a:r>
              <a:rPr lang="zh-CN" altLang="en-US" sz="2400" dirty="0"/>
              <a:t>，只要再求</a:t>
            </a:r>
            <a:r>
              <a:rPr lang="en-US" altLang="zh-CN" sz="2400" dirty="0"/>
              <a:t>x</a:t>
            </a:r>
            <a:r>
              <a:rPr lang="zh-CN" altLang="en-US" sz="2400" dirty="0"/>
              <a:t>到根节点上的路径和就是</a:t>
            </a:r>
            <a:r>
              <a:rPr lang="en-US" altLang="zh-CN" sz="2400" dirty="0" err="1"/>
              <a:t>lca</a:t>
            </a:r>
            <a:r>
              <a:rPr lang="zh-CN" altLang="en-US" sz="2400" dirty="0"/>
              <a:t>的深度。</a:t>
            </a:r>
            <a:endParaRPr lang="en-US" altLang="zh-CN" sz="2400" dirty="0"/>
          </a:p>
          <a:p>
            <a:r>
              <a:rPr lang="zh-CN" altLang="en-US" sz="2400" dirty="0"/>
              <a:t>那么对于</a:t>
            </a:r>
            <a:r>
              <a:rPr lang="en-US" altLang="zh-CN" sz="2400" dirty="0"/>
              <a:t>[</a:t>
            </a:r>
            <a:r>
              <a:rPr lang="en-US" altLang="zh-CN" sz="2400" dirty="0" err="1"/>
              <a:t>l,r</a:t>
            </a:r>
            <a:r>
              <a:rPr lang="en-US" altLang="zh-CN" sz="2400" dirty="0"/>
              <a:t>]</a:t>
            </a:r>
            <a:r>
              <a:rPr lang="zh-CN" altLang="en-US" sz="2400" dirty="0"/>
              <a:t>内所有的点和</a:t>
            </a:r>
            <a:r>
              <a:rPr lang="en-US" altLang="zh-CN" sz="2400" dirty="0"/>
              <a:t>x</a:t>
            </a:r>
            <a:r>
              <a:rPr lang="zh-CN" altLang="en-US" sz="2400" dirty="0"/>
              <a:t>的</a:t>
            </a:r>
            <a:r>
              <a:rPr lang="en-US" altLang="zh-CN" sz="2400" dirty="0" err="1"/>
              <a:t>lca</a:t>
            </a:r>
            <a:r>
              <a:rPr lang="zh-CN" altLang="en-US" sz="2400" dirty="0"/>
              <a:t>，只要把每个点到根的路径上边权都</a:t>
            </a:r>
            <a:r>
              <a:rPr lang="en-US" altLang="zh-CN" sz="2400" dirty="0"/>
              <a:t>+1</a:t>
            </a:r>
            <a:r>
              <a:rPr lang="zh-CN" altLang="en-US" sz="2400" dirty="0"/>
              <a:t>，然后再求</a:t>
            </a:r>
            <a:r>
              <a:rPr lang="en-US" altLang="zh-CN" sz="2400" dirty="0"/>
              <a:t>x</a:t>
            </a:r>
            <a:r>
              <a:rPr lang="zh-CN" altLang="en-US" sz="2400" dirty="0"/>
              <a:t>到根的路径和就好了。</a:t>
            </a:r>
            <a:endParaRPr lang="en-US" altLang="zh-CN" sz="2400" dirty="0"/>
          </a:p>
        </p:txBody>
      </p:sp>
    </p:spTree>
    <p:extLst>
      <p:ext uri="{BB962C8B-B14F-4D97-AF65-F5344CB8AC3E}">
        <p14:creationId xmlns:p14="http://schemas.microsoft.com/office/powerpoint/2010/main" val="1803032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0EF1EDAC-EB11-4FE2-A732-5B675C279FC5}"/>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8195" name="内容占位符 2">
            <a:extLst>
              <a:ext uri="{FF2B5EF4-FFF2-40B4-BE49-F238E27FC236}">
                <a16:creationId xmlns:a16="http://schemas.microsoft.com/office/drawing/2014/main" id="{66006668-B28D-428C-A2E7-078A25FED2D3}"/>
              </a:ext>
            </a:extLst>
          </p:cNvPr>
          <p:cNvSpPr>
            <a:spLocks noGrp="1" noChangeArrowheads="1"/>
          </p:cNvSpPr>
          <p:nvPr>
            <p:ph idx="1"/>
          </p:nvPr>
        </p:nvSpPr>
        <p:spPr>
          <a:xfrm>
            <a:off x="609600" y="1763807"/>
            <a:ext cx="7058744" cy="3881437"/>
          </a:xfrm>
        </p:spPr>
        <p:txBody>
          <a:bodyPr>
            <a:normAutofit fontScale="92500" lnSpcReduction="10000"/>
          </a:bodyPr>
          <a:lstStyle/>
          <a:p>
            <a:pPr eaLnBrk="1" hangingPunct="1"/>
            <a:r>
              <a:rPr lang="zh-CN" altLang="en-US" sz="2400" dirty="0"/>
              <a:t>前置技能</a:t>
            </a:r>
            <a:endParaRPr lang="en-US" altLang="zh-CN" sz="2400" dirty="0"/>
          </a:p>
          <a:p>
            <a:pPr eaLnBrk="1" hangingPunct="1"/>
            <a:r>
              <a:rPr lang="zh-CN" altLang="en-US" sz="2400" dirty="0"/>
              <a:t>二叉排序树</a:t>
            </a:r>
            <a:endParaRPr lang="en-US" altLang="zh-CN" sz="2400" dirty="0"/>
          </a:p>
          <a:p>
            <a:pPr eaLnBrk="1" hangingPunct="1"/>
            <a:r>
              <a:rPr lang="zh-CN" altLang="en-US" sz="2400" dirty="0"/>
              <a:t>二叉排序树或者是一棵空树，或者是具有下列性质的二叉树：</a:t>
            </a:r>
          </a:p>
          <a:p>
            <a:pPr eaLnBrk="1" hangingPunct="1"/>
            <a:r>
              <a:rPr lang="zh-CN" altLang="en-US" sz="2400" dirty="0"/>
              <a:t>（</a:t>
            </a:r>
            <a:r>
              <a:rPr lang="en-US" altLang="zh-CN" sz="2400" dirty="0"/>
              <a:t>1</a:t>
            </a:r>
            <a:r>
              <a:rPr lang="zh-CN" altLang="en-US" sz="2400" dirty="0"/>
              <a:t>）若左子树不空，则左子树上所有结点的值均小于它的根结点的值；</a:t>
            </a:r>
          </a:p>
          <a:p>
            <a:pPr eaLnBrk="1" hangingPunct="1"/>
            <a:r>
              <a:rPr lang="zh-CN" altLang="en-US" sz="2400" dirty="0"/>
              <a:t>（</a:t>
            </a:r>
            <a:r>
              <a:rPr lang="en-US" altLang="zh-CN" sz="2400" dirty="0"/>
              <a:t>2</a:t>
            </a:r>
            <a:r>
              <a:rPr lang="zh-CN" altLang="en-US" sz="2400" dirty="0"/>
              <a:t>）若右子树不空，则右子树上所有结点的值均大于它的根结点的值；</a:t>
            </a:r>
          </a:p>
          <a:p>
            <a:pPr eaLnBrk="1" hangingPunct="1"/>
            <a:r>
              <a:rPr lang="zh-CN" altLang="en-US" sz="2400" dirty="0"/>
              <a:t>（</a:t>
            </a:r>
            <a:r>
              <a:rPr lang="en-US" altLang="zh-CN" sz="2400" dirty="0"/>
              <a:t>3</a:t>
            </a:r>
            <a:r>
              <a:rPr lang="zh-CN" altLang="en-US" sz="2400" dirty="0"/>
              <a:t>）左、右子树也分别为二叉排序树；</a:t>
            </a:r>
          </a:p>
          <a:p>
            <a:pPr eaLnBrk="1" hangingPunct="1"/>
            <a:r>
              <a:rPr lang="zh-CN" altLang="en-US" sz="2400" dirty="0"/>
              <a:t>（</a:t>
            </a:r>
            <a:r>
              <a:rPr lang="en-US" altLang="zh-CN" sz="2400" dirty="0"/>
              <a:t>4</a:t>
            </a:r>
            <a:r>
              <a:rPr lang="zh-CN" altLang="en-US" sz="2400" dirty="0"/>
              <a:t>）没有键值相等的节点。</a:t>
            </a:r>
            <a:endParaRPr lang="en-US" altLang="zh-CN" sz="2400" dirty="0"/>
          </a:p>
          <a:p>
            <a:pPr eaLnBrk="1" hangingPunct="1"/>
            <a:endParaRPr lang="zh-CN" altLang="en-US" dirty="0"/>
          </a:p>
        </p:txBody>
      </p:sp>
      <p:sp>
        <p:nvSpPr>
          <p:cNvPr id="8196" name="文本框 3">
            <a:extLst>
              <a:ext uri="{FF2B5EF4-FFF2-40B4-BE49-F238E27FC236}">
                <a16:creationId xmlns:a16="http://schemas.microsoft.com/office/drawing/2014/main" id="{8B48F8FE-AF2E-4537-B6F2-9459E5A4107D}"/>
              </a:ext>
            </a:extLst>
          </p:cNvPr>
          <p:cNvSpPr txBox="1">
            <a:spLocks noChangeArrowheads="1"/>
          </p:cNvSpPr>
          <p:nvPr/>
        </p:nvSpPr>
        <p:spPr bwMode="auto">
          <a:xfrm>
            <a:off x="5940152" y="6297612"/>
            <a:ext cx="22320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zh-CN" altLang="en-US" dirty="0">
                <a:solidFill>
                  <a:schemeClr val="tx1"/>
                </a:solidFill>
                <a:latin typeface="Calibri" panose="020F0502020204030204" pitchFamily="34" charset="0"/>
              </a:rPr>
              <a:t>感谢百度百科</a:t>
            </a:r>
          </a:p>
        </p:txBody>
      </p:sp>
      <p:pic>
        <p:nvPicPr>
          <p:cNvPr id="8197" name="图片 5">
            <a:extLst>
              <a:ext uri="{FF2B5EF4-FFF2-40B4-BE49-F238E27FC236}">
                <a16:creationId xmlns:a16="http://schemas.microsoft.com/office/drawing/2014/main" id="{19945379-0BE0-4C10-A372-3BD59EAE20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5075" y="188913"/>
            <a:ext cx="2949575" cy="246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3CB01-90B5-49C5-AB02-89063A913390}"/>
              </a:ext>
            </a:extLst>
          </p:cNvPr>
          <p:cNvSpPr>
            <a:spLocks noGrp="1"/>
          </p:cNvSpPr>
          <p:nvPr>
            <p:ph type="title"/>
          </p:nvPr>
        </p:nvSpPr>
        <p:spPr/>
        <p:txBody>
          <a:bodyPr/>
          <a:lstStyle/>
          <a:p>
            <a:r>
              <a:rPr lang="zh-CN" altLang="en-US" dirty="0"/>
              <a:t>实链剖分</a:t>
            </a:r>
          </a:p>
        </p:txBody>
      </p:sp>
      <p:sp>
        <p:nvSpPr>
          <p:cNvPr id="3" name="内容占位符 2">
            <a:extLst>
              <a:ext uri="{FF2B5EF4-FFF2-40B4-BE49-F238E27FC236}">
                <a16:creationId xmlns:a16="http://schemas.microsoft.com/office/drawing/2014/main" id="{8BABB804-4F8E-4D5D-91DA-2CBBA330A2FA}"/>
              </a:ext>
            </a:extLst>
          </p:cNvPr>
          <p:cNvSpPr>
            <a:spLocks noGrp="1"/>
          </p:cNvSpPr>
          <p:nvPr>
            <p:ph idx="1"/>
          </p:nvPr>
        </p:nvSpPr>
        <p:spPr/>
        <p:txBody>
          <a:bodyPr/>
          <a:lstStyle/>
          <a:p>
            <a:r>
              <a:rPr lang="zh-CN" altLang="en-US" sz="2400" dirty="0"/>
              <a:t>仔细观察上面的暴力不难发现，实际上这个操作具有叠加性，且可逆。</a:t>
            </a:r>
            <a:endParaRPr lang="en-US" altLang="zh-CN" sz="2400" dirty="0"/>
          </a:p>
          <a:p>
            <a:r>
              <a:rPr lang="zh-CN" altLang="en-US" sz="2400" dirty="0"/>
              <a:t>把询问差分下，也就是用 </a:t>
            </a:r>
            <a:r>
              <a:rPr lang="en-US" altLang="zh-CN" sz="2400" dirty="0"/>
              <a:t>[1, r] − [1, l − 1] </a:t>
            </a:r>
            <a:r>
              <a:rPr lang="zh-CN" altLang="en-US" sz="2400" dirty="0"/>
              <a:t>来计算答案，那么现在我们就有一个明显的解法。从 </a:t>
            </a:r>
            <a:r>
              <a:rPr lang="en-US" altLang="zh-CN" sz="2400" dirty="0"/>
              <a:t>0 </a:t>
            </a:r>
            <a:r>
              <a:rPr lang="zh-CN" altLang="en-US" sz="2400" dirty="0"/>
              <a:t>到 </a:t>
            </a:r>
            <a:r>
              <a:rPr lang="en-US" altLang="zh-CN" sz="2400" dirty="0"/>
              <a:t>n − 1 </a:t>
            </a:r>
            <a:r>
              <a:rPr lang="zh-CN" altLang="en-US" sz="2400" dirty="0"/>
              <a:t>依次插入点 </a:t>
            </a:r>
            <a:r>
              <a:rPr lang="en-US" altLang="zh-CN" sz="2400" dirty="0" err="1"/>
              <a:t>i</a:t>
            </a:r>
            <a:r>
              <a:rPr lang="zh-CN" altLang="en-US" sz="2400" dirty="0"/>
              <a:t>，即将 </a:t>
            </a:r>
            <a:r>
              <a:rPr lang="en-US" altLang="zh-CN" sz="2400" dirty="0" err="1"/>
              <a:t>i</a:t>
            </a:r>
            <a:r>
              <a:rPr lang="en-US" altLang="zh-CN" sz="2400" dirty="0"/>
              <a:t> </a:t>
            </a:r>
            <a:r>
              <a:rPr lang="zh-CN" altLang="en-US" sz="2400" dirty="0"/>
              <a:t>到根的路径上的点全部</a:t>
            </a:r>
            <a:r>
              <a:rPr lang="en-US" altLang="zh-CN" sz="2400" dirty="0"/>
              <a:t>+1</a:t>
            </a:r>
            <a:r>
              <a:rPr lang="zh-CN" altLang="en-US" sz="2400" dirty="0"/>
              <a:t>。</a:t>
            </a:r>
            <a:endParaRPr lang="en-US" altLang="zh-CN" sz="2400" dirty="0"/>
          </a:p>
          <a:p>
            <a:r>
              <a:rPr lang="zh-CN" altLang="en-US" sz="2400" dirty="0"/>
              <a:t>离线询问答案即可。</a:t>
            </a:r>
          </a:p>
          <a:p>
            <a:endParaRPr lang="zh-CN" altLang="en-US" dirty="0"/>
          </a:p>
        </p:txBody>
      </p:sp>
    </p:spTree>
    <p:extLst>
      <p:ext uri="{BB962C8B-B14F-4D97-AF65-F5344CB8AC3E}">
        <p14:creationId xmlns:p14="http://schemas.microsoft.com/office/powerpoint/2010/main" val="6553061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B9E80-35E2-4D4C-8797-115917F58056}"/>
              </a:ext>
            </a:extLst>
          </p:cNvPr>
          <p:cNvSpPr>
            <a:spLocks noGrp="1"/>
          </p:cNvSpPr>
          <p:nvPr>
            <p:ph type="title"/>
          </p:nvPr>
        </p:nvSpPr>
        <p:spPr/>
        <p:txBody>
          <a:bodyPr/>
          <a:lstStyle/>
          <a:p>
            <a:r>
              <a:rPr lang="zh-CN" altLang="en-US" dirty="0"/>
              <a:t>实链剖分</a:t>
            </a:r>
          </a:p>
        </p:txBody>
      </p:sp>
      <p:sp>
        <p:nvSpPr>
          <p:cNvPr id="3" name="内容占位符 2">
            <a:extLst>
              <a:ext uri="{FF2B5EF4-FFF2-40B4-BE49-F238E27FC236}">
                <a16:creationId xmlns:a16="http://schemas.microsoft.com/office/drawing/2014/main" id="{DA942071-837D-4F54-ADBB-B6EC7E422C0A}"/>
              </a:ext>
            </a:extLst>
          </p:cNvPr>
          <p:cNvSpPr>
            <a:spLocks noGrp="1"/>
          </p:cNvSpPr>
          <p:nvPr>
            <p:ph idx="1"/>
          </p:nvPr>
        </p:nvSpPr>
        <p:spPr/>
        <p:txBody>
          <a:bodyPr/>
          <a:lstStyle/>
          <a:p>
            <a:r>
              <a:rPr lang="zh-CN" altLang="en-US" sz="2400" dirty="0"/>
              <a:t>题目</a:t>
            </a:r>
            <a:endParaRPr lang="en-US" altLang="zh-CN" sz="2400" dirty="0"/>
          </a:p>
          <a:p>
            <a:r>
              <a:rPr lang="zh-CN" altLang="en-US" sz="2400" dirty="0"/>
              <a:t>最近公共祖先</a:t>
            </a:r>
            <a:endParaRPr lang="en-US" altLang="zh-CN" sz="2400" dirty="0"/>
          </a:p>
          <a:p>
            <a:r>
              <a:rPr lang="en-US" altLang="zh-CN" sz="2400" dirty="0"/>
              <a:t>[HAOI2015]</a:t>
            </a:r>
            <a:r>
              <a:rPr lang="zh-CN" altLang="en-US" sz="2400" dirty="0"/>
              <a:t>树上操作</a:t>
            </a:r>
            <a:endParaRPr lang="en-US" altLang="zh-CN" sz="2400" dirty="0"/>
          </a:p>
          <a:p>
            <a:r>
              <a:rPr lang="en-US" altLang="zh-CN" sz="2400" dirty="0"/>
              <a:t>JZOJ2271.[SDOI2011]</a:t>
            </a:r>
            <a:r>
              <a:rPr lang="zh-CN" altLang="en-US" sz="2400" dirty="0"/>
              <a:t>染色</a:t>
            </a:r>
            <a:endParaRPr lang="en-US" altLang="zh-CN" sz="2400" dirty="0"/>
          </a:p>
          <a:p>
            <a:r>
              <a:rPr lang="en-US" altLang="zh-CN" sz="2400" dirty="0"/>
              <a:t>BZOJ3531.[SDOI2014]</a:t>
            </a:r>
            <a:r>
              <a:rPr lang="zh-CN" altLang="en-US" sz="2400" dirty="0"/>
              <a:t>旅行</a:t>
            </a:r>
            <a:endParaRPr lang="en-US" altLang="zh-CN" sz="2400" dirty="0"/>
          </a:p>
          <a:p>
            <a:r>
              <a:rPr lang="en-US" altLang="zh-CN" sz="2400" dirty="0"/>
              <a:t>BZOJ3626.[LNOI2014] LCA</a:t>
            </a:r>
          </a:p>
          <a:p>
            <a:endParaRPr lang="zh-CN" altLang="en-US" dirty="0"/>
          </a:p>
        </p:txBody>
      </p:sp>
    </p:spTree>
    <p:extLst>
      <p:ext uri="{BB962C8B-B14F-4D97-AF65-F5344CB8AC3E}">
        <p14:creationId xmlns:p14="http://schemas.microsoft.com/office/powerpoint/2010/main" val="2220091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B9A30597-8378-4FB2-96C4-0A0858195014}"/>
              </a:ext>
            </a:extLst>
          </p:cNvPr>
          <p:cNvSpPr>
            <a:spLocks noGrp="1" noChangeArrowheads="1"/>
          </p:cNvSpPr>
          <p:nvPr>
            <p:ph type="title"/>
          </p:nvPr>
        </p:nvSpPr>
        <p:spPr/>
        <p:txBody>
          <a:bodyPr/>
          <a:lstStyle/>
          <a:p>
            <a:pPr eaLnBrk="1" hangingPunct="1"/>
            <a:r>
              <a:rPr lang="en-US" altLang="zh-CN" dirty="0" err="1"/>
              <a:t>lct</a:t>
            </a:r>
            <a:br>
              <a:rPr lang="en-US" altLang="zh-CN" dirty="0"/>
            </a:br>
            <a:endParaRPr lang="zh-CN" altLang="en-US" dirty="0"/>
          </a:p>
        </p:txBody>
      </p:sp>
      <p:sp>
        <p:nvSpPr>
          <p:cNvPr id="30723" name="内容占位符 2">
            <a:extLst>
              <a:ext uri="{FF2B5EF4-FFF2-40B4-BE49-F238E27FC236}">
                <a16:creationId xmlns:a16="http://schemas.microsoft.com/office/drawing/2014/main" id="{19ACA399-2B73-493F-8C04-29C7B7764946}"/>
              </a:ext>
            </a:extLst>
          </p:cNvPr>
          <p:cNvSpPr>
            <a:spLocks noGrp="1" noChangeArrowheads="1"/>
          </p:cNvSpPr>
          <p:nvPr>
            <p:ph idx="1"/>
          </p:nvPr>
        </p:nvSpPr>
        <p:spPr/>
        <p:txBody>
          <a:bodyPr>
            <a:normAutofit/>
          </a:bodyPr>
          <a:lstStyle/>
          <a:p>
            <a:pPr eaLnBrk="1" hangingPunct="1"/>
            <a:r>
              <a:rPr lang="zh-CN" altLang="en-US" sz="2800" dirty="0"/>
              <a:t>同样将某一个儿子的连边划分为实边，而连向其他子树的边划分为虚边。</a:t>
            </a:r>
          </a:p>
          <a:p>
            <a:pPr eaLnBrk="1" hangingPunct="1"/>
            <a:r>
              <a:rPr lang="zh-CN" altLang="en-US" sz="2800" dirty="0"/>
              <a:t>区别在于虚实是可以动态变化的，因此要使用更高级、更灵活的</a:t>
            </a:r>
            <a:r>
              <a:rPr lang="en-US" altLang="zh-CN" sz="2800" dirty="0"/>
              <a:t>Splay</a:t>
            </a:r>
            <a:r>
              <a:rPr lang="zh-CN" altLang="en-US" sz="2800" dirty="0"/>
              <a:t>来维护每一条由若干实边连接而成的实链。</a:t>
            </a:r>
          </a:p>
          <a:p>
            <a:pPr eaLnBrk="1" hangingPunct="1"/>
            <a:r>
              <a:rPr lang="zh-CN" altLang="en-US" sz="2800" dirty="0"/>
              <a:t>基于性质更加优秀的实链剖分，</a:t>
            </a:r>
            <a:r>
              <a:rPr lang="en-US" altLang="zh-CN" sz="2800" dirty="0"/>
              <a:t>LCT(Link-Cut Tree)</a:t>
            </a:r>
            <a:r>
              <a:rPr lang="zh-CN" altLang="en-US" sz="2800" dirty="0"/>
              <a:t>应运而生。</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5613B4CA-7245-4CE4-8D3F-E705DCA7A51C}"/>
              </a:ext>
            </a:extLst>
          </p:cNvPr>
          <p:cNvSpPr>
            <a:spLocks noGrp="1" noChangeArrowheads="1"/>
          </p:cNvSpPr>
          <p:nvPr>
            <p:ph type="title"/>
          </p:nvPr>
        </p:nvSpPr>
        <p:spPr/>
        <p:txBody>
          <a:bodyPr/>
          <a:lstStyle/>
          <a:p>
            <a:pPr eaLnBrk="1" hangingPunct="1"/>
            <a:r>
              <a:rPr lang="en-US" altLang="zh-CN" dirty="0"/>
              <a:t>lct</a:t>
            </a:r>
            <a:endParaRPr lang="zh-CN" altLang="en-US" dirty="0"/>
          </a:p>
        </p:txBody>
      </p:sp>
      <p:sp>
        <p:nvSpPr>
          <p:cNvPr id="31747" name="内容占位符 2">
            <a:extLst>
              <a:ext uri="{FF2B5EF4-FFF2-40B4-BE49-F238E27FC236}">
                <a16:creationId xmlns:a16="http://schemas.microsoft.com/office/drawing/2014/main" id="{54F4383D-ABA3-44D8-92B9-76F3A0A65864}"/>
              </a:ext>
            </a:extLst>
          </p:cNvPr>
          <p:cNvSpPr>
            <a:spLocks noGrp="1" noChangeArrowheads="1"/>
          </p:cNvSpPr>
          <p:nvPr>
            <p:ph idx="1"/>
          </p:nvPr>
        </p:nvSpPr>
        <p:spPr>
          <a:xfrm>
            <a:off x="609600" y="1557338"/>
            <a:ext cx="7418388" cy="4548187"/>
          </a:xfrm>
        </p:spPr>
        <p:txBody>
          <a:bodyPr>
            <a:normAutofit fontScale="92500"/>
          </a:bodyPr>
          <a:lstStyle/>
          <a:p>
            <a:pPr eaLnBrk="1" hangingPunct="1"/>
            <a:r>
              <a:rPr lang="zh-CN" altLang="en-US" sz="2400"/>
              <a:t>性质</a:t>
            </a:r>
            <a:endParaRPr lang="en-US" altLang="zh-CN" sz="2400"/>
          </a:p>
          <a:p>
            <a:pPr eaLnBrk="1" hangingPunct="1"/>
            <a:r>
              <a:rPr lang="en-US" altLang="zh-CN" sz="2400"/>
              <a:t>1.</a:t>
            </a:r>
            <a:r>
              <a:rPr lang="zh-CN" altLang="en-US" sz="2400"/>
              <a:t>每一个</a:t>
            </a:r>
            <a:r>
              <a:rPr lang="en-US" altLang="zh-CN" sz="2400"/>
              <a:t>Splay</a:t>
            </a:r>
            <a:r>
              <a:rPr lang="zh-CN" altLang="en-US" sz="2400"/>
              <a:t>维护的是一条从上到下按在原树中深度严格递增的路径，且中序遍历</a:t>
            </a:r>
            <a:r>
              <a:rPr lang="en-US" altLang="zh-CN" sz="2400"/>
              <a:t>Splay</a:t>
            </a:r>
            <a:r>
              <a:rPr lang="zh-CN" altLang="en-US" sz="2400"/>
              <a:t>得到的每个点的深度序列严格递增。（每棵</a:t>
            </a:r>
            <a:r>
              <a:rPr lang="en-US" altLang="zh-CN" sz="2400"/>
              <a:t>splay</a:t>
            </a:r>
            <a:r>
              <a:rPr lang="zh-CN" altLang="en-US" sz="2400"/>
              <a:t>都没有相同深度的节点）</a:t>
            </a:r>
            <a:endParaRPr lang="en-US" altLang="zh-CN" sz="2400"/>
          </a:p>
          <a:p>
            <a:pPr eaLnBrk="1" hangingPunct="1"/>
            <a:r>
              <a:rPr lang="en-US" altLang="zh-CN" sz="2400"/>
              <a:t>2.</a:t>
            </a:r>
            <a:r>
              <a:rPr lang="zh-CN" altLang="en-US" sz="2400"/>
              <a:t>每个节点包含且仅包含于一个</a:t>
            </a:r>
            <a:r>
              <a:rPr lang="en-US" altLang="zh-CN" sz="2400"/>
              <a:t>Splay</a:t>
            </a:r>
            <a:r>
              <a:rPr lang="zh-CN" altLang="en-US" sz="2400"/>
              <a:t>中。</a:t>
            </a:r>
            <a:endParaRPr lang="en-US" altLang="zh-CN" sz="2400"/>
          </a:p>
          <a:p>
            <a:pPr eaLnBrk="1" hangingPunct="1"/>
            <a:r>
              <a:rPr lang="en-US" altLang="zh-CN" sz="2400"/>
              <a:t>3.</a:t>
            </a:r>
            <a:r>
              <a:rPr lang="zh-CN" altLang="en-US" sz="2400"/>
              <a:t>边分为实边和虚边，实边包含在</a:t>
            </a:r>
            <a:r>
              <a:rPr lang="en-US" altLang="zh-CN" sz="2400"/>
              <a:t>Splay</a:t>
            </a:r>
            <a:r>
              <a:rPr lang="zh-CN" altLang="en-US" sz="2400"/>
              <a:t>中，而虚边总是由一棵</a:t>
            </a:r>
            <a:r>
              <a:rPr lang="en-US" altLang="zh-CN" sz="2400"/>
              <a:t>Splay</a:t>
            </a:r>
            <a:r>
              <a:rPr lang="zh-CN" altLang="en-US" sz="2400"/>
              <a:t>指向另一个节点（指向该</a:t>
            </a:r>
            <a:r>
              <a:rPr lang="en-US" altLang="zh-CN" sz="2400"/>
              <a:t>Splay</a:t>
            </a:r>
            <a:r>
              <a:rPr lang="zh-CN" altLang="en-US" sz="2400"/>
              <a:t>中中序遍历最靠前的点在原树中的父亲）。那么为了保持树的形状，我们要让到其它儿子的边变为虚边，由对应儿子所属的</a:t>
            </a:r>
            <a:r>
              <a:rPr lang="en-US" altLang="zh-CN" sz="2400"/>
              <a:t>Splay</a:t>
            </a:r>
            <a:r>
              <a:rPr lang="zh-CN" altLang="en-US" sz="2400"/>
              <a:t>的根节点的父亲指向该点，而从该点并不能直接访问该儿子（认父不认子）。</a:t>
            </a:r>
            <a:br>
              <a:rPr lang="zh-CN" altLang="en-US" sz="2000"/>
            </a:br>
            <a:endParaRPr lang="zh-CN" altLang="en-US" sz="2000"/>
          </a:p>
          <a:p>
            <a:pPr eaLnBrk="1" hangingPunct="1"/>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1B4344D-B2EE-4E15-9ECE-A30D1D570AB1}"/>
              </a:ext>
            </a:extLst>
          </p:cNvPr>
          <p:cNvSpPr>
            <a:spLocks noGrp="1" noChangeArrowheads="1"/>
          </p:cNvSpPr>
          <p:nvPr>
            <p:ph type="title"/>
          </p:nvPr>
        </p:nvSpPr>
        <p:spPr/>
        <p:txBody>
          <a:bodyPr/>
          <a:lstStyle/>
          <a:p>
            <a:pPr eaLnBrk="1" hangingPunct="1"/>
            <a:r>
              <a:rPr lang="en-US" altLang="zh-CN" dirty="0"/>
              <a:t>lct</a:t>
            </a:r>
            <a:endParaRPr lang="zh-CN" altLang="en-US" dirty="0"/>
          </a:p>
        </p:txBody>
      </p:sp>
      <p:sp>
        <p:nvSpPr>
          <p:cNvPr id="32771" name="内容占位符 2">
            <a:extLst>
              <a:ext uri="{FF2B5EF4-FFF2-40B4-BE49-F238E27FC236}">
                <a16:creationId xmlns:a16="http://schemas.microsoft.com/office/drawing/2014/main" id="{76D9CAC0-C833-4AE6-8CE3-587A1193229E}"/>
              </a:ext>
            </a:extLst>
          </p:cNvPr>
          <p:cNvSpPr>
            <a:spLocks noGrp="1" noChangeArrowheads="1"/>
          </p:cNvSpPr>
          <p:nvPr>
            <p:ph idx="1"/>
          </p:nvPr>
        </p:nvSpPr>
        <p:spPr>
          <a:xfrm>
            <a:off x="609600" y="2160588"/>
            <a:ext cx="6842125" cy="3881437"/>
          </a:xfrm>
        </p:spPr>
        <p:txBody>
          <a:bodyPr/>
          <a:lstStyle/>
          <a:p>
            <a:pPr eaLnBrk="1" hangingPunct="1"/>
            <a:r>
              <a:rPr lang="zh-CN" altLang="en-US" sz="2800"/>
              <a:t>常用操作</a:t>
            </a:r>
            <a:endParaRPr lang="en-US" altLang="zh-CN" sz="2800"/>
          </a:p>
          <a:p>
            <a:pPr eaLnBrk="1" hangingPunct="1"/>
            <a:r>
              <a:rPr lang="zh-CN" altLang="en-US" sz="2800"/>
              <a:t>查询、修改链上的信息（最值，总和等）</a:t>
            </a:r>
          </a:p>
          <a:p>
            <a:pPr eaLnBrk="1" hangingPunct="1"/>
            <a:r>
              <a:rPr lang="zh-CN" altLang="en-US" sz="2800"/>
              <a:t>随意指定原树的根（即换根）</a:t>
            </a:r>
          </a:p>
          <a:p>
            <a:pPr eaLnBrk="1" hangingPunct="1"/>
            <a:r>
              <a:rPr lang="zh-CN" altLang="en-US" sz="2800"/>
              <a:t>动态连边、删边</a:t>
            </a:r>
          </a:p>
          <a:p>
            <a:pPr eaLnBrk="1" hangingPunct="1"/>
            <a:r>
              <a:rPr lang="zh-CN" altLang="en-US" sz="2800"/>
              <a:t>合并两棵树、分离一棵树</a:t>
            </a:r>
            <a:endParaRPr lang="en-US" altLang="zh-CN" sz="2800"/>
          </a:p>
          <a:p>
            <a:pPr eaLnBrk="1" hangingPunct="1"/>
            <a:r>
              <a:rPr lang="zh-CN" altLang="en-US" sz="2800"/>
              <a:t>动态维护连通性</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910EB51A-A09F-40EA-AC80-E90B60934993}"/>
              </a:ext>
            </a:extLst>
          </p:cNvPr>
          <p:cNvSpPr>
            <a:spLocks noGrp="1" noChangeArrowheads="1"/>
          </p:cNvSpPr>
          <p:nvPr>
            <p:ph type="title"/>
          </p:nvPr>
        </p:nvSpPr>
        <p:spPr/>
        <p:txBody>
          <a:bodyPr/>
          <a:lstStyle/>
          <a:p>
            <a:pPr eaLnBrk="1" hangingPunct="1"/>
            <a:r>
              <a:rPr lang="en-US" altLang="zh-CN" dirty="0"/>
              <a:t>lct</a:t>
            </a:r>
            <a:endParaRPr lang="zh-CN" altLang="en-US" dirty="0"/>
          </a:p>
        </p:txBody>
      </p:sp>
      <p:sp>
        <p:nvSpPr>
          <p:cNvPr id="33795" name="内容占位符 2">
            <a:extLst>
              <a:ext uri="{FF2B5EF4-FFF2-40B4-BE49-F238E27FC236}">
                <a16:creationId xmlns:a16="http://schemas.microsoft.com/office/drawing/2014/main" id="{374EECC8-682C-4ABF-9079-6BFCAF58AAAD}"/>
              </a:ext>
            </a:extLst>
          </p:cNvPr>
          <p:cNvSpPr>
            <a:spLocks noGrp="1" noChangeArrowheads="1"/>
          </p:cNvSpPr>
          <p:nvPr>
            <p:ph idx="1"/>
          </p:nvPr>
        </p:nvSpPr>
        <p:spPr/>
        <p:txBody>
          <a:bodyPr/>
          <a:lstStyle/>
          <a:p>
            <a:pPr eaLnBrk="1" hangingPunct="1"/>
            <a:r>
              <a:rPr lang="en-US" altLang="zh-CN" sz="2800" dirty="0"/>
              <a:t>access(x)</a:t>
            </a:r>
          </a:p>
          <a:p>
            <a:pPr eaLnBrk="1" hangingPunct="1"/>
            <a:r>
              <a:rPr lang="en-US" altLang="zh-CN" sz="2800" dirty="0"/>
              <a:t>LCT</a:t>
            </a:r>
            <a:r>
              <a:rPr lang="zh-CN" altLang="en-US" sz="2800" dirty="0"/>
              <a:t>核心操作，也是最难理解的操作。其它所有的操作都是在此基础上完成的。</a:t>
            </a:r>
          </a:p>
          <a:p>
            <a:pPr eaLnBrk="1" hangingPunct="1"/>
            <a:r>
              <a:rPr lang="en-US" altLang="zh-CN" sz="2800" dirty="0"/>
              <a:t>access</a:t>
            </a:r>
            <a:r>
              <a:rPr lang="zh-CN" altLang="en-US" sz="2800" dirty="0"/>
              <a:t>即定义为打通根节点到指定节点的实链，使得一条中序遍历以根开始、以指定点结束的</a:t>
            </a:r>
            <a:r>
              <a:rPr lang="en-US" altLang="zh-CN" sz="2800" dirty="0"/>
              <a:t>Splay</a:t>
            </a:r>
            <a:r>
              <a:rPr lang="zh-CN" altLang="en-US" sz="2800" dirty="0"/>
              <a:t>出现</a:t>
            </a:r>
            <a:r>
              <a:rPr lang="zh-CN" altLang="en-US"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98F42893-06E1-4AC2-80F1-9BEDD23DB2A8}"/>
              </a:ext>
            </a:extLst>
          </p:cNvPr>
          <p:cNvSpPr>
            <a:spLocks noGrp="1" noChangeArrowheads="1"/>
          </p:cNvSpPr>
          <p:nvPr>
            <p:ph type="title"/>
          </p:nvPr>
        </p:nvSpPr>
        <p:spPr/>
        <p:txBody>
          <a:bodyPr/>
          <a:lstStyle/>
          <a:p>
            <a:pPr eaLnBrk="1" hangingPunct="1"/>
            <a:r>
              <a:rPr lang="en-US" altLang="zh-CN" dirty="0"/>
              <a:t>lct</a:t>
            </a:r>
            <a:endParaRPr lang="zh-CN" altLang="en-US" dirty="0"/>
          </a:p>
        </p:txBody>
      </p:sp>
      <p:pic>
        <p:nvPicPr>
          <p:cNvPr id="34819" name="内容占位符 2">
            <a:extLst>
              <a:ext uri="{FF2B5EF4-FFF2-40B4-BE49-F238E27FC236}">
                <a16:creationId xmlns:a16="http://schemas.microsoft.com/office/drawing/2014/main" id="{AA286592-70EF-46DE-861F-706EE48E97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46075" y="1270000"/>
            <a:ext cx="3679825" cy="3881438"/>
          </a:xfrm>
        </p:spPr>
      </p:pic>
      <p:pic>
        <p:nvPicPr>
          <p:cNvPr id="34820" name="图片 4">
            <a:extLst>
              <a:ext uri="{FF2B5EF4-FFF2-40B4-BE49-F238E27FC236}">
                <a16:creationId xmlns:a16="http://schemas.microsoft.com/office/drawing/2014/main" id="{E4F13B55-AB2A-485F-8F40-8B84F9B42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350" y="893763"/>
            <a:ext cx="3429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文本框 5">
            <a:extLst>
              <a:ext uri="{FF2B5EF4-FFF2-40B4-BE49-F238E27FC236}">
                <a16:creationId xmlns:a16="http://schemas.microsoft.com/office/drawing/2014/main" id="{DF350234-0513-4F5B-9E25-2C938F204AFE}"/>
              </a:ext>
            </a:extLst>
          </p:cNvPr>
          <p:cNvSpPr txBox="1">
            <a:spLocks noChangeArrowheads="1"/>
          </p:cNvSpPr>
          <p:nvPr/>
        </p:nvSpPr>
        <p:spPr bwMode="auto">
          <a:xfrm>
            <a:off x="468313" y="5661025"/>
            <a:ext cx="8424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zh-CN" altLang="en-US">
                <a:solidFill>
                  <a:schemeClr val="tx1"/>
                </a:solidFill>
                <a:latin typeface="Calibri" panose="020F0502020204030204" pitchFamily="34" charset="0"/>
              </a:rPr>
              <a:t>左边是一棵经过实链剖分后的树，右边是这棵树实际在同一棵</a:t>
            </a:r>
            <a:r>
              <a:rPr lang="en-US" altLang="zh-CN">
                <a:solidFill>
                  <a:schemeClr val="tx1"/>
                </a:solidFill>
                <a:latin typeface="Calibri" panose="020F0502020204030204" pitchFamily="34" charset="0"/>
              </a:rPr>
              <a:t>splay</a:t>
            </a:r>
            <a:r>
              <a:rPr lang="zh-CN" altLang="en-US">
                <a:solidFill>
                  <a:schemeClr val="tx1"/>
                </a:solidFill>
                <a:latin typeface="Calibri" panose="020F0502020204030204" pitchFamily="34" charset="0"/>
              </a:rPr>
              <a:t>上的划分</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689FC59E-2DF0-4339-8A50-0317C5C88F37}"/>
              </a:ext>
            </a:extLst>
          </p:cNvPr>
          <p:cNvSpPr>
            <a:spLocks noGrp="1" noChangeArrowheads="1"/>
          </p:cNvSpPr>
          <p:nvPr>
            <p:ph type="title"/>
          </p:nvPr>
        </p:nvSpPr>
        <p:spPr/>
        <p:txBody>
          <a:bodyPr/>
          <a:lstStyle/>
          <a:p>
            <a:pPr eaLnBrk="1" hangingPunct="1"/>
            <a:r>
              <a:rPr lang="en-US" altLang="zh-CN" dirty="0"/>
              <a:t>lct</a:t>
            </a:r>
            <a:endParaRPr lang="zh-CN" altLang="en-US" dirty="0"/>
          </a:p>
        </p:txBody>
      </p:sp>
      <p:pic>
        <p:nvPicPr>
          <p:cNvPr id="35843" name="内容占位符 4">
            <a:extLst>
              <a:ext uri="{FF2B5EF4-FFF2-40B4-BE49-F238E27FC236}">
                <a16:creationId xmlns:a16="http://schemas.microsoft.com/office/drawing/2014/main" id="{28C39996-5569-4A88-8BAA-E546E5FBF0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8175" y="947738"/>
            <a:ext cx="4805363" cy="5319712"/>
          </a:xfrm>
        </p:spPr>
      </p:pic>
      <p:sp>
        <p:nvSpPr>
          <p:cNvPr id="35844" name="文本框 5">
            <a:extLst>
              <a:ext uri="{FF2B5EF4-FFF2-40B4-BE49-F238E27FC236}">
                <a16:creationId xmlns:a16="http://schemas.microsoft.com/office/drawing/2014/main" id="{069D64AF-B384-4DE5-9C04-FE3D11233D56}"/>
              </a:ext>
            </a:extLst>
          </p:cNvPr>
          <p:cNvSpPr txBox="1">
            <a:spLocks noChangeArrowheads="1"/>
          </p:cNvSpPr>
          <p:nvPr/>
        </p:nvSpPr>
        <p:spPr bwMode="auto">
          <a:xfrm>
            <a:off x="179388" y="3775075"/>
            <a:ext cx="3817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zh-CN" altLang="en-US" sz="3200">
                <a:solidFill>
                  <a:schemeClr val="tx1"/>
                </a:solidFill>
                <a:latin typeface="Calibri" panose="020F0502020204030204" pitchFamily="34" charset="0"/>
              </a:rPr>
              <a:t>现在我们要</a:t>
            </a:r>
            <a:r>
              <a:rPr lang="en-US" altLang="zh-CN" sz="3200">
                <a:solidFill>
                  <a:schemeClr val="tx1"/>
                </a:solidFill>
                <a:latin typeface="Calibri" panose="020F0502020204030204" pitchFamily="34" charset="0"/>
              </a:rPr>
              <a:t>access(N)</a:t>
            </a:r>
            <a:endParaRPr lang="zh-CN" altLang="en-US" sz="3200">
              <a:solidFill>
                <a:schemeClr val="tx1"/>
              </a:solidFill>
              <a:latin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D0BAF72D-7E3C-4778-80A9-2977E97C3C20}"/>
              </a:ext>
            </a:extLst>
          </p:cNvPr>
          <p:cNvSpPr>
            <a:spLocks noGrp="1" noChangeArrowheads="1"/>
          </p:cNvSpPr>
          <p:nvPr>
            <p:ph type="title"/>
          </p:nvPr>
        </p:nvSpPr>
        <p:spPr/>
        <p:txBody>
          <a:bodyPr/>
          <a:lstStyle/>
          <a:p>
            <a:pPr eaLnBrk="1" hangingPunct="1"/>
            <a:r>
              <a:rPr lang="en-US" altLang="zh-CN" dirty="0"/>
              <a:t>lct</a:t>
            </a:r>
            <a:endParaRPr lang="zh-CN" altLang="en-US" dirty="0"/>
          </a:p>
        </p:txBody>
      </p:sp>
      <p:sp>
        <p:nvSpPr>
          <p:cNvPr id="36867" name="内容占位符 2">
            <a:extLst>
              <a:ext uri="{FF2B5EF4-FFF2-40B4-BE49-F238E27FC236}">
                <a16:creationId xmlns:a16="http://schemas.microsoft.com/office/drawing/2014/main" id="{22718DEE-56D0-4D74-BC11-61406ACE95C9}"/>
              </a:ext>
            </a:extLst>
          </p:cNvPr>
          <p:cNvSpPr>
            <a:spLocks noGrp="1" noChangeArrowheads="1"/>
          </p:cNvSpPr>
          <p:nvPr>
            <p:ph idx="1"/>
          </p:nvPr>
        </p:nvSpPr>
        <p:spPr>
          <a:xfrm>
            <a:off x="468313" y="1487488"/>
            <a:ext cx="6986587" cy="4965700"/>
          </a:xfrm>
        </p:spPr>
        <p:txBody>
          <a:bodyPr/>
          <a:lstStyle/>
          <a:p>
            <a:pPr eaLnBrk="1" hangingPunct="1"/>
            <a:r>
              <a:rPr lang="zh-CN" altLang="en-US" sz="2400"/>
              <a:t>具体实现</a:t>
            </a:r>
            <a:endParaRPr lang="en-US" altLang="zh-CN" sz="2400"/>
          </a:p>
          <a:p>
            <a:pPr eaLnBrk="1" hangingPunct="1"/>
            <a:r>
              <a:rPr lang="zh-CN" altLang="en-US" sz="2400"/>
              <a:t>首先</a:t>
            </a:r>
            <a:r>
              <a:rPr lang="en-US" altLang="zh-CN" sz="2400"/>
              <a:t>splay(N)</a:t>
            </a:r>
            <a:r>
              <a:rPr lang="zh-CN" altLang="en-US" sz="2400"/>
              <a:t>，使之成为当前它所在的</a:t>
            </a:r>
            <a:r>
              <a:rPr lang="en-US" altLang="zh-CN" sz="2400"/>
              <a:t>splay</a:t>
            </a:r>
            <a:r>
              <a:rPr lang="zh-CN" altLang="en-US" sz="2400"/>
              <a:t>的根。因为此时它的父亲已经是在上一棵</a:t>
            </a:r>
            <a:r>
              <a:rPr lang="en-US" altLang="zh-CN" sz="2400"/>
              <a:t>splay</a:t>
            </a:r>
            <a:r>
              <a:rPr lang="zh-CN" altLang="en-US" sz="2400"/>
              <a:t>中，所以</a:t>
            </a:r>
            <a:r>
              <a:rPr lang="en-US" altLang="zh-CN" sz="2400"/>
              <a:t>splay</a:t>
            </a:r>
            <a:r>
              <a:rPr lang="zh-CN" altLang="en-US" sz="2400"/>
              <a:t>它的父亲，因为它的父亲正好比</a:t>
            </a:r>
            <a:r>
              <a:rPr lang="en-US" altLang="zh-CN" sz="2400"/>
              <a:t>N</a:t>
            </a:r>
            <a:r>
              <a:rPr lang="zh-CN" altLang="en-US" sz="2400"/>
              <a:t>深度大一，因为它们</a:t>
            </a:r>
            <a:r>
              <a:rPr lang="en-US" altLang="zh-CN" sz="2400"/>
              <a:t>access</a:t>
            </a:r>
            <a:r>
              <a:rPr lang="zh-CN" altLang="en-US" sz="2400"/>
              <a:t>后要在同一棵</a:t>
            </a:r>
            <a:r>
              <a:rPr lang="en-US" altLang="zh-CN" sz="2400"/>
              <a:t>splay</a:t>
            </a:r>
            <a:r>
              <a:rPr lang="zh-CN" altLang="en-US" sz="2400"/>
              <a:t>中，所以经过</a:t>
            </a:r>
            <a:r>
              <a:rPr lang="en-US" altLang="zh-CN" sz="2400"/>
              <a:t>splay(N</a:t>
            </a:r>
            <a:r>
              <a:rPr lang="zh-CN" altLang="en-US" sz="2400"/>
              <a:t>的父亲）后，把</a:t>
            </a:r>
            <a:r>
              <a:rPr lang="en-US" altLang="zh-CN" sz="2400"/>
              <a:t>N</a:t>
            </a:r>
            <a:r>
              <a:rPr lang="zh-CN" altLang="en-US" sz="2400"/>
              <a:t>作为它的父亲在</a:t>
            </a:r>
            <a:r>
              <a:rPr lang="en-US" altLang="zh-CN" sz="2400"/>
              <a:t>splay</a:t>
            </a:r>
            <a:r>
              <a:rPr lang="zh-CN" altLang="en-US" sz="2400"/>
              <a:t>中的右儿子。</a:t>
            </a:r>
            <a:endParaRPr lang="en-US" altLang="zh-CN" sz="2400"/>
          </a:p>
          <a:p>
            <a:pPr eaLnBrk="1" hangingPunct="1"/>
            <a:r>
              <a:rPr lang="en-US" altLang="zh-CN" sz="2400"/>
              <a:t>void access(int x){</a:t>
            </a:r>
          </a:p>
          <a:p>
            <a:pPr eaLnBrk="1" hangingPunct="1"/>
            <a:r>
              <a:rPr lang="en-US" altLang="zh-CN" sz="2400"/>
              <a:t>	for(int y=0;x;x=f[y=x]) splay(x),s[x][1]=y,update(x);</a:t>
            </a:r>
          </a:p>
          <a:p>
            <a:pPr eaLnBrk="1" hangingPunct="1"/>
            <a:r>
              <a:rPr lang="en-US" altLang="zh-CN" sz="240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B05D766C-ED64-4C13-9934-AAE004F0339A}"/>
              </a:ext>
            </a:extLst>
          </p:cNvPr>
          <p:cNvSpPr>
            <a:spLocks noGrp="1" noChangeArrowheads="1"/>
          </p:cNvSpPr>
          <p:nvPr>
            <p:ph type="title"/>
          </p:nvPr>
        </p:nvSpPr>
        <p:spPr/>
        <p:txBody>
          <a:bodyPr/>
          <a:lstStyle/>
          <a:p>
            <a:pPr eaLnBrk="1" hangingPunct="1"/>
            <a:r>
              <a:rPr lang="en-US" altLang="zh-CN" dirty="0"/>
              <a:t>lct</a:t>
            </a:r>
            <a:endParaRPr lang="zh-CN" altLang="en-US" dirty="0"/>
          </a:p>
        </p:txBody>
      </p:sp>
      <p:sp>
        <p:nvSpPr>
          <p:cNvPr id="37891" name="内容占位符 2">
            <a:extLst>
              <a:ext uri="{FF2B5EF4-FFF2-40B4-BE49-F238E27FC236}">
                <a16:creationId xmlns:a16="http://schemas.microsoft.com/office/drawing/2014/main" id="{9A2AF449-5A3E-4EFA-A9E9-2402226E780C}"/>
              </a:ext>
            </a:extLst>
          </p:cNvPr>
          <p:cNvSpPr>
            <a:spLocks noGrp="1" noChangeArrowheads="1"/>
          </p:cNvSpPr>
          <p:nvPr>
            <p:ph idx="1"/>
          </p:nvPr>
        </p:nvSpPr>
        <p:spPr>
          <a:xfrm>
            <a:off x="609600" y="2160588"/>
            <a:ext cx="6915150" cy="4221162"/>
          </a:xfrm>
        </p:spPr>
        <p:txBody>
          <a:bodyPr/>
          <a:lstStyle/>
          <a:p>
            <a:pPr eaLnBrk="1" hangingPunct="1"/>
            <a:r>
              <a:rPr lang="zh-CN" altLang="en-US" sz="2400"/>
              <a:t>换根</a:t>
            </a:r>
            <a:endParaRPr lang="en-US" altLang="zh-CN" sz="2400"/>
          </a:p>
          <a:p>
            <a:pPr eaLnBrk="1" hangingPunct="1"/>
            <a:r>
              <a:rPr lang="zh-CN" altLang="en-US" sz="2400"/>
              <a:t>假设我们要使</a:t>
            </a:r>
            <a:r>
              <a:rPr lang="en-US" altLang="zh-CN" sz="2400"/>
              <a:t>x</a:t>
            </a:r>
            <a:r>
              <a:rPr lang="zh-CN" altLang="en-US" sz="2400"/>
              <a:t>变为根。</a:t>
            </a:r>
            <a:endParaRPr lang="en-US" altLang="zh-CN" sz="2400"/>
          </a:p>
          <a:p>
            <a:pPr eaLnBrk="1" hangingPunct="1"/>
            <a:r>
              <a:rPr lang="zh-CN" altLang="en-US" sz="2400"/>
              <a:t>先</a:t>
            </a:r>
            <a:r>
              <a:rPr lang="en-US" altLang="zh-CN" sz="2400"/>
              <a:t>access(x)</a:t>
            </a:r>
            <a:r>
              <a:rPr lang="zh-CN" altLang="en-US" sz="2400"/>
              <a:t>，使</a:t>
            </a:r>
            <a:r>
              <a:rPr lang="en-US" altLang="zh-CN" sz="2400"/>
              <a:t>x</a:t>
            </a:r>
            <a:r>
              <a:rPr lang="zh-CN" altLang="en-US" sz="2400"/>
              <a:t>与根在同一棵</a:t>
            </a:r>
            <a:r>
              <a:rPr lang="en-US" altLang="zh-CN" sz="2400"/>
              <a:t>splay</a:t>
            </a:r>
            <a:r>
              <a:rPr lang="zh-CN" altLang="en-US" sz="2400"/>
              <a:t>中，然后</a:t>
            </a:r>
            <a:r>
              <a:rPr lang="en-US" altLang="zh-CN" sz="2400"/>
              <a:t>splay(x)</a:t>
            </a:r>
            <a:r>
              <a:rPr lang="zh-CN" altLang="en-US" sz="2400"/>
              <a:t>，那么由于</a:t>
            </a:r>
            <a:r>
              <a:rPr lang="en-US" altLang="zh-CN" sz="2400"/>
              <a:t>x</a:t>
            </a:r>
            <a:r>
              <a:rPr lang="zh-CN" altLang="en-US" sz="2400"/>
              <a:t>是在当前</a:t>
            </a:r>
            <a:r>
              <a:rPr lang="en-US" altLang="zh-CN" sz="2400"/>
              <a:t>splay</a:t>
            </a:r>
            <a:r>
              <a:rPr lang="zh-CN" altLang="en-US" sz="2400"/>
              <a:t>中深度最大的节点，所以</a:t>
            </a:r>
            <a:r>
              <a:rPr lang="en-US" altLang="zh-CN" sz="2400"/>
              <a:t>x</a:t>
            </a:r>
            <a:r>
              <a:rPr lang="zh-CN" altLang="en-US" sz="2400"/>
              <a:t>的右节点为空，我们翻转</a:t>
            </a:r>
            <a:r>
              <a:rPr lang="en-US" altLang="zh-CN" sz="2400"/>
              <a:t>x</a:t>
            </a:r>
            <a:r>
              <a:rPr lang="zh-CN" altLang="en-US" sz="2400"/>
              <a:t>的左右节点，那么</a:t>
            </a:r>
            <a:r>
              <a:rPr lang="en-US" altLang="zh-CN" sz="2400"/>
              <a:t>x</a:t>
            </a:r>
            <a:r>
              <a:rPr lang="zh-CN" altLang="en-US" sz="2400"/>
              <a:t>就成为了根。</a:t>
            </a:r>
            <a:endParaRPr lang="en-US" altLang="zh-CN" sz="2400"/>
          </a:p>
          <a:p>
            <a:pPr eaLnBrk="1" hangingPunct="1"/>
            <a:r>
              <a:rPr lang="en-US" altLang="zh-CN" sz="2400"/>
              <a:t>void makeroot(int x){</a:t>
            </a:r>
          </a:p>
          <a:p>
            <a:pPr eaLnBrk="1" hangingPunct="1"/>
            <a:r>
              <a:rPr lang="en-US" altLang="zh-CN" sz="2400"/>
              <a:t>	access(x); splay(x); flag(x);</a:t>
            </a:r>
          </a:p>
          <a:p>
            <a:pPr eaLnBrk="1" hangingPunct="1"/>
            <a:r>
              <a:rPr lang="en-US" altLang="zh-CN" sz="2400"/>
              <a:t>}</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388CFE8F-411F-4C08-AC17-ECA75B123108}"/>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9219" name="内容占位符 2">
            <a:extLst>
              <a:ext uri="{FF2B5EF4-FFF2-40B4-BE49-F238E27FC236}">
                <a16:creationId xmlns:a16="http://schemas.microsoft.com/office/drawing/2014/main" id="{A6D8746C-7E34-4A46-801C-AE640074256B}"/>
              </a:ext>
            </a:extLst>
          </p:cNvPr>
          <p:cNvSpPr>
            <a:spLocks noGrp="1" noChangeArrowheads="1"/>
          </p:cNvSpPr>
          <p:nvPr>
            <p:ph idx="1"/>
          </p:nvPr>
        </p:nvSpPr>
        <p:spPr/>
        <p:txBody>
          <a:bodyPr/>
          <a:lstStyle/>
          <a:p>
            <a:pPr eaLnBrk="1" hangingPunct="1"/>
            <a:r>
              <a:rPr lang="zh-CN" altLang="en-US" sz="2800"/>
              <a:t>简介</a:t>
            </a:r>
            <a:endParaRPr lang="en-US" altLang="zh-CN" sz="2800"/>
          </a:p>
          <a:p>
            <a:pPr eaLnBrk="1" hangingPunct="1"/>
            <a:r>
              <a:rPr lang="zh-CN" altLang="en-US" sz="2800"/>
              <a:t>伸展树（</a:t>
            </a:r>
            <a:r>
              <a:rPr lang="en-US" altLang="zh-CN" sz="2800"/>
              <a:t>Splay</a:t>
            </a:r>
            <a:r>
              <a:rPr lang="zh-CN" altLang="en-US" sz="2800"/>
              <a:t>）是一种平衡二叉树，即优化后的二叉查找树。伸展树可以自我调整，这就要依靠伸展操作，使得提升效率。</a:t>
            </a:r>
            <a:endParaRPr lang="en-US" altLang="zh-CN" sz="2800"/>
          </a:p>
          <a:p>
            <a:pPr eaLnBrk="1" hangingPunct="1"/>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E9DB530F-388C-420E-8032-D25D10A3BC62}"/>
              </a:ext>
            </a:extLst>
          </p:cNvPr>
          <p:cNvSpPr>
            <a:spLocks noGrp="1" noChangeArrowheads="1"/>
          </p:cNvSpPr>
          <p:nvPr>
            <p:ph type="title"/>
          </p:nvPr>
        </p:nvSpPr>
        <p:spPr/>
        <p:txBody>
          <a:bodyPr/>
          <a:lstStyle/>
          <a:p>
            <a:pPr eaLnBrk="1" hangingPunct="1"/>
            <a:r>
              <a:rPr lang="en-US" altLang="zh-CN" dirty="0"/>
              <a:t>lct</a:t>
            </a:r>
            <a:endParaRPr lang="zh-CN" altLang="en-US" dirty="0"/>
          </a:p>
        </p:txBody>
      </p:sp>
      <p:sp>
        <p:nvSpPr>
          <p:cNvPr id="38915" name="内容占位符 2">
            <a:extLst>
              <a:ext uri="{FF2B5EF4-FFF2-40B4-BE49-F238E27FC236}">
                <a16:creationId xmlns:a16="http://schemas.microsoft.com/office/drawing/2014/main" id="{BBD45A45-D14D-4F2A-95FC-18CB32680173}"/>
              </a:ext>
            </a:extLst>
          </p:cNvPr>
          <p:cNvSpPr>
            <a:spLocks noGrp="1" noChangeArrowheads="1"/>
          </p:cNvSpPr>
          <p:nvPr>
            <p:ph idx="1"/>
          </p:nvPr>
        </p:nvSpPr>
        <p:spPr>
          <a:xfrm>
            <a:off x="609600" y="2160588"/>
            <a:ext cx="7275513" cy="4697412"/>
          </a:xfrm>
        </p:spPr>
        <p:txBody>
          <a:bodyPr>
            <a:normAutofit/>
          </a:bodyPr>
          <a:lstStyle/>
          <a:p>
            <a:pPr eaLnBrk="1" hangingPunct="1"/>
            <a:r>
              <a:rPr lang="zh-CN" altLang="en-US" sz="2400" dirty="0"/>
              <a:t>找当前节点所在子树的根</a:t>
            </a:r>
            <a:endParaRPr lang="en-US" altLang="zh-CN" sz="2400" dirty="0"/>
          </a:p>
          <a:p>
            <a:pPr eaLnBrk="1" hangingPunct="1"/>
            <a:r>
              <a:rPr lang="zh-CN" altLang="en-US" sz="2400" dirty="0"/>
              <a:t>假设当前节点为</a:t>
            </a:r>
            <a:r>
              <a:rPr lang="en-US" altLang="zh-CN" sz="2400" dirty="0"/>
              <a:t>x</a:t>
            </a:r>
          </a:p>
          <a:p>
            <a:r>
              <a:rPr lang="zh-CN" altLang="en-US" sz="2400" dirty="0"/>
              <a:t>先</a:t>
            </a:r>
            <a:r>
              <a:rPr lang="en-US" altLang="zh-CN" sz="2400" dirty="0"/>
              <a:t>access(x)</a:t>
            </a:r>
            <a:r>
              <a:rPr lang="zh-CN" altLang="en-US" sz="2400" dirty="0"/>
              <a:t>，使其与根在同一棵</a:t>
            </a:r>
            <a:r>
              <a:rPr lang="en-US" altLang="zh-CN" sz="2400" dirty="0"/>
              <a:t>splay</a:t>
            </a:r>
            <a:r>
              <a:rPr lang="zh-CN" altLang="en-US" sz="2400" dirty="0"/>
              <a:t>中，然后</a:t>
            </a:r>
            <a:r>
              <a:rPr lang="en-US" altLang="zh-CN" sz="2400" dirty="0"/>
              <a:t>splay(x)</a:t>
            </a:r>
            <a:r>
              <a:rPr lang="zh-CN" altLang="en-US" sz="2400" dirty="0"/>
              <a:t>，使其成为</a:t>
            </a:r>
            <a:r>
              <a:rPr lang="en-US" altLang="zh-CN" sz="2400" dirty="0"/>
              <a:t>splay</a:t>
            </a:r>
            <a:r>
              <a:rPr lang="zh-CN" altLang="en-US" sz="2400" dirty="0"/>
              <a:t>的根，然后从</a:t>
            </a:r>
            <a:r>
              <a:rPr lang="en-US" altLang="zh-CN" sz="2400" dirty="0"/>
              <a:t>x</a:t>
            </a:r>
            <a:r>
              <a:rPr lang="zh-CN" altLang="en-US" sz="2400" dirty="0"/>
              <a:t>一直向左</a:t>
            </a:r>
            <a:r>
              <a:rPr lang="en-US" altLang="zh-CN" sz="2400" dirty="0"/>
              <a:t>int </a:t>
            </a:r>
            <a:r>
              <a:rPr lang="en-US" altLang="zh-CN" sz="2400" dirty="0" err="1"/>
              <a:t>findroot</a:t>
            </a:r>
            <a:r>
              <a:rPr lang="en-US" altLang="zh-CN" sz="2400" dirty="0"/>
              <a:t>(int x){</a:t>
            </a:r>
          </a:p>
          <a:p>
            <a:r>
              <a:rPr lang="en-US" altLang="zh-CN" sz="2400" dirty="0"/>
              <a:t>	access(x); splay(x);</a:t>
            </a:r>
          </a:p>
          <a:p>
            <a:r>
              <a:rPr lang="en-US" altLang="zh-CN" sz="2400" dirty="0"/>
              <a:t>	while (s[x][0]) down(x),x=s[x][0];</a:t>
            </a:r>
          </a:p>
          <a:p>
            <a:r>
              <a:rPr lang="en-US" altLang="zh-CN" sz="2400" dirty="0"/>
              <a:t>	splay(x); return x;</a:t>
            </a:r>
          </a:p>
          <a:p>
            <a:r>
              <a:rPr lang="en-US" altLang="zh-CN" sz="2400" dirty="0"/>
              <a:t>}</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F885524C-187B-45D1-A988-6E9B059AB80C}"/>
              </a:ext>
            </a:extLst>
          </p:cNvPr>
          <p:cNvSpPr>
            <a:spLocks noGrp="1" noChangeArrowheads="1"/>
          </p:cNvSpPr>
          <p:nvPr>
            <p:ph type="title"/>
          </p:nvPr>
        </p:nvSpPr>
        <p:spPr/>
        <p:txBody>
          <a:bodyPr/>
          <a:lstStyle/>
          <a:p>
            <a:pPr eaLnBrk="1" hangingPunct="1"/>
            <a:r>
              <a:rPr lang="en-US" altLang="zh-CN" dirty="0"/>
              <a:t>lct</a:t>
            </a:r>
            <a:endParaRPr lang="zh-CN" altLang="en-US" dirty="0"/>
          </a:p>
        </p:txBody>
      </p:sp>
      <p:sp>
        <p:nvSpPr>
          <p:cNvPr id="39939" name="内容占位符 2">
            <a:extLst>
              <a:ext uri="{FF2B5EF4-FFF2-40B4-BE49-F238E27FC236}">
                <a16:creationId xmlns:a16="http://schemas.microsoft.com/office/drawing/2014/main" id="{1E2CDB12-4E3C-4674-99AC-9EFC17FB3B74}"/>
              </a:ext>
            </a:extLst>
          </p:cNvPr>
          <p:cNvSpPr>
            <a:spLocks noGrp="1" noChangeArrowheads="1"/>
          </p:cNvSpPr>
          <p:nvPr>
            <p:ph idx="1"/>
          </p:nvPr>
        </p:nvSpPr>
        <p:spPr>
          <a:xfrm>
            <a:off x="609600" y="2160588"/>
            <a:ext cx="7418388" cy="3881437"/>
          </a:xfrm>
        </p:spPr>
        <p:txBody>
          <a:bodyPr/>
          <a:lstStyle/>
          <a:p>
            <a:pPr eaLnBrk="1" hangingPunct="1"/>
            <a:r>
              <a:rPr lang="zh-CN" altLang="en-US" sz="2400"/>
              <a:t>连边</a:t>
            </a:r>
            <a:endParaRPr lang="en-US" altLang="zh-CN" sz="2400"/>
          </a:p>
          <a:p>
            <a:pPr eaLnBrk="1" hangingPunct="1"/>
            <a:r>
              <a:rPr lang="zh-CN" altLang="en-US" sz="2400"/>
              <a:t>假设我们连接</a:t>
            </a:r>
            <a:r>
              <a:rPr lang="en-US" altLang="zh-CN" sz="2400"/>
              <a:t>(x,y)</a:t>
            </a:r>
            <a:r>
              <a:rPr lang="zh-CN" altLang="en-US" sz="2400"/>
              <a:t>。</a:t>
            </a:r>
            <a:endParaRPr lang="en-US" altLang="zh-CN" sz="2400"/>
          </a:p>
          <a:p>
            <a:pPr eaLnBrk="1" hangingPunct="1"/>
            <a:r>
              <a:rPr lang="zh-CN" altLang="en-US" sz="2400"/>
              <a:t>首先，先使</a:t>
            </a:r>
            <a:r>
              <a:rPr lang="en-US" altLang="zh-CN" sz="2400"/>
              <a:t>x</a:t>
            </a:r>
            <a:r>
              <a:rPr lang="zh-CN" altLang="en-US" sz="2400"/>
              <a:t>变为它所在树的根，然后判断</a:t>
            </a:r>
            <a:r>
              <a:rPr lang="en-US" altLang="zh-CN" sz="2400"/>
              <a:t>y</a:t>
            </a:r>
            <a:r>
              <a:rPr lang="zh-CN" altLang="en-US" sz="2400"/>
              <a:t>所在子树的根是否使</a:t>
            </a:r>
            <a:r>
              <a:rPr lang="en-US" altLang="zh-CN" sz="2400"/>
              <a:t>x</a:t>
            </a:r>
            <a:r>
              <a:rPr lang="zh-CN" altLang="en-US" sz="2400"/>
              <a:t>，如若不是，则使</a:t>
            </a:r>
            <a:r>
              <a:rPr lang="en-US" altLang="zh-CN" sz="2400"/>
              <a:t>x</a:t>
            </a:r>
            <a:r>
              <a:rPr lang="zh-CN" altLang="en-US" sz="2400"/>
              <a:t>的父亲为</a:t>
            </a:r>
            <a:r>
              <a:rPr lang="en-US" altLang="zh-CN" sz="2400"/>
              <a:t>y</a:t>
            </a:r>
            <a:r>
              <a:rPr lang="zh-CN" altLang="en-US" sz="2400"/>
              <a:t>。</a:t>
            </a:r>
            <a:endParaRPr lang="en-US" altLang="zh-CN" sz="2400"/>
          </a:p>
          <a:p>
            <a:pPr eaLnBrk="1" hangingPunct="1"/>
            <a:r>
              <a:rPr lang="en-US" altLang="zh-CN" sz="2400"/>
              <a:t>void link(int x,int y){</a:t>
            </a:r>
          </a:p>
          <a:p>
            <a:pPr eaLnBrk="1" hangingPunct="1"/>
            <a:r>
              <a:rPr lang="en-US" altLang="zh-CN" sz="2400"/>
              <a:t>	makeroot(x); </a:t>
            </a:r>
          </a:p>
          <a:p>
            <a:pPr eaLnBrk="1" hangingPunct="1"/>
            <a:r>
              <a:rPr lang="en-US" altLang="zh-CN" sz="2400"/>
              <a:t>	if (findroot(y)!=x) f[x]=y; </a:t>
            </a:r>
          </a:p>
          <a:p>
            <a:pPr eaLnBrk="1" hangingPunct="1"/>
            <a:r>
              <a:rPr lang="en-US" altLang="zh-CN" sz="240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87E93F41-F723-4D4C-A553-5E99ECFA02E5}"/>
              </a:ext>
            </a:extLst>
          </p:cNvPr>
          <p:cNvSpPr>
            <a:spLocks noGrp="1" noChangeArrowheads="1"/>
          </p:cNvSpPr>
          <p:nvPr>
            <p:ph type="title"/>
          </p:nvPr>
        </p:nvSpPr>
        <p:spPr/>
        <p:txBody>
          <a:bodyPr/>
          <a:lstStyle/>
          <a:p>
            <a:pPr eaLnBrk="1" hangingPunct="1"/>
            <a:r>
              <a:rPr lang="en-US" altLang="zh-CN" dirty="0"/>
              <a:t>lct</a:t>
            </a:r>
            <a:endParaRPr lang="zh-CN" altLang="en-US" dirty="0"/>
          </a:p>
        </p:txBody>
      </p:sp>
      <p:sp>
        <p:nvSpPr>
          <p:cNvPr id="40963" name="内容占位符 2">
            <a:extLst>
              <a:ext uri="{FF2B5EF4-FFF2-40B4-BE49-F238E27FC236}">
                <a16:creationId xmlns:a16="http://schemas.microsoft.com/office/drawing/2014/main" id="{9BBA757B-F207-4578-B256-F0DA0BEE2C75}"/>
              </a:ext>
            </a:extLst>
          </p:cNvPr>
          <p:cNvSpPr>
            <a:spLocks noGrp="1" noChangeArrowheads="1"/>
          </p:cNvSpPr>
          <p:nvPr>
            <p:ph idx="1"/>
          </p:nvPr>
        </p:nvSpPr>
        <p:spPr>
          <a:xfrm>
            <a:off x="530058" y="1484784"/>
            <a:ext cx="8218405" cy="4927600"/>
          </a:xfrm>
        </p:spPr>
        <p:txBody>
          <a:bodyPr>
            <a:normAutofit lnSpcReduction="10000"/>
          </a:bodyPr>
          <a:lstStyle/>
          <a:p>
            <a:pPr eaLnBrk="1" hangingPunct="1"/>
            <a:r>
              <a:rPr lang="zh-CN" altLang="en-US" sz="2400" dirty="0"/>
              <a:t>删边</a:t>
            </a:r>
            <a:endParaRPr lang="en-US" altLang="zh-CN" sz="2400" dirty="0"/>
          </a:p>
          <a:p>
            <a:pPr eaLnBrk="1" hangingPunct="1"/>
            <a:r>
              <a:rPr lang="zh-CN" altLang="en-US" sz="2400" dirty="0"/>
              <a:t>假设我们要删除</a:t>
            </a:r>
            <a:r>
              <a:rPr lang="en-US" altLang="zh-CN" sz="2400" dirty="0"/>
              <a:t>(</a:t>
            </a:r>
            <a:r>
              <a:rPr lang="en-US" altLang="zh-CN" sz="2400" dirty="0" err="1"/>
              <a:t>x,y</a:t>
            </a:r>
            <a:r>
              <a:rPr lang="en-US" altLang="zh-CN" sz="2400" dirty="0"/>
              <a:t>)</a:t>
            </a:r>
            <a:r>
              <a:rPr lang="zh-CN" altLang="en-US" sz="2400" dirty="0"/>
              <a:t>这条边。</a:t>
            </a:r>
            <a:endParaRPr lang="en-US" altLang="zh-CN" sz="2400" dirty="0"/>
          </a:p>
          <a:p>
            <a:pPr eaLnBrk="1" hangingPunct="1"/>
            <a:r>
              <a:rPr lang="zh-CN" altLang="en-US" sz="2400" dirty="0"/>
              <a:t>首先，使</a:t>
            </a:r>
            <a:r>
              <a:rPr lang="en-US" altLang="zh-CN" sz="2400" dirty="0"/>
              <a:t>x</a:t>
            </a:r>
            <a:r>
              <a:rPr lang="zh-CN" altLang="en-US" sz="2400" dirty="0"/>
              <a:t>变成它当前所在子树的根，然后判断</a:t>
            </a:r>
            <a:r>
              <a:rPr lang="en-US" altLang="zh-CN" sz="2400" dirty="0"/>
              <a:t>y</a:t>
            </a:r>
            <a:r>
              <a:rPr lang="zh-CN" altLang="en-US" sz="2400" dirty="0"/>
              <a:t>是否与</a:t>
            </a:r>
            <a:r>
              <a:rPr lang="en-US" altLang="zh-CN" sz="2400" dirty="0"/>
              <a:t>x</a:t>
            </a:r>
            <a:r>
              <a:rPr lang="zh-CN" altLang="en-US" sz="2400" dirty="0"/>
              <a:t>直接连边，如果是，则使</a:t>
            </a:r>
            <a:r>
              <a:rPr lang="en-US" altLang="zh-CN" sz="2400" dirty="0"/>
              <a:t>y</a:t>
            </a:r>
            <a:r>
              <a:rPr lang="zh-CN" altLang="en-US" sz="2400" dirty="0"/>
              <a:t>的父亲，</a:t>
            </a:r>
            <a:r>
              <a:rPr lang="en-US" altLang="zh-CN" sz="2400" dirty="0"/>
              <a:t>x</a:t>
            </a:r>
            <a:r>
              <a:rPr lang="zh-CN" altLang="en-US" sz="2400" dirty="0"/>
              <a:t>对应的儿子设为</a:t>
            </a:r>
            <a:r>
              <a:rPr lang="en-US" altLang="zh-CN" sz="2400" dirty="0"/>
              <a:t>0</a:t>
            </a:r>
            <a:r>
              <a:rPr lang="zh-CN" altLang="en-US" sz="2400" dirty="0"/>
              <a:t>。</a:t>
            </a:r>
            <a:endParaRPr lang="en-US" altLang="zh-CN" sz="2400" dirty="0"/>
          </a:p>
          <a:p>
            <a:pPr eaLnBrk="1" hangingPunct="1"/>
            <a:r>
              <a:rPr lang="zh-CN" altLang="en-US" sz="2400" dirty="0"/>
              <a:t>注意这里有三个条件</a:t>
            </a:r>
            <a:endParaRPr lang="en-US" altLang="zh-CN" sz="2400" dirty="0"/>
          </a:p>
          <a:p>
            <a:pPr eaLnBrk="1" hangingPunct="1"/>
            <a:r>
              <a:rPr lang="en-US" altLang="zh-CN" sz="2400" dirty="0"/>
              <a:t>void cut(int </a:t>
            </a:r>
            <a:r>
              <a:rPr lang="en-US" altLang="zh-CN" sz="2400" dirty="0" err="1"/>
              <a:t>x,int</a:t>
            </a:r>
            <a:r>
              <a:rPr lang="en-US" altLang="zh-CN" sz="2400" dirty="0"/>
              <a:t> y){</a:t>
            </a:r>
          </a:p>
          <a:p>
            <a:pPr eaLnBrk="1" hangingPunct="1"/>
            <a:r>
              <a:rPr lang="en-US" altLang="zh-CN" sz="2400" dirty="0"/>
              <a:t>	</a:t>
            </a:r>
            <a:r>
              <a:rPr lang="en-US" altLang="zh-CN" sz="2400" dirty="0" err="1"/>
              <a:t>makeroot</a:t>
            </a:r>
            <a:r>
              <a:rPr lang="en-US" altLang="zh-CN" sz="2400" dirty="0"/>
              <a:t>(x); </a:t>
            </a:r>
          </a:p>
          <a:p>
            <a:pPr eaLnBrk="1" hangingPunct="1"/>
            <a:r>
              <a:rPr lang="en-US" altLang="zh-CN" sz="2400" dirty="0"/>
              <a:t>	if (</a:t>
            </a:r>
            <a:r>
              <a:rPr lang="en-US" altLang="zh-CN" sz="2400" dirty="0" err="1"/>
              <a:t>findroot</a:t>
            </a:r>
            <a:r>
              <a:rPr lang="en-US" altLang="zh-CN" sz="2400" dirty="0"/>
              <a:t>(y)==x &amp;&amp; f[y]==x &amp;&amp; s[y][0]==0) {</a:t>
            </a:r>
          </a:p>
          <a:p>
            <a:pPr eaLnBrk="1" hangingPunct="1"/>
            <a:r>
              <a:rPr lang="en-US" altLang="zh-CN" sz="2400" dirty="0"/>
              <a:t>		f[y]=s[x][son(y)]=0; update(x);</a:t>
            </a:r>
          </a:p>
          <a:p>
            <a:pPr eaLnBrk="1" hangingPunct="1"/>
            <a:r>
              <a:rPr lang="en-US" altLang="zh-CN" sz="2400" dirty="0"/>
              <a:t>	}</a:t>
            </a:r>
          </a:p>
          <a:p>
            <a:pPr eaLnBrk="1" hangingPunct="1"/>
            <a:r>
              <a:rPr lang="en-US" altLang="zh-CN" sz="2400" dirty="0"/>
              <a:t>}</a:t>
            </a:r>
            <a:endParaRPr lang="zh-CN"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E3BAF9A8-A537-429F-B92C-81AE2B48B2EC}"/>
              </a:ext>
            </a:extLst>
          </p:cNvPr>
          <p:cNvSpPr>
            <a:spLocks noGrp="1" noChangeArrowheads="1"/>
          </p:cNvSpPr>
          <p:nvPr>
            <p:ph type="title"/>
          </p:nvPr>
        </p:nvSpPr>
        <p:spPr/>
        <p:txBody>
          <a:bodyPr/>
          <a:lstStyle/>
          <a:p>
            <a:pPr eaLnBrk="1" hangingPunct="1"/>
            <a:r>
              <a:rPr lang="en-US" altLang="zh-CN" dirty="0"/>
              <a:t>lct</a:t>
            </a:r>
            <a:endParaRPr lang="zh-CN" altLang="en-US" dirty="0"/>
          </a:p>
        </p:txBody>
      </p:sp>
      <p:sp>
        <p:nvSpPr>
          <p:cNvPr id="41987" name="内容占位符 2">
            <a:extLst>
              <a:ext uri="{FF2B5EF4-FFF2-40B4-BE49-F238E27FC236}">
                <a16:creationId xmlns:a16="http://schemas.microsoft.com/office/drawing/2014/main" id="{ED488C8A-9875-491C-9A86-E9F967BC0A5E}"/>
              </a:ext>
            </a:extLst>
          </p:cNvPr>
          <p:cNvSpPr>
            <a:spLocks noGrp="1" noChangeArrowheads="1"/>
          </p:cNvSpPr>
          <p:nvPr>
            <p:ph idx="1"/>
          </p:nvPr>
        </p:nvSpPr>
        <p:spPr>
          <a:xfrm>
            <a:off x="684213" y="1700213"/>
            <a:ext cx="7273925" cy="4292600"/>
          </a:xfrm>
        </p:spPr>
        <p:txBody>
          <a:bodyPr/>
          <a:lstStyle/>
          <a:p>
            <a:pPr eaLnBrk="1" hangingPunct="1"/>
            <a:r>
              <a:rPr lang="zh-CN" altLang="en-US" sz="2400"/>
              <a:t>小结</a:t>
            </a:r>
            <a:endParaRPr lang="en-US" altLang="zh-CN" sz="2400"/>
          </a:p>
          <a:p>
            <a:pPr eaLnBrk="1" hangingPunct="1"/>
            <a:r>
              <a:rPr lang="zh-CN" altLang="en-US" sz="2400"/>
              <a:t>大致的基本操作就是以上了，还有一些比较细的细节这里就不再多赘述了（比如</a:t>
            </a:r>
            <a:r>
              <a:rPr lang="en-US" altLang="zh-CN" sz="2400"/>
              <a:t>update</a:t>
            </a:r>
            <a:r>
              <a:rPr lang="zh-CN" altLang="en-US" sz="2400"/>
              <a:t>（更新数值）、</a:t>
            </a:r>
            <a:r>
              <a:rPr lang="en-US" altLang="zh-CN" sz="2400"/>
              <a:t>down</a:t>
            </a:r>
            <a:r>
              <a:rPr lang="zh-CN" altLang="en-US" sz="2400"/>
              <a:t>（下传标记）都和</a:t>
            </a:r>
            <a:r>
              <a:rPr lang="en-US" altLang="zh-CN" sz="2400"/>
              <a:t>splay</a:t>
            </a:r>
            <a:r>
              <a:rPr lang="zh-CN" altLang="en-US" sz="2400"/>
              <a:t>差不多）。</a:t>
            </a:r>
            <a:endParaRPr lang="en-US" altLang="zh-CN" sz="2400"/>
          </a:p>
          <a:p>
            <a:pPr eaLnBrk="1" hangingPunct="1"/>
            <a:r>
              <a:rPr lang="zh-CN" altLang="en-US" sz="2400"/>
              <a:t>例题</a:t>
            </a:r>
            <a:endParaRPr lang="en-US" altLang="zh-CN" sz="2400"/>
          </a:p>
          <a:p>
            <a:pPr eaLnBrk="1" hangingPunct="1"/>
            <a:r>
              <a:rPr lang="en-US" altLang="zh-CN" sz="2400"/>
              <a:t> [HNOI2010]</a:t>
            </a:r>
            <a:r>
              <a:rPr lang="zh-CN" altLang="en-US" sz="2400"/>
              <a:t>弹飞绵羊</a:t>
            </a:r>
            <a:endParaRPr lang="en-US" altLang="zh-CN" sz="2400"/>
          </a:p>
          <a:p>
            <a:pPr eaLnBrk="1" hangingPunct="1"/>
            <a:r>
              <a:rPr lang="en-US" altLang="zh-CN" sz="2400"/>
              <a:t> [NOI2014]</a:t>
            </a:r>
            <a:r>
              <a:rPr lang="zh-CN" altLang="en-US" sz="2400"/>
              <a:t>魔法森林</a:t>
            </a:r>
            <a:endParaRPr lang="en-US" altLang="zh-CN" sz="2400"/>
          </a:p>
          <a:p>
            <a:pPr eaLnBrk="1" hangingPunct="1"/>
            <a:r>
              <a:rPr lang="en-US" altLang="zh-CN" sz="2400"/>
              <a:t>[SDOI2008]</a:t>
            </a:r>
            <a:r>
              <a:rPr lang="zh-CN" altLang="en-US" sz="2400"/>
              <a:t>洞穴勘测</a:t>
            </a:r>
            <a:endParaRPr lang="en-US" altLang="zh-CN"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4F127C32-E0B6-47AF-8C1B-E97B0C63B7EA}"/>
              </a:ext>
            </a:extLst>
          </p:cNvPr>
          <p:cNvSpPr>
            <a:spLocks noGrp="1" noChangeArrowheads="1"/>
          </p:cNvSpPr>
          <p:nvPr>
            <p:ph type="title"/>
          </p:nvPr>
        </p:nvSpPr>
        <p:spPr/>
        <p:txBody>
          <a:bodyPr/>
          <a:lstStyle/>
          <a:p>
            <a:pPr eaLnBrk="1" hangingPunct="1"/>
            <a:r>
              <a:rPr lang="zh-CN" altLang="en-US"/>
              <a:t>树分治</a:t>
            </a:r>
          </a:p>
        </p:txBody>
      </p:sp>
      <p:sp>
        <p:nvSpPr>
          <p:cNvPr id="43011" name="内容占位符 2">
            <a:extLst>
              <a:ext uri="{FF2B5EF4-FFF2-40B4-BE49-F238E27FC236}">
                <a16:creationId xmlns:a16="http://schemas.microsoft.com/office/drawing/2014/main" id="{A8089BA1-2CA8-4178-B183-BA2379CBD90A}"/>
              </a:ext>
            </a:extLst>
          </p:cNvPr>
          <p:cNvSpPr>
            <a:spLocks noGrp="1" noChangeArrowheads="1"/>
          </p:cNvSpPr>
          <p:nvPr>
            <p:ph idx="1"/>
          </p:nvPr>
        </p:nvSpPr>
        <p:spPr>
          <a:xfrm>
            <a:off x="609600" y="2160588"/>
            <a:ext cx="3241675" cy="3881437"/>
          </a:xfrm>
        </p:spPr>
        <p:txBody>
          <a:bodyPr/>
          <a:lstStyle/>
          <a:p>
            <a:pPr eaLnBrk="1" hangingPunct="1"/>
            <a:r>
              <a:rPr lang="zh-CN" altLang="en-US" sz="2000" b="1" dirty="0"/>
              <a:t>基于点的分治：</a:t>
            </a:r>
          </a:p>
          <a:p>
            <a:pPr eaLnBrk="1" hangingPunct="1"/>
            <a:r>
              <a:rPr lang="zh-CN" altLang="en-US" sz="2000" b="1" dirty="0"/>
              <a:t> 首先选取一个点将无根树转为有根树，再递归处理每一颗以根结点的儿子为根的子树</a:t>
            </a:r>
            <a:endParaRPr lang="en-US" altLang="zh-CN" sz="2000" b="1" dirty="0"/>
          </a:p>
          <a:p>
            <a:pPr eaLnBrk="1" hangingPunct="1"/>
            <a:endParaRPr lang="en-US" altLang="zh-CN" sz="2000" b="1" dirty="0"/>
          </a:p>
          <a:p>
            <a:pPr eaLnBrk="1" hangingPunct="1"/>
            <a:r>
              <a:rPr lang="zh-CN" altLang="en-US" sz="2000" b="1" dirty="0"/>
              <a:t>基于边的分治：</a:t>
            </a:r>
          </a:p>
          <a:p>
            <a:pPr eaLnBrk="1" hangingPunct="1"/>
            <a:r>
              <a:rPr lang="zh-CN" altLang="en-US" sz="2000" b="1" dirty="0"/>
              <a:t> 在树中选取一条边，将原树分成两棵不相交的树，递归处理。</a:t>
            </a:r>
          </a:p>
        </p:txBody>
      </p:sp>
      <p:pic>
        <p:nvPicPr>
          <p:cNvPr id="43012" name="图片 4">
            <a:extLst>
              <a:ext uri="{FF2B5EF4-FFF2-40B4-BE49-F238E27FC236}">
                <a16:creationId xmlns:a16="http://schemas.microsoft.com/office/drawing/2014/main" id="{62B892BC-8D7D-4A03-9FDA-8599676387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538" y="1773238"/>
            <a:ext cx="3557587"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图片 6">
            <a:extLst>
              <a:ext uri="{FF2B5EF4-FFF2-40B4-BE49-F238E27FC236}">
                <a16:creationId xmlns:a16="http://schemas.microsoft.com/office/drawing/2014/main" id="{A416BF53-12D7-4C96-B761-3B1E1A4DD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3838575"/>
            <a:ext cx="3498850"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4565CA5C-7BEE-4D27-B7FA-BA70004B3908}"/>
              </a:ext>
            </a:extLst>
          </p:cNvPr>
          <p:cNvSpPr>
            <a:spLocks noGrp="1" noChangeArrowheads="1"/>
          </p:cNvSpPr>
          <p:nvPr>
            <p:ph type="title"/>
          </p:nvPr>
        </p:nvSpPr>
        <p:spPr/>
        <p:txBody>
          <a:bodyPr/>
          <a:lstStyle/>
          <a:p>
            <a:pPr eaLnBrk="1" hangingPunct="1"/>
            <a:r>
              <a:rPr lang="zh-CN" altLang="en-US"/>
              <a:t>树分治</a:t>
            </a:r>
          </a:p>
        </p:txBody>
      </p:sp>
      <p:sp>
        <p:nvSpPr>
          <p:cNvPr id="44035" name="内容占位符 2">
            <a:extLst>
              <a:ext uri="{FF2B5EF4-FFF2-40B4-BE49-F238E27FC236}">
                <a16:creationId xmlns:a16="http://schemas.microsoft.com/office/drawing/2014/main" id="{B127B2BF-3949-4EC4-91EC-39BB3F6C1D83}"/>
              </a:ext>
            </a:extLst>
          </p:cNvPr>
          <p:cNvSpPr>
            <a:spLocks noGrp="1" noChangeArrowheads="1"/>
          </p:cNvSpPr>
          <p:nvPr>
            <p:ph idx="1"/>
          </p:nvPr>
        </p:nvSpPr>
        <p:spPr>
          <a:xfrm>
            <a:off x="609600" y="2160588"/>
            <a:ext cx="6842125" cy="4221162"/>
          </a:xfrm>
        </p:spPr>
        <p:txBody>
          <a:bodyPr/>
          <a:lstStyle/>
          <a:p>
            <a:pPr eaLnBrk="1" hangingPunct="1"/>
            <a:r>
              <a:rPr lang="zh-CN" altLang="en-US" sz="2400"/>
              <a:t>基础知识</a:t>
            </a:r>
            <a:endParaRPr lang="en-US" altLang="zh-CN" sz="2400"/>
          </a:p>
          <a:p>
            <a:pPr eaLnBrk="1" hangingPunct="1"/>
            <a:r>
              <a:rPr lang="zh-CN" altLang="en-US" sz="2400"/>
              <a:t>树的重心</a:t>
            </a:r>
            <a:endParaRPr lang="en-US" altLang="zh-CN" sz="2400"/>
          </a:p>
          <a:p>
            <a:pPr eaLnBrk="1" hangingPunct="1"/>
            <a:r>
              <a:rPr lang="zh-CN" altLang="en-US" sz="2400"/>
              <a:t>定义：</a:t>
            </a:r>
            <a:r>
              <a:rPr lang="zh-CN" altLang="zh-CN" sz="2400"/>
              <a:t>找到一个点</a:t>
            </a:r>
            <a:r>
              <a:rPr lang="en-US" altLang="zh-CN" sz="2400"/>
              <a:t>,</a:t>
            </a:r>
            <a:r>
              <a:rPr lang="zh-CN" altLang="zh-CN" sz="2400"/>
              <a:t>其所有的子树中最大的子树节点数最少</a:t>
            </a:r>
            <a:r>
              <a:rPr lang="en-US" altLang="zh-CN" sz="2400"/>
              <a:t>,</a:t>
            </a:r>
            <a:r>
              <a:rPr lang="zh-CN" altLang="zh-CN" sz="2400"/>
              <a:t>那么这个点就是这棵树的重心</a:t>
            </a:r>
            <a:r>
              <a:rPr lang="en-US" altLang="zh-CN" sz="2400"/>
              <a:t>,</a:t>
            </a:r>
            <a:r>
              <a:rPr lang="zh-CN" altLang="zh-CN" sz="2400"/>
              <a:t>删去重心后，生成的多棵树尽可能平衡。</a:t>
            </a:r>
            <a:endParaRPr lang="en-US" altLang="zh-CN" sz="2400"/>
          </a:p>
          <a:p>
            <a:pPr eaLnBrk="1" hangingPunct="1"/>
            <a:r>
              <a:rPr lang="zh-CN" altLang="en-US" sz="2400"/>
              <a:t>以这个点为根，那么所有的子树（不算整个树自身）的大小都不超过整个树大小的一半。</a:t>
            </a:r>
          </a:p>
          <a:p>
            <a:pPr eaLnBrk="1" hangingPunct="1"/>
            <a:r>
              <a:rPr lang="zh-CN" altLang="en-US" sz="2400"/>
              <a:t>树的重心每棵子树的大小小于等于</a:t>
            </a:r>
            <a:r>
              <a:rPr lang="en-US" altLang="zh-CN" sz="2400"/>
              <a:t>2/n</a:t>
            </a:r>
            <a:endParaRPr lang="zh-CN" altLang="en-US" sz="2400"/>
          </a:p>
          <a:p>
            <a:pPr eaLnBrk="1" hangingPunct="1"/>
            <a:endParaRPr lang="zh-CN" altLang="en-US"/>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BE0BCEB3-FFE4-4065-B765-67F5D3E40C16}"/>
              </a:ext>
            </a:extLst>
          </p:cNvPr>
          <p:cNvSpPr>
            <a:spLocks noGrp="1" noChangeArrowheads="1"/>
          </p:cNvSpPr>
          <p:nvPr>
            <p:ph type="title"/>
          </p:nvPr>
        </p:nvSpPr>
        <p:spPr/>
        <p:txBody>
          <a:bodyPr/>
          <a:lstStyle/>
          <a:p>
            <a:pPr eaLnBrk="1" hangingPunct="1"/>
            <a:r>
              <a:rPr lang="zh-CN" altLang="en-US"/>
              <a:t>树分治</a:t>
            </a:r>
          </a:p>
        </p:txBody>
      </p:sp>
      <p:sp>
        <p:nvSpPr>
          <p:cNvPr id="45059" name="内容占位符 2">
            <a:extLst>
              <a:ext uri="{FF2B5EF4-FFF2-40B4-BE49-F238E27FC236}">
                <a16:creationId xmlns:a16="http://schemas.microsoft.com/office/drawing/2014/main" id="{A7AFE096-A7D6-4466-B911-322449D0F8A5}"/>
              </a:ext>
            </a:extLst>
          </p:cNvPr>
          <p:cNvSpPr>
            <a:spLocks noGrp="1" noChangeArrowheads="1"/>
          </p:cNvSpPr>
          <p:nvPr>
            <p:ph idx="1"/>
          </p:nvPr>
        </p:nvSpPr>
        <p:spPr>
          <a:xfrm>
            <a:off x="609600" y="2160588"/>
            <a:ext cx="6842125" cy="3881437"/>
          </a:xfrm>
        </p:spPr>
        <p:txBody>
          <a:bodyPr>
            <a:normAutofit lnSpcReduction="10000"/>
          </a:bodyPr>
          <a:lstStyle/>
          <a:p>
            <a:pPr eaLnBrk="1" hangingPunct="1"/>
            <a:r>
              <a:rPr lang="zh-CN" altLang="en-US" sz="2400"/>
              <a:t>点分治</a:t>
            </a:r>
            <a:endParaRPr lang="en-US" altLang="zh-CN" sz="2400"/>
          </a:p>
          <a:p>
            <a:pPr eaLnBrk="1" hangingPunct="1"/>
            <a:r>
              <a:rPr lang="zh-CN" altLang="en-US" sz="2400"/>
              <a:t>因为每次都是先找到重心，然后再分治，所以点分治一共最多有</a:t>
            </a:r>
            <a:r>
              <a:rPr lang="en-US" altLang="zh-CN" sz="2400"/>
              <a:t>log n</a:t>
            </a:r>
            <a:r>
              <a:rPr lang="zh-CN" altLang="en-US" sz="2400"/>
              <a:t>层，每层遍历约为</a:t>
            </a:r>
            <a:r>
              <a:rPr lang="en-US" altLang="zh-CN" sz="2400"/>
              <a:t>n</a:t>
            </a:r>
            <a:r>
              <a:rPr lang="zh-CN" altLang="en-US" sz="2400"/>
              <a:t>，所以时间复杂度为</a:t>
            </a:r>
            <a:r>
              <a:rPr lang="en-US" altLang="zh-CN" sz="2400"/>
              <a:t>n log n</a:t>
            </a:r>
            <a:r>
              <a:rPr lang="zh-CN" altLang="en-US" sz="2400"/>
              <a:t>。</a:t>
            </a:r>
            <a:endParaRPr lang="en-US" altLang="zh-CN" sz="2400"/>
          </a:p>
          <a:p>
            <a:pPr eaLnBrk="1" hangingPunct="1"/>
            <a:endParaRPr lang="en-US" altLang="zh-CN" sz="2400"/>
          </a:p>
          <a:p>
            <a:pPr eaLnBrk="1" hangingPunct="1"/>
            <a:r>
              <a:rPr lang="zh-CN" altLang="en-US" sz="2400"/>
              <a:t>边分治</a:t>
            </a:r>
            <a:endParaRPr lang="en-US" altLang="zh-CN" sz="2400"/>
          </a:p>
          <a:p>
            <a:pPr eaLnBrk="1" hangingPunct="1"/>
            <a:r>
              <a:rPr lang="zh-CN" altLang="en-US" sz="2400"/>
              <a:t>可以证明在最坏情况下，边分治的递归层数会到</a:t>
            </a:r>
            <a:r>
              <a:rPr lang="en-US" altLang="zh-CN" sz="2400"/>
              <a:t>n</a:t>
            </a:r>
            <a:r>
              <a:rPr lang="zh-CN" altLang="en-US" sz="2400"/>
              <a:t>，所以这个算法效率比较低下，故这里只考虑使用点分治。</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29615941-BB07-4BA1-BE94-45AD19291F8F}"/>
              </a:ext>
            </a:extLst>
          </p:cNvPr>
          <p:cNvSpPr>
            <a:spLocks noGrp="1" noChangeArrowheads="1"/>
          </p:cNvSpPr>
          <p:nvPr>
            <p:ph type="title"/>
          </p:nvPr>
        </p:nvSpPr>
        <p:spPr/>
        <p:txBody>
          <a:bodyPr/>
          <a:lstStyle/>
          <a:p>
            <a:pPr eaLnBrk="1" hangingPunct="1"/>
            <a:r>
              <a:rPr lang="zh-CN" altLang="en-US"/>
              <a:t>树分治</a:t>
            </a:r>
          </a:p>
        </p:txBody>
      </p:sp>
      <p:sp>
        <p:nvSpPr>
          <p:cNvPr id="46083" name="内容占位符 2">
            <a:extLst>
              <a:ext uri="{FF2B5EF4-FFF2-40B4-BE49-F238E27FC236}">
                <a16:creationId xmlns:a16="http://schemas.microsoft.com/office/drawing/2014/main" id="{DC475563-20B3-42A6-8F13-C3F1F6FD5566}"/>
              </a:ext>
            </a:extLst>
          </p:cNvPr>
          <p:cNvSpPr>
            <a:spLocks noGrp="1" noChangeArrowheads="1"/>
          </p:cNvSpPr>
          <p:nvPr>
            <p:ph idx="1"/>
          </p:nvPr>
        </p:nvSpPr>
        <p:spPr/>
        <p:txBody>
          <a:bodyPr/>
          <a:lstStyle/>
          <a:p>
            <a:pPr eaLnBrk="1" hangingPunct="1"/>
            <a:r>
              <a:rPr lang="zh-CN" altLang="en-US" sz="2400"/>
              <a:t>点分治</a:t>
            </a:r>
            <a:endParaRPr lang="en-US" altLang="zh-CN" sz="2400"/>
          </a:p>
          <a:p>
            <a:pPr eaLnBrk="1" hangingPunct="1"/>
            <a:r>
              <a:rPr lang="zh-CN" altLang="en-US" sz="2400"/>
              <a:t>算法步骤</a:t>
            </a:r>
          </a:p>
          <a:p>
            <a:pPr eaLnBrk="1" hangingPunct="1"/>
            <a:endParaRPr lang="zh-CN" altLang="en-US" sz="2400"/>
          </a:p>
          <a:p>
            <a:pPr eaLnBrk="1" hangingPunct="1"/>
            <a:r>
              <a:rPr lang="zh-CN" altLang="en-US" sz="2400"/>
              <a:t>第一步，求出当前树的重心。</a:t>
            </a:r>
          </a:p>
          <a:p>
            <a:pPr eaLnBrk="1" hangingPunct="1"/>
            <a:r>
              <a:rPr lang="zh-CN" altLang="en-US" sz="2400"/>
              <a:t>第二步，计算当前树。</a:t>
            </a:r>
          </a:p>
          <a:p>
            <a:pPr eaLnBrk="1" hangingPunct="1"/>
            <a:r>
              <a:rPr lang="zh-CN" altLang="en-US" sz="2400"/>
              <a:t>第三步，对当前树重心的相邻的，未成为任一棵树重心的节点执行第一步。</a:t>
            </a:r>
          </a:p>
          <a:p>
            <a:pPr eaLnBrk="1" hangingPunct="1"/>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EFEBA6D7-42FF-41C8-859E-6EF057DC3C63}"/>
              </a:ext>
            </a:extLst>
          </p:cNvPr>
          <p:cNvSpPr>
            <a:spLocks noGrp="1" noChangeArrowheads="1"/>
          </p:cNvSpPr>
          <p:nvPr>
            <p:ph type="title"/>
          </p:nvPr>
        </p:nvSpPr>
        <p:spPr/>
        <p:txBody>
          <a:bodyPr/>
          <a:lstStyle/>
          <a:p>
            <a:pPr eaLnBrk="1" hangingPunct="1"/>
            <a:r>
              <a:rPr lang="zh-CN" altLang="en-US"/>
              <a:t>树分治</a:t>
            </a:r>
          </a:p>
        </p:txBody>
      </p:sp>
      <p:sp>
        <p:nvSpPr>
          <p:cNvPr id="47107" name="内容占位符 2">
            <a:extLst>
              <a:ext uri="{FF2B5EF4-FFF2-40B4-BE49-F238E27FC236}">
                <a16:creationId xmlns:a16="http://schemas.microsoft.com/office/drawing/2014/main" id="{7A9DA7D8-D63B-4DEC-8CCE-4BFF7919C90C}"/>
              </a:ext>
            </a:extLst>
          </p:cNvPr>
          <p:cNvSpPr>
            <a:spLocks noGrp="1" noChangeArrowheads="1"/>
          </p:cNvSpPr>
          <p:nvPr>
            <p:ph idx="1"/>
          </p:nvPr>
        </p:nvSpPr>
        <p:spPr>
          <a:xfrm>
            <a:off x="609600" y="1773238"/>
            <a:ext cx="7778750" cy="3881437"/>
          </a:xfrm>
        </p:spPr>
        <p:txBody>
          <a:bodyPr/>
          <a:lstStyle/>
          <a:p>
            <a:pPr eaLnBrk="1" hangingPunct="1"/>
            <a:r>
              <a:rPr lang="en-US" altLang="zh-CN" sz="3200"/>
              <a:t>JZOJ 1166. </a:t>
            </a:r>
            <a:r>
              <a:rPr lang="zh-CN" altLang="en-US" sz="3200"/>
              <a:t>树中点对距离</a:t>
            </a:r>
            <a:endParaRPr lang="en-US" altLang="zh-CN" sz="3200"/>
          </a:p>
          <a:p>
            <a:pPr eaLnBrk="1" hangingPunct="1"/>
            <a:r>
              <a:rPr lang="zh-CN" altLang="en-US" sz="3200"/>
              <a:t>给出一棵带边权的树，问有多少对点的距离</a:t>
            </a:r>
            <a:r>
              <a:rPr lang="en-US" altLang="zh-CN" sz="3200"/>
              <a:t>&lt;=Len</a:t>
            </a:r>
          </a:p>
          <a:p>
            <a:pPr eaLnBrk="1" hangingPunct="1"/>
            <a:r>
              <a:rPr lang="en-US" altLang="zh-CN" sz="3200"/>
              <a:t>N</a:t>
            </a:r>
            <a:r>
              <a:rPr lang="zh-CN" altLang="en-US" sz="3200"/>
              <a:t>，</a:t>
            </a:r>
            <a:r>
              <a:rPr lang="en-US" altLang="zh-CN" sz="3200"/>
              <a:t>Len(2&lt;=n&lt;=10000,len&lt;=maxlongint)</a:t>
            </a:r>
            <a:endParaRPr lang="zh-CN" altLang="en-US" sz="3200"/>
          </a:p>
        </p:txBody>
      </p:sp>
      <p:sp>
        <p:nvSpPr>
          <p:cNvPr id="4" name="文本框 3">
            <a:extLst>
              <a:ext uri="{FF2B5EF4-FFF2-40B4-BE49-F238E27FC236}">
                <a16:creationId xmlns:a16="http://schemas.microsoft.com/office/drawing/2014/main" id="{A2EA93BD-6421-4E1E-A395-8B433B1AE8AA}"/>
              </a:ext>
            </a:extLst>
          </p:cNvPr>
          <p:cNvSpPr txBox="1">
            <a:spLocks noChangeArrowheads="1"/>
          </p:cNvSpPr>
          <p:nvPr/>
        </p:nvSpPr>
        <p:spPr bwMode="auto">
          <a:xfrm>
            <a:off x="609600" y="4437063"/>
            <a:ext cx="705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zh-CN" altLang="en-US" sz="2400">
                <a:solidFill>
                  <a:schemeClr val="tx1"/>
                </a:solidFill>
                <a:latin typeface="Calibri" panose="020F0502020204030204" pitchFamily="34" charset="0"/>
              </a:rPr>
              <a:t>因为每条路径要么过根结点，要么在一棵子树中，这启发了我们可以使用分治算法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5E505ABE-0656-4843-B343-DCFDDBC0219F}"/>
              </a:ext>
            </a:extLst>
          </p:cNvPr>
          <p:cNvSpPr>
            <a:spLocks noGrp="1" noChangeArrowheads="1"/>
          </p:cNvSpPr>
          <p:nvPr>
            <p:ph type="title"/>
          </p:nvPr>
        </p:nvSpPr>
        <p:spPr>
          <a:xfrm>
            <a:off x="609600" y="549275"/>
            <a:ext cx="6348413" cy="1320800"/>
          </a:xfrm>
        </p:spPr>
        <p:txBody>
          <a:bodyPr/>
          <a:lstStyle/>
          <a:p>
            <a:pPr eaLnBrk="1" hangingPunct="1"/>
            <a:r>
              <a:rPr lang="zh-CN" altLang="en-US"/>
              <a:t>树分治</a:t>
            </a:r>
          </a:p>
        </p:txBody>
      </p:sp>
      <p:sp>
        <p:nvSpPr>
          <p:cNvPr id="48131" name="内容占位符 2">
            <a:extLst>
              <a:ext uri="{FF2B5EF4-FFF2-40B4-BE49-F238E27FC236}">
                <a16:creationId xmlns:a16="http://schemas.microsoft.com/office/drawing/2014/main" id="{0CC294EC-FB2D-4444-8706-A4F5E334F87E}"/>
              </a:ext>
            </a:extLst>
          </p:cNvPr>
          <p:cNvSpPr>
            <a:spLocks noGrp="1" noChangeArrowheads="1"/>
          </p:cNvSpPr>
          <p:nvPr>
            <p:ph idx="1"/>
          </p:nvPr>
        </p:nvSpPr>
        <p:spPr>
          <a:xfrm>
            <a:off x="609600" y="1773238"/>
            <a:ext cx="6699250" cy="4679950"/>
          </a:xfrm>
        </p:spPr>
        <p:txBody>
          <a:bodyPr>
            <a:normAutofit lnSpcReduction="10000"/>
          </a:bodyPr>
          <a:lstStyle/>
          <a:p>
            <a:pPr eaLnBrk="1" hangingPunct="1"/>
            <a:r>
              <a:rPr lang="zh-CN" altLang="en-US" sz="2400"/>
              <a:t>对于这道题，首先，我们应该找到树的重心，由重心开始，递归分治求解，</a:t>
            </a:r>
            <a:r>
              <a:rPr lang="en-US" altLang="zh-CN" sz="2400"/>
              <a:t>O(n)</a:t>
            </a:r>
            <a:r>
              <a:rPr lang="zh-CN" altLang="en-US" sz="2400"/>
              <a:t>找到每个点到当前根的距离，然后计算。具体计算网上好像是简单容斥，但我自己写的时候是用两个桶记录，一个记录它到这个点距离为</a:t>
            </a:r>
            <a:r>
              <a:rPr lang="en-US" altLang="zh-CN" sz="2400"/>
              <a:t>x</a:t>
            </a:r>
            <a:r>
              <a:rPr lang="zh-CN" altLang="en-US" sz="2400"/>
              <a:t>的有多少个，另一个记录当前距离为</a:t>
            </a:r>
            <a:r>
              <a:rPr lang="en-US" altLang="zh-CN" sz="2400"/>
              <a:t>x</a:t>
            </a:r>
            <a:r>
              <a:rPr lang="zh-CN" altLang="en-US" sz="2400"/>
              <a:t>的个数，然后先加入</a:t>
            </a:r>
            <a:r>
              <a:rPr lang="en-US" altLang="zh-CN" sz="2400"/>
              <a:t>ans</a:t>
            </a:r>
            <a:r>
              <a:rPr lang="zh-CN" altLang="en-US" sz="2400"/>
              <a:t>再把第二个桶内的值加进去第一个桶里，并清空第二个桶。</a:t>
            </a:r>
            <a:endParaRPr lang="en-US" altLang="zh-CN" sz="2400"/>
          </a:p>
          <a:p>
            <a:pPr eaLnBrk="1" hangingPunct="1"/>
            <a:r>
              <a:rPr lang="zh-CN" altLang="en-US" sz="2400"/>
              <a:t>其次，删除当前节点（其实标记即可）然后找到它的每一棵子树的重心，然后以重心为根继续上一个过程。</a:t>
            </a:r>
            <a:endParaRPr lang="en-US" altLang="zh-CN" sz="2400"/>
          </a:p>
          <a:p>
            <a:pPr eaLnBrk="1" hangingPunct="1"/>
            <a:r>
              <a:rPr lang="zh-CN" altLang="en-US" sz="2400"/>
              <a:t>代码就不放了，过程还是很显然的。</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06896959-1C07-43C4-B274-81CF76A0F985}"/>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3" name="内容占位符 2">
            <a:extLst>
              <a:ext uri="{FF2B5EF4-FFF2-40B4-BE49-F238E27FC236}">
                <a16:creationId xmlns:a16="http://schemas.microsoft.com/office/drawing/2014/main" id="{8B4AE12D-73B1-4880-AA0B-8B9DB3EAD2BB}"/>
              </a:ext>
            </a:extLst>
          </p:cNvPr>
          <p:cNvSpPr>
            <a:spLocks noGrp="1"/>
          </p:cNvSpPr>
          <p:nvPr>
            <p:ph idx="1"/>
          </p:nvPr>
        </p:nvSpPr>
        <p:spPr>
          <a:xfrm>
            <a:off x="609600" y="1489075"/>
            <a:ext cx="6348413" cy="3879850"/>
          </a:xfrm>
        </p:spPr>
        <p:txBody>
          <a:bodyPr rtlCol="0">
            <a:normAutofit/>
          </a:bodyPr>
          <a:lstStyle/>
          <a:p>
            <a:pPr eaLnBrk="1" fontAlgn="auto" hangingPunct="1">
              <a:spcAft>
                <a:spcPts val="0"/>
              </a:spcAft>
              <a:buFont typeface="Wingdings 3" charset="2"/>
              <a:buChar char=""/>
              <a:defRPr/>
            </a:pPr>
            <a:r>
              <a:rPr lang="zh-CN" altLang="en-US" dirty="0">
                <a:solidFill>
                  <a:schemeClr val="tx1">
                    <a:lumMod val="75000"/>
                    <a:lumOff val="25000"/>
                  </a:schemeClr>
                </a:solidFill>
              </a:rPr>
              <a:t>例题：</a:t>
            </a:r>
            <a:r>
              <a:rPr lang="en-US" altLang="zh-CN" dirty="0">
                <a:solidFill>
                  <a:schemeClr val="tx1">
                    <a:lumMod val="75000"/>
                    <a:lumOff val="25000"/>
                  </a:schemeClr>
                </a:solidFill>
              </a:rPr>
              <a:t>JZOJ 3599 【CQOI2014】</a:t>
            </a:r>
            <a:r>
              <a:rPr lang="zh-CN" altLang="en-US" dirty="0">
                <a:solidFill>
                  <a:schemeClr val="tx1">
                    <a:lumMod val="75000"/>
                    <a:lumOff val="25000"/>
                  </a:schemeClr>
                </a:solidFill>
              </a:rPr>
              <a:t>排序机械臂</a:t>
            </a:r>
            <a:endParaRPr lang="en-US" altLang="zh-CN" dirty="0">
              <a:solidFill>
                <a:schemeClr val="tx1">
                  <a:lumMod val="75000"/>
                  <a:lumOff val="25000"/>
                </a:schemeClr>
              </a:solidFill>
            </a:endParaRPr>
          </a:p>
          <a:p>
            <a:pPr marL="0" indent="0" eaLnBrk="1" fontAlgn="auto" hangingPunct="1">
              <a:spcAft>
                <a:spcPts val="0"/>
              </a:spcAft>
              <a:buFont typeface="Wingdings 3" charset="2"/>
              <a:buNone/>
              <a:defRPr/>
            </a:pPr>
            <a:endParaRPr lang="en-US" altLang="zh-CN" dirty="0">
              <a:solidFill>
                <a:schemeClr val="tx1">
                  <a:lumMod val="75000"/>
                  <a:lumOff val="25000"/>
                </a:schemeClr>
              </a:solidFill>
            </a:endParaRPr>
          </a:p>
        </p:txBody>
      </p:sp>
      <p:pic>
        <p:nvPicPr>
          <p:cNvPr id="10244" name="图片 4">
            <a:extLst>
              <a:ext uri="{FF2B5EF4-FFF2-40B4-BE49-F238E27FC236}">
                <a16:creationId xmlns:a16="http://schemas.microsoft.com/office/drawing/2014/main" id="{32F42C22-9735-4502-9B1B-F6E8A8D6D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101850"/>
            <a:ext cx="9096375"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文本框 5">
            <a:extLst>
              <a:ext uri="{FF2B5EF4-FFF2-40B4-BE49-F238E27FC236}">
                <a16:creationId xmlns:a16="http://schemas.microsoft.com/office/drawing/2014/main" id="{E5540077-3EF0-41CE-A245-EB69DB65D131}"/>
              </a:ext>
            </a:extLst>
          </p:cNvPr>
          <p:cNvSpPr txBox="1">
            <a:spLocks noChangeArrowheads="1"/>
          </p:cNvSpPr>
          <p:nvPr/>
        </p:nvSpPr>
        <p:spPr bwMode="auto">
          <a:xfrm>
            <a:off x="1042988" y="5799138"/>
            <a:ext cx="4752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zh-CN">
                <a:solidFill>
                  <a:schemeClr val="tx1"/>
                </a:solidFill>
                <a:latin typeface="Calibri" panose="020F0502020204030204" pitchFamily="34" charset="0"/>
              </a:rPr>
              <a:t>1&lt;=n&lt;=100000 ,1&lt;=ai&lt;=2,000,000,000</a:t>
            </a:r>
            <a:endParaRPr lang="zh-CN" altLang="en-US">
              <a:solidFill>
                <a:schemeClr val="tx1"/>
              </a:solidFill>
              <a:latin typeface="Calibri" panose="020F0502020204030204" pitchFamily="34" charset="0"/>
            </a:endParaRP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B5FB1257-31F1-4ED4-8A1E-6F0B517389D9}"/>
              </a:ext>
            </a:extLst>
          </p:cNvPr>
          <p:cNvSpPr>
            <a:spLocks noGrp="1" noChangeArrowheads="1"/>
          </p:cNvSpPr>
          <p:nvPr>
            <p:ph type="title"/>
          </p:nvPr>
        </p:nvSpPr>
        <p:spPr/>
        <p:txBody>
          <a:bodyPr/>
          <a:lstStyle/>
          <a:p>
            <a:r>
              <a:rPr lang="zh-CN" altLang="en-US"/>
              <a:t>树分治</a:t>
            </a:r>
          </a:p>
        </p:txBody>
      </p:sp>
      <p:sp>
        <p:nvSpPr>
          <p:cNvPr id="49155" name="内容占位符 2">
            <a:extLst>
              <a:ext uri="{FF2B5EF4-FFF2-40B4-BE49-F238E27FC236}">
                <a16:creationId xmlns:a16="http://schemas.microsoft.com/office/drawing/2014/main" id="{557BEC2E-3553-41D2-956F-9A43B8F2362F}"/>
              </a:ext>
            </a:extLst>
          </p:cNvPr>
          <p:cNvSpPr>
            <a:spLocks noGrp="1" noChangeArrowheads="1"/>
          </p:cNvSpPr>
          <p:nvPr>
            <p:ph idx="1"/>
          </p:nvPr>
        </p:nvSpPr>
        <p:spPr/>
        <p:txBody>
          <a:bodyPr/>
          <a:lstStyle/>
          <a:p>
            <a:r>
              <a:rPr lang="zh-CN" altLang="en-US" sz="2400"/>
              <a:t>例题</a:t>
            </a:r>
            <a:endParaRPr lang="en-US" altLang="zh-CN" sz="2400"/>
          </a:p>
          <a:p>
            <a:r>
              <a:rPr lang="en-US" altLang="zh-CN" sz="2400"/>
              <a:t>JZOJ3234. </a:t>
            </a:r>
            <a:r>
              <a:rPr lang="zh-CN" altLang="en-US" sz="2400"/>
              <a:t>阴阳</a:t>
            </a:r>
            <a:endParaRPr lang="en-US" altLang="zh-CN" sz="2400"/>
          </a:p>
          <a:p>
            <a:r>
              <a:rPr lang="en-US" altLang="zh-CN" sz="2400"/>
              <a:t>[SPOJ1825]Free tour II</a:t>
            </a:r>
          </a:p>
          <a:p>
            <a:r>
              <a:rPr lang="en-US" altLang="zh-CN" sz="2400"/>
              <a:t>[WC2010]</a:t>
            </a:r>
            <a:r>
              <a:rPr lang="zh-CN" altLang="en-US" sz="2400"/>
              <a:t>重建计划</a:t>
            </a:r>
          </a:p>
          <a:p>
            <a:endParaRPr lang="en-US" altLang="zh-CN" sz="2400"/>
          </a:p>
          <a:p>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D349C992-35FA-4BA4-A336-FC19132B420F}"/>
              </a:ext>
            </a:extLst>
          </p:cNvPr>
          <p:cNvSpPr>
            <a:spLocks noGrp="1" noChangeArrowheads="1"/>
          </p:cNvSpPr>
          <p:nvPr>
            <p:ph type="title"/>
          </p:nvPr>
        </p:nvSpPr>
        <p:spPr/>
        <p:txBody>
          <a:bodyPr/>
          <a:lstStyle/>
          <a:p>
            <a:r>
              <a:rPr lang="zh-CN" altLang="en-US"/>
              <a:t>重量平衡树</a:t>
            </a:r>
          </a:p>
        </p:txBody>
      </p:sp>
      <p:pic>
        <p:nvPicPr>
          <p:cNvPr id="50179" name="内容占位符 4">
            <a:extLst>
              <a:ext uri="{FF2B5EF4-FFF2-40B4-BE49-F238E27FC236}">
                <a16:creationId xmlns:a16="http://schemas.microsoft.com/office/drawing/2014/main" id="{7C1C2C78-6BD7-4E68-AAFA-8277779EA3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90538" y="1557338"/>
            <a:ext cx="7681912" cy="1066800"/>
          </a:xfrm>
        </p:spPr>
      </p:pic>
      <p:pic>
        <p:nvPicPr>
          <p:cNvPr id="50180" name="图片 6">
            <a:extLst>
              <a:ext uri="{FF2B5EF4-FFF2-40B4-BE49-F238E27FC236}">
                <a16:creationId xmlns:a16="http://schemas.microsoft.com/office/drawing/2014/main" id="{B7728955-627A-427E-A490-9C061AC3C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 y="2624138"/>
            <a:ext cx="7986713"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图片 8">
            <a:extLst>
              <a:ext uri="{FF2B5EF4-FFF2-40B4-BE49-F238E27FC236}">
                <a16:creationId xmlns:a16="http://schemas.microsoft.com/office/drawing/2014/main" id="{D1DF88E2-5039-437C-BB0F-3ABD46E253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8" y="4922838"/>
            <a:ext cx="7986712"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文本框 9">
            <a:extLst>
              <a:ext uri="{FF2B5EF4-FFF2-40B4-BE49-F238E27FC236}">
                <a16:creationId xmlns:a16="http://schemas.microsoft.com/office/drawing/2014/main" id="{9B61B540-A426-434F-8AA6-9DF3782DEFFB}"/>
              </a:ext>
            </a:extLst>
          </p:cNvPr>
          <p:cNvSpPr txBox="1">
            <a:spLocks noChangeArrowheads="1"/>
          </p:cNvSpPr>
          <p:nvPr/>
        </p:nvSpPr>
        <p:spPr bwMode="auto">
          <a:xfrm>
            <a:off x="755650" y="6308725"/>
            <a:ext cx="5832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zh-CN" altLang="en-US">
                <a:solidFill>
                  <a:schemeClr val="tx1"/>
                </a:solidFill>
                <a:latin typeface="Calibri" panose="020F0502020204030204" pitchFamily="34" charset="0"/>
              </a:rPr>
              <a:t>以上皆来自陈立杰论文</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87FD502C-BD27-4D0B-8791-DB9BD93A617C}"/>
              </a:ext>
            </a:extLst>
          </p:cNvPr>
          <p:cNvSpPr>
            <a:spLocks noGrp="1" noChangeArrowheads="1"/>
          </p:cNvSpPr>
          <p:nvPr>
            <p:ph type="title"/>
          </p:nvPr>
        </p:nvSpPr>
        <p:spPr/>
        <p:txBody>
          <a:bodyPr/>
          <a:lstStyle/>
          <a:p>
            <a:r>
              <a:rPr lang="zh-CN" altLang="en-US"/>
              <a:t>重量平衡树</a:t>
            </a:r>
          </a:p>
        </p:txBody>
      </p:sp>
      <p:sp>
        <p:nvSpPr>
          <p:cNvPr id="51203" name="内容占位符 2">
            <a:extLst>
              <a:ext uri="{FF2B5EF4-FFF2-40B4-BE49-F238E27FC236}">
                <a16:creationId xmlns:a16="http://schemas.microsoft.com/office/drawing/2014/main" id="{0C922F7D-9718-4E11-BAD0-C0981D663AB5}"/>
              </a:ext>
            </a:extLst>
          </p:cNvPr>
          <p:cNvSpPr>
            <a:spLocks noGrp="1" noChangeArrowheads="1"/>
          </p:cNvSpPr>
          <p:nvPr>
            <p:ph idx="1"/>
          </p:nvPr>
        </p:nvSpPr>
        <p:spPr/>
        <p:txBody>
          <a:bodyPr/>
          <a:lstStyle/>
          <a:p>
            <a:r>
              <a:rPr lang="en-US" altLang="zh-CN" sz="2800" dirty="0"/>
              <a:t>Treap</a:t>
            </a:r>
          </a:p>
          <a:p>
            <a:r>
              <a:rPr lang="en-US" altLang="zh-CN" sz="2800" dirty="0"/>
              <a:t>Skip-List(</a:t>
            </a:r>
            <a:r>
              <a:rPr lang="zh-CN" altLang="en-US" sz="2800" dirty="0"/>
              <a:t>跳表</a:t>
            </a:r>
            <a:r>
              <a:rPr lang="en-US" altLang="zh-CN" sz="2800" dirty="0"/>
              <a:t>)</a:t>
            </a:r>
          </a:p>
          <a:p>
            <a:r>
              <a:rPr lang="en-US" altLang="zh-CN" sz="2800" dirty="0"/>
              <a:t>Scapegoat Tree(</a:t>
            </a:r>
            <a:r>
              <a:rPr lang="zh-CN" altLang="en-US" sz="2800" dirty="0"/>
              <a:t>替罪羊树</a:t>
            </a:r>
            <a:r>
              <a:rPr lang="en-US" altLang="zh-CN" sz="2800" dirty="0"/>
              <a:t>)</a:t>
            </a:r>
            <a:endParaRPr lang="zh-CN" altLang="en-US" sz="28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57401EA9-4D8A-401F-BC50-E37C9CFE0F1A}"/>
              </a:ext>
            </a:extLst>
          </p:cNvPr>
          <p:cNvSpPr>
            <a:spLocks noGrp="1" noChangeArrowheads="1"/>
          </p:cNvSpPr>
          <p:nvPr>
            <p:ph type="title"/>
          </p:nvPr>
        </p:nvSpPr>
        <p:spPr/>
        <p:txBody>
          <a:bodyPr/>
          <a:lstStyle/>
          <a:p>
            <a:r>
              <a:rPr lang="zh-CN" altLang="en-US"/>
              <a:t>重量平衡树</a:t>
            </a:r>
          </a:p>
        </p:txBody>
      </p:sp>
      <p:sp>
        <p:nvSpPr>
          <p:cNvPr id="52227" name="内容占位符 2">
            <a:extLst>
              <a:ext uri="{FF2B5EF4-FFF2-40B4-BE49-F238E27FC236}">
                <a16:creationId xmlns:a16="http://schemas.microsoft.com/office/drawing/2014/main" id="{4E1A51D4-A66E-4D8D-A3EC-1A77EAE11C1F}"/>
              </a:ext>
            </a:extLst>
          </p:cNvPr>
          <p:cNvSpPr>
            <a:spLocks noGrp="1" noChangeArrowheads="1"/>
          </p:cNvSpPr>
          <p:nvPr>
            <p:ph idx="1"/>
          </p:nvPr>
        </p:nvSpPr>
        <p:spPr>
          <a:xfrm>
            <a:off x="588963" y="4178300"/>
            <a:ext cx="7131050" cy="2070100"/>
          </a:xfrm>
        </p:spPr>
        <p:txBody>
          <a:bodyPr/>
          <a:lstStyle/>
          <a:p>
            <a:r>
              <a:rPr lang="zh-CN" altLang="en-US" sz="2400"/>
              <a:t>跳表</a:t>
            </a:r>
            <a:endParaRPr lang="en-US" altLang="zh-CN" sz="2400"/>
          </a:p>
          <a:p>
            <a:r>
              <a:rPr lang="zh-CN" altLang="en-US" sz="2400"/>
              <a:t>简单介绍一下，就是一个几层的链表，查找一层层往下找，对于加入一个数，就随机一个值，表示这个数存在于几层，然后在每一层都插入这个数，随机类似丢硬币，为</a:t>
            </a:r>
            <a:r>
              <a:rPr lang="en-US" altLang="zh-CN" sz="2400"/>
              <a:t>1</a:t>
            </a:r>
            <a:r>
              <a:rPr lang="zh-CN" altLang="en-US" sz="2400"/>
              <a:t>表示加入，为</a:t>
            </a:r>
            <a:r>
              <a:rPr lang="en-US" altLang="zh-CN" sz="2400"/>
              <a:t>0</a:t>
            </a:r>
            <a:r>
              <a:rPr lang="zh-CN" altLang="en-US" sz="2400"/>
              <a:t>停止。</a:t>
            </a:r>
          </a:p>
        </p:txBody>
      </p:sp>
      <p:pic>
        <p:nvPicPr>
          <p:cNvPr id="52228" name="图片 6">
            <a:extLst>
              <a:ext uri="{FF2B5EF4-FFF2-40B4-BE49-F238E27FC236}">
                <a16:creationId xmlns:a16="http://schemas.microsoft.com/office/drawing/2014/main" id="{FBAA529D-D2E9-45C3-B2A6-A44566658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73238"/>
            <a:ext cx="6348413"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19936670-28C9-4BC8-A389-21CD8A531F38}"/>
              </a:ext>
            </a:extLst>
          </p:cNvPr>
          <p:cNvSpPr>
            <a:spLocks noGrp="1" noChangeArrowheads="1"/>
          </p:cNvSpPr>
          <p:nvPr>
            <p:ph type="title"/>
          </p:nvPr>
        </p:nvSpPr>
        <p:spPr/>
        <p:txBody>
          <a:bodyPr/>
          <a:lstStyle/>
          <a:p>
            <a:r>
              <a:rPr lang="zh-CN" altLang="en-US"/>
              <a:t>重量平衡树</a:t>
            </a:r>
          </a:p>
        </p:txBody>
      </p:sp>
      <p:sp>
        <p:nvSpPr>
          <p:cNvPr id="53251" name="内容占位符 2">
            <a:extLst>
              <a:ext uri="{FF2B5EF4-FFF2-40B4-BE49-F238E27FC236}">
                <a16:creationId xmlns:a16="http://schemas.microsoft.com/office/drawing/2014/main" id="{4063EF98-FB7C-4B9D-B8A2-9B41F17E0895}"/>
              </a:ext>
            </a:extLst>
          </p:cNvPr>
          <p:cNvSpPr>
            <a:spLocks noGrp="1" noChangeArrowheads="1"/>
          </p:cNvSpPr>
          <p:nvPr>
            <p:ph idx="1"/>
          </p:nvPr>
        </p:nvSpPr>
        <p:spPr>
          <a:xfrm>
            <a:off x="900113" y="2160588"/>
            <a:ext cx="6348412" cy="3881437"/>
          </a:xfrm>
        </p:spPr>
        <p:txBody>
          <a:bodyPr/>
          <a:lstStyle/>
          <a:p>
            <a:r>
              <a:rPr lang="zh-CN" altLang="en-US" sz="2400"/>
              <a:t>替罪羊树</a:t>
            </a:r>
          </a:p>
        </p:txBody>
      </p:sp>
      <p:pic>
        <p:nvPicPr>
          <p:cNvPr id="53252" name="图片 4">
            <a:extLst>
              <a:ext uri="{FF2B5EF4-FFF2-40B4-BE49-F238E27FC236}">
                <a16:creationId xmlns:a16="http://schemas.microsoft.com/office/drawing/2014/main" id="{AC124F9B-0208-4B5F-8D95-2E55D815E3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094038"/>
            <a:ext cx="767556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AA56958A-A21E-47D0-823A-9EC7B9ECB56F}"/>
              </a:ext>
            </a:extLst>
          </p:cNvPr>
          <p:cNvSpPr>
            <a:spLocks noGrp="1" noChangeArrowheads="1"/>
          </p:cNvSpPr>
          <p:nvPr>
            <p:ph type="title"/>
          </p:nvPr>
        </p:nvSpPr>
        <p:spPr/>
        <p:txBody>
          <a:bodyPr/>
          <a:lstStyle/>
          <a:p>
            <a:r>
              <a:rPr lang="zh-CN" altLang="en-US"/>
              <a:t>重量平衡树</a:t>
            </a:r>
          </a:p>
        </p:txBody>
      </p:sp>
      <p:sp>
        <p:nvSpPr>
          <p:cNvPr id="54275" name="内容占位符 2">
            <a:extLst>
              <a:ext uri="{FF2B5EF4-FFF2-40B4-BE49-F238E27FC236}">
                <a16:creationId xmlns:a16="http://schemas.microsoft.com/office/drawing/2014/main" id="{258CD137-FB37-41FC-BA3B-0F17EBDF6B0E}"/>
              </a:ext>
            </a:extLst>
          </p:cNvPr>
          <p:cNvSpPr>
            <a:spLocks noGrp="1" noChangeArrowheads="1"/>
          </p:cNvSpPr>
          <p:nvPr>
            <p:ph idx="1"/>
          </p:nvPr>
        </p:nvSpPr>
        <p:spPr/>
        <p:txBody>
          <a:bodyPr>
            <a:normAutofit fontScale="92500"/>
          </a:bodyPr>
          <a:lstStyle/>
          <a:p>
            <a:r>
              <a:rPr lang="zh-CN" altLang="en-US" sz="2400"/>
              <a:t>替罪羊树</a:t>
            </a:r>
            <a:endParaRPr lang="en-US" altLang="zh-CN" sz="2400"/>
          </a:p>
          <a:p>
            <a:r>
              <a:rPr lang="zh-CN" altLang="en-US" sz="2400"/>
              <a:t>建树：递归类似线段树建树即可</a:t>
            </a:r>
            <a:endParaRPr lang="en-US" altLang="zh-CN" sz="2400"/>
          </a:p>
          <a:p>
            <a:r>
              <a:rPr lang="zh-CN" altLang="en-US" sz="2400"/>
              <a:t>重构：拍成链然后重建子树，之后还接回去</a:t>
            </a:r>
            <a:endParaRPr lang="en-US" altLang="zh-CN" sz="2400"/>
          </a:p>
          <a:p>
            <a:r>
              <a:rPr lang="zh-CN" altLang="en-US" sz="2400"/>
              <a:t>删除：用被删除节点的左子树的最后一个节点或者右子树的第一个节点来顶替被删除节点的位置</a:t>
            </a:r>
            <a:endParaRPr lang="en-US" altLang="zh-CN" sz="2400"/>
          </a:p>
          <a:p>
            <a:r>
              <a:rPr lang="zh-CN" altLang="en-US" sz="2400"/>
              <a:t>查询</a:t>
            </a:r>
            <a:r>
              <a:rPr lang="en-US" altLang="zh-CN" sz="2400"/>
              <a:t>x</a:t>
            </a:r>
            <a:r>
              <a:rPr lang="zh-CN" altLang="en-US" sz="2400"/>
              <a:t>数的排名</a:t>
            </a:r>
          </a:p>
          <a:p>
            <a:r>
              <a:rPr lang="zh-CN" altLang="en-US" sz="2400"/>
              <a:t>查询排名为</a:t>
            </a:r>
            <a:r>
              <a:rPr lang="en-US" altLang="zh-CN" sz="2400"/>
              <a:t>x</a:t>
            </a:r>
            <a:r>
              <a:rPr lang="zh-CN" altLang="en-US" sz="2400"/>
              <a:t>的数</a:t>
            </a:r>
          </a:p>
          <a:p>
            <a:r>
              <a:rPr lang="zh-CN" altLang="en-US" sz="2400"/>
              <a:t>求</a:t>
            </a:r>
            <a:r>
              <a:rPr lang="en-US" altLang="zh-CN" sz="2400"/>
              <a:t>x</a:t>
            </a:r>
            <a:r>
              <a:rPr lang="zh-CN" altLang="en-US" sz="2400"/>
              <a:t>的前驱和后继</a:t>
            </a:r>
          </a:p>
          <a:p>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8AD9EF8E-7430-443D-B44B-C87B08193D75}"/>
              </a:ext>
            </a:extLst>
          </p:cNvPr>
          <p:cNvSpPr>
            <a:spLocks noGrp="1" noChangeArrowheads="1"/>
          </p:cNvSpPr>
          <p:nvPr>
            <p:ph type="title"/>
          </p:nvPr>
        </p:nvSpPr>
        <p:spPr/>
        <p:txBody>
          <a:bodyPr/>
          <a:lstStyle/>
          <a:p>
            <a:r>
              <a:rPr lang="zh-CN" altLang="en-US"/>
              <a:t>重量平衡树</a:t>
            </a:r>
          </a:p>
        </p:txBody>
      </p:sp>
      <p:sp>
        <p:nvSpPr>
          <p:cNvPr id="55299" name="内容占位符 2">
            <a:extLst>
              <a:ext uri="{FF2B5EF4-FFF2-40B4-BE49-F238E27FC236}">
                <a16:creationId xmlns:a16="http://schemas.microsoft.com/office/drawing/2014/main" id="{BB935A6A-6F23-4EAD-B095-A022F55F5C4A}"/>
              </a:ext>
            </a:extLst>
          </p:cNvPr>
          <p:cNvSpPr>
            <a:spLocks noGrp="1" noChangeArrowheads="1"/>
          </p:cNvSpPr>
          <p:nvPr>
            <p:ph idx="1"/>
          </p:nvPr>
        </p:nvSpPr>
        <p:spPr>
          <a:xfrm>
            <a:off x="179388" y="2420938"/>
            <a:ext cx="7523162" cy="3697287"/>
          </a:xfrm>
        </p:spPr>
        <p:txBody>
          <a:bodyPr>
            <a:normAutofit fontScale="92500"/>
          </a:bodyPr>
          <a:lstStyle/>
          <a:p>
            <a:r>
              <a:rPr lang="en-US" altLang="zh-CN" sz="2400" dirty="0"/>
              <a:t>Treap</a:t>
            </a:r>
          </a:p>
          <a:p>
            <a:r>
              <a:rPr lang="en-US" altLang="zh-CN" sz="2400" dirty="0"/>
              <a:t>key</a:t>
            </a:r>
            <a:r>
              <a:rPr lang="zh-CN" altLang="en-US" sz="2400" dirty="0"/>
              <a:t>：满足二叉搜索树性质，即中序遍历按照 </a:t>
            </a:r>
            <a:r>
              <a:rPr lang="en-US" altLang="zh-CN" sz="2400" dirty="0"/>
              <a:t>key</a:t>
            </a:r>
            <a:r>
              <a:rPr lang="zh-CN" altLang="en-US" sz="2400" dirty="0"/>
              <a:t> 值有序。</a:t>
            </a:r>
          </a:p>
          <a:p>
            <a:r>
              <a:rPr lang="en-US" altLang="zh-CN" sz="2400" dirty="0" err="1"/>
              <a:t>val</a:t>
            </a:r>
            <a:r>
              <a:rPr lang="zh-CN" altLang="en-US" sz="2400" dirty="0"/>
              <a:t>：满足堆性质，即对于任何一颗以 </a:t>
            </a:r>
            <a:r>
              <a:rPr lang="en-US" altLang="zh-CN" sz="2400" dirty="0"/>
              <a:t>x</a:t>
            </a:r>
            <a:r>
              <a:rPr lang="zh-CN" altLang="en-US" sz="2400" dirty="0"/>
              <a:t> 为根的子树，</a:t>
            </a:r>
            <a:r>
              <a:rPr lang="en-US" altLang="zh-CN" sz="2400" dirty="0"/>
              <a:t>x</a:t>
            </a:r>
            <a:r>
              <a:rPr lang="zh-CN" altLang="en-US" sz="2400" dirty="0"/>
              <a:t> 的 </a:t>
            </a:r>
            <a:r>
              <a:rPr lang="en-US" altLang="zh-CN" sz="2400" dirty="0" err="1"/>
              <a:t>val</a:t>
            </a:r>
            <a:r>
              <a:rPr lang="zh-CN" altLang="en-US" sz="2400" dirty="0"/>
              <a:t> 值为该子树的最值，方便后文叙述，定义为最小值。为了满足期望，</a:t>
            </a:r>
            <a:r>
              <a:rPr lang="en-US" altLang="zh-CN" sz="2400" dirty="0" err="1"/>
              <a:t>val</a:t>
            </a:r>
            <a:r>
              <a:rPr lang="zh-CN" altLang="en-US" sz="2400" dirty="0"/>
              <a:t> 值是一个随机的权值，用来保证树高期望为 </a:t>
            </a:r>
            <a:r>
              <a:rPr lang="en-US" altLang="zh-CN" sz="2400" dirty="0"/>
              <a:t>log </a:t>
            </a:r>
            <a:r>
              <a:rPr lang="en-US" altLang="zh-CN" sz="2400" i="1" dirty="0"/>
              <a:t>n</a:t>
            </a:r>
            <a:r>
              <a:rPr lang="zh-CN" altLang="en-US" sz="2400" dirty="0"/>
              <a:t>。剩下的 </a:t>
            </a:r>
            <a:r>
              <a:rPr lang="en-US" altLang="zh-CN" sz="2400" dirty="0"/>
              <a:t>key</a:t>
            </a:r>
            <a:r>
              <a:rPr lang="zh-CN" altLang="en-US" sz="2400" dirty="0"/>
              <a:t> 值则是用来维护我们想要维护的一个权值，此为一个二叉搜索树的基本要素。</a:t>
            </a:r>
            <a:endParaRPr lang="en-US" altLang="zh-CN" sz="2400" dirty="0"/>
          </a:p>
          <a:p>
            <a:r>
              <a:rPr lang="en-US" altLang="zh-CN" sz="2400" dirty="0"/>
              <a:t>Treap</a:t>
            </a:r>
            <a:r>
              <a:rPr lang="zh-CN" altLang="en-US" sz="2400" dirty="0"/>
              <a:t>分为有旋和无旋两种</a:t>
            </a:r>
          </a:p>
          <a:p>
            <a:endParaRPr lang="zh-CN" altLang="en-US" dirty="0"/>
          </a:p>
        </p:txBody>
      </p:sp>
      <p:pic>
        <p:nvPicPr>
          <p:cNvPr id="55300" name="图片 4">
            <a:extLst>
              <a:ext uri="{FF2B5EF4-FFF2-40B4-BE49-F238E27FC236}">
                <a16:creationId xmlns:a16="http://schemas.microsoft.com/office/drawing/2014/main" id="{0C12AB9A-4EE1-447C-865D-583B185C07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608013"/>
            <a:ext cx="41783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9EF73FE0-C5AF-4BCC-8FC7-ABC113FA5468}"/>
              </a:ext>
            </a:extLst>
          </p:cNvPr>
          <p:cNvSpPr>
            <a:spLocks noGrp="1" noChangeArrowheads="1"/>
          </p:cNvSpPr>
          <p:nvPr>
            <p:ph type="title"/>
          </p:nvPr>
        </p:nvSpPr>
        <p:spPr/>
        <p:txBody>
          <a:bodyPr/>
          <a:lstStyle/>
          <a:p>
            <a:r>
              <a:rPr lang="zh-CN" altLang="en-US"/>
              <a:t>重量平衡树</a:t>
            </a:r>
          </a:p>
        </p:txBody>
      </p:sp>
      <p:sp>
        <p:nvSpPr>
          <p:cNvPr id="3" name="内容占位符 2">
            <a:extLst>
              <a:ext uri="{FF2B5EF4-FFF2-40B4-BE49-F238E27FC236}">
                <a16:creationId xmlns:a16="http://schemas.microsoft.com/office/drawing/2014/main" id="{2A3FB97A-73B3-4696-A4F3-E91B19618895}"/>
              </a:ext>
            </a:extLst>
          </p:cNvPr>
          <p:cNvSpPr>
            <a:spLocks noGrp="1" noChangeArrowheads="1"/>
          </p:cNvSpPr>
          <p:nvPr>
            <p:ph idx="1"/>
          </p:nvPr>
        </p:nvSpPr>
        <p:spPr>
          <a:xfrm>
            <a:off x="609600" y="2160588"/>
            <a:ext cx="6986736" cy="3881437"/>
          </a:xfrm>
        </p:spPr>
        <p:txBody>
          <a:bodyPr>
            <a:normAutofit lnSpcReduction="10000"/>
          </a:bodyPr>
          <a:lstStyle/>
          <a:p>
            <a:r>
              <a:rPr lang="zh-CN" altLang="en-US" sz="2400" dirty="0"/>
              <a:t>有旋</a:t>
            </a:r>
            <a:r>
              <a:rPr lang="en-US" altLang="zh-CN" sz="2400" dirty="0" err="1"/>
              <a:t>treap</a:t>
            </a:r>
            <a:endParaRPr lang="en-US" altLang="zh-CN" sz="2400" dirty="0"/>
          </a:p>
          <a:p>
            <a:r>
              <a:rPr lang="zh-CN" altLang="en-US" sz="2400" dirty="0"/>
              <a:t>添加节点：先按照普通二叉搜索树添加节点，再按照</a:t>
            </a:r>
            <a:r>
              <a:rPr lang="en-US" altLang="zh-CN" sz="2400" dirty="0" err="1"/>
              <a:t>val</a:t>
            </a:r>
            <a:r>
              <a:rPr lang="zh-CN" altLang="en-US" sz="2400" dirty="0"/>
              <a:t>满足堆的性质旋转。</a:t>
            </a:r>
            <a:endParaRPr lang="en-US" altLang="zh-CN" sz="2400" dirty="0"/>
          </a:p>
          <a:p>
            <a:r>
              <a:rPr lang="zh-CN" altLang="en-US" sz="2400" dirty="0"/>
              <a:t>旋转：与</a:t>
            </a:r>
            <a:r>
              <a:rPr lang="en-US" altLang="zh-CN" sz="2400" dirty="0"/>
              <a:t>splay</a:t>
            </a:r>
            <a:r>
              <a:rPr lang="zh-CN" altLang="en-US" sz="2400" dirty="0"/>
              <a:t>单旋相似（但只记子不记父，所以旋转时要注意是左旋还是右旋）</a:t>
            </a:r>
            <a:endParaRPr lang="en-US" altLang="zh-CN" sz="2400" dirty="0"/>
          </a:p>
          <a:p>
            <a:r>
              <a:rPr lang="zh-CN" altLang="en-US" sz="2400" dirty="0"/>
              <a:t>删除：将结点下旋，直到该节点不是满孩子的情况，节点赋</a:t>
            </a:r>
            <a:r>
              <a:rPr lang="en-US" altLang="zh-CN" sz="2400" dirty="0"/>
              <a:t>0</a:t>
            </a:r>
            <a:r>
              <a:rPr lang="zh-CN" altLang="en-US" sz="2400" dirty="0"/>
              <a:t>，将儿子结点顶上。</a:t>
            </a:r>
            <a:endParaRPr lang="en-US" altLang="zh-CN" sz="2400" dirty="0"/>
          </a:p>
          <a:p>
            <a:r>
              <a:rPr lang="zh-CN" altLang="en-US" sz="2400" dirty="0"/>
              <a:t>但是我们发现，有旋的</a:t>
            </a:r>
            <a:r>
              <a:rPr lang="en-US" altLang="zh-CN" sz="2400" dirty="0" err="1"/>
              <a:t>treap</a:t>
            </a:r>
            <a:r>
              <a:rPr lang="zh-CN" altLang="en-US" sz="2400" dirty="0"/>
              <a:t>除了代码简单，并没有太多的可取之处。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9C0B4BBB-D9D4-4EC2-BA23-B8B020A706E3}"/>
              </a:ext>
            </a:extLst>
          </p:cNvPr>
          <p:cNvSpPr>
            <a:spLocks noGrp="1" noChangeArrowheads="1"/>
          </p:cNvSpPr>
          <p:nvPr>
            <p:ph type="title"/>
          </p:nvPr>
        </p:nvSpPr>
        <p:spPr/>
        <p:txBody>
          <a:bodyPr/>
          <a:lstStyle/>
          <a:p>
            <a:r>
              <a:rPr lang="zh-CN" altLang="en-US"/>
              <a:t>重量平衡树</a:t>
            </a:r>
          </a:p>
        </p:txBody>
      </p:sp>
      <p:sp>
        <p:nvSpPr>
          <p:cNvPr id="57347" name="内容占位符 2">
            <a:extLst>
              <a:ext uri="{FF2B5EF4-FFF2-40B4-BE49-F238E27FC236}">
                <a16:creationId xmlns:a16="http://schemas.microsoft.com/office/drawing/2014/main" id="{22EF3D85-B691-4D90-8C5C-CDFBF35511BC}"/>
              </a:ext>
            </a:extLst>
          </p:cNvPr>
          <p:cNvSpPr>
            <a:spLocks noGrp="1" noChangeArrowheads="1"/>
          </p:cNvSpPr>
          <p:nvPr>
            <p:ph idx="1"/>
          </p:nvPr>
        </p:nvSpPr>
        <p:spPr>
          <a:xfrm>
            <a:off x="683568" y="1918946"/>
            <a:ext cx="6912768" cy="2230135"/>
          </a:xfrm>
        </p:spPr>
        <p:txBody>
          <a:bodyPr/>
          <a:lstStyle/>
          <a:p>
            <a:r>
              <a:rPr lang="zh-CN" altLang="en-US" sz="2800" dirty="0"/>
              <a:t>无旋</a:t>
            </a:r>
            <a:r>
              <a:rPr lang="en-US" altLang="zh-CN" sz="2800" dirty="0" err="1"/>
              <a:t>treap</a:t>
            </a:r>
            <a:endParaRPr lang="en-US" altLang="zh-CN" sz="2800" dirty="0"/>
          </a:p>
          <a:p>
            <a:r>
              <a:rPr lang="zh-CN" altLang="en-US" sz="2800" dirty="0"/>
              <a:t>简介：非旋转</a:t>
            </a:r>
            <a:r>
              <a:rPr lang="en-US" altLang="zh-CN" sz="2800" dirty="0" err="1"/>
              <a:t>treap</a:t>
            </a:r>
            <a:r>
              <a:rPr lang="zh-CN" altLang="en-US" sz="2800" dirty="0"/>
              <a:t>是一个很有实用性的平衡树，核心操作只有</a:t>
            </a:r>
            <a:r>
              <a:rPr lang="en-US" altLang="zh-CN" sz="2800" dirty="0"/>
              <a:t>split</a:t>
            </a:r>
            <a:r>
              <a:rPr lang="zh-CN" altLang="en-US" sz="2800" dirty="0"/>
              <a:t>（分离）和</a:t>
            </a:r>
            <a:r>
              <a:rPr lang="en-US" altLang="zh-CN" sz="2800" dirty="0"/>
              <a:t>merge</a:t>
            </a:r>
            <a:r>
              <a:rPr lang="zh-CN" altLang="en-US" sz="2800" dirty="0"/>
              <a:t>（合并）</a:t>
            </a:r>
            <a:endParaRPr lang="en-US" altLang="zh-CN" sz="2800" dirty="0"/>
          </a:p>
        </p:txBody>
      </p:sp>
      <p:sp>
        <p:nvSpPr>
          <p:cNvPr id="2" name="文本框 1">
            <a:extLst>
              <a:ext uri="{FF2B5EF4-FFF2-40B4-BE49-F238E27FC236}">
                <a16:creationId xmlns:a16="http://schemas.microsoft.com/office/drawing/2014/main" id="{D2F97C3A-F3B1-4929-82AF-76FD2B90A019}"/>
              </a:ext>
            </a:extLst>
          </p:cNvPr>
          <p:cNvSpPr txBox="1"/>
          <p:nvPr/>
        </p:nvSpPr>
        <p:spPr>
          <a:xfrm>
            <a:off x="683568" y="4149081"/>
            <a:ext cx="2666256" cy="2092881"/>
          </a:xfrm>
          <a:prstGeom prst="rect">
            <a:avLst/>
          </a:prstGeom>
          <a:noFill/>
        </p:spPr>
        <p:txBody>
          <a:bodyPr wrap="square" rtlCol="0">
            <a:spAutoFit/>
          </a:bodyPr>
          <a:lstStyle/>
          <a:p>
            <a:r>
              <a:rPr lang="zh-CN" altLang="en-US" sz="2800" dirty="0"/>
              <a:t>支持：</a:t>
            </a:r>
            <a:endParaRPr lang="en-US" altLang="zh-CN" sz="2800" dirty="0"/>
          </a:p>
          <a:p>
            <a:r>
              <a:rPr lang="en-US" altLang="zh-CN" sz="2800" dirty="0"/>
              <a:t>1. </a:t>
            </a:r>
            <a:r>
              <a:rPr lang="zh-CN" altLang="en-US" sz="2800" dirty="0"/>
              <a:t>插入</a:t>
            </a:r>
          </a:p>
          <a:p>
            <a:r>
              <a:rPr lang="en-US" altLang="zh-CN" sz="2800" dirty="0"/>
              <a:t>2. </a:t>
            </a:r>
            <a:r>
              <a:rPr lang="zh-CN" altLang="en-US" sz="2800" dirty="0"/>
              <a:t>删除</a:t>
            </a:r>
            <a:endParaRPr lang="en-US" altLang="zh-CN" sz="2800" dirty="0"/>
          </a:p>
          <a:p>
            <a:r>
              <a:rPr lang="en-US" altLang="zh-CN" sz="2800" dirty="0"/>
              <a:t>3. </a:t>
            </a:r>
            <a:r>
              <a:rPr lang="zh-CN" altLang="en-US" sz="2800" dirty="0"/>
              <a:t>查询</a:t>
            </a:r>
            <a:r>
              <a:rPr lang="en-US" altLang="zh-CN" sz="2800" dirty="0"/>
              <a:t>x</a:t>
            </a:r>
            <a:r>
              <a:rPr lang="zh-CN" altLang="en-US" sz="2800" dirty="0"/>
              <a:t>的排名</a:t>
            </a:r>
          </a:p>
          <a:p>
            <a:endParaRPr lang="zh-CN" altLang="en-US" dirty="0"/>
          </a:p>
        </p:txBody>
      </p:sp>
      <p:sp>
        <p:nvSpPr>
          <p:cNvPr id="3" name="文本框 2">
            <a:extLst>
              <a:ext uri="{FF2B5EF4-FFF2-40B4-BE49-F238E27FC236}">
                <a16:creationId xmlns:a16="http://schemas.microsoft.com/office/drawing/2014/main" id="{61ADE0BD-86AE-45AF-8386-3C4FAD73ACD7}"/>
              </a:ext>
            </a:extLst>
          </p:cNvPr>
          <p:cNvSpPr txBox="1"/>
          <p:nvPr/>
        </p:nvSpPr>
        <p:spPr>
          <a:xfrm>
            <a:off x="3783806" y="4149081"/>
            <a:ext cx="3456384" cy="1815882"/>
          </a:xfrm>
          <a:prstGeom prst="rect">
            <a:avLst/>
          </a:prstGeom>
          <a:noFill/>
        </p:spPr>
        <p:txBody>
          <a:bodyPr wrap="square" rtlCol="0">
            <a:spAutoFit/>
          </a:bodyPr>
          <a:lstStyle/>
          <a:p>
            <a:r>
              <a:rPr lang="en-US" altLang="zh-CN" sz="2800" dirty="0"/>
              <a:t>4. </a:t>
            </a:r>
            <a:r>
              <a:rPr lang="zh-CN" altLang="en-US" sz="2800" dirty="0"/>
              <a:t>查询排名为</a:t>
            </a:r>
            <a:r>
              <a:rPr lang="en-US" altLang="zh-CN" sz="2800" dirty="0"/>
              <a:t>x</a:t>
            </a:r>
            <a:r>
              <a:rPr lang="zh-CN" altLang="en-US" sz="2800" dirty="0"/>
              <a:t>的数</a:t>
            </a:r>
          </a:p>
          <a:p>
            <a:r>
              <a:rPr lang="en-US" altLang="zh-CN" sz="2800" dirty="0"/>
              <a:t>5. </a:t>
            </a:r>
            <a:r>
              <a:rPr lang="zh-CN" altLang="en-US" sz="2800" dirty="0"/>
              <a:t>求</a:t>
            </a:r>
            <a:r>
              <a:rPr lang="en-US" altLang="zh-CN" sz="2800" dirty="0"/>
              <a:t>x</a:t>
            </a:r>
            <a:r>
              <a:rPr lang="zh-CN" altLang="en-US" sz="2800" dirty="0"/>
              <a:t>的前驱</a:t>
            </a:r>
          </a:p>
          <a:p>
            <a:r>
              <a:rPr lang="en-US" altLang="zh-CN" sz="2800" dirty="0"/>
              <a:t>6. </a:t>
            </a:r>
            <a:r>
              <a:rPr lang="zh-CN" altLang="en-US" sz="2800" dirty="0"/>
              <a:t>求</a:t>
            </a:r>
            <a:r>
              <a:rPr lang="en-US" altLang="zh-CN" sz="2800" dirty="0"/>
              <a:t>x</a:t>
            </a:r>
            <a:r>
              <a:rPr lang="zh-CN" altLang="en-US" sz="2800" dirty="0"/>
              <a:t>的后继</a:t>
            </a:r>
          </a:p>
          <a:p>
            <a:r>
              <a:rPr lang="en-US" altLang="zh-CN" sz="2800" dirty="0"/>
              <a:t>7.</a:t>
            </a:r>
            <a:r>
              <a:rPr lang="zh-CN" altLang="en-US" sz="2800" dirty="0"/>
              <a:t>可持久化</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269383B9-6A4C-468E-BDEB-CA3C8FCDFD24}"/>
              </a:ext>
            </a:extLst>
          </p:cNvPr>
          <p:cNvSpPr>
            <a:spLocks noGrp="1" noChangeArrowheads="1"/>
          </p:cNvSpPr>
          <p:nvPr>
            <p:ph type="title"/>
          </p:nvPr>
        </p:nvSpPr>
        <p:spPr/>
        <p:txBody>
          <a:bodyPr/>
          <a:lstStyle/>
          <a:p>
            <a:r>
              <a:rPr lang="en-US" altLang="zh-CN" dirty="0"/>
              <a:t>Treap</a:t>
            </a:r>
            <a:endParaRPr lang="zh-CN" altLang="en-US" dirty="0"/>
          </a:p>
        </p:txBody>
      </p:sp>
      <p:sp>
        <p:nvSpPr>
          <p:cNvPr id="58371" name="内容占位符 2">
            <a:extLst>
              <a:ext uri="{FF2B5EF4-FFF2-40B4-BE49-F238E27FC236}">
                <a16:creationId xmlns:a16="http://schemas.microsoft.com/office/drawing/2014/main" id="{B797C68D-6C03-495F-83C3-B325D6FDACC4}"/>
              </a:ext>
            </a:extLst>
          </p:cNvPr>
          <p:cNvSpPr>
            <a:spLocks noGrp="1" noChangeArrowheads="1"/>
          </p:cNvSpPr>
          <p:nvPr>
            <p:ph idx="1"/>
          </p:nvPr>
        </p:nvSpPr>
        <p:spPr>
          <a:xfrm>
            <a:off x="609600" y="2160588"/>
            <a:ext cx="6698704" cy="3881437"/>
          </a:xfrm>
        </p:spPr>
        <p:txBody>
          <a:bodyPr/>
          <a:lstStyle/>
          <a:p>
            <a:r>
              <a:rPr lang="en-US" altLang="zh-CN" sz="2400" dirty="0"/>
              <a:t>Split</a:t>
            </a:r>
          </a:p>
          <a:p>
            <a:r>
              <a:rPr lang="zh-CN" altLang="en-US" sz="2400" dirty="0"/>
              <a:t>一般有两种，一种是按子树大小，一种是按节点权值。这里只讲按子树大小的，因为按权值分类似。实际上，我们把一棵树分为了大小为</a:t>
            </a:r>
            <a:r>
              <a:rPr lang="en-US" altLang="zh-CN" sz="2400" dirty="0"/>
              <a:t>k</a:t>
            </a:r>
            <a:r>
              <a:rPr lang="zh-CN" altLang="en-US" sz="2400" dirty="0"/>
              <a:t>的和大小为</a:t>
            </a:r>
            <a:r>
              <a:rPr lang="en-US" altLang="zh-CN" sz="2400" dirty="0"/>
              <a:t>n-k</a:t>
            </a:r>
            <a:r>
              <a:rPr lang="zh-CN" altLang="en-US" sz="2400" dirty="0"/>
              <a:t>的。</a:t>
            </a:r>
            <a:endParaRPr lang="en-US" altLang="zh-CN" sz="2400" dirty="0"/>
          </a:p>
          <a:p>
            <a:r>
              <a:rPr lang="zh-CN" altLang="en-US" sz="2400" dirty="0"/>
              <a:t>其实这个分离的操作也可以理解为将一棵树先剖开</a:t>
            </a:r>
            <a:r>
              <a:rPr lang="en-US" altLang="zh-CN" sz="2400" dirty="0"/>
              <a:t>,</a:t>
            </a:r>
            <a:r>
              <a:rPr lang="zh-CN" altLang="en-US" sz="2400" dirty="0"/>
              <a:t>然后再按照一定的顺序连接起来</a:t>
            </a:r>
            <a:r>
              <a:rPr lang="en-US" altLang="zh-CN" sz="2400" dirty="0"/>
              <a:t>,</a:t>
            </a:r>
            <a:r>
              <a:rPr lang="zh-CN" altLang="en-US" sz="2400" dirty="0"/>
              <a:t>也就是将从</a:t>
            </a:r>
            <a:r>
              <a:rPr lang="en-US" altLang="zh-CN" sz="2400" dirty="0"/>
              <a:t>x</a:t>
            </a:r>
            <a:r>
              <a:rPr lang="zh-CN" altLang="en-US" sz="2400" dirty="0"/>
              <a:t>节点一直到最坐下或是最右下剖出来</a:t>
            </a:r>
            <a:r>
              <a:rPr lang="en-US" altLang="zh-CN" sz="2400" dirty="0"/>
              <a:t>,</a:t>
            </a:r>
            <a:r>
              <a:rPr lang="zh-CN" altLang="en-US" sz="2400" dirty="0"/>
              <a:t>然后再继续处理剖出来链的剩余部分</a:t>
            </a:r>
            <a:r>
              <a:rPr lang="en-US" altLang="zh-CN" sz="2400" dirty="0"/>
              <a:t>.</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ACD6CDAA-8135-4F5A-9AA4-B963CF9B47B5}"/>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11267" name="内容占位符 2">
            <a:extLst>
              <a:ext uri="{FF2B5EF4-FFF2-40B4-BE49-F238E27FC236}">
                <a16:creationId xmlns:a16="http://schemas.microsoft.com/office/drawing/2014/main" id="{C36E1180-797E-49F4-8A04-BDE19EB570C4}"/>
              </a:ext>
            </a:extLst>
          </p:cNvPr>
          <p:cNvSpPr>
            <a:spLocks noGrp="1" noChangeArrowheads="1"/>
          </p:cNvSpPr>
          <p:nvPr>
            <p:ph idx="1"/>
          </p:nvPr>
        </p:nvSpPr>
        <p:spPr/>
        <p:txBody>
          <a:bodyPr/>
          <a:lstStyle/>
          <a:p>
            <a:pPr eaLnBrk="1" hangingPunct="1"/>
            <a:r>
              <a:rPr lang="zh-CN" altLang="en-US" sz="2800"/>
              <a:t>显然，对于这道题，我们需要一个可以维护区间翻转的数据结构，这时候我们发现</a:t>
            </a:r>
            <a:r>
              <a:rPr lang="en-US" altLang="zh-CN" sz="2800"/>
              <a:t>splay</a:t>
            </a:r>
            <a:r>
              <a:rPr lang="zh-CN" altLang="en-US" sz="2800"/>
              <a:t>是一个强有力的工具。</a:t>
            </a: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B2EFB-3466-40A2-85D6-C13911F69DD8}"/>
              </a:ext>
            </a:extLst>
          </p:cNvPr>
          <p:cNvSpPr>
            <a:spLocks noGrp="1"/>
          </p:cNvSpPr>
          <p:nvPr>
            <p:ph type="title"/>
          </p:nvPr>
        </p:nvSpPr>
        <p:spPr/>
        <p:txBody>
          <a:bodyPr/>
          <a:lstStyle/>
          <a:p>
            <a:r>
              <a:rPr lang="en-US" altLang="zh-CN" dirty="0"/>
              <a:t>Treap</a:t>
            </a:r>
            <a:endParaRPr lang="zh-CN" altLang="en-US" dirty="0"/>
          </a:p>
        </p:txBody>
      </p:sp>
      <p:pic>
        <p:nvPicPr>
          <p:cNvPr id="5" name="内容占位符 4">
            <a:extLst>
              <a:ext uri="{FF2B5EF4-FFF2-40B4-BE49-F238E27FC236}">
                <a16:creationId xmlns:a16="http://schemas.microsoft.com/office/drawing/2014/main" id="{F99F4B63-44E3-4276-A9D8-64741EC85D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738076"/>
            <a:ext cx="6696289" cy="4283212"/>
          </a:xfrm>
        </p:spPr>
      </p:pic>
    </p:spTree>
    <p:extLst>
      <p:ext uri="{BB962C8B-B14F-4D97-AF65-F5344CB8AC3E}">
        <p14:creationId xmlns:p14="http://schemas.microsoft.com/office/powerpoint/2010/main" val="16211623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270250-7051-421F-82C0-48BC45504DA3}"/>
              </a:ext>
            </a:extLst>
          </p:cNvPr>
          <p:cNvSpPr>
            <a:spLocks noGrp="1"/>
          </p:cNvSpPr>
          <p:nvPr>
            <p:ph type="title"/>
          </p:nvPr>
        </p:nvSpPr>
        <p:spPr/>
        <p:txBody>
          <a:bodyPr/>
          <a:lstStyle/>
          <a:p>
            <a:r>
              <a:rPr lang="en-US" altLang="zh-CN" dirty="0"/>
              <a:t>Treap</a:t>
            </a:r>
            <a:endParaRPr lang="zh-CN" altLang="en-US" dirty="0"/>
          </a:p>
        </p:txBody>
      </p:sp>
      <p:sp>
        <p:nvSpPr>
          <p:cNvPr id="3" name="内容占位符 2">
            <a:extLst>
              <a:ext uri="{FF2B5EF4-FFF2-40B4-BE49-F238E27FC236}">
                <a16:creationId xmlns:a16="http://schemas.microsoft.com/office/drawing/2014/main" id="{B65D996A-D515-4624-8D23-DF335DF2F3D5}"/>
              </a:ext>
            </a:extLst>
          </p:cNvPr>
          <p:cNvSpPr>
            <a:spLocks noGrp="1"/>
          </p:cNvSpPr>
          <p:nvPr>
            <p:ph idx="1"/>
          </p:nvPr>
        </p:nvSpPr>
        <p:spPr>
          <a:xfrm>
            <a:off x="538572" y="1556792"/>
            <a:ext cx="8066856" cy="5080227"/>
          </a:xfrm>
        </p:spPr>
        <p:txBody>
          <a:bodyPr>
            <a:normAutofit lnSpcReduction="10000"/>
          </a:bodyPr>
          <a:lstStyle/>
          <a:p>
            <a:r>
              <a:rPr lang="en-US" altLang="zh-CN" sz="2000" b="1" dirty="0"/>
              <a:t>merge</a:t>
            </a:r>
          </a:p>
          <a:p>
            <a:r>
              <a:rPr lang="zh-CN" altLang="en-US" sz="2000" b="1" dirty="0"/>
              <a:t>首先</a:t>
            </a:r>
            <a:r>
              <a:rPr lang="en-US" altLang="zh-CN" sz="2000" b="1" dirty="0"/>
              <a:t>merge</a:t>
            </a:r>
            <a:r>
              <a:rPr lang="zh-CN" altLang="en-US" sz="2000" b="1" dirty="0"/>
              <a:t>操作是有前提条件的</a:t>
            </a:r>
            <a:r>
              <a:rPr lang="en-US" altLang="zh-CN" sz="2000" b="1" dirty="0"/>
              <a:t>,</a:t>
            </a:r>
            <a:r>
              <a:rPr lang="zh-CN" altLang="en-US" sz="2000" b="1" dirty="0"/>
              <a:t>要求是必须第一颗树权值最大的节点要大于第二棵树权值最小的节点。</a:t>
            </a:r>
            <a:endParaRPr lang="en-US" altLang="zh-CN" sz="2000" b="1" dirty="0"/>
          </a:p>
          <a:p>
            <a:r>
              <a:rPr lang="zh-CN" altLang="en-US" sz="2000" b="1" dirty="0"/>
              <a:t>因为有了上面那个限制条件</a:t>
            </a:r>
            <a:r>
              <a:rPr lang="en-US" altLang="zh-CN" sz="2000" b="1" dirty="0"/>
              <a:t>,</a:t>
            </a:r>
            <a:r>
              <a:rPr lang="zh-CN" altLang="en-US" sz="2000" b="1" dirty="0"/>
              <a:t>所以右边的子树只要是插在左边的这颗树的右儿子上就可以维护它的中序遍历</a:t>
            </a:r>
            <a:r>
              <a:rPr lang="en-US" altLang="zh-CN" sz="2000" b="1" dirty="0"/>
              <a:t>,</a:t>
            </a:r>
            <a:r>
              <a:rPr lang="zh-CN" altLang="en-US" sz="2000" b="1" dirty="0"/>
              <a:t>那么我们就只需要考虑如何维护它平衡树的性质。</a:t>
            </a:r>
            <a:endParaRPr lang="en-US" altLang="zh-CN" sz="2000" b="1" dirty="0"/>
          </a:p>
          <a:p>
            <a:r>
              <a:rPr lang="zh-CN" altLang="en-US" sz="2000" b="1" dirty="0"/>
              <a:t>这里我们就需要通过玄学的随机值来维护这个树的性质了</a:t>
            </a:r>
            <a:r>
              <a:rPr lang="en-US" altLang="zh-CN" sz="2000" b="1" dirty="0"/>
              <a:t>.</a:t>
            </a:r>
            <a:r>
              <a:rPr lang="zh-CN" altLang="en-US" sz="2000" b="1" dirty="0"/>
              <a:t>我们在合并两颗树时</a:t>
            </a:r>
            <a:r>
              <a:rPr lang="en-US" altLang="zh-CN" sz="2000" b="1" dirty="0"/>
              <a:t>,</a:t>
            </a:r>
            <a:r>
              <a:rPr lang="zh-CN" altLang="en-US" sz="2000" b="1" dirty="0"/>
              <a:t>因为左边的权值是一定小于右边的</a:t>
            </a:r>
            <a:r>
              <a:rPr lang="en-US" altLang="zh-CN" sz="2000" b="1" dirty="0"/>
              <a:t>,</a:t>
            </a:r>
            <a:r>
              <a:rPr lang="zh-CN" altLang="en-US" sz="2000" b="1" dirty="0"/>
              <a:t>所以左边的那棵树一定是以一个根和它的左子树的形式合并的</a:t>
            </a:r>
            <a:r>
              <a:rPr lang="en-US" altLang="zh-CN" sz="2000" b="1" dirty="0"/>
              <a:t>,</a:t>
            </a:r>
            <a:r>
              <a:rPr lang="zh-CN" altLang="en-US" sz="2000" b="1" dirty="0"/>
              <a:t>而右边的那棵树就是以根和右子树的形式合并的</a:t>
            </a:r>
            <a:r>
              <a:rPr lang="en-US" altLang="zh-CN" sz="2000" b="1" dirty="0"/>
              <a:t>,</a:t>
            </a:r>
            <a:r>
              <a:rPr lang="zh-CN" altLang="en-US" sz="2000" b="1" dirty="0"/>
              <a:t>那么如果这次选择的是将左边的树合并上来的话</a:t>
            </a:r>
            <a:r>
              <a:rPr lang="en-US" altLang="zh-CN" sz="2000" b="1" dirty="0"/>
              <a:t>,</a:t>
            </a:r>
            <a:r>
              <a:rPr lang="zh-CN" altLang="en-US" sz="2000" b="1" dirty="0"/>
              <a:t>那么下一次合并过来的位置一定是在这个节点位置的右儿子位置。</a:t>
            </a:r>
            <a:endParaRPr lang="en-US" altLang="zh-CN" sz="2000" b="1" dirty="0"/>
          </a:p>
          <a:p>
            <a:r>
              <a:rPr lang="zh-CN" altLang="en-US" sz="2000" b="1" dirty="0"/>
              <a:t>你可以把这个过程理解为在第一个</a:t>
            </a:r>
            <a:r>
              <a:rPr lang="en-US" altLang="zh-CN" sz="2000" b="1" dirty="0"/>
              <a:t>Treap</a:t>
            </a:r>
            <a:r>
              <a:rPr lang="zh-CN" altLang="en-US" sz="2000" b="1" dirty="0"/>
              <a:t>的左子树上插入第二个树，也可以理解为在第二个树的左子树上插入第一棵树。因为第一棵树都满足小于第二个树，所以就变成了比较随机值来确定树的形态。</a:t>
            </a:r>
          </a:p>
        </p:txBody>
      </p:sp>
    </p:spTree>
    <p:extLst>
      <p:ext uri="{BB962C8B-B14F-4D97-AF65-F5344CB8AC3E}">
        <p14:creationId xmlns:p14="http://schemas.microsoft.com/office/powerpoint/2010/main" val="5637023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9BF0F-78D7-4645-B309-58438AE2738D}"/>
              </a:ext>
            </a:extLst>
          </p:cNvPr>
          <p:cNvSpPr>
            <a:spLocks noGrp="1"/>
          </p:cNvSpPr>
          <p:nvPr>
            <p:ph type="title"/>
          </p:nvPr>
        </p:nvSpPr>
        <p:spPr/>
        <p:txBody>
          <a:bodyPr/>
          <a:lstStyle/>
          <a:p>
            <a:r>
              <a:rPr lang="en-US" altLang="zh-CN" dirty="0"/>
              <a:t>Treap</a:t>
            </a:r>
            <a:endParaRPr lang="zh-CN" altLang="en-US" dirty="0"/>
          </a:p>
        </p:txBody>
      </p:sp>
      <p:sp>
        <p:nvSpPr>
          <p:cNvPr id="3" name="内容占位符 2">
            <a:extLst>
              <a:ext uri="{FF2B5EF4-FFF2-40B4-BE49-F238E27FC236}">
                <a16:creationId xmlns:a16="http://schemas.microsoft.com/office/drawing/2014/main" id="{1D9AA0CF-2B7F-4A56-84E2-D5B832752892}"/>
              </a:ext>
            </a:extLst>
          </p:cNvPr>
          <p:cNvSpPr>
            <a:spLocks noGrp="1"/>
          </p:cNvSpPr>
          <p:nvPr>
            <p:ph idx="1"/>
          </p:nvPr>
        </p:nvSpPr>
        <p:spPr>
          <a:xfrm>
            <a:off x="593488" y="1628800"/>
            <a:ext cx="6698704" cy="1512168"/>
          </a:xfrm>
        </p:spPr>
        <p:txBody>
          <a:bodyPr/>
          <a:lstStyle/>
          <a:p>
            <a:r>
              <a:rPr lang="zh-CN" altLang="en-US" sz="2000" dirty="0"/>
              <a:t>（以上那段话是我</a:t>
            </a:r>
            <a:r>
              <a:rPr lang="en-US" altLang="zh-CN" sz="2000" dirty="0"/>
              <a:t>copy</a:t>
            </a:r>
            <a:r>
              <a:rPr lang="zh-CN" altLang="en-US" sz="2000" dirty="0"/>
              <a:t>的）</a:t>
            </a:r>
            <a:endParaRPr lang="en-US" altLang="zh-CN" sz="2000" dirty="0"/>
          </a:p>
          <a:p>
            <a:r>
              <a:rPr lang="zh-CN" altLang="en-US" sz="2000" dirty="0"/>
              <a:t>实际上我认为我们可以理解为，两棵值已经有大小之分的树合并，显然，我们只需要维护其关于堆的性质就可以了。</a:t>
            </a:r>
          </a:p>
        </p:txBody>
      </p:sp>
      <p:pic>
        <p:nvPicPr>
          <p:cNvPr id="5" name="图片 4">
            <a:extLst>
              <a:ext uri="{FF2B5EF4-FFF2-40B4-BE49-F238E27FC236}">
                <a16:creationId xmlns:a16="http://schemas.microsoft.com/office/drawing/2014/main" id="{60782CA2-04B3-4750-9D24-BD3DEA21D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212976"/>
            <a:ext cx="5821478" cy="3434894"/>
          </a:xfrm>
          <a:prstGeom prst="rect">
            <a:avLst/>
          </a:prstGeom>
        </p:spPr>
      </p:pic>
    </p:spTree>
    <p:extLst>
      <p:ext uri="{BB962C8B-B14F-4D97-AF65-F5344CB8AC3E}">
        <p14:creationId xmlns:p14="http://schemas.microsoft.com/office/powerpoint/2010/main" val="1708244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AB2A3-2655-48B5-B859-71BC36EC21CA}"/>
              </a:ext>
            </a:extLst>
          </p:cNvPr>
          <p:cNvSpPr>
            <a:spLocks noGrp="1"/>
          </p:cNvSpPr>
          <p:nvPr>
            <p:ph type="title"/>
          </p:nvPr>
        </p:nvSpPr>
        <p:spPr/>
        <p:txBody>
          <a:bodyPr/>
          <a:lstStyle/>
          <a:p>
            <a:r>
              <a:rPr lang="en-US" altLang="zh-CN" dirty="0"/>
              <a:t>Treap</a:t>
            </a:r>
            <a:endParaRPr lang="zh-CN" altLang="en-US" dirty="0"/>
          </a:p>
        </p:txBody>
      </p:sp>
      <p:sp>
        <p:nvSpPr>
          <p:cNvPr id="3" name="内容占位符 2">
            <a:extLst>
              <a:ext uri="{FF2B5EF4-FFF2-40B4-BE49-F238E27FC236}">
                <a16:creationId xmlns:a16="http://schemas.microsoft.com/office/drawing/2014/main" id="{1A086C45-3BD1-4D2A-8BFE-FD822CDAB873}"/>
              </a:ext>
            </a:extLst>
          </p:cNvPr>
          <p:cNvSpPr>
            <a:spLocks noGrp="1"/>
          </p:cNvSpPr>
          <p:nvPr>
            <p:ph idx="1"/>
          </p:nvPr>
        </p:nvSpPr>
        <p:spPr>
          <a:xfrm>
            <a:off x="609600" y="1772816"/>
            <a:ext cx="6986736" cy="3881437"/>
          </a:xfrm>
        </p:spPr>
        <p:txBody>
          <a:bodyPr>
            <a:normAutofit fontScale="92500"/>
          </a:bodyPr>
          <a:lstStyle/>
          <a:p>
            <a:r>
              <a:rPr lang="zh-CN" altLang="en-US" sz="2400" dirty="0"/>
              <a:t>其余操作的基础都是以上操作</a:t>
            </a:r>
            <a:endParaRPr lang="en-US" altLang="zh-CN" sz="2400" dirty="0"/>
          </a:p>
          <a:p>
            <a:r>
              <a:rPr lang="zh-CN" altLang="en-US" sz="2400" dirty="0"/>
              <a:t>删除：删除数</a:t>
            </a:r>
            <a:r>
              <a:rPr lang="en-US" altLang="zh-CN" sz="2400" dirty="0"/>
              <a:t>x</a:t>
            </a:r>
            <a:r>
              <a:rPr lang="zh-CN" altLang="en-US" sz="2400" dirty="0"/>
              <a:t>，先找到</a:t>
            </a:r>
            <a:r>
              <a:rPr lang="en-US" altLang="zh-CN" sz="2400" dirty="0"/>
              <a:t>x</a:t>
            </a:r>
            <a:r>
              <a:rPr lang="zh-CN" altLang="en-US" sz="2400" dirty="0"/>
              <a:t>所在的位置（平衡树，直接找即可），然后把</a:t>
            </a:r>
            <a:r>
              <a:rPr lang="en-US" altLang="zh-CN" sz="2400" dirty="0"/>
              <a:t>x</a:t>
            </a:r>
            <a:r>
              <a:rPr lang="zh-CN" altLang="en-US" sz="2400" dirty="0"/>
              <a:t>的前面分离出来，然后把</a:t>
            </a:r>
            <a:r>
              <a:rPr lang="en-US" altLang="zh-CN" sz="2400" dirty="0"/>
              <a:t>x</a:t>
            </a:r>
            <a:r>
              <a:rPr lang="zh-CN" altLang="en-US" sz="2400" dirty="0"/>
              <a:t>的后面分离出来，然后合并</a:t>
            </a:r>
            <a:r>
              <a:rPr lang="en-US" altLang="zh-CN" sz="2400" dirty="0"/>
              <a:t>x</a:t>
            </a:r>
            <a:r>
              <a:rPr lang="zh-CN" altLang="en-US" sz="2400" dirty="0"/>
              <a:t>的前后，</a:t>
            </a:r>
            <a:r>
              <a:rPr lang="en-US" altLang="zh-CN" sz="2400" dirty="0"/>
              <a:t>x</a:t>
            </a:r>
            <a:r>
              <a:rPr lang="zh-CN" altLang="en-US" sz="2400" dirty="0"/>
              <a:t>就被删除了。（这里仅仅删除了值为</a:t>
            </a:r>
            <a:r>
              <a:rPr lang="en-US" altLang="zh-CN" sz="2400" dirty="0"/>
              <a:t>x</a:t>
            </a:r>
            <a:r>
              <a:rPr lang="zh-CN" altLang="en-US" sz="2400" dirty="0"/>
              <a:t>的一个数）</a:t>
            </a:r>
            <a:endParaRPr lang="en-US" altLang="zh-CN" sz="2400" dirty="0"/>
          </a:p>
          <a:p>
            <a:r>
              <a:rPr lang="zh-CN" altLang="en-US" sz="2400" dirty="0"/>
              <a:t>插入：类似，先找到小于等于</a:t>
            </a:r>
            <a:r>
              <a:rPr lang="en-US" altLang="zh-CN" sz="2400" dirty="0"/>
              <a:t>x</a:t>
            </a:r>
            <a:r>
              <a:rPr lang="zh-CN" altLang="en-US" sz="2400" dirty="0"/>
              <a:t>中最大的数的排名，记为然后就排名小于等于</a:t>
            </a:r>
            <a:r>
              <a:rPr lang="en-US" altLang="zh-CN" sz="2400" dirty="0"/>
              <a:t>y</a:t>
            </a:r>
            <a:r>
              <a:rPr lang="zh-CN" altLang="en-US" sz="2400" dirty="0"/>
              <a:t>的分离出来，新建节点，合并原来的值较小的树与新节点，然后再合并新的树与原来值较大的树。</a:t>
            </a:r>
            <a:endParaRPr lang="en-US" altLang="zh-CN" sz="2400" dirty="0"/>
          </a:p>
          <a:p>
            <a:r>
              <a:rPr lang="zh-CN" altLang="en-US" sz="2400" dirty="0"/>
              <a:t>其余操作与普通平衡树无较大差别，这里不再赘述。</a:t>
            </a:r>
          </a:p>
        </p:txBody>
      </p:sp>
    </p:spTree>
    <p:extLst>
      <p:ext uri="{BB962C8B-B14F-4D97-AF65-F5344CB8AC3E}">
        <p14:creationId xmlns:p14="http://schemas.microsoft.com/office/powerpoint/2010/main" val="31941600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78D0C-1B39-43FC-8C89-CB4D1F7396F5}"/>
              </a:ext>
            </a:extLst>
          </p:cNvPr>
          <p:cNvSpPr>
            <a:spLocks noGrp="1"/>
          </p:cNvSpPr>
          <p:nvPr>
            <p:ph type="title"/>
          </p:nvPr>
        </p:nvSpPr>
        <p:spPr/>
        <p:txBody>
          <a:bodyPr/>
          <a:lstStyle/>
          <a:p>
            <a:r>
              <a:rPr lang="en-US" altLang="zh-CN" dirty="0"/>
              <a:t>Treap</a:t>
            </a:r>
            <a:endParaRPr lang="zh-CN" altLang="en-US" dirty="0"/>
          </a:p>
        </p:txBody>
      </p:sp>
      <p:pic>
        <p:nvPicPr>
          <p:cNvPr id="5" name="内容占位符 4">
            <a:extLst>
              <a:ext uri="{FF2B5EF4-FFF2-40B4-BE49-F238E27FC236}">
                <a16:creationId xmlns:a16="http://schemas.microsoft.com/office/drawing/2014/main" id="{D636512B-1D6B-41D4-8A94-9E31646D19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772816"/>
            <a:ext cx="7675469" cy="3744416"/>
          </a:xfrm>
        </p:spPr>
      </p:pic>
    </p:spTree>
    <p:extLst>
      <p:ext uri="{BB962C8B-B14F-4D97-AF65-F5344CB8AC3E}">
        <p14:creationId xmlns:p14="http://schemas.microsoft.com/office/powerpoint/2010/main" val="37552376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6E0FD-4786-4F54-ADED-04B8CCB16144}"/>
              </a:ext>
            </a:extLst>
          </p:cNvPr>
          <p:cNvSpPr>
            <a:spLocks noGrp="1"/>
          </p:cNvSpPr>
          <p:nvPr>
            <p:ph type="title"/>
          </p:nvPr>
        </p:nvSpPr>
        <p:spPr/>
        <p:txBody>
          <a:bodyPr/>
          <a:lstStyle/>
          <a:p>
            <a:r>
              <a:rPr lang="en-US" altLang="zh-CN" dirty="0"/>
              <a:t>Treap</a:t>
            </a:r>
            <a:endParaRPr lang="zh-CN" altLang="en-US" dirty="0"/>
          </a:p>
        </p:txBody>
      </p:sp>
      <p:sp>
        <p:nvSpPr>
          <p:cNvPr id="3" name="内容占位符 2">
            <a:extLst>
              <a:ext uri="{FF2B5EF4-FFF2-40B4-BE49-F238E27FC236}">
                <a16:creationId xmlns:a16="http://schemas.microsoft.com/office/drawing/2014/main" id="{62F4EDCC-2005-4848-8EB7-4F75C009CF1F}"/>
              </a:ext>
            </a:extLst>
          </p:cNvPr>
          <p:cNvSpPr>
            <a:spLocks noGrp="1"/>
          </p:cNvSpPr>
          <p:nvPr>
            <p:ph idx="1"/>
          </p:nvPr>
        </p:nvSpPr>
        <p:spPr>
          <a:xfrm>
            <a:off x="609600" y="1700808"/>
            <a:ext cx="7706816" cy="4896544"/>
          </a:xfrm>
        </p:spPr>
        <p:txBody>
          <a:bodyPr/>
          <a:lstStyle/>
          <a:p>
            <a:r>
              <a:rPr lang="zh-CN" altLang="en-US" sz="2400" dirty="0"/>
              <a:t>小结：无旋</a:t>
            </a:r>
            <a:r>
              <a:rPr lang="en-US" altLang="zh-CN" sz="2400" dirty="0"/>
              <a:t>Treap</a:t>
            </a:r>
            <a:r>
              <a:rPr lang="zh-CN" altLang="en-US" sz="2400" dirty="0"/>
              <a:t>大致就是这样了。它比</a:t>
            </a:r>
            <a:r>
              <a:rPr lang="en-US" altLang="zh-CN" sz="2400" dirty="0"/>
              <a:t>splay</a:t>
            </a:r>
            <a:r>
              <a:rPr lang="zh-CN" altLang="en-US" sz="2400" dirty="0"/>
              <a:t>好写但常数可能稍大一些，而且支持的操作也没有那么多，但是它有一点</a:t>
            </a:r>
            <a:r>
              <a:rPr lang="en-US" altLang="zh-CN" sz="2400" dirty="0"/>
              <a:t>splay</a:t>
            </a:r>
            <a:r>
              <a:rPr lang="zh-CN" altLang="en-US" sz="2400" dirty="0"/>
              <a:t>做不到的，就是它可以可持久化，具体内容我会在下一节可持久化中阐述。</a:t>
            </a:r>
            <a:endParaRPr lang="en-US" altLang="zh-CN" sz="2400" dirty="0"/>
          </a:p>
          <a:p>
            <a:r>
              <a:rPr lang="zh-CN" altLang="en-US" sz="2400" dirty="0"/>
              <a:t>补充：无旋</a:t>
            </a:r>
            <a:r>
              <a:rPr lang="en-US" altLang="zh-CN" sz="2400" dirty="0" err="1"/>
              <a:t>treap</a:t>
            </a:r>
            <a:r>
              <a:rPr lang="zh-CN" altLang="en-US" sz="2400" dirty="0"/>
              <a:t>是支持区间操作的，在维护数列时，按照数列前后为顺序，你只需要把要操作的区间分离出来再操作即可。</a:t>
            </a:r>
            <a:endParaRPr lang="en-US" altLang="zh-CN" sz="2400" dirty="0"/>
          </a:p>
          <a:p>
            <a:r>
              <a:rPr lang="zh-CN" altLang="en-US" sz="2400" dirty="0"/>
              <a:t>题目</a:t>
            </a:r>
            <a:endParaRPr lang="en-US" altLang="zh-CN" sz="2400" dirty="0"/>
          </a:p>
          <a:p>
            <a:r>
              <a:rPr lang="en-US" altLang="zh-CN" sz="2400" dirty="0"/>
              <a:t>BZOJ3224: </a:t>
            </a:r>
            <a:r>
              <a:rPr lang="en-US" altLang="zh-CN" sz="2400" dirty="0" err="1"/>
              <a:t>Tyvj</a:t>
            </a:r>
            <a:r>
              <a:rPr lang="en-US" altLang="zh-CN" sz="2400" dirty="0"/>
              <a:t> 1728 </a:t>
            </a:r>
            <a:r>
              <a:rPr lang="zh-CN" altLang="en-US" sz="2400" dirty="0"/>
              <a:t>普通平衡树</a:t>
            </a:r>
            <a:endParaRPr lang="en-US" altLang="zh-CN" sz="2400" dirty="0"/>
          </a:p>
          <a:p>
            <a:r>
              <a:rPr lang="en-US" altLang="zh-CN" sz="2400" dirty="0"/>
              <a:t>(</a:t>
            </a:r>
            <a:r>
              <a:rPr lang="zh-CN" altLang="en-US" sz="2400" dirty="0"/>
              <a:t>好像没有再多的题目了</a:t>
            </a:r>
            <a:r>
              <a:rPr lang="en-US" altLang="zh-CN" sz="2400" dirty="0"/>
              <a:t>······</a:t>
            </a:r>
            <a:r>
              <a:rPr lang="zh-CN" altLang="en-US" sz="2400" dirty="0"/>
              <a:t>）</a:t>
            </a:r>
            <a:endParaRPr lang="en-US" altLang="zh-CN" sz="2400" dirty="0"/>
          </a:p>
          <a:p>
            <a:r>
              <a:rPr lang="zh-CN" altLang="en-US" sz="2400" dirty="0"/>
              <a:t>你可以尝试用无旋</a:t>
            </a:r>
            <a:r>
              <a:rPr lang="en-US" altLang="zh-CN" sz="2400" dirty="0"/>
              <a:t>Treap</a:t>
            </a:r>
            <a:r>
              <a:rPr lang="zh-CN" altLang="en-US" sz="2400" dirty="0"/>
              <a:t>做之前</a:t>
            </a:r>
            <a:r>
              <a:rPr lang="en-US" altLang="zh-CN" sz="2400" dirty="0"/>
              <a:t>splay</a:t>
            </a:r>
            <a:r>
              <a:rPr lang="zh-CN" altLang="en-US" sz="2400" dirty="0"/>
              <a:t>的题</a:t>
            </a:r>
            <a:endParaRPr lang="en-US" altLang="zh-CN" sz="2400" dirty="0"/>
          </a:p>
        </p:txBody>
      </p:sp>
    </p:spTree>
    <p:extLst>
      <p:ext uri="{BB962C8B-B14F-4D97-AF65-F5344CB8AC3E}">
        <p14:creationId xmlns:p14="http://schemas.microsoft.com/office/powerpoint/2010/main" val="20843174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EF0DD-3CDD-4B07-AA06-6117A9311DEC}"/>
              </a:ext>
            </a:extLst>
          </p:cNvPr>
          <p:cNvSpPr>
            <a:spLocks noGrp="1"/>
          </p:cNvSpPr>
          <p:nvPr>
            <p:ph type="title"/>
          </p:nvPr>
        </p:nvSpPr>
        <p:spPr/>
        <p:txBody>
          <a:bodyPr/>
          <a:lstStyle/>
          <a:p>
            <a:r>
              <a:rPr lang="zh-CN" altLang="en-US" dirty="0"/>
              <a:t>可持久化</a:t>
            </a:r>
          </a:p>
        </p:txBody>
      </p:sp>
      <p:sp>
        <p:nvSpPr>
          <p:cNvPr id="3" name="内容占位符 2">
            <a:extLst>
              <a:ext uri="{FF2B5EF4-FFF2-40B4-BE49-F238E27FC236}">
                <a16:creationId xmlns:a16="http://schemas.microsoft.com/office/drawing/2014/main" id="{2FA71A97-A01E-4EC7-A53C-DD9F51FCEBAC}"/>
              </a:ext>
            </a:extLst>
          </p:cNvPr>
          <p:cNvSpPr>
            <a:spLocks noGrp="1"/>
          </p:cNvSpPr>
          <p:nvPr>
            <p:ph idx="1"/>
          </p:nvPr>
        </p:nvSpPr>
        <p:spPr>
          <a:xfrm>
            <a:off x="323528" y="1488281"/>
            <a:ext cx="8066856" cy="3881437"/>
          </a:xfrm>
        </p:spPr>
        <p:txBody>
          <a:bodyPr>
            <a:normAutofit fontScale="92500" lnSpcReduction="20000"/>
          </a:bodyPr>
          <a:lstStyle/>
          <a:p>
            <a:r>
              <a:rPr lang="zh-CN" altLang="en-US" sz="2400" dirty="0"/>
              <a:t>简介</a:t>
            </a:r>
            <a:endParaRPr lang="en-US" altLang="zh-CN" sz="2400" dirty="0"/>
          </a:p>
          <a:p>
            <a:r>
              <a:rPr lang="zh-CN" altLang="en-US" sz="2400" dirty="0"/>
              <a:t>持久化</a:t>
            </a:r>
            <a:r>
              <a:rPr lang="en-US" altLang="zh-CN" sz="2400" dirty="0"/>
              <a:t>(Persistent)</a:t>
            </a:r>
            <a:r>
              <a:rPr lang="zh-CN" altLang="en-US" sz="2400" dirty="0"/>
              <a:t>数据结构又叫不可变</a:t>
            </a:r>
            <a:r>
              <a:rPr lang="en-US" altLang="zh-CN" sz="2400" dirty="0"/>
              <a:t>(Immutable)</a:t>
            </a:r>
            <a:r>
              <a:rPr lang="zh-CN" altLang="en-US" sz="2400" dirty="0"/>
              <a:t>数据结构，顾名思义，这类数据结构的内容是不可变的。 也就是说，对于这类数据结构的修改操作，都会返回一个新的副本，而原来的数据结构保存的内容不会有任何改变。 这样的数据结构是有意义的，比方说我们现在所编写的所有程序，都可以看作是一个状态机， 也就是说在程序运行的过程的每一个时刻，程序本身可以被看作存在一个状态</a:t>
            </a:r>
            <a:r>
              <a:rPr lang="en-US" altLang="zh-CN" sz="2400" dirty="0"/>
              <a:t>(State)</a:t>
            </a:r>
            <a:r>
              <a:rPr lang="zh-CN" altLang="en-US" sz="2400" dirty="0"/>
              <a:t>，我们的语句作用在当前状态上， 从而不断地产生出进一步的状态，由此循环往复。</a:t>
            </a:r>
            <a:endParaRPr lang="en-US" altLang="zh-CN" sz="2400" dirty="0"/>
          </a:p>
          <a:p>
            <a:r>
              <a:rPr lang="zh-CN" altLang="en-US" sz="2400" dirty="0"/>
              <a:t>可持久化数据结构，就是保存这个数据结构的所有历史版本，同时用它们之间的共用数据来减少时间和空间的损害。</a:t>
            </a:r>
          </a:p>
        </p:txBody>
      </p:sp>
    </p:spTree>
    <p:extLst>
      <p:ext uri="{BB962C8B-B14F-4D97-AF65-F5344CB8AC3E}">
        <p14:creationId xmlns:p14="http://schemas.microsoft.com/office/powerpoint/2010/main" val="31737344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F0E335-999E-414C-BA13-0D1A0620CD60}"/>
              </a:ext>
            </a:extLst>
          </p:cNvPr>
          <p:cNvSpPr>
            <a:spLocks noGrp="1"/>
          </p:cNvSpPr>
          <p:nvPr>
            <p:ph type="title"/>
          </p:nvPr>
        </p:nvSpPr>
        <p:spPr/>
        <p:txBody>
          <a:bodyPr/>
          <a:lstStyle/>
          <a:p>
            <a:r>
              <a:rPr lang="zh-CN" altLang="en-US" dirty="0"/>
              <a:t>可持久化线段树</a:t>
            </a:r>
          </a:p>
        </p:txBody>
      </p:sp>
      <p:sp>
        <p:nvSpPr>
          <p:cNvPr id="3" name="内容占位符 2">
            <a:extLst>
              <a:ext uri="{FF2B5EF4-FFF2-40B4-BE49-F238E27FC236}">
                <a16:creationId xmlns:a16="http://schemas.microsoft.com/office/drawing/2014/main" id="{882137C0-A512-44C0-A9E5-78F93BF01317}"/>
              </a:ext>
            </a:extLst>
          </p:cNvPr>
          <p:cNvSpPr>
            <a:spLocks noGrp="1"/>
          </p:cNvSpPr>
          <p:nvPr>
            <p:ph idx="1"/>
          </p:nvPr>
        </p:nvSpPr>
        <p:spPr>
          <a:xfrm>
            <a:off x="609600" y="1772816"/>
            <a:ext cx="6698704" cy="4475584"/>
          </a:xfrm>
        </p:spPr>
        <p:txBody>
          <a:bodyPr/>
          <a:lstStyle/>
          <a:p>
            <a:r>
              <a:rPr lang="zh-CN" altLang="en-US" sz="2400" dirty="0"/>
              <a:t>通常遇到的线段树都是构建之后结构不变化的，所以在修改关键值时，只有节点内的值受到影响，而树本身的结构不发生变化（比如左右子节点所表示的区间）。这为线段树进行可持久化提供了便利。我们每次修改的时候不直接改动原来节点的值，而是创建一系列新的节点。如果整棵树复制的话不仅非常耗费时间，而且占用空间太大。在线段树的单次修改中，实际上受到影响的节点是有限的，原来的节点可以得到重复利用。</a:t>
            </a:r>
            <a:endParaRPr lang="en-US" altLang="zh-CN" sz="2400" dirty="0"/>
          </a:p>
        </p:txBody>
      </p:sp>
    </p:spTree>
    <p:extLst>
      <p:ext uri="{BB962C8B-B14F-4D97-AF65-F5344CB8AC3E}">
        <p14:creationId xmlns:p14="http://schemas.microsoft.com/office/powerpoint/2010/main" val="30309378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EC89F3-769B-476C-B2CA-A9099D83D8A5}"/>
              </a:ext>
            </a:extLst>
          </p:cNvPr>
          <p:cNvSpPr>
            <a:spLocks noGrp="1"/>
          </p:cNvSpPr>
          <p:nvPr>
            <p:ph type="title"/>
          </p:nvPr>
        </p:nvSpPr>
        <p:spPr/>
        <p:txBody>
          <a:bodyPr/>
          <a:lstStyle/>
          <a:p>
            <a:r>
              <a:rPr lang="zh-CN" altLang="en-US" dirty="0"/>
              <a:t>可持久化线段树</a:t>
            </a:r>
          </a:p>
        </p:txBody>
      </p:sp>
      <p:pic>
        <p:nvPicPr>
          <p:cNvPr id="8" name="内容占位符 7">
            <a:extLst>
              <a:ext uri="{FF2B5EF4-FFF2-40B4-BE49-F238E27FC236}">
                <a16:creationId xmlns:a16="http://schemas.microsoft.com/office/drawing/2014/main" id="{5F476694-37D9-4F76-ADC7-BC80DE2448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8706" y="1904052"/>
            <a:ext cx="5410199" cy="3881437"/>
          </a:xfrm>
        </p:spPr>
      </p:pic>
    </p:spTree>
    <p:extLst>
      <p:ext uri="{BB962C8B-B14F-4D97-AF65-F5344CB8AC3E}">
        <p14:creationId xmlns:p14="http://schemas.microsoft.com/office/powerpoint/2010/main" val="30414040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835AC-47B5-40A7-9F94-7A4BA1E3C65E}"/>
              </a:ext>
            </a:extLst>
          </p:cNvPr>
          <p:cNvSpPr>
            <a:spLocks noGrp="1"/>
          </p:cNvSpPr>
          <p:nvPr>
            <p:ph type="title"/>
          </p:nvPr>
        </p:nvSpPr>
        <p:spPr/>
        <p:txBody>
          <a:bodyPr/>
          <a:lstStyle/>
          <a:p>
            <a:r>
              <a:rPr lang="zh-CN" altLang="en-US" dirty="0"/>
              <a:t>可持久化线段树</a:t>
            </a:r>
          </a:p>
        </p:txBody>
      </p:sp>
      <p:sp>
        <p:nvSpPr>
          <p:cNvPr id="3" name="内容占位符 2">
            <a:extLst>
              <a:ext uri="{FF2B5EF4-FFF2-40B4-BE49-F238E27FC236}">
                <a16:creationId xmlns:a16="http://schemas.microsoft.com/office/drawing/2014/main" id="{9113C5BE-E15B-4889-B234-5C95E4D4760A}"/>
              </a:ext>
            </a:extLst>
          </p:cNvPr>
          <p:cNvSpPr>
            <a:spLocks noGrp="1"/>
          </p:cNvSpPr>
          <p:nvPr>
            <p:ph idx="1"/>
          </p:nvPr>
        </p:nvSpPr>
        <p:spPr>
          <a:xfrm>
            <a:off x="609600" y="1930400"/>
            <a:ext cx="6984777" cy="3802856"/>
          </a:xfrm>
        </p:spPr>
        <p:txBody>
          <a:bodyPr/>
          <a:lstStyle/>
          <a:p>
            <a:r>
              <a:rPr lang="zh-CN" altLang="en-US" sz="2400" dirty="0"/>
              <a:t>可持久化线段树，又名函数式线段树，主席树。</a:t>
            </a:r>
            <a:endParaRPr lang="en-US" altLang="zh-CN" sz="2400" dirty="0"/>
          </a:p>
          <a:p>
            <a:endParaRPr lang="en-US" altLang="zh-CN" sz="2400" dirty="0"/>
          </a:p>
          <a:p>
            <a:r>
              <a:rPr lang="zh-CN" altLang="en-US" sz="2400" dirty="0"/>
              <a:t>所谓主席树呢，就是对原来的数列</a:t>
            </a:r>
            <a:r>
              <a:rPr lang="en-US" altLang="zh-CN" sz="2400" dirty="0"/>
              <a:t>[1…n]</a:t>
            </a:r>
            <a:r>
              <a:rPr lang="zh-CN" altLang="en-US" sz="2400" dirty="0"/>
              <a:t>的每一个前缀</a:t>
            </a:r>
            <a:r>
              <a:rPr lang="en-US" altLang="zh-CN" sz="2400" dirty="0"/>
              <a:t>[1..i]</a:t>
            </a:r>
            <a:r>
              <a:rPr lang="zh-CN" altLang="en-US" sz="2400" dirty="0"/>
              <a:t>（</a:t>
            </a:r>
            <a:r>
              <a:rPr lang="en-US" altLang="zh-CN" sz="2400" dirty="0"/>
              <a:t>1≤i≤n</a:t>
            </a:r>
            <a:r>
              <a:rPr lang="zh-CN" altLang="en-US" sz="2400" dirty="0"/>
              <a:t>）建立一棵线段树，每次增加一个节点</a:t>
            </a:r>
            <a:r>
              <a:rPr lang="en-US" altLang="zh-CN" sz="2400" dirty="0" err="1"/>
              <a:t>i</a:t>
            </a:r>
            <a:r>
              <a:rPr lang="en-US" altLang="zh-CN" sz="2400" dirty="0"/>
              <a:t>,</a:t>
            </a:r>
            <a:r>
              <a:rPr lang="zh-CN" altLang="en-US" sz="2400" dirty="0"/>
              <a:t>新的线段树</a:t>
            </a:r>
            <a:r>
              <a:rPr lang="en-US" altLang="zh-CN" sz="2400" dirty="0"/>
              <a:t>[1...i]</a:t>
            </a:r>
            <a:r>
              <a:rPr lang="zh-CN" altLang="en-US" sz="2400" dirty="0"/>
              <a:t>对比之前的</a:t>
            </a:r>
            <a:r>
              <a:rPr lang="en-US" altLang="zh-CN" sz="2400" dirty="0"/>
              <a:t>[1…i-1]</a:t>
            </a:r>
            <a:r>
              <a:rPr lang="zh-CN" altLang="en-US" sz="2400" dirty="0"/>
              <a:t>仅仅多了一个节点，包含此节点的在线段树上的区间最多为</a:t>
            </a:r>
            <a:r>
              <a:rPr lang="en-US" altLang="zh-CN" sz="2400" dirty="0"/>
              <a:t>log n</a:t>
            </a:r>
            <a:r>
              <a:rPr lang="zh-CN" altLang="en-US" sz="2400" dirty="0"/>
              <a:t>个，所以实际上我们只需要修改这</a:t>
            </a:r>
            <a:r>
              <a:rPr lang="en-US" altLang="zh-CN" sz="2400" dirty="0"/>
              <a:t>log n</a:t>
            </a:r>
            <a:r>
              <a:rPr lang="zh-CN" altLang="en-US" sz="2400" dirty="0"/>
              <a:t>个区间即可，其余的可以连向上一棵树代表的区间。</a:t>
            </a:r>
            <a:endParaRPr lang="en-US" altLang="zh-CN" sz="2400" dirty="0"/>
          </a:p>
        </p:txBody>
      </p:sp>
    </p:spTree>
    <p:extLst>
      <p:ext uri="{BB962C8B-B14F-4D97-AF65-F5344CB8AC3E}">
        <p14:creationId xmlns:p14="http://schemas.microsoft.com/office/powerpoint/2010/main" val="4129145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888DB224-0AFE-4B09-A08A-41A63A2AF54F}"/>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3" name="内容占位符 2">
            <a:extLst>
              <a:ext uri="{FF2B5EF4-FFF2-40B4-BE49-F238E27FC236}">
                <a16:creationId xmlns:a16="http://schemas.microsoft.com/office/drawing/2014/main" id="{A630DB4D-FD09-4F30-A9A3-5FD4D263C32E}"/>
              </a:ext>
            </a:extLst>
          </p:cNvPr>
          <p:cNvSpPr>
            <a:spLocks noGrp="1"/>
          </p:cNvSpPr>
          <p:nvPr>
            <p:ph idx="1"/>
          </p:nvPr>
        </p:nvSpPr>
        <p:spPr>
          <a:xfrm>
            <a:off x="619125" y="1844675"/>
            <a:ext cx="6348413" cy="4556125"/>
          </a:xfrm>
        </p:spPr>
        <p:txBody>
          <a:bodyPr rtlCol="0">
            <a:normAutofit fontScale="92500" lnSpcReduction="20000"/>
          </a:bodyPr>
          <a:lstStyle/>
          <a:p>
            <a:pPr eaLnBrk="1" fontAlgn="auto" hangingPunct="1">
              <a:spcAft>
                <a:spcPts val="0"/>
              </a:spcAft>
              <a:buFont typeface="Wingdings 3" charset="2"/>
              <a:buChar char=""/>
              <a:defRPr/>
            </a:pPr>
            <a:r>
              <a:rPr lang="zh-CN" altLang="en-US" sz="2800" dirty="0">
                <a:solidFill>
                  <a:schemeClr val="tx1">
                    <a:lumMod val="75000"/>
                    <a:lumOff val="25000"/>
                  </a:schemeClr>
                </a:solidFill>
              </a:rPr>
              <a:t>基本操作：</a:t>
            </a:r>
            <a:endParaRPr lang="en-US" altLang="zh-CN" sz="2800" dirty="0">
              <a:solidFill>
                <a:schemeClr val="tx1">
                  <a:lumMod val="75000"/>
                  <a:lumOff val="25000"/>
                </a:schemeClr>
              </a:solidFill>
            </a:endParaRPr>
          </a:p>
          <a:p>
            <a:pPr eaLnBrk="1" fontAlgn="auto" hangingPunct="1">
              <a:spcAft>
                <a:spcPts val="0"/>
              </a:spcAft>
              <a:buFont typeface="Wingdings 3" charset="2"/>
              <a:buChar char=""/>
              <a:defRPr/>
            </a:pPr>
            <a:r>
              <a:rPr lang="zh-CN" altLang="en-US" sz="2800" dirty="0">
                <a:solidFill>
                  <a:schemeClr val="tx1">
                    <a:lumMod val="75000"/>
                    <a:lumOff val="25000"/>
                  </a:schemeClr>
                </a:solidFill>
              </a:rPr>
              <a:t>查找</a:t>
            </a:r>
            <a:endParaRPr lang="en-US" altLang="zh-CN" sz="2800" dirty="0">
              <a:solidFill>
                <a:schemeClr val="tx1">
                  <a:lumMod val="75000"/>
                  <a:lumOff val="25000"/>
                </a:schemeClr>
              </a:solidFill>
            </a:endParaRPr>
          </a:p>
          <a:p>
            <a:pPr eaLnBrk="1" fontAlgn="auto" hangingPunct="1">
              <a:spcAft>
                <a:spcPts val="0"/>
              </a:spcAft>
              <a:buFont typeface="Wingdings 3" charset="2"/>
              <a:buChar char=""/>
              <a:defRPr/>
            </a:pPr>
            <a:r>
              <a:rPr lang="zh-CN" altLang="en-US" sz="2800" dirty="0">
                <a:solidFill>
                  <a:schemeClr val="tx1">
                    <a:lumMod val="75000"/>
                    <a:lumOff val="25000"/>
                  </a:schemeClr>
                </a:solidFill>
              </a:rPr>
              <a:t>插入</a:t>
            </a:r>
            <a:endParaRPr lang="en-US" altLang="zh-CN" sz="2800" dirty="0">
              <a:solidFill>
                <a:schemeClr val="tx1">
                  <a:lumMod val="75000"/>
                  <a:lumOff val="25000"/>
                </a:schemeClr>
              </a:solidFill>
            </a:endParaRPr>
          </a:p>
          <a:p>
            <a:pPr eaLnBrk="1" fontAlgn="auto" hangingPunct="1">
              <a:spcAft>
                <a:spcPts val="0"/>
              </a:spcAft>
              <a:buFont typeface="Wingdings 3" charset="2"/>
              <a:buChar char=""/>
              <a:defRPr/>
            </a:pPr>
            <a:r>
              <a:rPr lang="zh-CN" altLang="en-US" sz="2800" dirty="0">
                <a:solidFill>
                  <a:schemeClr val="tx1">
                    <a:lumMod val="75000"/>
                    <a:lumOff val="25000"/>
                  </a:schemeClr>
                </a:solidFill>
              </a:rPr>
              <a:t>区间翻转</a:t>
            </a:r>
            <a:endParaRPr lang="en-US" altLang="zh-CN" sz="2800" dirty="0">
              <a:solidFill>
                <a:schemeClr val="tx1">
                  <a:lumMod val="75000"/>
                  <a:lumOff val="25000"/>
                </a:schemeClr>
              </a:solidFill>
            </a:endParaRPr>
          </a:p>
          <a:p>
            <a:pPr eaLnBrk="1" fontAlgn="auto" hangingPunct="1">
              <a:spcAft>
                <a:spcPts val="0"/>
              </a:spcAft>
              <a:buFont typeface="Wingdings 3" charset="2"/>
              <a:buChar char=""/>
              <a:defRPr/>
            </a:pPr>
            <a:r>
              <a:rPr lang="zh-CN" altLang="en-US" sz="2800" dirty="0">
                <a:solidFill>
                  <a:schemeClr val="tx1">
                    <a:lumMod val="75000"/>
                    <a:lumOff val="25000"/>
                  </a:schemeClr>
                </a:solidFill>
              </a:rPr>
              <a:t>删除</a:t>
            </a:r>
            <a:endParaRPr lang="en-US" altLang="zh-CN" sz="2800" dirty="0">
              <a:solidFill>
                <a:schemeClr val="tx1">
                  <a:lumMod val="75000"/>
                  <a:lumOff val="25000"/>
                </a:schemeClr>
              </a:solidFill>
            </a:endParaRPr>
          </a:p>
          <a:p>
            <a:pPr eaLnBrk="1" fontAlgn="auto" hangingPunct="1">
              <a:spcAft>
                <a:spcPts val="0"/>
              </a:spcAft>
              <a:buFont typeface="Wingdings 3" charset="2"/>
              <a:buChar char=""/>
              <a:defRPr/>
            </a:pPr>
            <a:r>
              <a:rPr lang="zh-CN" altLang="en-US" sz="2800" dirty="0">
                <a:solidFill>
                  <a:schemeClr val="tx1">
                    <a:lumMod val="75000"/>
                    <a:lumOff val="25000"/>
                  </a:schemeClr>
                </a:solidFill>
              </a:rPr>
              <a:t>寻找最大值</a:t>
            </a:r>
            <a:endParaRPr lang="en-US" altLang="zh-CN" sz="2800" dirty="0">
              <a:solidFill>
                <a:schemeClr val="tx1">
                  <a:lumMod val="75000"/>
                  <a:lumOff val="25000"/>
                </a:schemeClr>
              </a:solidFill>
            </a:endParaRPr>
          </a:p>
          <a:p>
            <a:pPr eaLnBrk="1" fontAlgn="auto" hangingPunct="1">
              <a:spcAft>
                <a:spcPts val="0"/>
              </a:spcAft>
              <a:buFont typeface="Wingdings 3" charset="2"/>
              <a:buChar char=""/>
              <a:defRPr/>
            </a:pPr>
            <a:r>
              <a:rPr lang="zh-CN" altLang="en-US" sz="2800" dirty="0">
                <a:solidFill>
                  <a:schemeClr val="tx1">
                    <a:lumMod val="75000"/>
                    <a:lumOff val="25000"/>
                  </a:schemeClr>
                </a:solidFill>
              </a:rPr>
              <a:t>寻找最小值</a:t>
            </a:r>
            <a:endParaRPr lang="en-US" altLang="zh-CN" sz="2800" dirty="0">
              <a:solidFill>
                <a:schemeClr val="tx1">
                  <a:lumMod val="75000"/>
                  <a:lumOff val="25000"/>
                </a:schemeClr>
              </a:solidFill>
            </a:endParaRPr>
          </a:p>
          <a:p>
            <a:pPr eaLnBrk="1" fontAlgn="auto" hangingPunct="1">
              <a:spcAft>
                <a:spcPts val="0"/>
              </a:spcAft>
              <a:buFont typeface="Wingdings 3" charset="2"/>
              <a:buChar char=""/>
              <a:defRPr/>
            </a:pPr>
            <a:r>
              <a:rPr lang="zh-CN" altLang="en-US" sz="2800" dirty="0">
                <a:solidFill>
                  <a:schemeClr val="tx1">
                    <a:lumMod val="75000"/>
                    <a:lumOff val="25000"/>
                  </a:schemeClr>
                </a:solidFill>
              </a:rPr>
              <a:t>求一个刚好比当前的值大的值</a:t>
            </a:r>
            <a:endParaRPr lang="en-US" altLang="zh-CN" sz="2800" dirty="0">
              <a:solidFill>
                <a:schemeClr val="tx1">
                  <a:lumMod val="75000"/>
                  <a:lumOff val="25000"/>
                </a:schemeClr>
              </a:solidFill>
            </a:endParaRPr>
          </a:p>
          <a:p>
            <a:pPr eaLnBrk="1" fontAlgn="auto" hangingPunct="1">
              <a:spcAft>
                <a:spcPts val="0"/>
              </a:spcAft>
              <a:buFont typeface="Wingdings 3" charset="2"/>
              <a:buChar char=""/>
              <a:defRPr/>
            </a:pPr>
            <a:r>
              <a:rPr lang="zh-CN" altLang="en-US" sz="2800" dirty="0">
                <a:solidFill>
                  <a:schemeClr val="tx1">
                    <a:lumMod val="75000"/>
                    <a:lumOff val="25000"/>
                  </a:schemeClr>
                </a:solidFill>
              </a:rPr>
              <a:t>求一个刚好比当前的值小的值</a:t>
            </a:r>
            <a:endParaRPr lang="en-US" altLang="zh-CN" sz="2800" dirty="0">
              <a:solidFill>
                <a:schemeClr val="tx1">
                  <a:lumMod val="75000"/>
                  <a:lumOff val="25000"/>
                </a:schemeClr>
              </a:solidFill>
            </a:endParaRPr>
          </a:p>
          <a:p>
            <a:pPr eaLnBrk="1" fontAlgn="auto" hangingPunct="1">
              <a:spcAft>
                <a:spcPts val="0"/>
              </a:spcAft>
              <a:buFont typeface="Wingdings 3" charset="2"/>
              <a:buChar char=""/>
              <a:defRPr/>
            </a:pPr>
            <a:r>
              <a:rPr lang="en-US" altLang="zh-CN" sz="2800" dirty="0">
                <a:solidFill>
                  <a:schemeClr val="tx1">
                    <a:lumMod val="75000"/>
                    <a:lumOff val="25000"/>
                  </a:schemeClr>
                </a:solidFill>
              </a:rPr>
              <a:t>······</a:t>
            </a:r>
            <a:endParaRPr lang="zh-CN" altLang="en-US" sz="2800" dirty="0">
              <a:solidFill>
                <a:schemeClr val="tx1">
                  <a:lumMod val="75000"/>
                  <a:lumOff val="25000"/>
                </a:schemeClr>
              </a:solidFill>
            </a:endParaRPr>
          </a:p>
        </p:txBody>
      </p:sp>
      <p:sp>
        <p:nvSpPr>
          <p:cNvPr id="6" name="文本框 5">
            <a:extLst>
              <a:ext uri="{FF2B5EF4-FFF2-40B4-BE49-F238E27FC236}">
                <a16:creationId xmlns:a16="http://schemas.microsoft.com/office/drawing/2014/main" id="{6D497B65-8368-4672-AC6D-CC00F608FEEE}"/>
              </a:ext>
            </a:extLst>
          </p:cNvPr>
          <p:cNvSpPr txBox="1">
            <a:spLocks noChangeArrowheads="1"/>
          </p:cNvSpPr>
          <p:nvPr/>
        </p:nvSpPr>
        <p:spPr bwMode="auto">
          <a:xfrm>
            <a:off x="3348038" y="2598738"/>
            <a:ext cx="49609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zh-CN" sz="4800">
                <a:solidFill>
                  <a:srgbClr val="00B0F0"/>
                </a:solidFill>
                <a:latin typeface="Calibri" panose="020F0502020204030204" pitchFamily="34" charset="0"/>
              </a:rPr>
              <a:t>Splay</a:t>
            </a:r>
            <a:r>
              <a:rPr lang="zh-CN" altLang="en-US" sz="4800">
                <a:solidFill>
                  <a:srgbClr val="00B0F0"/>
                </a:solidFill>
                <a:latin typeface="Calibri" panose="020F0502020204030204" pitchFamily="34" charset="0"/>
              </a:rPr>
              <a:t>操作是基础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A9818F-CB97-4071-85F6-043E35725EA4}"/>
              </a:ext>
            </a:extLst>
          </p:cNvPr>
          <p:cNvSpPr>
            <a:spLocks noGrp="1"/>
          </p:cNvSpPr>
          <p:nvPr>
            <p:ph type="title"/>
          </p:nvPr>
        </p:nvSpPr>
        <p:spPr/>
        <p:txBody>
          <a:bodyPr/>
          <a:lstStyle/>
          <a:p>
            <a:r>
              <a:rPr lang="zh-CN" altLang="en-US" dirty="0"/>
              <a:t>可持久化线段树</a:t>
            </a:r>
          </a:p>
        </p:txBody>
      </p:sp>
      <p:sp>
        <p:nvSpPr>
          <p:cNvPr id="3" name="内容占位符 2">
            <a:extLst>
              <a:ext uri="{FF2B5EF4-FFF2-40B4-BE49-F238E27FC236}">
                <a16:creationId xmlns:a16="http://schemas.microsoft.com/office/drawing/2014/main" id="{969F85FF-45ED-4E04-8A91-1F671E5BADCF}"/>
              </a:ext>
            </a:extLst>
          </p:cNvPr>
          <p:cNvSpPr>
            <a:spLocks noGrp="1"/>
          </p:cNvSpPr>
          <p:nvPr>
            <p:ph idx="1"/>
          </p:nvPr>
        </p:nvSpPr>
        <p:spPr/>
        <p:txBody>
          <a:bodyPr/>
          <a:lstStyle/>
          <a:p>
            <a:r>
              <a:rPr lang="zh-CN" altLang="en-US" sz="2400" dirty="0"/>
              <a:t>对于区间修改，我们可以通过打标记来处理，当前节点如果被全部覆盖</a:t>
            </a:r>
            <a:r>
              <a:rPr lang="en-US" altLang="zh-CN" sz="2400" dirty="0"/>
              <a:t>,</a:t>
            </a:r>
            <a:r>
              <a:rPr lang="zh-CN" altLang="en-US" sz="2400" dirty="0"/>
              <a:t>那就建一个节点修改一下打上标记就好了</a:t>
            </a:r>
            <a:r>
              <a:rPr lang="en-US" altLang="zh-CN" sz="2400" dirty="0"/>
              <a:t>;</a:t>
            </a:r>
            <a:r>
              <a:rPr lang="zh-CN" altLang="en-US" sz="2400" dirty="0"/>
              <a:t>如果当前节点没有被全部覆盖</a:t>
            </a:r>
            <a:r>
              <a:rPr lang="en-US" altLang="zh-CN" sz="2400" dirty="0"/>
              <a:t>,</a:t>
            </a:r>
            <a:r>
              <a:rPr lang="zh-CN" altLang="en-US" sz="2400" dirty="0"/>
              <a:t>那就把他的子节点里被全部覆盖的那个新建节点修改打标记。</a:t>
            </a:r>
            <a:endParaRPr lang="en-US" altLang="zh-CN" sz="2400" dirty="0"/>
          </a:p>
          <a:p>
            <a:r>
              <a:rPr lang="zh-CN" altLang="en-US" sz="2400" dirty="0"/>
              <a:t>代码比较简单，相信同学们都会了。</a:t>
            </a:r>
            <a:endParaRPr lang="en-US" altLang="zh-CN" sz="2400" dirty="0"/>
          </a:p>
        </p:txBody>
      </p:sp>
    </p:spTree>
    <p:extLst>
      <p:ext uri="{BB962C8B-B14F-4D97-AF65-F5344CB8AC3E}">
        <p14:creationId xmlns:p14="http://schemas.microsoft.com/office/powerpoint/2010/main" val="5556352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81BDA4-B4DD-4D67-986D-DDD501C7988D}"/>
              </a:ext>
            </a:extLst>
          </p:cNvPr>
          <p:cNvSpPr>
            <a:spLocks noGrp="1"/>
          </p:cNvSpPr>
          <p:nvPr>
            <p:ph type="title"/>
          </p:nvPr>
        </p:nvSpPr>
        <p:spPr/>
        <p:txBody>
          <a:bodyPr/>
          <a:lstStyle/>
          <a:p>
            <a:r>
              <a:rPr lang="zh-CN" altLang="en-US" dirty="0"/>
              <a:t>可持久化线段树</a:t>
            </a:r>
          </a:p>
        </p:txBody>
      </p:sp>
      <p:sp>
        <p:nvSpPr>
          <p:cNvPr id="3" name="内容占位符 2">
            <a:extLst>
              <a:ext uri="{FF2B5EF4-FFF2-40B4-BE49-F238E27FC236}">
                <a16:creationId xmlns:a16="http://schemas.microsoft.com/office/drawing/2014/main" id="{8B43B77D-2E24-4E0A-8B64-0FB67A145006}"/>
              </a:ext>
            </a:extLst>
          </p:cNvPr>
          <p:cNvSpPr>
            <a:spLocks noGrp="1"/>
          </p:cNvSpPr>
          <p:nvPr>
            <p:ph idx="1"/>
          </p:nvPr>
        </p:nvSpPr>
        <p:spPr/>
        <p:txBody>
          <a:bodyPr/>
          <a:lstStyle/>
          <a:p>
            <a:r>
              <a:rPr lang="zh-CN" altLang="en-US" sz="2800" dirty="0"/>
              <a:t>感受一道经典例题吧</a:t>
            </a:r>
            <a:endParaRPr lang="en-US" altLang="zh-CN" sz="2800" dirty="0"/>
          </a:p>
          <a:p>
            <a:r>
              <a:rPr lang="zh-CN" altLang="en-US" sz="2800" dirty="0"/>
              <a:t>在线求区间</a:t>
            </a:r>
            <a:r>
              <a:rPr lang="en-US" altLang="zh-CN" sz="2800" dirty="0"/>
              <a:t>[</a:t>
            </a:r>
            <a:r>
              <a:rPr lang="en-US" altLang="zh-CN" sz="2800" dirty="0" err="1"/>
              <a:t>l,r</a:t>
            </a:r>
            <a:r>
              <a:rPr lang="en-US" altLang="zh-CN" sz="2800" dirty="0"/>
              <a:t>]</a:t>
            </a:r>
            <a:r>
              <a:rPr lang="zh-CN" altLang="en-US" sz="2800" dirty="0"/>
              <a:t>之间的第</a:t>
            </a:r>
            <a:r>
              <a:rPr lang="en-US" altLang="zh-CN" sz="2800" dirty="0"/>
              <a:t>k</a:t>
            </a:r>
            <a:r>
              <a:rPr lang="zh-CN" altLang="en-US" sz="2800" dirty="0"/>
              <a:t>大的值。</a:t>
            </a:r>
            <a:endParaRPr lang="en-US" altLang="zh-CN" sz="2800" dirty="0"/>
          </a:p>
          <a:p>
            <a:endParaRPr lang="zh-CN" altLang="en-US" dirty="0"/>
          </a:p>
        </p:txBody>
      </p:sp>
      <p:sp>
        <p:nvSpPr>
          <p:cNvPr id="4" name="文本框 3">
            <a:extLst>
              <a:ext uri="{FF2B5EF4-FFF2-40B4-BE49-F238E27FC236}">
                <a16:creationId xmlns:a16="http://schemas.microsoft.com/office/drawing/2014/main" id="{F3557A68-FC9E-46DF-8826-F2FBBDBAF7F2}"/>
              </a:ext>
            </a:extLst>
          </p:cNvPr>
          <p:cNvSpPr txBox="1"/>
          <p:nvPr/>
        </p:nvSpPr>
        <p:spPr>
          <a:xfrm>
            <a:off x="827584" y="3717032"/>
            <a:ext cx="6840760" cy="1200329"/>
          </a:xfrm>
          <a:prstGeom prst="rect">
            <a:avLst/>
          </a:prstGeom>
          <a:noFill/>
        </p:spPr>
        <p:txBody>
          <a:bodyPr wrap="square" rtlCol="0">
            <a:spAutoFit/>
          </a:bodyPr>
          <a:lstStyle/>
          <a:p>
            <a:r>
              <a:rPr lang="zh-CN" altLang="en-US" sz="2400" dirty="0"/>
              <a:t>显然我们可以发现，这道题我们只需要建一棵主席树（本质权值线段树）然后再以</a:t>
            </a:r>
            <a:r>
              <a:rPr lang="en-US" altLang="zh-CN" sz="2400" dirty="0"/>
              <a:t>r</a:t>
            </a:r>
            <a:r>
              <a:rPr lang="zh-CN" altLang="en-US" sz="2400" dirty="0"/>
              <a:t>为根与以</a:t>
            </a:r>
            <a:r>
              <a:rPr lang="en-US" altLang="zh-CN" sz="2400" dirty="0"/>
              <a:t>l-1</a:t>
            </a:r>
            <a:r>
              <a:rPr lang="zh-CN" altLang="en-US" sz="2400" dirty="0"/>
              <a:t>为根的线段树上做差，二分即可。</a:t>
            </a:r>
            <a:endParaRPr lang="en-US" altLang="zh-CN" sz="2400" dirty="0"/>
          </a:p>
        </p:txBody>
      </p:sp>
    </p:spTree>
    <p:extLst>
      <p:ext uri="{BB962C8B-B14F-4D97-AF65-F5344CB8AC3E}">
        <p14:creationId xmlns:p14="http://schemas.microsoft.com/office/powerpoint/2010/main" val="402588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219851-3AA9-46E5-A352-6F8C6E7FF135}"/>
              </a:ext>
            </a:extLst>
          </p:cNvPr>
          <p:cNvSpPr>
            <a:spLocks noGrp="1"/>
          </p:cNvSpPr>
          <p:nvPr>
            <p:ph type="title"/>
          </p:nvPr>
        </p:nvSpPr>
        <p:spPr/>
        <p:txBody>
          <a:bodyPr/>
          <a:lstStyle/>
          <a:p>
            <a:r>
              <a:rPr lang="zh-CN" altLang="en-US" dirty="0"/>
              <a:t>可持久化线段树</a:t>
            </a:r>
          </a:p>
        </p:txBody>
      </p:sp>
      <p:sp>
        <p:nvSpPr>
          <p:cNvPr id="3" name="内容占位符 2">
            <a:extLst>
              <a:ext uri="{FF2B5EF4-FFF2-40B4-BE49-F238E27FC236}">
                <a16:creationId xmlns:a16="http://schemas.microsoft.com/office/drawing/2014/main" id="{EFC7FF43-FAC5-434C-84C2-78CFB82EEE46}"/>
              </a:ext>
            </a:extLst>
          </p:cNvPr>
          <p:cNvSpPr>
            <a:spLocks noGrp="1"/>
          </p:cNvSpPr>
          <p:nvPr>
            <p:ph idx="1"/>
          </p:nvPr>
        </p:nvSpPr>
        <p:spPr>
          <a:xfrm>
            <a:off x="609600" y="1628800"/>
            <a:ext cx="7130752" cy="3881437"/>
          </a:xfrm>
        </p:spPr>
        <p:txBody>
          <a:bodyPr>
            <a:normAutofit fontScale="92500" lnSpcReduction="20000"/>
          </a:bodyPr>
          <a:lstStyle/>
          <a:p>
            <a:r>
              <a:rPr lang="zh-CN" altLang="en-US" sz="2400" dirty="0"/>
              <a:t>还是上一道题，如果添加了修改操作呢？</a:t>
            </a:r>
            <a:endParaRPr lang="en-US" altLang="zh-CN" sz="2400" dirty="0"/>
          </a:p>
          <a:p>
            <a:r>
              <a:rPr lang="zh-CN" altLang="en-US" sz="2400" dirty="0"/>
              <a:t>对于动态查询的主席树，如果修改一个点的值，我们肯定不能修改所有包含这个点的线段树，时间复杂度无法承受。</a:t>
            </a:r>
            <a:endParaRPr lang="en-US" altLang="zh-CN" sz="2400" dirty="0"/>
          </a:p>
          <a:p>
            <a:r>
              <a:rPr lang="zh-CN" altLang="en-US" sz="2400" dirty="0"/>
              <a:t>那么我们就可以套上树状数组，个人感觉这里比较难懂。</a:t>
            </a:r>
            <a:endParaRPr lang="en-US" altLang="zh-CN" sz="2400" dirty="0"/>
          </a:p>
          <a:p>
            <a:r>
              <a:rPr lang="zh-CN" altLang="en-US" sz="2400" dirty="0"/>
              <a:t>树状数组的每个节点都是一颗线段树，但这棵线段树不再保存每个前缀的信息了，而是由树状数组的</a:t>
            </a:r>
            <a:r>
              <a:rPr lang="en-US" altLang="zh-CN" sz="2400" dirty="0"/>
              <a:t>sum</a:t>
            </a:r>
            <a:r>
              <a:rPr lang="zh-CN" altLang="en-US" sz="2400" dirty="0"/>
              <a:t>函数计算出这个前缀的信息，那么显而易见这棵线段树保存的是辅助数组</a:t>
            </a:r>
            <a:r>
              <a:rPr lang="en-US" altLang="zh-CN" sz="2400" dirty="0"/>
              <a:t>S</a:t>
            </a:r>
            <a:r>
              <a:rPr lang="zh-CN" altLang="en-US" sz="2400" dirty="0"/>
              <a:t>的值，即</a:t>
            </a:r>
            <a:r>
              <a:rPr lang="en-US" altLang="zh-CN" sz="2400" dirty="0"/>
              <a:t>S=A[i-lowbit+1]+...+A[</a:t>
            </a:r>
            <a:r>
              <a:rPr lang="en-US" altLang="zh-CN" sz="2400" dirty="0" err="1"/>
              <a:t>i</a:t>
            </a:r>
            <a:r>
              <a:rPr lang="en-US" altLang="zh-CN" sz="2400" dirty="0"/>
              <a:t>],</a:t>
            </a:r>
            <a:r>
              <a:rPr lang="zh-CN" altLang="en-US" sz="2400" dirty="0"/>
              <a:t>其中</a:t>
            </a:r>
            <a:r>
              <a:rPr lang="en-US" altLang="zh-CN" sz="2400" dirty="0"/>
              <a:t>A[</a:t>
            </a:r>
            <a:r>
              <a:rPr lang="en-US" altLang="zh-CN" sz="2400" dirty="0" err="1"/>
              <a:t>i</a:t>
            </a:r>
            <a:r>
              <a:rPr lang="en-US" altLang="zh-CN" sz="2400" dirty="0"/>
              <a:t>]</a:t>
            </a:r>
            <a:r>
              <a:rPr lang="zh-CN" altLang="en-US" sz="2400" dirty="0"/>
              <a:t>表示值为</a:t>
            </a:r>
            <a:r>
              <a:rPr lang="en-US" altLang="zh-CN" sz="2400" dirty="0" err="1"/>
              <a:t>i</a:t>
            </a:r>
            <a:r>
              <a:rPr lang="zh-CN" altLang="en-US" sz="2400" dirty="0"/>
              <a:t>的元素出现的次数。</a:t>
            </a:r>
          </a:p>
          <a:p>
            <a:endParaRPr lang="zh-CN" altLang="en-US" sz="3200" dirty="0"/>
          </a:p>
        </p:txBody>
      </p:sp>
    </p:spTree>
    <p:extLst>
      <p:ext uri="{BB962C8B-B14F-4D97-AF65-F5344CB8AC3E}">
        <p14:creationId xmlns:p14="http://schemas.microsoft.com/office/powerpoint/2010/main" val="323000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07214C-E2AB-47DB-AB16-3409250ED125}"/>
              </a:ext>
            </a:extLst>
          </p:cNvPr>
          <p:cNvSpPr>
            <a:spLocks noGrp="1"/>
          </p:cNvSpPr>
          <p:nvPr>
            <p:ph type="title"/>
          </p:nvPr>
        </p:nvSpPr>
        <p:spPr/>
        <p:txBody>
          <a:bodyPr/>
          <a:lstStyle/>
          <a:p>
            <a:r>
              <a:rPr lang="zh-CN" altLang="en-US" dirty="0"/>
              <a:t>可持久化线段树</a:t>
            </a:r>
          </a:p>
        </p:txBody>
      </p:sp>
      <p:sp>
        <p:nvSpPr>
          <p:cNvPr id="3" name="内容占位符 2">
            <a:extLst>
              <a:ext uri="{FF2B5EF4-FFF2-40B4-BE49-F238E27FC236}">
                <a16:creationId xmlns:a16="http://schemas.microsoft.com/office/drawing/2014/main" id="{1C5D2D08-11B4-4786-85EA-DB7C00A549CD}"/>
              </a:ext>
            </a:extLst>
          </p:cNvPr>
          <p:cNvSpPr>
            <a:spLocks noGrp="1"/>
          </p:cNvSpPr>
          <p:nvPr>
            <p:ph idx="1"/>
          </p:nvPr>
        </p:nvSpPr>
        <p:spPr>
          <a:xfrm>
            <a:off x="609600" y="2160588"/>
            <a:ext cx="6770712" cy="3881437"/>
          </a:xfrm>
        </p:spPr>
        <p:txBody>
          <a:bodyPr/>
          <a:lstStyle/>
          <a:p>
            <a:r>
              <a:rPr lang="zh-CN" altLang="en-US" sz="2400" dirty="0"/>
              <a:t>小结：</a:t>
            </a:r>
            <a:endParaRPr lang="en-US" altLang="zh-CN" sz="2400" dirty="0"/>
          </a:p>
          <a:p>
            <a:r>
              <a:rPr lang="zh-CN" altLang="en-US" sz="2400" dirty="0"/>
              <a:t>其实我觉得，可持久化线段树可以简单的被认为是利用了使用历史版本和动态开点思想的线段树，每一次修改，最多只涉及到</a:t>
            </a:r>
            <a:r>
              <a:rPr lang="en-US" altLang="zh-CN" sz="2400" dirty="0"/>
              <a:t>log n</a:t>
            </a:r>
            <a:r>
              <a:rPr lang="zh-CN" altLang="en-US" sz="2400" dirty="0"/>
              <a:t>个线段树上的节点，从而保证时间与空间复杂度。</a:t>
            </a:r>
            <a:endParaRPr lang="en-US" altLang="zh-CN" sz="2400" dirty="0"/>
          </a:p>
          <a:p>
            <a:r>
              <a:rPr lang="zh-CN" altLang="en-US" sz="2400" dirty="0"/>
              <a:t>题目：</a:t>
            </a:r>
            <a:endParaRPr lang="en-US" altLang="zh-CN" sz="2400" dirty="0"/>
          </a:p>
          <a:p>
            <a:r>
              <a:rPr lang="en-US" altLang="zh-CN" sz="2400" dirty="0"/>
              <a:t>ZOJ 2112 Dynamic Rankings</a:t>
            </a:r>
          </a:p>
          <a:p>
            <a:r>
              <a:rPr lang="en-US" altLang="zh-CN" sz="2400" dirty="0"/>
              <a:t>JZOJ 5295 Create</a:t>
            </a:r>
            <a:endParaRPr lang="zh-CN" altLang="en-US" sz="2400" dirty="0"/>
          </a:p>
        </p:txBody>
      </p:sp>
    </p:spTree>
    <p:extLst>
      <p:ext uri="{BB962C8B-B14F-4D97-AF65-F5344CB8AC3E}">
        <p14:creationId xmlns:p14="http://schemas.microsoft.com/office/powerpoint/2010/main" val="3848251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D0185F-99C5-4380-A495-F1B9914C8DEF}"/>
              </a:ext>
            </a:extLst>
          </p:cNvPr>
          <p:cNvSpPr>
            <a:spLocks noGrp="1"/>
          </p:cNvSpPr>
          <p:nvPr>
            <p:ph type="title"/>
          </p:nvPr>
        </p:nvSpPr>
        <p:spPr/>
        <p:txBody>
          <a:bodyPr/>
          <a:lstStyle/>
          <a:p>
            <a:r>
              <a:rPr lang="zh-CN" altLang="en-US" dirty="0"/>
              <a:t>可持久化</a:t>
            </a:r>
            <a:r>
              <a:rPr lang="en-US" altLang="zh-CN" dirty="0"/>
              <a:t>Treap</a:t>
            </a:r>
            <a:endParaRPr lang="zh-CN" altLang="en-US" dirty="0"/>
          </a:p>
        </p:txBody>
      </p:sp>
      <p:sp>
        <p:nvSpPr>
          <p:cNvPr id="3" name="内容占位符 2">
            <a:extLst>
              <a:ext uri="{FF2B5EF4-FFF2-40B4-BE49-F238E27FC236}">
                <a16:creationId xmlns:a16="http://schemas.microsoft.com/office/drawing/2014/main" id="{2596DA18-C3ED-482C-BAC7-2B98875BB04D}"/>
              </a:ext>
            </a:extLst>
          </p:cNvPr>
          <p:cNvSpPr>
            <a:spLocks noGrp="1"/>
          </p:cNvSpPr>
          <p:nvPr>
            <p:ph idx="1"/>
          </p:nvPr>
        </p:nvSpPr>
        <p:spPr>
          <a:xfrm>
            <a:off x="609600" y="2160588"/>
            <a:ext cx="6554688" cy="3881437"/>
          </a:xfrm>
        </p:spPr>
        <p:txBody>
          <a:bodyPr/>
          <a:lstStyle/>
          <a:p>
            <a:r>
              <a:rPr lang="zh-CN" altLang="en-US" sz="2400" dirty="0"/>
              <a:t>因为 </a:t>
            </a:r>
            <a:r>
              <a:rPr lang="en-US" altLang="zh-CN" sz="2400" dirty="0"/>
              <a:t>FHQ Treap </a:t>
            </a:r>
            <a:r>
              <a:rPr lang="zh-CN" altLang="en-US" sz="2400" dirty="0"/>
              <a:t>不需要旋转，因此可以支持可持久化，与其他可持久化数据结构一样，我们使用一个 </a:t>
            </a:r>
            <a:r>
              <a:rPr lang="en-US" altLang="zh-CN" sz="2400" dirty="0"/>
              <a:t>root </a:t>
            </a:r>
            <a:r>
              <a:rPr lang="zh-CN" altLang="en-US" sz="2400" dirty="0"/>
              <a:t>数组来表示不同版本对应的根</a:t>
            </a:r>
          </a:p>
          <a:p>
            <a:endParaRPr lang="zh-CN" altLang="en-US" sz="2400" dirty="0"/>
          </a:p>
          <a:p>
            <a:r>
              <a:rPr lang="en-US" altLang="zh-CN" sz="2400" dirty="0"/>
              <a:t>FHQ Treap </a:t>
            </a:r>
            <a:r>
              <a:rPr lang="zh-CN" altLang="en-US" sz="2400" dirty="0"/>
              <a:t>的持久化只需要在 </a:t>
            </a:r>
            <a:r>
              <a:rPr lang="en-US" altLang="zh-CN" sz="2400" dirty="0"/>
              <a:t>split </a:t>
            </a:r>
            <a:r>
              <a:rPr lang="zh-CN" altLang="en-US" sz="2400" dirty="0"/>
              <a:t>和</a:t>
            </a:r>
            <a:r>
              <a:rPr lang="en-US" altLang="zh-CN" sz="2400" dirty="0"/>
              <a:t>merge</a:t>
            </a:r>
            <a:r>
              <a:rPr lang="zh-CN" altLang="en-US" sz="2400" dirty="0"/>
              <a:t>过程中，基于原树复制一个一样的节点，再进行操作</a:t>
            </a:r>
          </a:p>
        </p:txBody>
      </p:sp>
    </p:spTree>
    <p:extLst>
      <p:ext uri="{BB962C8B-B14F-4D97-AF65-F5344CB8AC3E}">
        <p14:creationId xmlns:p14="http://schemas.microsoft.com/office/powerpoint/2010/main" val="2774452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ED8FFA-D427-4CFD-8A4D-21368B784233}"/>
              </a:ext>
            </a:extLst>
          </p:cNvPr>
          <p:cNvSpPr>
            <a:spLocks noGrp="1"/>
          </p:cNvSpPr>
          <p:nvPr>
            <p:ph type="title"/>
          </p:nvPr>
        </p:nvSpPr>
        <p:spPr/>
        <p:txBody>
          <a:bodyPr/>
          <a:lstStyle/>
          <a:p>
            <a:r>
              <a:rPr lang="zh-CN" altLang="en-US" dirty="0"/>
              <a:t>可持久化</a:t>
            </a:r>
            <a:r>
              <a:rPr lang="en-US" altLang="zh-CN" dirty="0"/>
              <a:t>Treap</a:t>
            </a:r>
            <a:endParaRPr lang="zh-CN" altLang="en-US" dirty="0"/>
          </a:p>
        </p:txBody>
      </p:sp>
      <p:sp>
        <p:nvSpPr>
          <p:cNvPr id="3" name="内容占位符 2">
            <a:extLst>
              <a:ext uri="{FF2B5EF4-FFF2-40B4-BE49-F238E27FC236}">
                <a16:creationId xmlns:a16="http://schemas.microsoft.com/office/drawing/2014/main" id="{4DADF27A-79ED-43C6-AB25-8A83111A5025}"/>
              </a:ext>
            </a:extLst>
          </p:cNvPr>
          <p:cNvSpPr>
            <a:spLocks noGrp="1"/>
          </p:cNvSpPr>
          <p:nvPr>
            <p:ph idx="1"/>
          </p:nvPr>
        </p:nvSpPr>
        <p:spPr>
          <a:xfrm>
            <a:off x="617014" y="1930400"/>
            <a:ext cx="6348413" cy="3881437"/>
          </a:xfrm>
        </p:spPr>
        <p:txBody>
          <a:bodyPr/>
          <a:lstStyle/>
          <a:p>
            <a:r>
              <a:rPr lang="zh-CN" altLang="en-US" sz="2800" dirty="0"/>
              <a:t>例子：</a:t>
            </a:r>
            <a:r>
              <a:rPr lang="en-US" altLang="zh-CN" sz="2800" dirty="0"/>
              <a:t>split</a:t>
            </a:r>
          </a:p>
          <a:p>
            <a:endParaRPr lang="zh-CN" altLang="en-US" dirty="0"/>
          </a:p>
        </p:txBody>
      </p:sp>
      <p:pic>
        <p:nvPicPr>
          <p:cNvPr id="5" name="图片 4">
            <a:extLst>
              <a:ext uri="{FF2B5EF4-FFF2-40B4-BE49-F238E27FC236}">
                <a16:creationId xmlns:a16="http://schemas.microsoft.com/office/drawing/2014/main" id="{1478034B-6402-4A5B-A0BC-DFCC5621C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680787"/>
            <a:ext cx="7544853" cy="3591426"/>
          </a:xfrm>
          <a:prstGeom prst="rect">
            <a:avLst/>
          </a:prstGeom>
        </p:spPr>
      </p:pic>
    </p:spTree>
    <p:extLst>
      <p:ext uri="{BB962C8B-B14F-4D97-AF65-F5344CB8AC3E}">
        <p14:creationId xmlns:p14="http://schemas.microsoft.com/office/powerpoint/2010/main" val="17388317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0C300-4A72-4BEA-809D-165473CC0EAF}"/>
              </a:ext>
            </a:extLst>
          </p:cNvPr>
          <p:cNvSpPr>
            <a:spLocks noGrp="1"/>
          </p:cNvSpPr>
          <p:nvPr>
            <p:ph type="title"/>
          </p:nvPr>
        </p:nvSpPr>
        <p:spPr/>
        <p:txBody>
          <a:bodyPr/>
          <a:lstStyle/>
          <a:p>
            <a:r>
              <a:rPr lang="zh-CN" altLang="en-US" dirty="0"/>
              <a:t>可持久化</a:t>
            </a:r>
            <a:r>
              <a:rPr lang="en-US" altLang="zh-CN" dirty="0"/>
              <a:t>Treap</a:t>
            </a:r>
            <a:endParaRPr lang="zh-CN" altLang="en-US" dirty="0"/>
          </a:p>
        </p:txBody>
      </p:sp>
      <p:sp>
        <p:nvSpPr>
          <p:cNvPr id="3" name="内容占位符 2">
            <a:extLst>
              <a:ext uri="{FF2B5EF4-FFF2-40B4-BE49-F238E27FC236}">
                <a16:creationId xmlns:a16="http://schemas.microsoft.com/office/drawing/2014/main" id="{55D9EE0C-BE91-4284-AE37-B9DFC3B217D6}"/>
              </a:ext>
            </a:extLst>
          </p:cNvPr>
          <p:cNvSpPr>
            <a:spLocks noGrp="1"/>
          </p:cNvSpPr>
          <p:nvPr>
            <p:ph idx="1"/>
          </p:nvPr>
        </p:nvSpPr>
        <p:spPr>
          <a:xfrm>
            <a:off x="467544" y="1488281"/>
            <a:ext cx="7845958" cy="3881437"/>
          </a:xfrm>
        </p:spPr>
        <p:txBody>
          <a:bodyPr>
            <a:normAutofit fontScale="92500" lnSpcReduction="20000"/>
          </a:bodyPr>
          <a:lstStyle/>
          <a:p>
            <a:r>
              <a:rPr lang="zh-CN" altLang="en-US" sz="2400" dirty="0"/>
              <a:t>小结：</a:t>
            </a:r>
            <a:endParaRPr lang="en-US" altLang="zh-CN" sz="2400" dirty="0"/>
          </a:p>
          <a:p>
            <a:r>
              <a:rPr lang="zh-CN" altLang="en-US" sz="2400" dirty="0"/>
              <a:t>显然，其它的过程与普通</a:t>
            </a:r>
            <a:r>
              <a:rPr lang="en-US" altLang="zh-CN" sz="2400" dirty="0"/>
              <a:t>Treap</a:t>
            </a:r>
            <a:r>
              <a:rPr lang="zh-CN" altLang="en-US" sz="2400" dirty="0"/>
              <a:t>差不多。与可持久线段树不同，可持久</a:t>
            </a:r>
            <a:r>
              <a:rPr lang="en-US" altLang="zh-CN" sz="2400" dirty="0"/>
              <a:t>Treap</a:t>
            </a:r>
            <a:r>
              <a:rPr lang="zh-CN" altLang="en-US" sz="2400" dirty="0"/>
              <a:t>没有动态静态之分，支持查询、修改、翻转等操作。</a:t>
            </a:r>
            <a:endParaRPr lang="en-US" altLang="zh-CN" sz="2400" dirty="0"/>
          </a:p>
          <a:p>
            <a:r>
              <a:rPr lang="zh-CN" altLang="en-US" sz="2400" dirty="0"/>
              <a:t>技巧：</a:t>
            </a:r>
            <a:endParaRPr lang="en-US" altLang="zh-CN" sz="2400" dirty="0"/>
          </a:p>
          <a:p>
            <a:r>
              <a:rPr lang="zh-CN" altLang="en-US" sz="2400" dirty="0"/>
              <a:t>在某些题目中，可能会有复制操作，这时，固定的随机值可能会使</a:t>
            </a:r>
            <a:r>
              <a:rPr lang="en-US" altLang="zh-CN" sz="2400" dirty="0"/>
              <a:t>Treap</a:t>
            </a:r>
            <a:r>
              <a:rPr lang="zh-CN" altLang="en-US" sz="2400" dirty="0"/>
              <a:t>丧失随机性，所以我们可以实时更改随机值，使用</a:t>
            </a:r>
            <a:r>
              <a:rPr lang="en-US" altLang="zh-CN" sz="2400" dirty="0"/>
              <a:t>rand()%(size[a]+size[b])&lt;size[a]</a:t>
            </a:r>
            <a:r>
              <a:rPr lang="zh-CN" altLang="en-US" sz="2400" dirty="0"/>
              <a:t>作为两树合并时的随机值，使树高的尽量放在上面。</a:t>
            </a:r>
            <a:endParaRPr lang="en-US" altLang="zh-CN" sz="2400" dirty="0"/>
          </a:p>
          <a:p>
            <a:r>
              <a:rPr lang="zh-CN" altLang="en-US" sz="2400" dirty="0"/>
              <a:t>题目：</a:t>
            </a:r>
            <a:endParaRPr lang="en-US" altLang="zh-CN" sz="2400" dirty="0"/>
          </a:p>
          <a:p>
            <a:r>
              <a:rPr lang="en-US" altLang="zh-CN" sz="2400" dirty="0"/>
              <a:t>JZOJ3658.</a:t>
            </a:r>
            <a:r>
              <a:rPr lang="zh-CN" altLang="en-US" sz="2400" dirty="0"/>
              <a:t>文本编辑器</a:t>
            </a:r>
            <a:endParaRPr lang="zh-CN" altLang="en-US" dirty="0"/>
          </a:p>
        </p:txBody>
      </p:sp>
    </p:spTree>
    <p:extLst>
      <p:ext uri="{BB962C8B-B14F-4D97-AF65-F5344CB8AC3E}">
        <p14:creationId xmlns:p14="http://schemas.microsoft.com/office/powerpoint/2010/main" val="40056597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F5BB31-D330-4799-99E9-2D68BF6ADF3F}"/>
              </a:ext>
            </a:extLst>
          </p:cNvPr>
          <p:cNvSpPr>
            <a:spLocks noGrp="1"/>
          </p:cNvSpPr>
          <p:nvPr>
            <p:ph type="title"/>
          </p:nvPr>
        </p:nvSpPr>
        <p:spPr/>
        <p:txBody>
          <a:bodyPr/>
          <a:lstStyle/>
          <a:p>
            <a:r>
              <a:rPr lang="zh-CN" altLang="en-US" dirty="0"/>
              <a:t>根号算法</a:t>
            </a:r>
          </a:p>
        </p:txBody>
      </p:sp>
      <p:graphicFrame>
        <p:nvGraphicFramePr>
          <p:cNvPr id="5" name="内容占位符 4">
            <a:extLst>
              <a:ext uri="{FF2B5EF4-FFF2-40B4-BE49-F238E27FC236}">
                <a16:creationId xmlns:a16="http://schemas.microsoft.com/office/drawing/2014/main" id="{DAB731BF-5C34-4F57-A60F-A739E1818A73}"/>
              </a:ext>
            </a:extLst>
          </p:cNvPr>
          <p:cNvGraphicFramePr>
            <a:graphicFrameLocks noGrp="1"/>
          </p:cNvGraphicFramePr>
          <p:nvPr>
            <p:ph idx="1"/>
            <p:extLst>
              <p:ext uri="{D42A27DB-BD31-4B8C-83A1-F6EECF244321}">
                <p14:modId xmlns:p14="http://schemas.microsoft.com/office/powerpoint/2010/main" val="3302596689"/>
              </p:ext>
            </p:extLst>
          </p:nvPr>
        </p:nvGraphicFramePr>
        <p:xfrm>
          <a:off x="56040" y="2702138"/>
          <a:ext cx="4394448" cy="33697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a:extLst>
              <a:ext uri="{FF2B5EF4-FFF2-40B4-BE49-F238E27FC236}">
                <a16:creationId xmlns:a16="http://schemas.microsoft.com/office/drawing/2014/main" id="{0E89A52D-8CF0-455B-876C-06B0DEFB992B}"/>
              </a:ext>
            </a:extLst>
          </p:cNvPr>
          <p:cNvSpPr txBox="1"/>
          <p:nvPr/>
        </p:nvSpPr>
        <p:spPr>
          <a:xfrm>
            <a:off x="467544" y="1516898"/>
            <a:ext cx="7924800" cy="954107"/>
          </a:xfrm>
          <a:prstGeom prst="rect">
            <a:avLst/>
          </a:prstGeom>
          <a:noFill/>
        </p:spPr>
        <p:txBody>
          <a:bodyPr wrap="square" rtlCol="0">
            <a:spAutoFit/>
          </a:bodyPr>
          <a:lstStyle/>
          <a:p>
            <a:r>
              <a:rPr lang="zh-CN" altLang="zh-CN" sz="2800" dirty="0">
                <a:latin typeface="+mn-lt"/>
              </a:rPr>
              <a:t>简介：</a:t>
            </a:r>
          </a:p>
          <a:p>
            <a:r>
              <a:rPr lang="zh-CN" altLang="en-US" sz="2800" dirty="0">
                <a:latin typeface="+mn-lt"/>
              </a:rPr>
              <a:t>根号算法，就是指复杂度带根号的算法。</a:t>
            </a:r>
            <a:r>
              <a:rPr lang="en-US" altLang="zh-CN" sz="2800" dirty="0">
                <a:latin typeface="+mn-lt"/>
              </a:rPr>
              <a:t>——wzd</a:t>
            </a:r>
          </a:p>
        </p:txBody>
      </p:sp>
    </p:spTree>
    <p:extLst>
      <p:ext uri="{BB962C8B-B14F-4D97-AF65-F5344CB8AC3E}">
        <p14:creationId xmlns:p14="http://schemas.microsoft.com/office/powerpoint/2010/main" val="19474690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F68979-569F-4978-AA35-C73DF7440A5B}"/>
              </a:ext>
            </a:extLst>
          </p:cNvPr>
          <p:cNvSpPr>
            <a:spLocks noGrp="1"/>
          </p:cNvSpPr>
          <p:nvPr>
            <p:ph type="title"/>
          </p:nvPr>
        </p:nvSpPr>
        <p:spPr/>
        <p:txBody>
          <a:bodyPr/>
          <a:lstStyle/>
          <a:p>
            <a:r>
              <a:rPr lang="zh-CN" altLang="en-US" dirty="0"/>
              <a:t>分块</a:t>
            </a:r>
          </a:p>
        </p:txBody>
      </p:sp>
      <p:sp>
        <p:nvSpPr>
          <p:cNvPr id="3" name="内容占位符 2">
            <a:extLst>
              <a:ext uri="{FF2B5EF4-FFF2-40B4-BE49-F238E27FC236}">
                <a16:creationId xmlns:a16="http://schemas.microsoft.com/office/drawing/2014/main" id="{059FE61C-74A6-434A-A605-B3D7BC9D159F}"/>
              </a:ext>
            </a:extLst>
          </p:cNvPr>
          <p:cNvSpPr>
            <a:spLocks noGrp="1"/>
          </p:cNvSpPr>
          <p:nvPr>
            <p:ph idx="1"/>
          </p:nvPr>
        </p:nvSpPr>
        <p:spPr>
          <a:xfrm>
            <a:off x="395536" y="1930400"/>
            <a:ext cx="7634808" cy="4318000"/>
          </a:xfrm>
        </p:spPr>
        <p:txBody>
          <a:bodyPr/>
          <a:lstStyle/>
          <a:p>
            <a:r>
              <a:rPr lang="zh-CN" altLang="en-US" sz="2400" dirty="0"/>
              <a:t>最常见的根号算法是分块。</a:t>
            </a:r>
          </a:p>
          <a:p>
            <a:r>
              <a:rPr lang="zh-CN" altLang="en-US" sz="2400" dirty="0"/>
              <a:t>这种算法会将序列进行分块，通常设置一个阈值</a:t>
            </a:r>
            <a:r>
              <a:rPr lang="en-US" altLang="zh-CN" sz="2400" dirty="0"/>
              <a:t>B</a:t>
            </a:r>
            <a:r>
              <a:rPr lang="zh-CN" altLang="en-US" sz="2400" dirty="0"/>
              <a:t>（</a:t>
            </a:r>
            <a:r>
              <a:rPr lang="en-US" altLang="zh-CN" sz="2400" dirty="0"/>
              <a:t>B</a:t>
            </a:r>
            <a:r>
              <a:rPr lang="zh-CN" altLang="en-US" sz="2400" dirty="0"/>
              <a:t>一般设置为根号</a:t>
            </a:r>
            <a:r>
              <a:rPr lang="en-US" altLang="zh-CN" sz="2400" dirty="0"/>
              <a:t>n</a:t>
            </a:r>
            <a:r>
              <a:rPr lang="zh-CN" altLang="en-US" sz="2400" dirty="0"/>
              <a:t>），每一块有至多</a:t>
            </a:r>
            <a:r>
              <a:rPr lang="en-US" altLang="zh-CN" sz="2400" dirty="0"/>
              <a:t>B</a:t>
            </a:r>
            <a:r>
              <a:rPr lang="zh-CN" altLang="en-US" sz="2400" dirty="0"/>
              <a:t>个元素。在序列分块问题上，一般会严格要求每个块都要有</a:t>
            </a:r>
            <a:r>
              <a:rPr lang="en-US" altLang="zh-CN" sz="2400" dirty="0"/>
              <a:t>B</a:t>
            </a:r>
            <a:r>
              <a:rPr lang="zh-CN" altLang="en-US" sz="2400" dirty="0"/>
              <a:t>个元素（最后一个块除外）</a:t>
            </a:r>
          </a:p>
          <a:p>
            <a:r>
              <a:rPr lang="zh-CN" altLang="en-US" sz="2400" dirty="0"/>
              <a:t>分块算法可以维护一些线段树维护不了的东西，例如单调队列等，线段树能维护的东西必须能够进行信息合并，而分块则不需要。不过，和线段树一样，分块需要支持类似标记合并的东西。 </a:t>
            </a:r>
            <a:endParaRPr lang="en-US" altLang="zh-CN" sz="2400" dirty="0"/>
          </a:p>
          <a:p>
            <a:r>
              <a:rPr lang="zh-CN" altLang="en-US" sz="2400" dirty="0"/>
              <a:t>（相信大家都会了）</a:t>
            </a:r>
          </a:p>
          <a:p>
            <a:endParaRPr lang="zh-CN" altLang="en-US" dirty="0"/>
          </a:p>
        </p:txBody>
      </p:sp>
    </p:spTree>
    <p:extLst>
      <p:ext uri="{BB962C8B-B14F-4D97-AF65-F5344CB8AC3E}">
        <p14:creationId xmlns:p14="http://schemas.microsoft.com/office/powerpoint/2010/main" val="622061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45535-4F86-4A0D-A784-DF0A8EAD3CA8}"/>
              </a:ext>
            </a:extLst>
          </p:cNvPr>
          <p:cNvSpPr>
            <a:spLocks noGrp="1"/>
          </p:cNvSpPr>
          <p:nvPr>
            <p:ph type="title"/>
          </p:nvPr>
        </p:nvSpPr>
        <p:spPr/>
        <p:txBody>
          <a:bodyPr/>
          <a:lstStyle/>
          <a:p>
            <a:r>
              <a:rPr lang="zh-CN" altLang="en-US" dirty="0"/>
              <a:t>分块</a:t>
            </a:r>
          </a:p>
        </p:txBody>
      </p:sp>
      <p:sp>
        <p:nvSpPr>
          <p:cNvPr id="3" name="内容占位符 2">
            <a:extLst>
              <a:ext uri="{FF2B5EF4-FFF2-40B4-BE49-F238E27FC236}">
                <a16:creationId xmlns:a16="http://schemas.microsoft.com/office/drawing/2014/main" id="{5A2C7B97-7127-4291-941E-A732B0AAA3BF}"/>
              </a:ext>
            </a:extLst>
          </p:cNvPr>
          <p:cNvSpPr>
            <a:spLocks noGrp="1"/>
          </p:cNvSpPr>
          <p:nvPr>
            <p:ph idx="1"/>
          </p:nvPr>
        </p:nvSpPr>
        <p:spPr>
          <a:xfrm>
            <a:off x="609600" y="1700808"/>
            <a:ext cx="6348413" cy="3881437"/>
          </a:xfrm>
        </p:spPr>
        <p:txBody>
          <a:bodyPr>
            <a:normAutofit fontScale="92500" lnSpcReduction="20000"/>
          </a:bodyPr>
          <a:lstStyle/>
          <a:p>
            <a:r>
              <a:rPr lang="zh-CN" altLang="en-US" sz="2400" dirty="0"/>
              <a:t>算法步骤</a:t>
            </a:r>
            <a:endParaRPr lang="en-US" altLang="zh-CN" sz="2400" dirty="0"/>
          </a:p>
          <a:p>
            <a:r>
              <a:rPr lang="zh-CN" altLang="en-US" sz="2400" dirty="0"/>
              <a:t>我们首先把求出块的大小 </a:t>
            </a:r>
            <a:r>
              <a:rPr lang="en-US" altLang="zh-CN" sz="2400" dirty="0"/>
              <a:t>block=√n</a:t>
            </a:r>
          </a:p>
          <a:p>
            <a:r>
              <a:rPr lang="zh-CN" altLang="en-US" sz="2400" dirty="0"/>
              <a:t>然后求出一共有多少个块 </a:t>
            </a:r>
            <a:r>
              <a:rPr lang="en-US" altLang="zh-CN" sz="2400" dirty="0"/>
              <a:t>num=</a:t>
            </a:r>
            <a:r>
              <a:rPr lang="en-US" altLang="zh-CN" sz="2400" dirty="0" err="1"/>
              <a:t>n÷block</a:t>
            </a:r>
            <a:r>
              <a:rPr lang="en-US" altLang="zh-CN" sz="2400" dirty="0"/>
              <a:t> </a:t>
            </a:r>
          </a:p>
          <a:p>
            <a:r>
              <a:rPr lang="zh-CN" altLang="en-US" sz="2400" dirty="0"/>
              <a:t>再求出每一个块的左右端点 </a:t>
            </a:r>
            <a:endParaRPr lang="en-US" altLang="zh-CN" sz="2400" dirty="0"/>
          </a:p>
          <a:p>
            <a:r>
              <a:rPr lang="en-US" altLang="zh-CN" sz="2400" dirty="0"/>
              <a:t>l[</a:t>
            </a:r>
            <a:r>
              <a:rPr lang="en-US" altLang="zh-CN" sz="2400" dirty="0" err="1"/>
              <a:t>i</a:t>
            </a:r>
            <a:r>
              <a:rPr lang="en-US" altLang="zh-CN" sz="2400" dirty="0"/>
              <a:t>]=(i−1)×block+1 </a:t>
            </a:r>
          </a:p>
          <a:p>
            <a:r>
              <a:rPr lang="en-US" altLang="zh-CN" sz="2400" dirty="0"/>
              <a:t>r[</a:t>
            </a:r>
            <a:r>
              <a:rPr lang="en-US" altLang="zh-CN" sz="2400" dirty="0" err="1"/>
              <a:t>i</a:t>
            </a:r>
            <a:r>
              <a:rPr lang="en-US" altLang="zh-CN" sz="2400" dirty="0"/>
              <a:t>]=</a:t>
            </a:r>
            <a:r>
              <a:rPr lang="en-US" altLang="zh-CN" sz="2400" dirty="0" err="1"/>
              <a:t>i×block</a:t>
            </a:r>
            <a:endParaRPr lang="en-US" altLang="zh-CN" sz="2400" dirty="0"/>
          </a:p>
          <a:p>
            <a:r>
              <a:rPr lang="zh-CN" altLang="en-US" sz="2400" dirty="0"/>
              <a:t>最后求一下每个节点属于哪个块 </a:t>
            </a:r>
            <a:r>
              <a:rPr lang="en-US" altLang="zh-CN" sz="2400" dirty="0"/>
              <a:t>belong[</a:t>
            </a:r>
            <a:r>
              <a:rPr lang="en-US" altLang="zh-CN" sz="2400" dirty="0" err="1"/>
              <a:t>i</a:t>
            </a:r>
            <a:r>
              <a:rPr lang="en-US" altLang="zh-CN" sz="2400" dirty="0"/>
              <a:t>]=(i−1)÷block+1</a:t>
            </a:r>
          </a:p>
          <a:p>
            <a:r>
              <a:rPr lang="zh-CN" altLang="en-US" sz="2400" dirty="0"/>
              <a:t>（有可能还要维护一下别的值） 这个步骤一般所有分块都有。</a:t>
            </a:r>
          </a:p>
        </p:txBody>
      </p:sp>
    </p:spTree>
    <p:extLst>
      <p:ext uri="{BB962C8B-B14F-4D97-AF65-F5344CB8AC3E}">
        <p14:creationId xmlns:p14="http://schemas.microsoft.com/office/powerpoint/2010/main" val="3383831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C85FFBA8-E965-44D6-A574-77E38B89281D}"/>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13315" name="内容占位符 2">
            <a:extLst>
              <a:ext uri="{FF2B5EF4-FFF2-40B4-BE49-F238E27FC236}">
                <a16:creationId xmlns:a16="http://schemas.microsoft.com/office/drawing/2014/main" id="{B4531EAD-602E-479A-BC97-2E3838254D10}"/>
              </a:ext>
            </a:extLst>
          </p:cNvPr>
          <p:cNvSpPr>
            <a:spLocks noGrp="1" noChangeArrowheads="1"/>
          </p:cNvSpPr>
          <p:nvPr>
            <p:ph idx="1"/>
          </p:nvPr>
        </p:nvSpPr>
        <p:spPr>
          <a:xfrm>
            <a:off x="609600" y="2160588"/>
            <a:ext cx="6986588" cy="3881437"/>
          </a:xfrm>
        </p:spPr>
        <p:txBody>
          <a:bodyPr>
            <a:normAutofit lnSpcReduction="10000"/>
          </a:bodyPr>
          <a:lstStyle/>
          <a:p>
            <a:pPr eaLnBrk="1" hangingPunct="1"/>
            <a:r>
              <a:rPr lang="zh-CN" altLang="en-US" sz="2800"/>
              <a:t>旋转</a:t>
            </a:r>
            <a:r>
              <a:rPr lang="en-US" altLang="zh-CN" sz="2800"/>
              <a:t>(rotate)</a:t>
            </a:r>
          </a:p>
          <a:p>
            <a:pPr eaLnBrk="1" hangingPunct="1"/>
            <a:r>
              <a:rPr lang="en-US" altLang="zh-CN" sz="2800"/>
              <a:t>Splay</a:t>
            </a:r>
            <a:r>
              <a:rPr lang="zh-CN" altLang="en-US" sz="2800"/>
              <a:t>使用旋转保持平衡。所以旋转是最重要的操作，也是最核心的操作。</a:t>
            </a:r>
          </a:p>
          <a:p>
            <a:pPr eaLnBrk="1" hangingPunct="1"/>
            <a:r>
              <a:rPr lang="en-US" altLang="zh-CN" sz="2800"/>
              <a:t>Splay</a:t>
            </a:r>
            <a:r>
              <a:rPr lang="zh-CN" altLang="en-US" sz="2800"/>
              <a:t>旋转后，中序遍历和</a:t>
            </a:r>
            <a:r>
              <a:rPr lang="en-US" altLang="zh-CN" sz="2800"/>
              <a:t>Splay</a:t>
            </a:r>
            <a:r>
              <a:rPr lang="zh-CN" altLang="en-US" sz="2800"/>
              <a:t>的合法性不变。</a:t>
            </a:r>
            <a:endParaRPr lang="en-US" altLang="zh-CN" sz="2800"/>
          </a:p>
          <a:p>
            <a:pPr eaLnBrk="1" hangingPunct="1"/>
            <a:endParaRPr lang="en-US" altLang="zh-CN" sz="2800"/>
          </a:p>
          <a:p>
            <a:pPr eaLnBrk="1" hangingPunct="1"/>
            <a:r>
              <a:rPr lang="zh-CN" altLang="en-US" sz="2800"/>
              <a:t>旋转操作可以认为就是把当前节点与父亲节点换个位置</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E1BB08-6ED5-471C-9956-F167B355AFC8}"/>
              </a:ext>
            </a:extLst>
          </p:cNvPr>
          <p:cNvSpPr>
            <a:spLocks noGrp="1"/>
          </p:cNvSpPr>
          <p:nvPr>
            <p:ph type="title"/>
          </p:nvPr>
        </p:nvSpPr>
        <p:spPr/>
        <p:txBody>
          <a:bodyPr/>
          <a:lstStyle/>
          <a:p>
            <a:r>
              <a:rPr lang="zh-CN" altLang="en-US" dirty="0"/>
              <a:t>分块</a:t>
            </a:r>
          </a:p>
        </p:txBody>
      </p:sp>
      <p:sp>
        <p:nvSpPr>
          <p:cNvPr id="3" name="内容占位符 2">
            <a:extLst>
              <a:ext uri="{FF2B5EF4-FFF2-40B4-BE49-F238E27FC236}">
                <a16:creationId xmlns:a16="http://schemas.microsoft.com/office/drawing/2014/main" id="{C7B1F5C0-F1F0-4CBB-AEAA-B4D297BFD2C3}"/>
              </a:ext>
            </a:extLst>
          </p:cNvPr>
          <p:cNvSpPr>
            <a:spLocks noGrp="1"/>
          </p:cNvSpPr>
          <p:nvPr>
            <p:ph idx="1"/>
          </p:nvPr>
        </p:nvSpPr>
        <p:spPr/>
        <p:txBody>
          <a:bodyPr/>
          <a:lstStyle/>
          <a:p>
            <a:r>
              <a:rPr lang="zh-CN" altLang="en-US" sz="2800" dirty="0"/>
              <a:t>题目：给出一个长为</a:t>
            </a:r>
            <a:r>
              <a:rPr lang="en-US" altLang="zh-CN" sz="2800" dirty="0"/>
              <a:t>n</a:t>
            </a:r>
            <a:r>
              <a:rPr lang="zh-CN" altLang="en-US" sz="2800" dirty="0"/>
              <a:t>的数列，以及</a:t>
            </a:r>
            <a:r>
              <a:rPr lang="en-US" altLang="zh-CN" sz="2800" dirty="0"/>
              <a:t>n</a:t>
            </a:r>
            <a:r>
              <a:rPr lang="zh-CN" altLang="en-US" sz="2800" dirty="0"/>
              <a:t>个操作，操作涉及区间询问等于一个数</a:t>
            </a:r>
            <a:r>
              <a:rPr lang="en-US" altLang="zh-CN" sz="2800" dirty="0"/>
              <a:t>c</a:t>
            </a:r>
            <a:r>
              <a:rPr lang="zh-CN" altLang="en-US" sz="2800" dirty="0"/>
              <a:t>的元素个数，并将这个区间的所有元素改为</a:t>
            </a:r>
            <a:r>
              <a:rPr lang="en-US" altLang="zh-CN" sz="2800" dirty="0"/>
              <a:t>c</a:t>
            </a:r>
            <a:r>
              <a:rPr lang="zh-CN" altLang="en-US" sz="2800" dirty="0"/>
              <a:t>。</a:t>
            </a:r>
          </a:p>
        </p:txBody>
      </p:sp>
    </p:spTree>
    <p:extLst>
      <p:ext uri="{BB962C8B-B14F-4D97-AF65-F5344CB8AC3E}">
        <p14:creationId xmlns:p14="http://schemas.microsoft.com/office/powerpoint/2010/main" val="31099943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1EDB7-6B03-49AF-93D0-FBB9BC3150E4}"/>
              </a:ext>
            </a:extLst>
          </p:cNvPr>
          <p:cNvSpPr>
            <a:spLocks noGrp="1"/>
          </p:cNvSpPr>
          <p:nvPr>
            <p:ph type="title"/>
          </p:nvPr>
        </p:nvSpPr>
        <p:spPr/>
        <p:txBody>
          <a:bodyPr/>
          <a:lstStyle/>
          <a:p>
            <a:r>
              <a:rPr lang="zh-CN" altLang="en-US" dirty="0"/>
              <a:t>分块</a:t>
            </a:r>
          </a:p>
        </p:txBody>
      </p:sp>
      <p:sp>
        <p:nvSpPr>
          <p:cNvPr id="3" name="内容占位符 2">
            <a:extLst>
              <a:ext uri="{FF2B5EF4-FFF2-40B4-BE49-F238E27FC236}">
                <a16:creationId xmlns:a16="http://schemas.microsoft.com/office/drawing/2014/main" id="{C37D62E2-E7BE-494F-A91A-8A5D5A7CDA29}"/>
              </a:ext>
            </a:extLst>
          </p:cNvPr>
          <p:cNvSpPr>
            <a:spLocks noGrp="1"/>
          </p:cNvSpPr>
          <p:nvPr>
            <p:ph idx="1"/>
          </p:nvPr>
        </p:nvSpPr>
        <p:spPr>
          <a:xfrm>
            <a:off x="467544" y="1910161"/>
            <a:ext cx="7056784" cy="4338239"/>
          </a:xfrm>
        </p:spPr>
        <p:txBody>
          <a:bodyPr/>
          <a:lstStyle/>
          <a:p>
            <a:r>
              <a:rPr lang="zh-CN" altLang="en-US" sz="2400" dirty="0"/>
              <a:t>区间修改没有什么难度，这题难在区间查询比较奇怪，因为权值种类比较多，似乎没有什么好的维护方法。</a:t>
            </a:r>
          </a:p>
          <a:p>
            <a:r>
              <a:rPr lang="zh-CN" altLang="en-US" sz="2400" dirty="0"/>
              <a:t>模拟一些数据可以发现，询问后一整段都会被修改，几次询问后数列可能只剩下几段不同的区间了。</a:t>
            </a:r>
          </a:p>
          <a:p>
            <a:r>
              <a:rPr lang="zh-CN" altLang="en-US" sz="2400" dirty="0"/>
              <a:t>我们思考这样一个暴力，还是分块，维护每个分块是否只有一种权值，区间操作的时候，对于同权值的一个块就</a:t>
            </a:r>
            <a:r>
              <a:rPr lang="en-US" altLang="zh-CN" sz="2400" dirty="0"/>
              <a:t>O(1)</a:t>
            </a:r>
            <a:r>
              <a:rPr lang="zh-CN" altLang="en-US" sz="2400" dirty="0"/>
              <a:t>统计答案，否则暴力统计答案，并修改标记，不完整的块也暴力。</a:t>
            </a:r>
            <a:endParaRPr lang="en-US" altLang="zh-CN" sz="2400" dirty="0"/>
          </a:p>
        </p:txBody>
      </p:sp>
    </p:spTree>
    <p:extLst>
      <p:ext uri="{BB962C8B-B14F-4D97-AF65-F5344CB8AC3E}">
        <p14:creationId xmlns:p14="http://schemas.microsoft.com/office/powerpoint/2010/main" val="1790085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17308-DB42-4DE8-9E38-35CAF7B9E2E6}"/>
              </a:ext>
            </a:extLst>
          </p:cNvPr>
          <p:cNvSpPr>
            <a:spLocks noGrp="1"/>
          </p:cNvSpPr>
          <p:nvPr>
            <p:ph type="title"/>
          </p:nvPr>
        </p:nvSpPr>
        <p:spPr/>
        <p:txBody>
          <a:bodyPr/>
          <a:lstStyle/>
          <a:p>
            <a:r>
              <a:rPr lang="zh-CN" altLang="en-US" dirty="0"/>
              <a:t>分块</a:t>
            </a:r>
          </a:p>
        </p:txBody>
      </p:sp>
      <p:sp>
        <p:nvSpPr>
          <p:cNvPr id="3" name="内容占位符 2">
            <a:extLst>
              <a:ext uri="{FF2B5EF4-FFF2-40B4-BE49-F238E27FC236}">
                <a16:creationId xmlns:a16="http://schemas.microsoft.com/office/drawing/2014/main" id="{E48BB6E1-2649-4168-9A33-199473A28E7D}"/>
              </a:ext>
            </a:extLst>
          </p:cNvPr>
          <p:cNvSpPr>
            <a:spLocks noGrp="1"/>
          </p:cNvSpPr>
          <p:nvPr>
            <p:ph idx="1"/>
          </p:nvPr>
        </p:nvSpPr>
        <p:spPr>
          <a:xfrm>
            <a:off x="609600" y="1844824"/>
            <a:ext cx="7346776" cy="3881437"/>
          </a:xfrm>
        </p:spPr>
        <p:txBody>
          <a:bodyPr>
            <a:normAutofit lnSpcReduction="10000"/>
          </a:bodyPr>
          <a:lstStyle/>
          <a:p>
            <a:r>
              <a:rPr lang="zh-CN" altLang="en-US" sz="2400" dirty="0"/>
              <a:t>这样看似最差情况每次都会耗费</a:t>
            </a:r>
            <a:r>
              <a:rPr lang="en-US" altLang="zh-CN" sz="2400" dirty="0"/>
              <a:t>O(n)</a:t>
            </a:r>
            <a:r>
              <a:rPr lang="zh-CN" altLang="en-US" sz="2400" dirty="0"/>
              <a:t>的时间，但其实可以这样分析：</a:t>
            </a:r>
          </a:p>
          <a:p>
            <a:r>
              <a:rPr lang="zh-CN" altLang="en-US" sz="2400" dirty="0"/>
              <a:t>假设初始序列都是同一个值，那么查询是</a:t>
            </a:r>
            <a:r>
              <a:rPr lang="en-US" altLang="zh-CN" sz="2400" dirty="0"/>
              <a:t>O(√n)</a:t>
            </a:r>
            <a:r>
              <a:rPr lang="zh-CN" altLang="en-US" sz="2400" dirty="0"/>
              <a:t>，如果这时进行一个区间操作，它最多破坏首尾</a:t>
            </a:r>
            <a:r>
              <a:rPr lang="en-US" altLang="zh-CN" sz="2400" dirty="0"/>
              <a:t>2</a:t>
            </a:r>
            <a:r>
              <a:rPr lang="zh-CN" altLang="en-US" sz="2400" dirty="0"/>
              <a:t>个块的标记，所以只能使后面的询问至多多</a:t>
            </a:r>
            <a:r>
              <a:rPr lang="en-US" altLang="zh-CN" sz="2400" dirty="0"/>
              <a:t>2</a:t>
            </a:r>
            <a:r>
              <a:rPr lang="zh-CN" altLang="en-US" sz="2400" dirty="0"/>
              <a:t>个块的暴力时间，所以均摊每次操作复杂度还是</a:t>
            </a:r>
            <a:r>
              <a:rPr lang="en-US" altLang="zh-CN" sz="2400" dirty="0"/>
              <a:t>O(√n)</a:t>
            </a:r>
            <a:r>
              <a:rPr lang="zh-CN" altLang="en-US" sz="2400" dirty="0"/>
              <a:t>。</a:t>
            </a:r>
          </a:p>
          <a:p>
            <a:r>
              <a:rPr lang="zh-CN" altLang="en-US" sz="2400" dirty="0"/>
              <a:t>换句话说，要想让一个操作耗费</a:t>
            </a:r>
            <a:r>
              <a:rPr lang="en-US" altLang="zh-CN" sz="2400" dirty="0"/>
              <a:t>O(n)</a:t>
            </a:r>
            <a:r>
              <a:rPr lang="zh-CN" altLang="en-US" sz="2400" dirty="0"/>
              <a:t>的时间，要先花费√</a:t>
            </a:r>
            <a:r>
              <a:rPr lang="en-US" altLang="zh-CN" sz="2400" dirty="0"/>
              <a:t>n</a:t>
            </a:r>
            <a:r>
              <a:rPr lang="zh-CN" altLang="en-US" sz="2400" dirty="0"/>
              <a:t>个操作对数列进行修改。</a:t>
            </a:r>
          </a:p>
          <a:p>
            <a:r>
              <a:rPr lang="zh-CN" altLang="en-US" sz="2400" dirty="0"/>
              <a:t>初始序列不同值，经过类似分析后，就可以放心的暴力啦。</a:t>
            </a:r>
          </a:p>
          <a:p>
            <a:endParaRPr lang="zh-CN" altLang="en-US" sz="1600" dirty="0"/>
          </a:p>
        </p:txBody>
      </p:sp>
    </p:spTree>
    <p:extLst>
      <p:ext uri="{BB962C8B-B14F-4D97-AF65-F5344CB8AC3E}">
        <p14:creationId xmlns:p14="http://schemas.microsoft.com/office/powerpoint/2010/main" val="211501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A78C0-87A7-4530-A611-2F661DA686AD}"/>
              </a:ext>
            </a:extLst>
          </p:cNvPr>
          <p:cNvSpPr>
            <a:spLocks noGrp="1"/>
          </p:cNvSpPr>
          <p:nvPr>
            <p:ph type="title"/>
          </p:nvPr>
        </p:nvSpPr>
        <p:spPr/>
        <p:txBody>
          <a:bodyPr/>
          <a:lstStyle/>
          <a:p>
            <a:r>
              <a:rPr lang="zh-CN" altLang="en-US" dirty="0"/>
              <a:t>分块</a:t>
            </a:r>
          </a:p>
        </p:txBody>
      </p:sp>
      <p:sp>
        <p:nvSpPr>
          <p:cNvPr id="3" name="内容占位符 2">
            <a:extLst>
              <a:ext uri="{FF2B5EF4-FFF2-40B4-BE49-F238E27FC236}">
                <a16:creationId xmlns:a16="http://schemas.microsoft.com/office/drawing/2014/main" id="{025AFAE2-8CF9-4039-AA38-623D87CA5F2A}"/>
              </a:ext>
            </a:extLst>
          </p:cNvPr>
          <p:cNvSpPr>
            <a:spLocks noGrp="1"/>
          </p:cNvSpPr>
          <p:nvPr>
            <p:ph idx="1"/>
          </p:nvPr>
        </p:nvSpPr>
        <p:spPr>
          <a:xfrm>
            <a:off x="609600" y="2160588"/>
            <a:ext cx="6626696" cy="3881437"/>
          </a:xfrm>
        </p:spPr>
        <p:txBody>
          <a:bodyPr/>
          <a:lstStyle/>
          <a:p>
            <a:r>
              <a:rPr lang="zh-CN" altLang="en-US" sz="2800" dirty="0"/>
              <a:t>题目：给出一个长为</a:t>
            </a:r>
            <a:r>
              <a:rPr lang="en-US" altLang="zh-CN" sz="2800" dirty="0"/>
              <a:t>n</a:t>
            </a:r>
            <a:r>
              <a:rPr lang="zh-CN" altLang="en-US" sz="2800" dirty="0"/>
              <a:t>的数列，以及</a:t>
            </a:r>
            <a:r>
              <a:rPr lang="en-US" altLang="zh-CN" sz="2800" dirty="0"/>
              <a:t>n</a:t>
            </a:r>
            <a:r>
              <a:rPr lang="zh-CN" altLang="en-US" sz="2800" dirty="0"/>
              <a:t>个操作，操作涉及询问区间的最小众数。</a:t>
            </a:r>
            <a:endParaRPr lang="en-US" altLang="zh-CN" sz="2800" dirty="0"/>
          </a:p>
          <a:p>
            <a:r>
              <a:rPr lang="en-US" altLang="zh-CN" sz="2800" dirty="0"/>
              <a:t>n &lt;= 40000, m &lt;= 50000</a:t>
            </a:r>
            <a:endParaRPr lang="zh-CN" altLang="en-US" sz="2800" dirty="0"/>
          </a:p>
        </p:txBody>
      </p:sp>
    </p:spTree>
    <p:extLst>
      <p:ext uri="{BB962C8B-B14F-4D97-AF65-F5344CB8AC3E}">
        <p14:creationId xmlns:p14="http://schemas.microsoft.com/office/powerpoint/2010/main" val="42488777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14D1DB-D0B0-44C5-A15C-C5ABC0B3E23E}"/>
              </a:ext>
            </a:extLst>
          </p:cNvPr>
          <p:cNvSpPr>
            <a:spLocks noGrp="1"/>
          </p:cNvSpPr>
          <p:nvPr>
            <p:ph type="title"/>
          </p:nvPr>
        </p:nvSpPr>
        <p:spPr/>
        <p:txBody>
          <a:bodyPr/>
          <a:lstStyle/>
          <a:p>
            <a:r>
              <a:rPr lang="zh-CN" altLang="en-US" dirty="0"/>
              <a:t>分块</a:t>
            </a:r>
          </a:p>
        </p:txBody>
      </p:sp>
      <p:sp>
        <p:nvSpPr>
          <p:cNvPr id="3" name="内容占位符 2">
            <a:extLst>
              <a:ext uri="{FF2B5EF4-FFF2-40B4-BE49-F238E27FC236}">
                <a16:creationId xmlns:a16="http://schemas.microsoft.com/office/drawing/2014/main" id="{0B96A2C6-4DD5-4F5C-8CD9-A4E2A5C0D355}"/>
              </a:ext>
            </a:extLst>
          </p:cNvPr>
          <p:cNvSpPr>
            <a:spLocks noGrp="1"/>
          </p:cNvSpPr>
          <p:nvPr>
            <p:ph idx="1"/>
          </p:nvPr>
        </p:nvSpPr>
        <p:spPr>
          <a:xfrm>
            <a:off x="609600" y="1772816"/>
            <a:ext cx="7924800" cy="3881437"/>
          </a:xfrm>
        </p:spPr>
        <p:txBody>
          <a:bodyPr>
            <a:normAutofit fontScale="92500" lnSpcReduction="20000"/>
          </a:bodyPr>
          <a:lstStyle/>
          <a:p>
            <a:r>
              <a:rPr lang="zh-CN" altLang="en-US" sz="2800" dirty="0"/>
              <a:t>首先离散化一下比较方便。</a:t>
            </a:r>
            <a:endParaRPr lang="en-US" altLang="zh-CN" sz="2800" dirty="0"/>
          </a:p>
          <a:p>
            <a:r>
              <a:rPr lang="zh-CN" altLang="en-US" sz="2800" dirty="0"/>
              <a:t>答案应该是完整的所有块的众数，和不完整块中出现的数。</a:t>
            </a:r>
            <a:endParaRPr lang="en-US" altLang="zh-CN" sz="2800" dirty="0"/>
          </a:p>
          <a:p>
            <a:r>
              <a:rPr lang="zh-CN" altLang="en-US" sz="2800" dirty="0"/>
              <a:t>对于所有块的众数，我们可以枚举块，利用堆维护（预处理）。</a:t>
            </a:r>
          </a:p>
          <a:p>
            <a:r>
              <a:rPr lang="zh-CN" altLang="en-US" sz="2800" dirty="0"/>
              <a:t>对于其它数，所以我们可以预处理</a:t>
            </a:r>
            <a:r>
              <a:rPr lang="en-US" altLang="zh-CN" sz="2800" dirty="0"/>
              <a:t>f(</a:t>
            </a:r>
            <a:r>
              <a:rPr lang="en-US" altLang="zh-CN" sz="2800" dirty="0" err="1"/>
              <a:t>i,j,k</a:t>
            </a:r>
            <a:r>
              <a:rPr lang="en-US" altLang="zh-CN" sz="2800" dirty="0"/>
              <a:t>)</a:t>
            </a:r>
            <a:r>
              <a:rPr lang="zh-CN" altLang="en-US" sz="2800" dirty="0"/>
              <a:t>表示第 </a:t>
            </a:r>
            <a:r>
              <a:rPr lang="en-US" altLang="zh-CN" sz="2800" dirty="0" err="1"/>
              <a:t>i</a:t>
            </a:r>
            <a:r>
              <a:rPr lang="en-US" altLang="zh-CN" sz="2800" dirty="0"/>
              <a:t> </a:t>
            </a:r>
            <a:r>
              <a:rPr lang="zh-CN" altLang="en-US" sz="2800" dirty="0"/>
              <a:t>块到第 </a:t>
            </a:r>
            <a:r>
              <a:rPr lang="en-US" altLang="zh-CN" sz="2800" dirty="0"/>
              <a:t>j </a:t>
            </a:r>
            <a:r>
              <a:rPr lang="zh-CN" altLang="en-US" sz="2800" dirty="0"/>
              <a:t>块的</a:t>
            </a:r>
            <a:r>
              <a:rPr lang="en-US" altLang="zh-CN" sz="2800" dirty="0"/>
              <a:t>s</a:t>
            </a:r>
            <a:r>
              <a:rPr lang="zh-CN" altLang="en-US" sz="2800" dirty="0"/>
              <a:t>数</a:t>
            </a:r>
            <a:r>
              <a:rPr lang="en-US" altLang="zh-CN" sz="2800" dirty="0"/>
              <a:t>k</a:t>
            </a:r>
            <a:r>
              <a:rPr lang="zh-CN" altLang="en-US" sz="2800" dirty="0"/>
              <a:t>出现的次数（前缀和）。</a:t>
            </a:r>
          </a:p>
          <a:p>
            <a:r>
              <a:rPr lang="zh-CN" altLang="en-US" sz="2800" dirty="0"/>
              <a:t>那么只要能快速得出一个数在某个区间内出现次数即可，每次只要比较至多</a:t>
            </a:r>
            <a:r>
              <a:rPr lang="en-US" altLang="zh-CN" sz="2800" dirty="0"/>
              <a:t>2√n+1</a:t>
            </a:r>
            <a:r>
              <a:rPr lang="zh-CN" altLang="en-US" sz="2800" dirty="0"/>
              <a:t>个元素的出现次数，这题就解决了。</a:t>
            </a:r>
          </a:p>
          <a:p>
            <a:endParaRPr lang="zh-CN" altLang="en-US" dirty="0"/>
          </a:p>
        </p:txBody>
      </p:sp>
    </p:spTree>
    <p:extLst>
      <p:ext uri="{BB962C8B-B14F-4D97-AF65-F5344CB8AC3E}">
        <p14:creationId xmlns:p14="http://schemas.microsoft.com/office/powerpoint/2010/main" val="10224355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EB450-7E58-4E1B-AD08-A773489CDDB3}"/>
              </a:ext>
            </a:extLst>
          </p:cNvPr>
          <p:cNvSpPr>
            <a:spLocks noGrp="1"/>
          </p:cNvSpPr>
          <p:nvPr>
            <p:ph type="title"/>
          </p:nvPr>
        </p:nvSpPr>
        <p:spPr/>
        <p:txBody>
          <a:bodyPr/>
          <a:lstStyle/>
          <a:p>
            <a:r>
              <a:rPr lang="zh-CN" altLang="en-US" dirty="0"/>
              <a:t>分块</a:t>
            </a:r>
          </a:p>
        </p:txBody>
      </p:sp>
      <p:sp>
        <p:nvSpPr>
          <p:cNvPr id="3" name="内容占位符 2">
            <a:extLst>
              <a:ext uri="{FF2B5EF4-FFF2-40B4-BE49-F238E27FC236}">
                <a16:creationId xmlns:a16="http://schemas.microsoft.com/office/drawing/2014/main" id="{0DE7C0D4-427D-47C1-848E-81E0FBF0287A}"/>
              </a:ext>
            </a:extLst>
          </p:cNvPr>
          <p:cNvSpPr>
            <a:spLocks noGrp="1"/>
          </p:cNvSpPr>
          <p:nvPr>
            <p:ph idx="1"/>
          </p:nvPr>
        </p:nvSpPr>
        <p:spPr>
          <a:xfrm>
            <a:off x="612727" y="1930400"/>
            <a:ext cx="6348413" cy="3881437"/>
          </a:xfrm>
        </p:spPr>
        <p:txBody>
          <a:bodyPr>
            <a:normAutofit fontScale="92500"/>
          </a:bodyPr>
          <a:lstStyle/>
          <a:p>
            <a:r>
              <a:rPr lang="zh-CN" altLang="en-US" sz="2800" dirty="0"/>
              <a:t>小结：</a:t>
            </a:r>
            <a:endParaRPr lang="en-US" altLang="zh-CN" sz="2800" dirty="0"/>
          </a:p>
          <a:p>
            <a:r>
              <a:rPr lang="zh-CN" altLang="en-US" sz="2800" dirty="0"/>
              <a:t>相信以上的题目大家都切了吧。</a:t>
            </a:r>
            <a:endParaRPr lang="en-US" altLang="zh-CN" sz="2800" dirty="0"/>
          </a:p>
          <a:p>
            <a:r>
              <a:rPr lang="zh-CN" altLang="en-US" sz="2800" dirty="0"/>
              <a:t>题目：</a:t>
            </a:r>
            <a:endParaRPr lang="en-US" altLang="zh-CN" sz="2800" dirty="0"/>
          </a:p>
          <a:p>
            <a:r>
              <a:rPr lang="en-US" altLang="zh-CN" sz="2800" dirty="0"/>
              <a:t>BZOJ 2002 </a:t>
            </a:r>
            <a:r>
              <a:rPr lang="zh-CN" altLang="en-US" sz="2800" dirty="0"/>
              <a:t>弹飞绵羊</a:t>
            </a:r>
            <a:endParaRPr lang="en-US" altLang="zh-CN" sz="2800" dirty="0"/>
          </a:p>
          <a:p>
            <a:r>
              <a:rPr lang="en-US" altLang="zh-CN" sz="2800" dirty="0"/>
              <a:t>BZOJ 2821 </a:t>
            </a:r>
            <a:r>
              <a:rPr lang="zh-CN" altLang="en-US" sz="2800" dirty="0"/>
              <a:t>作诗</a:t>
            </a:r>
            <a:endParaRPr lang="en-US" altLang="zh-CN" sz="2800" dirty="0"/>
          </a:p>
          <a:p>
            <a:r>
              <a:rPr lang="zh-CN" altLang="en-US" sz="2800" dirty="0"/>
              <a:t>分块内容来源：</a:t>
            </a:r>
            <a:endParaRPr lang="en-US" altLang="zh-CN" sz="2800" dirty="0"/>
          </a:p>
          <a:p>
            <a:r>
              <a:rPr lang="zh-CN" altLang="en-US" sz="2800" dirty="0">
                <a:hlinkClick r:id="rId2"/>
              </a:rPr>
              <a:t>「分块」数列分块入门</a:t>
            </a:r>
            <a:r>
              <a:rPr lang="en-US" altLang="zh-CN" sz="2800" dirty="0">
                <a:hlinkClick r:id="rId2"/>
              </a:rPr>
              <a:t>1 – 9 by hzwer</a:t>
            </a:r>
            <a:endParaRPr lang="en-US" altLang="zh-CN" sz="2800" dirty="0"/>
          </a:p>
        </p:txBody>
      </p:sp>
    </p:spTree>
    <p:extLst>
      <p:ext uri="{BB962C8B-B14F-4D97-AF65-F5344CB8AC3E}">
        <p14:creationId xmlns:p14="http://schemas.microsoft.com/office/powerpoint/2010/main" val="19241749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31B93-1699-4B33-B105-058CB2A99A4E}"/>
              </a:ext>
            </a:extLst>
          </p:cNvPr>
          <p:cNvSpPr>
            <a:spLocks noGrp="1"/>
          </p:cNvSpPr>
          <p:nvPr>
            <p:ph type="title"/>
          </p:nvPr>
        </p:nvSpPr>
        <p:spPr/>
        <p:txBody>
          <a:bodyPr/>
          <a:lstStyle/>
          <a:p>
            <a:r>
              <a:rPr lang="zh-CN" altLang="en-US" dirty="0"/>
              <a:t>块状链表</a:t>
            </a:r>
          </a:p>
        </p:txBody>
      </p:sp>
      <p:sp>
        <p:nvSpPr>
          <p:cNvPr id="6" name="内容占位符 5">
            <a:extLst>
              <a:ext uri="{FF2B5EF4-FFF2-40B4-BE49-F238E27FC236}">
                <a16:creationId xmlns:a16="http://schemas.microsoft.com/office/drawing/2014/main" id="{532E740C-B780-444A-A70B-BBF6E665D425}"/>
              </a:ext>
            </a:extLst>
          </p:cNvPr>
          <p:cNvSpPr>
            <a:spLocks noGrp="1"/>
          </p:cNvSpPr>
          <p:nvPr>
            <p:ph idx="1"/>
          </p:nvPr>
        </p:nvSpPr>
        <p:spPr>
          <a:xfrm>
            <a:off x="362446" y="2780928"/>
            <a:ext cx="6842720" cy="3881437"/>
          </a:xfrm>
        </p:spPr>
        <p:txBody>
          <a:bodyPr/>
          <a:lstStyle/>
          <a:p>
            <a:r>
              <a:rPr lang="zh-CN" altLang="en-US" sz="2400" dirty="0"/>
              <a:t>      块状链表是结合了数组和链表的优缺点，块状链表本身是一个链表，但是链表储存的并不是一般的数据，而是由这些数据组成的顺序表。每一个块状链表的节点，也就是顺序表，可以被叫做一个块。块状链表通过使用可变的顺序表的长度和特殊的插入、删除方式，可以在达到的复杂度。块状链表另一个特点是相对于普通链表来说节省内存，因为不用保存指向每一个数据节点的指针。</a:t>
            </a:r>
          </a:p>
        </p:txBody>
      </p:sp>
      <p:pic>
        <p:nvPicPr>
          <p:cNvPr id="8" name="图片 7">
            <a:extLst>
              <a:ext uri="{FF2B5EF4-FFF2-40B4-BE49-F238E27FC236}">
                <a16:creationId xmlns:a16="http://schemas.microsoft.com/office/drawing/2014/main" id="{05D0708E-EB2E-4ECD-8E14-EF338188E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094" y="1340768"/>
            <a:ext cx="5870684" cy="934864"/>
          </a:xfrm>
          <a:prstGeom prst="rect">
            <a:avLst/>
          </a:prstGeom>
        </p:spPr>
      </p:pic>
    </p:spTree>
    <p:extLst>
      <p:ext uri="{BB962C8B-B14F-4D97-AF65-F5344CB8AC3E}">
        <p14:creationId xmlns:p14="http://schemas.microsoft.com/office/powerpoint/2010/main" val="360448774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C75D1D-953F-4FD1-998B-4778977174F4}"/>
              </a:ext>
            </a:extLst>
          </p:cNvPr>
          <p:cNvSpPr>
            <a:spLocks noGrp="1"/>
          </p:cNvSpPr>
          <p:nvPr>
            <p:ph type="title"/>
          </p:nvPr>
        </p:nvSpPr>
        <p:spPr/>
        <p:txBody>
          <a:bodyPr/>
          <a:lstStyle/>
          <a:p>
            <a:r>
              <a:rPr lang="zh-CN" altLang="en-US" dirty="0"/>
              <a:t>块状链表</a:t>
            </a:r>
          </a:p>
        </p:txBody>
      </p:sp>
      <p:sp>
        <p:nvSpPr>
          <p:cNvPr id="3" name="内容占位符 2">
            <a:extLst>
              <a:ext uri="{FF2B5EF4-FFF2-40B4-BE49-F238E27FC236}">
                <a16:creationId xmlns:a16="http://schemas.microsoft.com/office/drawing/2014/main" id="{F005089E-A7E7-4F98-9A55-E60CEFCCF247}"/>
              </a:ext>
            </a:extLst>
          </p:cNvPr>
          <p:cNvSpPr>
            <a:spLocks noGrp="1"/>
          </p:cNvSpPr>
          <p:nvPr>
            <p:ph idx="1"/>
          </p:nvPr>
        </p:nvSpPr>
        <p:spPr>
          <a:xfrm>
            <a:off x="609600" y="1930400"/>
            <a:ext cx="6348413" cy="3881437"/>
          </a:xfrm>
        </p:spPr>
        <p:txBody>
          <a:bodyPr/>
          <a:lstStyle/>
          <a:p>
            <a:r>
              <a:rPr lang="zh-CN" altLang="en-US" sz="2800" dirty="0"/>
              <a:t>小结：</a:t>
            </a:r>
            <a:endParaRPr lang="en-US" altLang="zh-CN" sz="2800" dirty="0"/>
          </a:p>
          <a:p>
            <a:r>
              <a:rPr lang="zh-CN" altLang="en-US" sz="2800" dirty="0"/>
              <a:t>没有找到什么有趣的题，基本上我感觉普通分块很像，就是用链表维护了插入和删除而已。</a:t>
            </a:r>
            <a:endParaRPr lang="en-US" altLang="zh-CN" sz="2800" dirty="0"/>
          </a:p>
          <a:p>
            <a:r>
              <a:rPr lang="zh-CN" altLang="en-US" sz="2800" dirty="0"/>
              <a:t>题目：</a:t>
            </a:r>
            <a:endParaRPr lang="en-US" altLang="zh-CN" sz="2800" dirty="0"/>
          </a:p>
          <a:p>
            <a:r>
              <a:rPr lang="en-US" altLang="zh-CN" sz="2800" dirty="0"/>
              <a:t>[bzoj3065]</a:t>
            </a:r>
            <a:r>
              <a:rPr lang="zh-CN" altLang="en-US" sz="2800" dirty="0"/>
              <a:t>带插入区间</a:t>
            </a:r>
            <a:r>
              <a:rPr lang="en-US" altLang="zh-CN" sz="2800" dirty="0"/>
              <a:t>k</a:t>
            </a:r>
            <a:r>
              <a:rPr lang="zh-CN" altLang="en-US" sz="2800" dirty="0"/>
              <a:t>小值</a:t>
            </a:r>
            <a:r>
              <a:rPr lang="zh-CN" altLang="en-US" sz="2800" strike="sngStrike" dirty="0"/>
              <a:t>（据说这题故意卡块状链表）</a:t>
            </a:r>
          </a:p>
        </p:txBody>
      </p:sp>
    </p:spTree>
    <p:extLst>
      <p:ext uri="{BB962C8B-B14F-4D97-AF65-F5344CB8AC3E}">
        <p14:creationId xmlns:p14="http://schemas.microsoft.com/office/powerpoint/2010/main" val="260104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09371B-B595-4954-8D13-3F2AF9AFF894}"/>
              </a:ext>
            </a:extLst>
          </p:cNvPr>
          <p:cNvSpPr>
            <a:spLocks noGrp="1"/>
          </p:cNvSpPr>
          <p:nvPr>
            <p:ph type="title"/>
          </p:nvPr>
        </p:nvSpPr>
        <p:spPr/>
        <p:txBody>
          <a:bodyPr/>
          <a:lstStyle/>
          <a:p>
            <a:r>
              <a:rPr lang="zh-CN" altLang="en-US" dirty="0"/>
              <a:t>莫队算法</a:t>
            </a:r>
          </a:p>
        </p:txBody>
      </p:sp>
      <p:sp>
        <p:nvSpPr>
          <p:cNvPr id="3" name="内容占位符 2">
            <a:extLst>
              <a:ext uri="{FF2B5EF4-FFF2-40B4-BE49-F238E27FC236}">
                <a16:creationId xmlns:a16="http://schemas.microsoft.com/office/drawing/2014/main" id="{3441CDAA-C70A-4418-B579-0A7318E64807}"/>
              </a:ext>
            </a:extLst>
          </p:cNvPr>
          <p:cNvSpPr>
            <a:spLocks noGrp="1"/>
          </p:cNvSpPr>
          <p:nvPr>
            <p:ph idx="1"/>
          </p:nvPr>
        </p:nvSpPr>
        <p:spPr>
          <a:xfrm>
            <a:off x="609599" y="1930400"/>
            <a:ext cx="6348413" cy="3881437"/>
          </a:xfrm>
        </p:spPr>
        <p:txBody>
          <a:bodyPr>
            <a:normAutofit fontScale="92500"/>
          </a:bodyPr>
          <a:lstStyle/>
          <a:p>
            <a:r>
              <a:rPr lang="zh-CN" altLang="en-US" sz="2800" dirty="0"/>
              <a:t>一个优雅的暴力</a:t>
            </a:r>
            <a:r>
              <a:rPr lang="en-US" altLang="zh-CN" sz="2800" dirty="0"/>
              <a:t>——————Alan_Cty</a:t>
            </a:r>
          </a:p>
          <a:p>
            <a:r>
              <a:rPr lang="zh-CN" altLang="en-US" sz="2800" dirty="0"/>
              <a:t>简介：</a:t>
            </a:r>
            <a:endParaRPr lang="en-US" altLang="zh-CN" sz="2800" dirty="0"/>
          </a:p>
          <a:p>
            <a:r>
              <a:rPr lang="zh-CN" altLang="en-US" sz="2800" dirty="0"/>
              <a:t>莫队算法是由莫涛提出的算法，可以解决一类离线区间询问问题，适用性极为广泛。同时将其加以扩展，便能轻松处理树上路径询问以及支持修改操作。</a:t>
            </a:r>
            <a:endParaRPr lang="en-US" altLang="zh-CN" sz="2800" dirty="0"/>
          </a:p>
          <a:p>
            <a:r>
              <a:rPr lang="zh-CN" altLang="en-US" sz="2800" dirty="0"/>
              <a:t>莫队算法需要满足已知</a:t>
            </a:r>
            <a:r>
              <a:rPr lang="en-US" altLang="zh-CN" sz="2800" dirty="0"/>
              <a:t>[l,r]</a:t>
            </a:r>
            <a:r>
              <a:rPr lang="zh-CN" altLang="en-US" sz="2800" dirty="0"/>
              <a:t>可以得到</a:t>
            </a:r>
            <a:r>
              <a:rPr lang="en-US" altLang="zh-CN" sz="2800" dirty="0"/>
              <a:t>[l+1,r][l-1,r][l,r+1][l,r-1]</a:t>
            </a:r>
            <a:r>
              <a:rPr lang="zh-CN" altLang="en-US" sz="2800" dirty="0"/>
              <a:t>。</a:t>
            </a:r>
          </a:p>
        </p:txBody>
      </p:sp>
    </p:spTree>
    <p:extLst>
      <p:ext uri="{BB962C8B-B14F-4D97-AF65-F5344CB8AC3E}">
        <p14:creationId xmlns:p14="http://schemas.microsoft.com/office/powerpoint/2010/main" val="118600711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3BD781-4BE9-4ABF-B6A4-A34D887E6A6D}"/>
              </a:ext>
            </a:extLst>
          </p:cNvPr>
          <p:cNvSpPr>
            <a:spLocks noGrp="1"/>
          </p:cNvSpPr>
          <p:nvPr>
            <p:ph type="title"/>
          </p:nvPr>
        </p:nvSpPr>
        <p:spPr/>
        <p:txBody>
          <a:bodyPr/>
          <a:lstStyle/>
          <a:p>
            <a:r>
              <a:rPr lang="zh-CN" altLang="en-US" dirty="0"/>
              <a:t>普通莫队</a:t>
            </a:r>
          </a:p>
        </p:txBody>
      </p:sp>
      <p:sp>
        <p:nvSpPr>
          <p:cNvPr id="3" name="内容占位符 2">
            <a:extLst>
              <a:ext uri="{FF2B5EF4-FFF2-40B4-BE49-F238E27FC236}">
                <a16:creationId xmlns:a16="http://schemas.microsoft.com/office/drawing/2014/main" id="{BE158571-9059-4FF9-B921-26824E74FB3A}"/>
              </a:ext>
            </a:extLst>
          </p:cNvPr>
          <p:cNvSpPr>
            <a:spLocks noGrp="1"/>
          </p:cNvSpPr>
          <p:nvPr>
            <p:ph idx="1"/>
          </p:nvPr>
        </p:nvSpPr>
        <p:spPr>
          <a:xfrm>
            <a:off x="609600" y="1930400"/>
            <a:ext cx="6914728" cy="3881437"/>
          </a:xfrm>
        </p:spPr>
        <p:txBody>
          <a:bodyPr/>
          <a:lstStyle/>
          <a:p>
            <a:r>
              <a:rPr lang="zh-CN" altLang="en-US" sz="2800" dirty="0"/>
              <a:t>题目：</a:t>
            </a:r>
            <a:endParaRPr lang="en-US" altLang="zh-CN" sz="2800" dirty="0"/>
          </a:p>
          <a:p>
            <a:r>
              <a:rPr lang="zh-CN" altLang="en-US" sz="2800" dirty="0"/>
              <a:t>给一个序列，每次求</a:t>
            </a:r>
            <a:r>
              <a:rPr lang="en-US" altLang="zh-CN" sz="2800" dirty="0"/>
              <a:t>[</a:t>
            </a:r>
            <a:r>
              <a:rPr lang="en-US" altLang="zh-CN" sz="2800" dirty="0" err="1"/>
              <a:t>l,r</a:t>
            </a:r>
            <a:r>
              <a:rPr lang="en-US" altLang="zh-CN" sz="2800" dirty="0"/>
              <a:t>]</a:t>
            </a:r>
            <a:r>
              <a:rPr lang="zh-CN" altLang="en-US" sz="2800" dirty="0"/>
              <a:t>之间权值在</a:t>
            </a:r>
            <a:r>
              <a:rPr lang="en-US" altLang="zh-CN" sz="2800" dirty="0"/>
              <a:t>[</a:t>
            </a:r>
            <a:r>
              <a:rPr lang="en-US" altLang="zh-CN" sz="2800" dirty="0" err="1"/>
              <a:t>a,b</a:t>
            </a:r>
            <a:r>
              <a:rPr lang="en-US" altLang="zh-CN" sz="2800" dirty="0"/>
              <a:t>]</a:t>
            </a:r>
            <a:r>
              <a:rPr lang="zh-CN" altLang="en-US" sz="2800" dirty="0"/>
              <a:t>之间的不同的数的数量。</a:t>
            </a:r>
            <a:endParaRPr lang="en-US" altLang="zh-CN" sz="2800" dirty="0"/>
          </a:p>
          <a:p>
            <a:r>
              <a:rPr lang="zh-CN" altLang="en-US" sz="2800" dirty="0"/>
              <a:t>序列长度、权值</a:t>
            </a:r>
            <a:r>
              <a:rPr lang="en-US" altLang="zh-CN" sz="2800" dirty="0"/>
              <a:t>&lt;=100000</a:t>
            </a:r>
          </a:p>
        </p:txBody>
      </p:sp>
    </p:spTree>
    <p:extLst>
      <p:ext uri="{BB962C8B-B14F-4D97-AF65-F5344CB8AC3E}">
        <p14:creationId xmlns:p14="http://schemas.microsoft.com/office/powerpoint/2010/main" val="2157942283"/>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丝状">
  <a:themeElements>
    <a:clrScheme name="丝状">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
  <TotalTime>29229</TotalTime>
  <Words>7265</Words>
  <Application>Microsoft Office PowerPoint</Application>
  <PresentationFormat>全屏显示(4:3)</PresentationFormat>
  <Paragraphs>583</Paragraphs>
  <Slides>109</Slides>
  <Notes>0</Notes>
  <HiddenSlides>3</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109</vt:i4>
      </vt:variant>
    </vt:vector>
  </HeadingPairs>
  <TitlesOfParts>
    <vt:vector size="117" baseType="lpstr">
      <vt:lpstr>Arial</vt:lpstr>
      <vt:lpstr>Calibri</vt:lpstr>
      <vt:lpstr>Calibri Light</vt:lpstr>
      <vt:lpstr>Century Gothic</vt:lpstr>
      <vt:lpstr>Wingdings 2</vt:lpstr>
      <vt:lpstr>Wingdings 3</vt:lpstr>
      <vt:lpstr>HDOfficeLightV0</vt:lpstr>
      <vt:lpstr>丝状</vt:lpstr>
      <vt:lpstr>数据结构</vt:lpstr>
      <vt:lpstr>目录</vt:lpstr>
      <vt:lpstr>声明</vt:lpstr>
      <vt:lpstr>Splay</vt:lpstr>
      <vt:lpstr>Splay</vt:lpstr>
      <vt:lpstr>Splay</vt:lpstr>
      <vt:lpstr>Splay</vt:lpstr>
      <vt:lpstr>Splay</vt:lpstr>
      <vt:lpstr>Splay</vt:lpstr>
      <vt:lpstr>Splay</vt:lpstr>
      <vt:lpstr>Splay</vt:lpstr>
      <vt:lpstr>Splay</vt:lpstr>
      <vt:lpstr>Splay</vt:lpstr>
      <vt:lpstr>Splay</vt:lpstr>
      <vt:lpstr>Splay</vt:lpstr>
      <vt:lpstr>Splay</vt:lpstr>
      <vt:lpstr>Splay</vt:lpstr>
      <vt:lpstr>Splay</vt:lpstr>
      <vt:lpstr>Splay</vt:lpstr>
      <vt:lpstr>Splay</vt:lpstr>
      <vt:lpstr>Splay</vt:lpstr>
      <vt:lpstr>Splay</vt:lpstr>
      <vt:lpstr>Splay</vt:lpstr>
      <vt:lpstr>题目</vt:lpstr>
      <vt:lpstr>树链剖分</vt:lpstr>
      <vt:lpstr>实链剖分</vt:lpstr>
      <vt:lpstr>实链剖分</vt:lpstr>
      <vt:lpstr>实链剖分</vt:lpstr>
      <vt:lpstr>实链剖分</vt:lpstr>
      <vt:lpstr>实链剖分</vt:lpstr>
      <vt:lpstr>实链剖分</vt:lpstr>
      <vt:lpstr>实链剖分</vt:lpstr>
      <vt:lpstr>实链剖分</vt:lpstr>
      <vt:lpstr>实链剖分</vt:lpstr>
      <vt:lpstr>实链剖分</vt:lpstr>
      <vt:lpstr>实链剖分</vt:lpstr>
      <vt:lpstr>实链剖分</vt:lpstr>
      <vt:lpstr>实链剖分</vt:lpstr>
      <vt:lpstr>实链剖分</vt:lpstr>
      <vt:lpstr>实链剖分</vt:lpstr>
      <vt:lpstr>实链剖分</vt:lpstr>
      <vt:lpstr>lct </vt:lpstr>
      <vt:lpstr>lct</vt:lpstr>
      <vt:lpstr>lct</vt:lpstr>
      <vt:lpstr>lct</vt:lpstr>
      <vt:lpstr>lct</vt:lpstr>
      <vt:lpstr>lct</vt:lpstr>
      <vt:lpstr>lct</vt:lpstr>
      <vt:lpstr>lct</vt:lpstr>
      <vt:lpstr>lct</vt:lpstr>
      <vt:lpstr>lct</vt:lpstr>
      <vt:lpstr>lct</vt:lpstr>
      <vt:lpstr>lct</vt:lpstr>
      <vt:lpstr>树分治</vt:lpstr>
      <vt:lpstr>树分治</vt:lpstr>
      <vt:lpstr>树分治</vt:lpstr>
      <vt:lpstr>树分治</vt:lpstr>
      <vt:lpstr>树分治</vt:lpstr>
      <vt:lpstr>树分治</vt:lpstr>
      <vt:lpstr>树分治</vt:lpstr>
      <vt:lpstr>重量平衡树</vt:lpstr>
      <vt:lpstr>重量平衡树</vt:lpstr>
      <vt:lpstr>重量平衡树</vt:lpstr>
      <vt:lpstr>重量平衡树</vt:lpstr>
      <vt:lpstr>重量平衡树</vt:lpstr>
      <vt:lpstr>重量平衡树</vt:lpstr>
      <vt:lpstr>重量平衡树</vt:lpstr>
      <vt:lpstr>重量平衡树</vt:lpstr>
      <vt:lpstr>Treap</vt:lpstr>
      <vt:lpstr>Treap</vt:lpstr>
      <vt:lpstr>Treap</vt:lpstr>
      <vt:lpstr>Treap</vt:lpstr>
      <vt:lpstr>Treap</vt:lpstr>
      <vt:lpstr>Treap</vt:lpstr>
      <vt:lpstr>Treap</vt:lpstr>
      <vt:lpstr>可持久化</vt:lpstr>
      <vt:lpstr>可持久化线段树</vt:lpstr>
      <vt:lpstr>可持久化线段树</vt:lpstr>
      <vt:lpstr>可持久化线段树</vt:lpstr>
      <vt:lpstr>可持久化线段树</vt:lpstr>
      <vt:lpstr>可持久化线段树</vt:lpstr>
      <vt:lpstr>可持久化线段树</vt:lpstr>
      <vt:lpstr>可持久化线段树</vt:lpstr>
      <vt:lpstr>可持久化Treap</vt:lpstr>
      <vt:lpstr>可持久化Treap</vt:lpstr>
      <vt:lpstr>可持久化Treap</vt:lpstr>
      <vt:lpstr>根号算法</vt:lpstr>
      <vt:lpstr>分块</vt:lpstr>
      <vt:lpstr>分块</vt:lpstr>
      <vt:lpstr>分块</vt:lpstr>
      <vt:lpstr>分块</vt:lpstr>
      <vt:lpstr>分块</vt:lpstr>
      <vt:lpstr>分块</vt:lpstr>
      <vt:lpstr>分块</vt:lpstr>
      <vt:lpstr>分块</vt:lpstr>
      <vt:lpstr>块状链表</vt:lpstr>
      <vt:lpstr>块状链表</vt:lpstr>
      <vt:lpstr>莫队算法</vt:lpstr>
      <vt:lpstr>普通莫队</vt:lpstr>
      <vt:lpstr>普通莫队</vt:lpstr>
      <vt:lpstr>普通莫队</vt:lpstr>
      <vt:lpstr>普通莫队</vt:lpstr>
      <vt:lpstr>带修改莫队</vt:lpstr>
      <vt:lpstr>树上莫队</vt:lpstr>
      <vt:lpstr>树上莫队</vt:lpstr>
      <vt:lpstr>树上莫队</vt:lpstr>
      <vt:lpstr>树上莫队</vt:lpstr>
      <vt:lpstr>树上莫队</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Admin</dc:creator>
  <cp:lastModifiedBy>1711491973@qq.com</cp:lastModifiedBy>
  <cp:revision>169</cp:revision>
  <dcterms:created xsi:type="dcterms:W3CDTF">2019-03-14T08:00:56Z</dcterms:created>
  <dcterms:modified xsi:type="dcterms:W3CDTF">2019-08-06T06:16:57Z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2052-8.1.0.2424</vt:lpwstr>
  </property>
</Properties>
</file>