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88" r:id="rId3"/>
    <p:sldId id="496" r:id="rId4"/>
    <p:sldId id="497" r:id="rId5"/>
    <p:sldId id="268" r:id="rId6"/>
    <p:sldId id="269" r:id="rId7"/>
    <p:sldId id="494" r:id="rId8"/>
    <p:sldId id="328" r:id="rId9"/>
    <p:sldId id="329" r:id="rId10"/>
    <p:sldId id="515" r:id="rId11"/>
    <p:sldId id="498" r:id="rId12"/>
    <p:sldId id="499" r:id="rId13"/>
    <p:sldId id="493" r:id="rId14"/>
    <p:sldId id="517" r:id="rId15"/>
    <p:sldId id="295" r:id="rId16"/>
    <p:sldId id="516" r:id="rId17"/>
    <p:sldId id="518" r:id="rId18"/>
    <p:sldId id="519" r:id="rId19"/>
    <p:sldId id="520" r:id="rId20"/>
    <p:sldId id="521" r:id="rId21"/>
    <p:sldId id="522" r:id="rId22"/>
    <p:sldId id="491" r:id="rId23"/>
    <p:sldId id="258" r:id="rId24"/>
    <p:sldId id="259" r:id="rId25"/>
    <p:sldId id="260" r:id="rId26"/>
    <p:sldId id="285" r:id="rId27"/>
    <p:sldId id="286" r:id="rId28"/>
    <p:sldId id="266" r:id="rId29"/>
    <p:sldId id="267" r:id="rId30"/>
    <p:sldId id="293" r:id="rId31"/>
    <p:sldId id="294" r:id="rId32"/>
    <p:sldId id="490" r:id="rId33"/>
    <p:sldId id="333" r:id="rId34"/>
    <p:sldId id="337" r:id="rId35"/>
    <p:sldId id="338" r:id="rId36"/>
    <p:sldId id="500" r:id="rId37"/>
    <p:sldId id="501" r:id="rId38"/>
    <p:sldId id="502" r:id="rId39"/>
    <p:sldId id="503" r:id="rId40"/>
    <p:sldId id="263" r:id="rId41"/>
    <p:sldId id="264" r:id="rId42"/>
    <p:sldId id="489" r:id="rId43"/>
    <p:sldId id="504" r:id="rId44"/>
    <p:sldId id="505" r:id="rId45"/>
    <p:sldId id="506" r:id="rId46"/>
    <p:sldId id="507" r:id="rId47"/>
    <p:sldId id="508" r:id="rId48"/>
    <p:sldId id="509" r:id="rId49"/>
    <p:sldId id="510" r:id="rId50"/>
    <p:sldId id="275" r:id="rId51"/>
    <p:sldId id="276" r:id="rId52"/>
    <p:sldId id="512" r:id="rId53"/>
    <p:sldId id="513" r:id="rId54"/>
    <p:sldId id="261" r:id="rId55"/>
    <p:sldId id="274" r:id="rId56"/>
    <p:sldId id="514" r:id="rId57"/>
    <p:sldId id="302" r:id="rId58"/>
    <p:sldId id="303" r:id="rId59"/>
    <p:sldId id="495"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03" autoAdjust="0"/>
    <p:restoredTop sz="94660"/>
  </p:normalViewPr>
  <p:slideViewPr>
    <p:cSldViewPr snapToGrid="0">
      <p:cViewPr varScale="1">
        <p:scale>
          <a:sx n="81" d="100"/>
          <a:sy n="81" d="100"/>
        </p:scale>
        <p:origin x="47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DB07E-B216-42B5-BAAC-CC2677FFB6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91FECB0-2DD6-4F6D-A562-FEBBD4F947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D712EF0-4ED6-40C3-BA6A-45857C8DA042}"/>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8D644A47-2623-46D6-9A78-163A41BDEE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C14588-9635-4920-8B23-61DE6CDF8DA6}"/>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129702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14342-2E96-47EB-91C0-182FE89DD31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42F352-6A7B-4226-A69C-981229D839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92BFAC-9FD0-419A-92DA-A4C33D6AE45A}"/>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109C7128-80A6-4BC9-B9C2-3ABCEAD9C3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0B73E3-A488-4D3F-BF58-26AEF51F6AA9}"/>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252871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6F48CE2-A2C0-474C-9C8B-79EAE903B5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301D4C-0AE7-413A-AE0F-7A3CBDA3EB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6C4B33-3617-48B7-B774-EADF42E80F2A}"/>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CFC038EF-62B4-4261-ABBE-EF833DF2639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AD78FA-3500-4B9D-B5B5-8F306198C792}"/>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479597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5A59B-65CD-4497-897B-B90A9B39F0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832B05-4180-484C-BEA3-0BA456469B8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94D463-939F-4E76-B077-7EEC3A7816FE}"/>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C96A3346-116B-4D48-969E-B87C162179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DA060F-64C1-4A53-8D0F-7135C8C54202}"/>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75173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273DC-390B-4453-9EB2-F73979D9DB9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FE4524-7D75-447E-AD94-9C003F2E4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91386BF-7A5D-4732-84FB-A86425D038C2}"/>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DE915D97-C335-4B49-B755-6A40C1EF30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4777B0-B356-42F0-A126-26393D4D7797}"/>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3152080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20463-4394-40FB-89DB-98E4A2FEFA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AFC783-3144-48A9-97B6-20BB85B4E4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1C6CAA-6AE5-46A1-9115-30063B16CB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3463973-DAA3-4FDD-909F-64A78CC8A809}"/>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6" name="页脚占位符 5">
            <a:extLst>
              <a:ext uri="{FF2B5EF4-FFF2-40B4-BE49-F238E27FC236}">
                <a16:creationId xmlns:a16="http://schemas.microsoft.com/office/drawing/2014/main" id="{C0B677F4-8CC9-4B84-B739-A53442A9CB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6AFC36-AAF5-43BE-A79E-F3FDAB13D654}"/>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145329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375C0-1F0C-4BFE-95D1-0BFA68643A8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9F459F0-2F25-4C58-B223-665CB7F45E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EB99862-9A3D-41FD-AD1A-C107FCAD476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333B89-6D30-4FED-8BC4-EE01CD2A6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B7C83A7-7500-406C-BAB5-F6AB0197934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0DF66F-45FD-49FA-9C83-756D8C386D81}"/>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8" name="页脚占位符 7">
            <a:extLst>
              <a:ext uri="{FF2B5EF4-FFF2-40B4-BE49-F238E27FC236}">
                <a16:creationId xmlns:a16="http://schemas.microsoft.com/office/drawing/2014/main" id="{03374FF5-8669-4A85-B97F-6CCE3767998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E71D9D-4582-443D-81FE-518EFE12800E}"/>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70805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3E7CE-52A1-4F2F-B5DE-D187118F67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F734F1F-7381-4F59-8E8E-ABA980ABA2CC}"/>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4" name="页脚占位符 3">
            <a:extLst>
              <a:ext uri="{FF2B5EF4-FFF2-40B4-BE49-F238E27FC236}">
                <a16:creationId xmlns:a16="http://schemas.microsoft.com/office/drawing/2014/main" id="{B549A1F3-5C22-4F37-8FF6-75E3A90A1F9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D5CF581-519B-4E1C-A0E5-C3AAE93CB4FD}"/>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133415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DB7C1B-D683-4D6F-8F30-60BDCA39A361}"/>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3" name="页脚占位符 2">
            <a:extLst>
              <a:ext uri="{FF2B5EF4-FFF2-40B4-BE49-F238E27FC236}">
                <a16:creationId xmlns:a16="http://schemas.microsoft.com/office/drawing/2014/main" id="{83AEF3C4-712C-48BE-8C4F-0027A652E7F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B54CD98-A968-4428-AEB4-596E73E4B282}"/>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1502809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1F459-29E2-4E59-A691-91CD1FD923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36628DB-BA6B-4782-AD52-AC0BC7641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CDB66D-18E5-41FB-B6E0-EEA494FFE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47DAE8-623F-478C-80DD-DF4ACB04E10B}"/>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6" name="页脚占位符 5">
            <a:extLst>
              <a:ext uri="{FF2B5EF4-FFF2-40B4-BE49-F238E27FC236}">
                <a16:creationId xmlns:a16="http://schemas.microsoft.com/office/drawing/2014/main" id="{E60811B1-EBDD-49CF-98B4-A48B02CF7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8BEB758-B8B2-4CC4-9475-9D485E3C725B}"/>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121600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B91BC-911B-40E5-A57F-C2A06A6AFDA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FDE288-29AB-44DD-990F-63D0DFAE1E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222A532-2A8C-4413-93DF-11E3EEC58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7EB262-BD5B-4361-AB98-16CCD91EE86F}"/>
              </a:ext>
            </a:extLst>
          </p:cNvPr>
          <p:cNvSpPr>
            <a:spLocks noGrp="1"/>
          </p:cNvSpPr>
          <p:nvPr>
            <p:ph type="dt" sz="half" idx="10"/>
          </p:nvPr>
        </p:nvSpPr>
        <p:spPr/>
        <p:txBody>
          <a:bodyPr/>
          <a:lstStyle/>
          <a:p>
            <a:fld id="{146B5FF5-E5BF-4331-B12A-68A06E2CAFDC}" type="datetimeFigureOut">
              <a:rPr lang="zh-CN" altLang="en-US" smtClean="0"/>
              <a:t>2019/7/16</a:t>
            </a:fld>
            <a:endParaRPr lang="zh-CN" altLang="en-US"/>
          </a:p>
        </p:txBody>
      </p:sp>
      <p:sp>
        <p:nvSpPr>
          <p:cNvPr id="6" name="页脚占位符 5">
            <a:extLst>
              <a:ext uri="{FF2B5EF4-FFF2-40B4-BE49-F238E27FC236}">
                <a16:creationId xmlns:a16="http://schemas.microsoft.com/office/drawing/2014/main" id="{62DD35F3-B39D-4B0D-8A8C-05E5DE15C3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D16E19-9476-4867-8EE6-448DE27EE579}"/>
              </a:ext>
            </a:extLst>
          </p:cNvPr>
          <p:cNvSpPr>
            <a:spLocks noGrp="1"/>
          </p:cNvSpPr>
          <p:nvPr>
            <p:ph type="sldNum" sz="quarter" idx="12"/>
          </p:nvPr>
        </p:nvSpPr>
        <p:spPr/>
        <p:txBody>
          <a:body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87345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B9A0E6-2B13-487F-9CAE-59A385C8C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57B6857-FBE0-4D48-AC92-EFC34653F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41005F-BDE8-461A-8822-7000D55DC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B5FF5-E5BF-4331-B12A-68A06E2CAFDC}"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ADFF6BCE-17FA-47F5-81FB-D5CC4BB63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E54F8BA-F6DF-4B2E-A2CA-F458125DFA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B21703-4E2F-465A-807B-253EDE593C63}" type="slidenum">
              <a:rPr lang="zh-CN" altLang="en-US" smtClean="0"/>
              <a:t>‹#›</a:t>
            </a:fld>
            <a:endParaRPr lang="zh-CN" altLang="en-US"/>
          </a:p>
        </p:txBody>
      </p:sp>
    </p:spTree>
    <p:extLst>
      <p:ext uri="{BB962C8B-B14F-4D97-AF65-F5344CB8AC3E}">
        <p14:creationId xmlns:p14="http://schemas.microsoft.com/office/powerpoint/2010/main" val="256456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7DE80-CC71-4A3A-BD70-55F37FC0537A}"/>
              </a:ext>
            </a:extLst>
          </p:cNvPr>
          <p:cNvSpPr>
            <a:spLocks noGrp="1"/>
          </p:cNvSpPr>
          <p:nvPr>
            <p:ph type="ctrTitle"/>
          </p:nvPr>
        </p:nvSpPr>
        <p:spPr/>
        <p:txBody>
          <a:bodyPr/>
          <a:lstStyle/>
          <a:p>
            <a:r>
              <a:rPr lang="zh-CN" altLang="en-US" dirty="0"/>
              <a:t>数据结构</a:t>
            </a:r>
          </a:p>
        </p:txBody>
      </p:sp>
      <p:sp>
        <p:nvSpPr>
          <p:cNvPr id="3" name="副标题 2">
            <a:extLst>
              <a:ext uri="{FF2B5EF4-FFF2-40B4-BE49-F238E27FC236}">
                <a16:creationId xmlns:a16="http://schemas.microsoft.com/office/drawing/2014/main" id="{B3AE1715-A9B9-4190-BCB1-FCA5B4C83EDD}"/>
              </a:ext>
            </a:extLst>
          </p:cNvPr>
          <p:cNvSpPr>
            <a:spLocks noGrp="1"/>
          </p:cNvSpPr>
          <p:nvPr>
            <p:ph type="subTitle" idx="1"/>
          </p:nvPr>
        </p:nvSpPr>
        <p:spPr/>
        <p:txBody>
          <a:bodyPr/>
          <a:lstStyle/>
          <a:p>
            <a:r>
              <a:rPr lang="en-US" altLang="zh-CN" dirty="0"/>
              <a:t>Data structures</a:t>
            </a:r>
            <a:endParaRPr lang="zh-CN" altLang="en-US" dirty="0"/>
          </a:p>
        </p:txBody>
      </p:sp>
    </p:spTree>
    <p:extLst>
      <p:ext uri="{BB962C8B-B14F-4D97-AF65-F5344CB8AC3E}">
        <p14:creationId xmlns:p14="http://schemas.microsoft.com/office/powerpoint/2010/main" val="60484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275CEC-DE40-41B0-8E85-5E966998E1A6}"/>
              </a:ext>
            </a:extLst>
          </p:cNvPr>
          <p:cNvSpPr>
            <a:spLocks noGrp="1"/>
          </p:cNvSpPr>
          <p:nvPr>
            <p:ph type="title"/>
          </p:nvPr>
        </p:nvSpPr>
        <p:spPr/>
        <p:txBody>
          <a:bodyPr/>
          <a:lstStyle/>
          <a:p>
            <a:r>
              <a:rPr lang="zh-CN" altLang="en-US" dirty="0"/>
              <a:t>合并操作的代码</a:t>
            </a:r>
          </a:p>
        </p:txBody>
      </p:sp>
      <p:sp>
        <p:nvSpPr>
          <p:cNvPr id="3" name="内容占位符 2">
            <a:extLst>
              <a:ext uri="{FF2B5EF4-FFF2-40B4-BE49-F238E27FC236}">
                <a16:creationId xmlns:a16="http://schemas.microsoft.com/office/drawing/2014/main" id="{E458D516-3D80-45A1-B86B-F102F56EF151}"/>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4CAB6DF4-6B2A-4332-8C2C-4FACACE2798E}"/>
              </a:ext>
            </a:extLst>
          </p:cNvPr>
          <p:cNvPicPr>
            <a:picLocks noChangeAspect="1"/>
          </p:cNvPicPr>
          <p:nvPr/>
        </p:nvPicPr>
        <p:blipFill>
          <a:blip r:embed="rId2"/>
          <a:stretch>
            <a:fillRect/>
          </a:stretch>
        </p:blipFill>
        <p:spPr>
          <a:xfrm>
            <a:off x="931487" y="1825625"/>
            <a:ext cx="5164513" cy="3919789"/>
          </a:xfrm>
          <a:prstGeom prst="rect">
            <a:avLst/>
          </a:prstGeom>
        </p:spPr>
      </p:pic>
    </p:spTree>
    <p:extLst>
      <p:ext uri="{BB962C8B-B14F-4D97-AF65-F5344CB8AC3E}">
        <p14:creationId xmlns:p14="http://schemas.microsoft.com/office/powerpoint/2010/main" val="220359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FFBC52-183C-433B-A9AF-E36298F2CE1F}"/>
              </a:ext>
            </a:extLst>
          </p:cNvPr>
          <p:cNvSpPr>
            <a:spLocks noGrp="1"/>
          </p:cNvSpPr>
          <p:nvPr>
            <p:ph type="title"/>
          </p:nvPr>
        </p:nvSpPr>
        <p:spPr/>
        <p:txBody>
          <a:bodyPr/>
          <a:lstStyle/>
          <a:p>
            <a:r>
              <a:rPr lang="en-US" altLang="zh-CN" dirty="0"/>
              <a:t>APIO2012 </a:t>
            </a:r>
            <a:r>
              <a:rPr lang="zh-CN" altLang="en-US" dirty="0"/>
              <a:t>派遣</a:t>
            </a:r>
          </a:p>
        </p:txBody>
      </p:sp>
      <p:sp>
        <p:nvSpPr>
          <p:cNvPr id="3" name="内容占位符 2">
            <a:extLst>
              <a:ext uri="{FF2B5EF4-FFF2-40B4-BE49-F238E27FC236}">
                <a16:creationId xmlns:a16="http://schemas.microsoft.com/office/drawing/2014/main" id="{D7907808-6773-4C28-BE74-AD00B01CCD1C}"/>
              </a:ext>
            </a:extLst>
          </p:cNvPr>
          <p:cNvSpPr>
            <a:spLocks noGrp="1"/>
          </p:cNvSpPr>
          <p:nvPr>
            <p:ph idx="1"/>
          </p:nvPr>
        </p:nvSpPr>
        <p:spPr/>
        <p:txBody>
          <a:bodyPr>
            <a:normAutofit/>
          </a:bodyPr>
          <a:lstStyle/>
          <a:p>
            <a:pPr marL="0" indent="0">
              <a:buNone/>
            </a:pPr>
            <a:r>
              <a:rPr lang="zh-CN" altLang="en-US" dirty="0"/>
              <a:t>给一颗</a:t>
            </a:r>
            <a:r>
              <a:rPr lang="en-US" altLang="zh-CN" dirty="0"/>
              <a:t>N</a:t>
            </a:r>
            <a:r>
              <a:rPr lang="zh-CN" altLang="en-US" dirty="0"/>
              <a:t>个点的树，每个点有权值</a:t>
            </a:r>
            <a:r>
              <a:rPr lang="en-US" altLang="zh-CN" dirty="0"/>
              <a:t>c[</a:t>
            </a:r>
            <a:r>
              <a:rPr lang="en-US" altLang="zh-CN" dirty="0" err="1"/>
              <a:t>i</a:t>
            </a:r>
            <a:r>
              <a:rPr lang="en-US" altLang="zh-CN" dirty="0"/>
              <a:t>],l[</a:t>
            </a:r>
            <a:r>
              <a:rPr lang="en-US" altLang="zh-CN" dirty="0" err="1"/>
              <a:t>i</a:t>
            </a:r>
            <a:r>
              <a:rPr lang="en-US" altLang="zh-CN" dirty="0"/>
              <a:t>],</a:t>
            </a:r>
            <a:r>
              <a:rPr lang="zh-CN" altLang="en-US" dirty="0"/>
              <a:t>现在需要你找一个节点</a:t>
            </a:r>
            <a:r>
              <a:rPr lang="en-US" altLang="zh-CN" dirty="0"/>
              <a:t>j</a:t>
            </a:r>
            <a:r>
              <a:rPr lang="zh-CN" altLang="en-US" dirty="0"/>
              <a:t>，选出一些它子树中的点满足</a:t>
            </a:r>
            <a:r>
              <a:rPr lang="en-US" altLang="zh-CN" dirty="0"/>
              <a:t>c</a:t>
            </a:r>
            <a:r>
              <a:rPr lang="zh-CN" altLang="en-US" dirty="0"/>
              <a:t>的总和小于</a:t>
            </a:r>
            <a:r>
              <a:rPr lang="en-US" altLang="zh-CN" dirty="0"/>
              <a:t>M</a:t>
            </a:r>
            <a:r>
              <a:rPr lang="zh-CN" altLang="en-US" dirty="0"/>
              <a:t>，得到</a:t>
            </a:r>
            <a:r>
              <a:rPr lang="en-US" altLang="zh-CN" dirty="0"/>
              <a:t>A=l[j]*</a:t>
            </a:r>
            <a:r>
              <a:rPr lang="zh-CN" altLang="en-US" dirty="0"/>
              <a:t>选的点数，求最大的</a:t>
            </a:r>
            <a:r>
              <a:rPr lang="en-US" altLang="zh-CN" dirty="0"/>
              <a:t>A</a:t>
            </a:r>
            <a:r>
              <a:rPr lang="zh-CN" altLang="en-US" dirty="0"/>
              <a:t>。</a:t>
            </a:r>
            <a:endParaRPr lang="en-US" altLang="zh-CN" dirty="0"/>
          </a:p>
          <a:p>
            <a:pPr marL="0" indent="0">
              <a:buNone/>
            </a:pPr>
            <a:endParaRPr lang="en-US" altLang="zh-CN" dirty="0"/>
          </a:p>
          <a:p>
            <a:pPr marL="0" indent="0">
              <a:buNone/>
            </a:pPr>
            <a:r>
              <a:rPr lang="en-US" altLang="zh-CN" dirty="0"/>
              <a:t>N&lt;=100000</a:t>
            </a:r>
            <a:endParaRPr lang="zh-CN" altLang="en-US" dirty="0"/>
          </a:p>
        </p:txBody>
      </p:sp>
    </p:spTree>
    <p:extLst>
      <p:ext uri="{BB962C8B-B14F-4D97-AF65-F5344CB8AC3E}">
        <p14:creationId xmlns:p14="http://schemas.microsoft.com/office/powerpoint/2010/main" val="385918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66905-95CE-4282-A583-D1DB7B2DEAB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50CF25E-6E43-4810-AEB8-5232E6D151C7}"/>
              </a:ext>
            </a:extLst>
          </p:cNvPr>
          <p:cNvSpPr>
            <a:spLocks noGrp="1"/>
          </p:cNvSpPr>
          <p:nvPr>
            <p:ph idx="1"/>
          </p:nvPr>
        </p:nvSpPr>
        <p:spPr/>
        <p:txBody>
          <a:bodyPr>
            <a:normAutofit/>
          </a:bodyPr>
          <a:lstStyle/>
          <a:p>
            <a:r>
              <a:rPr lang="zh-CN" altLang="en-US" dirty="0"/>
              <a:t>我们把</a:t>
            </a:r>
            <a:r>
              <a:rPr lang="en-US" altLang="zh-CN" dirty="0" err="1"/>
              <a:t>i</a:t>
            </a:r>
            <a:r>
              <a:rPr lang="zh-CN" altLang="en-US" dirty="0"/>
              <a:t>的子树及自己的元素全部排一下序，然后累加，去找最多的元素，</a:t>
            </a:r>
            <a:r>
              <a:rPr lang="en-US" altLang="zh-CN" dirty="0" err="1"/>
              <a:t>sumc</a:t>
            </a:r>
            <a:r>
              <a:rPr lang="en-US" altLang="zh-CN" dirty="0"/>
              <a:t>&lt;=M,</a:t>
            </a:r>
            <a:r>
              <a:rPr lang="zh-CN" altLang="en-US" dirty="0"/>
              <a:t>那么答案即为 </a:t>
            </a:r>
            <a:r>
              <a:rPr lang="en-US" altLang="zh-CN" dirty="0"/>
              <a:t>Li*</a:t>
            </a:r>
            <a:r>
              <a:rPr lang="zh-CN" altLang="en-US" dirty="0"/>
              <a:t>元素个数 </a:t>
            </a:r>
            <a:endParaRPr lang="en-US" altLang="zh-CN" dirty="0"/>
          </a:p>
          <a:p>
            <a:r>
              <a:rPr lang="zh-CN" altLang="en-US" dirty="0"/>
              <a:t>那我们就可以枚举所有的点，每次都做一下这个过程，取</a:t>
            </a:r>
            <a:r>
              <a:rPr lang="en-US" altLang="zh-CN" dirty="0"/>
              <a:t>max</a:t>
            </a:r>
          </a:p>
          <a:p>
            <a:r>
              <a:rPr lang="zh-CN" altLang="en-US" dirty="0"/>
              <a:t>如何快速从子树中得到信息呢？ 对于这个排序，我们可以用可合并堆来搞</a:t>
            </a:r>
            <a:r>
              <a:rPr lang="en-US" altLang="zh-CN" dirty="0"/>
              <a:t>. </a:t>
            </a:r>
            <a:r>
              <a:rPr lang="zh-CN" altLang="en-US" dirty="0"/>
              <a:t>每次把当前点堆与儿子堆合并，维护大根堆，然后</a:t>
            </a:r>
            <a:r>
              <a:rPr lang="en-US" altLang="zh-CN" dirty="0"/>
              <a:t>pop</a:t>
            </a:r>
            <a:r>
              <a:rPr lang="zh-CN" altLang="en-US" dirty="0"/>
              <a:t>最大元素，直到</a:t>
            </a:r>
            <a:r>
              <a:rPr lang="en-US" altLang="zh-CN" dirty="0" err="1"/>
              <a:t>sumc</a:t>
            </a:r>
            <a:r>
              <a:rPr lang="en-US" altLang="zh-CN" dirty="0"/>
              <a:t>&lt;=m </a:t>
            </a:r>
            <a:r>
              <a:rPr lang="zh-CN" altLang="en-US" dirty="0"/>
              <a:t>这时</a:t>
            </a:r>
            <a:r>
              <a:rPr lang="en-US" altLang="zh-CN" dirty="0" err="1"/>
              <a:t>ans</a:t>
            </a:r>
            <a:r>
              <a:rPr lang="en-US" altLang="zh-CN" dirty="0"/>
              <a:t>=l[</a:t>
            </a:r>
            <a:r>
              <a:rPr lang="en-US" altLang="zh-CN" dirty="0" err="1"/>
              <a:t>i</a:t>
            </a:r>
            <a:r>
              <a:rPr lang="en-US" altLang="zh-CN" dirty="0"/>
              <a:t>]*</a:t>
            </a:r>
            <a:r>
              <a:rPr lang="zh-CN" altLang="en-US" dirty="0"/>
              <a:t>堆的大小。</a:t>
            </a:r>
            <a:endParaRPr lang="en-US" altLang="zh-CN" dirty="0"/>
          </a:p>
          <a:p>
            <a:r>
              <a:rPr lang="zh-CN" altLang="en-US" dirty="0"/>
              <a:t>时间复杂度</a:t>
            </a:r>
            <a:r>
              <a:rPr lang="en-US" altLang="zh-CN" dirty="0"/>
              <a:t>o(n log n)</a:t>
            </a:r>
          </a:p>
        </p:txBody>
      </p:sp>
    </p:spTree>
    <p:extLst>
      <p:ext uri="{BB962C8B-B14F-4D97-AF65-F5344CB8AC3E}">
        <p14:creationId xmlns:p14="http://schemas.microsoft.com/office/powerpoint/2010/main" val="77869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LCA</a:t>
            </a:r>
            <a:endParaRPr lang="en-US" altLang="zh-CN" dirty="0"/>
          </a:p>
        </p:txBody>
      </p:sp>
      <p:sp>
        <p:nvSpPr>
          <p:cNvPr id="3" name="副标题 2"/>
          <p:cNvSpPr>
            <a:spLocks noGrp="1"/>
          </p:cNvSpPr>
          <p:nvPr>
            <p:ph type="subTitle" idx="1"/>
          </p:nvPr>
        </p:nvSpPr>
        <p:spPr>
          <a:xfrm>
            <a:off x="4234381" y="3453766"/>
            <a:ext cx="3723237" cy="519116"/>
          </a:xfrm>
        </p:spPr>
        <p:txBody>
          <a:bodyPr>
            <a:normAutofit/>
          </a:bodyPr>
          <a:lstStyle/>
          <a:p>
            <a:endParaRPr lang="zh-CN" altLang="en-US" dirty="0"/>
          </a:p>
        </p:txBody>
      </p:sp>
    </p:spTree>
    <p:extLst>
      <p:ext uri="{BB962C8B-B14F-4D97-AF65-F5344CB8AC3E}">
        <p14:creationId xmlns:p14="http://schemas.microsoft.com/office/powerpoint/2010/main" val="337206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673DC-D764-4102-A4EC-A4183B17EE06}"/>
              </a:ext>
            </a:extLst>
          </p:cNvPr>
          <p:cNvSpPr>
            <a:spLocks noGrp="1"/>
          </p:cNvSpPr>
          <p:nvPr>
            <p:ph type="title"/>
          </p:nvPr>
        </p:nvSpPr>
        <p:spPr/>
        <p:txBody>
          <a:bodyPr/>
          <a:lstStyle/>
          <a:p>
            <a:r>
              <a:rPr lang="en-US" altLang="zh-CN" dirty="0"/>
              <a:t>LCA</a:t>
            </a:r>
            <a:endParaRPr lang="zh-CN" altLang="en-US" dirty="0"/>
          </a:p>
        </p:txBody>
      </p:sp>
      <p:sp>
        <p:nvSpPr>
          <p:cNvPr id="3" name="内容占位符 2">
            <a:extLst>
              <a:ext uri="{FF2B5EF4-FFF2-40B4-BE49-F238E27FC236}">
                <a16:creationId xmlns:a16="http://schemas.microsoft.com/office/drawing/2014/main" id="{4D2AF63B-6BB9-4C90-953C-797C7D7DC1C5}"/>
              </a:ext>
            </a:extLst>
          </p:cNvPr>
          <p:cNvSpPr>
            <a:spLocks noGrp="1"/>
          </p:cNvSpPr>
          <p:nvPr>
            <p:ph idx="1"/>
          </p:nvPr>
        </p:nvSpPr>
        <p:spPr/>
        <p:txBody>
          <a:bodyPr/>
          <a:lstStyle/>
          <a:p>
            <a:r>
              <a:rPr lang="en-US" altLang="zh-CN" dirty="0"/>
              <a:t>LCA</a:t>
            </a:r>
            <a:r>
              <a:rPr lang="zh-CN" altLang="en-US" dirty="0"/>
              <a:t>中文全名最近公共祖先，指树上两个节点相同祖先中深度最深的点。</a:t>
            </a:r>
            <a:endParaRPr lang="en-US" altLang="zh-CN" dirty="0"/>
          </a:p>
          <a:p>
            <a:r>
              <a:rPr lang="zh-CN" altLang="en-US" dirty="0"/>
              <a:t>快速求</a:t>
            </a:r>
            <a:r>
              <a:rPr lang="en-US" altLang="zh-CN" dirty="0"/>
              <a:t>LCA</a:t>
            </a:r>
            <a:r>
              <a:rPr lang="zh-CN" altLang="en-US" dirty="0"/>
              <a:t>是解决树上问题的一大基础</a:t>
            </a:r>
          </a:p>
        </p:txBody>
      </p:sp>
    </p:spTree>
    <p:extLst>
      <p:ext uri="{BB962C8B-B14F-4D97-AF65-F5344CB8AC3E}">
        <p14:creationId xmlns:p14="http://schemas.microsoft.com/office/powerpoint/2010/main" val="2193379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Tarjan</a:t>
            </a:r>
            <a:r>
              <a:rPr lang="zh-CN" altLang="en-US" dirty="0"/>
              <a:t>算法求</a:t>
            </a:r>
            <a:r>
              <a:rPr lang="en-US" altLang="zh-CN" dirty="0"/>
              <a:t>LCA</a:t>
            </a:r>
            <a:endParaRPr lang="zh-CN" altLang="en-US" dirty="0"/>
          </a:p>
        </p:txBody>
      </p:sp>
      <p:sp>
        <p:nvSpPr>
          <p:cNvPr id="3" name="内容占位符 2"/>
          <p:cNvSpPr>
            <a:spLocks noGrp="1"/>
          </p:cNvSpPr>
          <p:nvPr>
            <p:ph idx="1"/>
          </p:nvPr>
        </p:nvSpPr>
        <p:spPr/>
        <p:txBody>
          <a:bodyPr/>
          <a:lstStyle/>
          <a:p>
            <a:r>
              <a:rPr lang="zh-CN" altLang="en-US" sz="2400"/>
              <a:t>只要是支持离线的，就可以用</a:t>
            </a:r>
            <a:r>
              <a:rPr lang="en-US" altLang="zh-CN" sz="2400"/>
              <a:t>tarjan</a:t>
            </a:r>
            <a:r>
              <a:rPr lang="zh-CN" altLang="en-US" sz="2400"/>
              <a:t>算法，把询问分别挂在两个端点上。</a:t>
            </a:r>
          </a:p>
          <a:p>
            <a:r>
              <a:rPr lang="en-US" altLang="zh-CN" sz="2400"/>
              <a:t>solve(x)</a:t>
            </a:r>
            <a:r>
              <a:rPr lang="zh-CN" altLang="en-US" sz="2400"/>
              <a:t>表示解决</a:t>
            </a:r>
            <a:r>
              <a:rPr lang="en-US" altLang="zh-CN" sz="2400"/>
              <a:t>x</a:t>
            </a:r>
            <a:r>
              <a:rPr lang="zh-CN" altLang="en-US" sz="2400"/>
              <a:t>子树内所有询问，先递归子树。</a:t>
            </a:r>
          </a:p>
          <a:p>
            <a:r>
              <a:rPr lang="zh-CN" altLang="en-US" sz="2400"/>
              <a:t>我们维护并查集，希望对一个节点</a:t>
            </a:r>
            <a:r>
              <a:rPr lang="en-US" altLang="zh-CN" sz="2400"/>
              <a:t>x</a:t>
            </a:r>
            <a:r>
              <a:rPr lang="zh-CN" altLang="en-US" sz="2400"/>
              <a:t>进行</a:t>
            </a:r>
            <a:r>
              <a:rPr lang="en-US" altLang="zh-CN" sz="2400"/>
              <a:t>getfather</a:t>
            </a:r>
            <a:r>
              <a:rPr lang="zh-CN" altLang="en-US" sz="2400"/>
              <a:t>可以找到当前</a:t>
            </a:r>
            <a:r>
              <a:rPr lang="en-US" altLang="zh-CN" sz="2400"/>
              <a:t>x</a:t>
            </a:r>
            <a:r>
              <a:rPr lang="zh-CN" altLang="en-US" sz="2400"/>
              <a:t>的最高祖先</a:t>
            </a:r>
            <a:r>
              <a:rPr lang="en-US" altLang="zh-CN" sz="2400"/>
              <a:t>y</a:t>
            </a:r>
            <a:r>
              <a:rPr lang="zh-CN" altLang="en-US" sz="2400"/>
              <a:t>的父亲满足</a:t>
            </a:r>
            <a:r>
              <a:rPr lang="en-US" altLang="zh-CN" sz="2400"/>
              <a:t>y</a:t>
            </a:r>
            <a:r>
              <a:rPr lang="zh-CN" altLang="en-US" sz="2400"/>
              <a:t>的子树全被访问过（即满足子树全被访问过的最高祖先</a:t>
            </a:r>
            <a:r>
              <a:rPr lang="en-US" altLang="zh-CN" sz="2400"/>
              <a:t>y</a:t>
            </a:r>
            <a:r>
              <a:rPr lang="zh-CN" altLang="en-US" sz="2400"/>
              <a:t>，我们要得到的</a:t>
            </a:r>
            <a:r>
              <a:rPr lang="en-US" altLang="zh-CN" sz="2400"/>
              <a:t>y</a:t>
            </a:r>
            <a:r>
              <a:rPr lang="zh-CN" altLang="en-US" sz="2400"/>
              <a:t>的父亲）。那么每递归完</a:t>
            </a:r>
            <a:r>
              <a:rPr lang="en-US" altLang="zh-CN" sz="2400"/>
              <a:t>x</a:t>
            </a:r>
            <a:r>
              <a:rPr lang="zh-CN" altLang="en-US" sz="2400"/>
              <a:t>一个儿子</a:t>
            </a:r>
            <a:r>
              <a:rPr lang="en-US" altLang="zh-CN" sz="2400"/>
              <a:t>y</a:t>
            </a:r>
            <a:r>
              <a:rPr lang="zh-CN" altLang="en-US" sz="2400"/>
              <a:t>，令</a:t>
            </a:r>
            <a:r>
              <a:rPr lang="en-US" altLang="zh-CN" sz="2400"/>
              <a:t>fa[y]=x</a:t>
            </a:r>
            <a:r>
              <a:rPr lang="zh-CN" altLang="en-US" sz="2400"/>
              <a:t>。</a:t>
            </a:r>
          </a:p>
          <a:p>
            <a:r>
              <a:rPr lang="zh-CN" altLang="en-US" sz="2400"/>
              <a:t>递归完子树后，我们来尝试解决挂在</a:t>
            </a:r>
            <a:r>
              <a:rPr lang="en-US" altLang="zh-CN" sz="2400"/>
              <a:t>x</a:t>
            </a:r>
            <a:r>
              <a:rPr lang="zh-CN" altLang="en-US" sz="2400"/>
              <a:t>上的所有询问，假设另外一点是</a:t>
            </a:r>
            <a:r>
              <a:rPr lang="en-US" altLang="zh-CN" sz="2400"/>
              <a:t>y</a:t>
            </a:r>
            <a:r>
              <a:rPr lang="zh-CN" altLang="en-US" sz="2400"/>
              <a:t>，我们分两种情况：</a:t>
            </a:r>
          </a:p>
          <a:p>
            <a:r>
              <a:rPr lang="en-US" altLang="zh-CN" sz="2400"/>
              <a:t>1</a:t>
            </a:r>
            <a:r>
              <a:rPr lang="zh-CN" altLang="en-US" sz="2400"/>
              <a:t>、</a:t>
            </a:r>
            <a:r>
              <a:rPr lang="en-US" altLang="zh-CN" sz="2400"/>
              <a:t>y</a:t>
            </a:r>
            <a:r>
              <a:rPr lang="zh-CN" altLang="en-US" sz="2400"/>
              <a:t>未被访问过，那么该询问不管</a:t>
            </a:r>
          </a:p>
          <a:p>
            <a:r>
              <a:rPr lang="en-US" altLang="zh-CN" sz="2400"/>
              <a:t>2</a:t>
            </a:r>
            <a:r>
              <a:rPr lang="zh-CN" altLang="en-US" sz="2400"/>
              <a:t>、</a:t>
            </a:r>
            <a:r>
              <a:rPr lang="en-US" altLang="zh-CN" sz="2400"/>
              <a:t>y</a:t>
            </a:r>
            <a:r>
              <a:rPr lang="zh-CN" altLang="en-US" sz="2400"/>
              <a:t>已被访问过，那么我们直接对</a:t>
            </a:r>
            <a:r>
              <a:rPr lang="en-US" altLang="zh-CN" sz="2400"/>
              <a:t>ygetfather</a:t>
            </a:r>
            <a:r>
              <a:rPr lang="zh-CN" altLang="en-US" sz="2400"/>
              <a:t>，就是</a:t>
            </a:r>
            <a:r>
              <a:rPr lang="en-US" altLang="zh-CN" sz="2400"/>
              <a:t>lca</a:t>
            </a:r>
            <a:r>
              <a:rPr lang="zh-CN" altLang="en-US" sz="2400"/>
              <a:t>了。</a:t>
            </a:r>
          </a:p>
          <a:p>
            <a:r>
              <a:rPr lang="zh-CN" altLang="en-US" sz="2400"/>
              <a:t>正确性显然，这个方法是线性的。</a:t>
            </a:r>
          </a:p>
        </p:txBody>
      </p:sp>
    </p:spTree>
    <p:extLst>
      <p:ext uri="{BB962C8B-B14F-4D97-AF65-F5344CB8AC3E}">
        <p14:creationId xmlns:p14="http://schemas.microsoft.com/office/powerpoint/2010/main" val="165929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B4C74-0A96-4E74-9259-146615329587}"/>
              </a:ext>
            </a:extLst>
          </p:cNvPr>
          <p:cNvSpPr>
            <a:spLocks noGrp="1"/>
          </p:cNvSpPr>
          <p:nvPr>
            <p:ph type="title"/>
          </p:nvPr>
        </p:nvSpPr>
        <p:spPr/>
        <p:txBody>
          <a:bodyPr/>
          <a:lstStyle/>
          <a:p>
            <a:r>
              <a:rPr lang="zh-CN" altLang="en-US" dirty="0"/>
              <a:t>倍增在线求</a:t>
            </a:r>
            <a:r>
              <a:rPr lang="en-US" altLang="zh-CN" dirty="0"/>
              <a:t>LCA</a:t>
            </a:r>
            <a:endParaRPr lang="zh-CN" altLang="en-US" dirty="0"/>
          </a:p>
        </p:txBody>
      </p:sp>
      <p:sp>
        <p:nvSpPr>
          <p:cNvPr id="3" name="内容占位符 2">
            <a:extLst>
              <a:ext uri="{FF2B5EF4-FFF2-40B4-BE49-F238E27FC236}">
                <a16:creationId xmlns:a16="http://schemas.microsoft.com/office/drawing/2014/main" id="{EF6D8811-F47F-4235-8B83-0F48EDA93C44}"/>
              </a:ext>
            </a:extLst>
          </p:cNvPr>
          <p:cNvSpPr>
            <a:spLocks noGrp="1"/>
          </p:cNvSpPr>
          <p:nvPr>
            <p:ph idx="1"/>
          </p:nvPr>
        </p:nvSpPr>
        <p:spPr/>
        <p:txBody>
          <a:bodyPr/>
          <a:lstStyle/>
          <a:p>
            <a:r>
              <a:rPr lang="zh-CN" altLang="en-US" dirty="0"/>
              <a:t>对于树上的每个点我们先预处理出它们的深度，然后我们就可以轻易想到一种暴力求解的方法：</a:t>
            </a:r>
            <a:endParaRPr lang="en-US" altLang="zh-CN" dirty="0"/>
          </a:p>
          <a:p>
            <a:r>
              <a:rPr lang="zh-CN" altLang="en-US" dirty="0"/>
              <a:t>对于要求公共祖先的两个点</a:t>
            </a:r>
            <a:r>
              <a:rPr lang="en-US" altLang="zh-CN" dirty="0"/>
              <a:t>u</a:t>
            </a:r>
            <a:r>
              <a:rPr lang="zh-CN" altLang="en-US" dirty="0"/>
              <a:t>，</a:t>
            </a:r>
            <a:r>
              <a:rPr lang="en-US" altLang="zh-CN" dirty="0"/>
              <a:t>v</a:t>
            </a:r>
            <a:r>
              <a:rPr lang="zh-CN" altLang="en-US" dirty="0"/>
              <a:t>，每次让深度深的点往父亲方向走直到第一次</a:t>
            </a:r>
            <a:r>
              <a:rPr lang="en-US" altLang="zh-CN" dirty="0"/>
              <a:t>u=v</a:t>
            </a:r>
            <a:r>
              <a:rPr lang="zh-CN" altLang="en-US" dirty="0"/>
              <a:t>，即是最近公共祖先了。</a:t>
            </a:r>
            <a:endParaRPr lang="en-US" altLang="zh-CN" dirty="0"/>
          </a:p>
          <a:p>
            <a:r>
              <a:rPr lang="zh-CN" altLang="en-US" dirty="0"/>
              <a:t>但是若树是一条倒</a:t>
            </a:r>
            <a:r>
              <a:rPr lang="en-US" altLang="zh-CN" dirty="0"/>
              <a:t>v</a:t>
            </a:r>
            <a:r>
              <a:rPr lang="zh-CN" altLang="en-US" dirty="0"/>
              <a:t>的链，每次询问都可能要</a:t>
            </a:r>
            <a:r>
              <a:rPr lang="en-US" altLang="zh-CN" dirty="0"/>
              <a:t>o</a:t>
            </a:r>
            <a:r>
              <a:rPr lang="zh-CN" altLang="en-US" dirty="0"/>
              <a:t>（</a:t>
            </a:r>
            <a:r>
              <a:rPr lang="en-US" altLang="zh-CN" dirty="0"/>
              <a:t>n</a:t>
            </a:r>
            <a:r>
              <a:rPr lang="zh-CN" altLang="en-US" dirty="0"/>
              <a:t>）的复杂度，</a:t>
            </a:r>
            <a:endParaRPr lang="en-US" altLang="zh-CN" dirty="0"/>
          </a:p>
          <a:p>
            <a:r>
              <a:rPr lang="zh-CN" altLang="en-US" dirty="0"/>
              <a:t>有没有更快的方法呢？</a:t>
            </a:r>
            <a:endParaRPr lang="en-US" altLang="zh-CN" dirty="0"/>
          </a:p>
        </p:txBody>
      </p:sp>
    </p:spTree>
    <p:extLst>
      <p:ext uri="{BB962C8B-B14F-4D97-AF65-F5344CB8AC3E}">
        <p14:creationId xmlns:p14="http://schemas.microsoft.com/office/powerpoint/2010/main" val="91451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265820-2753-4A18-B041-1BE2CFD5340E}"/>
              </a:ext>
            </a:extLst>
          </p:cNvPr>
          <p:cNvSpPr>
            <a:spLocks noGrp="1"/>
          </p:cNvSpPr>
          <p:nvPr>
            <p:ph type="title"/>
          </p:nvPr>
        </p:nvSpPr>
        <p:spPr/>
        <p:txBody>
          <a:bodyPr/>
          <a:lstStyle/>
          <a:p>
            <a:r>
              <a:rPr lang="zh-CN" altLang="en-US" dirty="0"/>
              <a:t>倍增在线求</a:t>
            </a:r>
            <a:r>
              <a:rPr lang="en-US" altLang="zh-CN" dirty="0"/>
              <a:t>LCA</a:t>
            </a:r>
            <a:endParaRPr lang="zh-CN" altLang="en-US" dirty="0"/>
          </a:p>
        </p:txBody>
      </p:sp>
      <p:sp>
        <p:nvSpPr>
          <p:cNvPr id="3" name="内容占位符 2">
            <a:extLst>
              <a:ext uri="{FF2B5EF4-FFF2-40B4-BE49-F238E27FC236}">
                <a16:creationId xmlns:a16="http://schemas.microsoft.com/office/drawing/2014/main" id="{2027E515-AF90-4D3A-92AF-2393759B558B}"/>
              </a:ext>
            </a:extLst>
          </p:cNvPr>
          <p:cNvSpPr>
            <a:spLocks noGrp="1"/>
          </p:cNvSpPr>
          <p:nvPr>
            <p:ph idx="1"/>
          </p:nvPr>
        </p:nvSpPr>
        <p:spPr/>
        <p:txBody>
          <a:bodyPr/>
          <a:lstStyle/>
          <a:p>
            <a:r>
              <a:rPr lang="zh-CN" altLang="en-US" dirty="0"/>
              <a:t>我们处理出一个数组</a:t>
            </a:r>
            <a:r>
              <a:rPr lang="en-US" altLang="zh-CN" dirty="0" err="1"/>
              <a:t>f,f</a:t>
            </a:r>
            <a:r>
              <a:rPr lang="en-US" altLang="zh-CN" dirty="0"/>
              <a:t>[</a:t>
            </a:r>
            <a:r>
              <a:rPr lang="en-US" altLang="zh-CN" dirty="0" err="1"/>
              <a:t>i</a:t>
            </a:r>
            <a:r>
              <a:rPr lang="en-US" altLang="zh-CN" dirty="0"/>
              <a:t>][j]</a:t>
            </a:r>
            <a:r>
              <a:rPr lang="zh-CN" altLang="en-US" dirty="0"/>
              <a:t>表示节点</a:t>
            </a:r>
            <a:r>
              <a:rPr lang="en-US" altLang="zh-CN" dirty="0" err="1"/>
              <a:t>i</a:t>
            </a:r>
            <a:r>
              <a:rPr lang="zh-CN" altLang="en-US" dirty="0"/>
              <a:t>向上走</a:t>
            </a:r>
            <a:r>
              <a:rPr lang="en-US" altLang="zh-CN" dirty="0"/>
              <a:t>2^j</a:t>
            </a:r>
            <a:r>
              <a:rPr lang="zh-CN" altLang="en-US" dirty="0"/>
              <a:t>步到达哪个点，这样我们就不用一步一步走了。</a:t>
            </a:r>
            <a:endParaRPr lang="en-US" altLang="zh-CN" dirty="0"/>
          </a:p>
          <a:p>
            <a:r>
              <a:rPr lang="zh-CN" altLang="en-US" dirty="0"/>
              <a:t>我们先利用处理好的</a:t>
            </a:r>
            <a:r>
              <a:rPr lang="en-US" altLang="zh-CN" dirty="0"/>
              <a:t>f</a:t>
            </a:r>
            <a:r>
              <a:rPr lang="zh-CN" altLang="en-US" dirty="0"/>
              <a:t>，将</a:t>
            </a:r>
            <a:r>
              <a:rPr lang="en-US" altLang="zh-CN" dirty="0"/>
              <a:t>u</a:t>
            </a:r>
            <a:r>
              <a:rPr lang="zh-CN" altLang="en-US" dirty="0"/>
              <a:t>和</a:t>
            </a:r>
            <a:r>
              <a:rPr lang="en-US" altLang="zh-CN" dirty="0"/>
              <a:t>v</a:t>
            </a:r>
            <a:r>
              <a:rPr lang="zh-CN" altLang="en-US" dirty="0"/>
              <a:t>上升</a:t>
            </a:r>
            <a:endParaRPr lang="en-US" altLang="zh-CN" dirty="0"/>
          </a:p>
          <a:p>
            <a:r>
              <a:rPr lang="zh-CN" altLang="en-US" dirty="0"/>
              <a:t>到同一深度，然后一起以</a:t>
            </a:r>
            <a:r>
              <a:rPr lang="en-US" altLang="zh-CN" dirty="0"/>
              <a:t>2^i</a:t>
            </a:r>
            <a:r>
              <a:rPr lang="zh-CN" altLang="en-US" dirty="0"/>
              <a:t>的步伐</a:t>
            </a:r>
            <a:endParaRPr lang="en-US" altLang="zh-CN" dirty="0"/>
          </a:p>
          <a:p>
            <a:r>
              <a:rPr lang="zh-CN" altLang="en-US" dirty="0"/>
              <a:t>往上走，直到</a:t>
            </a:r>
            <a:r>
              <a:rPr lang="en-US" altLang="zh-CN" dirty="0"/>
              <a:t>u=v</a:t>
            </a:r>
          </a:p>
          <a:p>
            <a:r>
              <a:rPr lang="zh-CN" altLang="en-US" dirty="0"/>
              <a:t>预处理复杂度</a:t>
            </a:r>
            <a:r>
              <a:rPr lang="en-US" altLang="zh-CN" dirty="0"/>
              <a:t>o(n log n)</a:t>
            </a:r>
          </a:p>
          <a:p>
            <a:r>
              <a:rPr lang="zh-CN" altLang="en-US" dirty="0"/>
              <a:t>单次询问复杂度</a:t>
            </a:r>
            <a:r>
              <a:rPr lang="en-US" altLang="zh-CN" dirty="0"/>
              <a:t>o(log n)</a:t>
            </a:r>
          </a:p>
        </p:txBody>
      </p:sp>
      <p:pic>
        <p:nvPicPr>
          <p:cNvPr id="4" name="图片 3">
            <a:extLst>
              <a:ext uri="{FF2B5EF4-FFF2-40B4-BE49-F238E27FC236}">
                <a16:creationId xmlns:a16="http://schemas.microsoft.com/office/drawing/2014/main" id="{44E09496-943A-4E54-A425-E995F8F78BD6}"/>
              </a:ext>
            </a:extLst>
          </p:cNvPr>
          <p:cNvPicPr>
            <a:picLocks noChangeAspect="1"/>
          </p:cNvPicPr>
          <p:nvPr/>
        </p:nvPicPr>
        <p:blipFill>
          <a:blip r:embed="rId2"/>
          <a:stretch>
            <a:fillRect/>
          </a:stretch>
        </p:blipFill>
        <p:spPr>
          <a:xfrm>
            <a:off x="6683819" y="2516955"/>
            <a:ext cx="4317066" cy="4047249"/>
          </a:xfrm>
          <a:prstGeom prst="rect">
            <a:avLst/>
          </a:prstGeom>
        </p:spPr>
      </p:pic>
    </p:spTree>
    <p:extLst>
      <p:ext uri="{BB962C8B-B14F-4D97-AF65-F5344CB8AC3E}">
        <p14:creationId xmlns:p14="http://schemas.microsoft.com/office/powerpoint/2010/main" val="125683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7E6CF-92ED-48E0-AAAF-0FDF8008826F}"/>
              </a:ext>
            </a:extLst>
          </p:cNvPr>
          <p:cNvSpPr>
            <a:spLocks noGrp="1"/>
          </p:cNvSpPr>
          <p:nvPr>
            <p:ph type="title"/>
          </p:nvPr>
        </p:nvSpPr>
        <p:spPr/>
        <p:txBody>
          <a:bodyPr/>
          <a:lstStyle/>
          <a:p>
            <a:r>
              <a:rPr lang="zh-CN" altLang="en-US" dirty="0"/>
              <a:t>模板题</a:t>
            </a:r>
          </a:p>
        </p:txBody>
      </p:sp>
      <p:sp>
        <p:nvSpPr>
          <p:cNvPr id="3" name="内容占位符 2">
            <a:extLst>
              <a:ext uri="{FF2B5EF4-FFF2-40B4-BE49-F238E27FC236}">
                <a16:creationId xmlns:a16="http://schemas.microsoft.com/office/drawing/2014/main" id="{75D752AA-D47D-4636-B96E-85B63B42F660}"/>
              </a:ext>
            </a:extLst>
          </p:cNvPr>
          <p:cNvSpPr>
            <a:spLocks noGrp="1"/>
          </p:cNvSpPr>
          <p:nvPr>
            <p:ph idx="1"/>
          </p:nvPr>
        </p:nvSpPr>
        <p:spPr/>
        <p:txBody>
          <a:bodyPr/>
          <a:lstStyle/>
          <a:p>
            <a:r>
              <a:rPr lang="zh-CN" altLang="en-US" dirty="0"/>
              <a:t>给一棵大小为</a:t>
            </a:r>
            <a:r>
              <a:rPr lang="en-US" altLang="zh-CN" dirty="0"/>
              <a:t>n</a:t>
            </a:r>
            <a:r>
              <a:rPr lang="zh-CN" altLang="en-US" dirty="0"/>
              <a:t>的树，树边有边权，</a:t>
            </a:r>
            <a:r>
              <a:rPr lang="en-US" altLang="zh-CN" dirty="0"/>
              <a:t>m</a:t>
            </a:r>
            <a:r>
              <a:rPr lang="zh-CN" altLang="en-US" dirty="0"/>
              <a:t>次询问每次询问两点的路径上边的最大值</a:t>
            </a:r>
            <a:endParaRPr lang="en-US" altLang="zh-CN" dirty="0"/>
          </a:p>
          <a:p>
            <a:r>
              <a:rPr lang="pt-BR" altLang="zh-CN" dirty="0"/>
              <a:t>1&lt;=n&lt;=50000</a:t>
            </a:r>
            <a:r>
              <a:rPr lang="zh-CN" altLang="pt-BR" dirty="0"/>
              <a:t>， </a:t>
            </a:r>
            <a:r>
              <a:rPr lang="pt-BR" altLang="zh-CN" dirty="0"/>
              <a:t>1&lt;=m&lt;=75000</a:t>
            </a:r>
            <a:r>
              <a:rPr lang="zh-CN" altLang="pt-BR" dirty="0"/>
              <a:t>， </a:t>
            </a:r>
            <a:r>
              <a:rPr lang="pt-BR" altLang="zh-CN" dirty="0"/>
              <a:t>0&lt;=</a:t>
            </a:r>
            <a:r>
              <a:rPr lang="zh-CN" altLang="en-US" dirty="0"/>
              <a:t>边权</a:t>
            </a:r>
            <a:r>
              <a:rPr lang="pt-BR" altLang="zh-CN" dirty="0"/>
              <a:t>&lt;=1000</a:t>
            </a:r>
            <a:endParaRPr lang="zh-CN" altLang="en-US" dirty="0"/>
          </a:p>
        </p:txBody>
      </p:sp>
    </p:spTree>
    <p:extLst>
      <p:ext uri="{BB962C8B-B14F-4D97-AF65-F5344CB8AC3E}">
        <p14:creationId xmlns:p14="http://schemas.microsoft.com/office/powerpoint/2010/main" val="2288616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BE5314-D6EE-4F84-BCAA-F14A4CE0F108}"/>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3FD70616-723F-4677-925F-24BC0B9C53BE}"/>
              </a:ext>
            </a:extLst>
          </p:cNvPr>
          <p:cNvSpPr>
            <a:spLocks noGrp="1"/>
          </p:cNvSpPr>
          <p:nvPr>
            <p:ph idx="1"/>
          </p:nvPr>
        </p:nvSpPr>
        <p:spPr/>
        <p:txBody>
          <a:bodyPr/>
          <a:lstStyle/>
          <a:p>
            <a:r>
              <a:rPr lang="zh-CN" altLang="en-US" dirty="0"/>
              <a:t>在</a:t>
            </a:r>
            <a:r>
              <a:rPr lang="en-US" altLang="zh-CN" dirty="0"/>
              <a:t>LCA</a:t>
            </a:r>
            <a:r>
              <a:rPr lang="zh-CN" altLang="en-US" dirty="0"/>
              <a:t>的基础上记录</a:t>
            </a:r>
            <a:r>
              <a:rPr lang="en-US" altLang="zh-CN" dirty="0"/>
              <a:t>s[</a:t>
            </a:r>
            <a:r>
              <a:rPr lang="en-US" altLang="zh-CN" dirty="0" err="1"/>
              <a:t>i</a:t>
            </a:r>
            <a:r>
              <a:rPr lang="en-US" altLang="zh-CN" dirty="0"/>
              <a:t>][j]</a:t>
            </a:r>
            <a:r>
              <a:rPr lang="zh-CN" altLang="en-US" dirty="0"/>
              <a:t>表示从节点</a:t>
            </a:r>
            <a:r>
              <a:rPr lang="en-US" altLang="zh-CN" dirty="0" err="1"/>
              <a:t>i</a:t>
            </a:r>
            <a:r>
              <a:rPr lang="zh-CN" altLang="en-US" dirty="0"/>
              <a:t>往上走</a:t>
            </a:r>
            <a:r>
              <a:rPr lang="en-US" altLang="zh-CN" dirty="0"/>
              <a:t>2^j</a:t>
            </a:r>
            <a:r>
              <a:rPr lang="zh-CN" altLang="en-US" dirty="0"/>
              <a:t>步路上的边最大值是多少，在找</a:t>
            </a:r>
            <a:r>
              <a:rPr lang="en-US" altLang="zh-CN" dirty="0"/>
              <a:t>LCA</a:t>
            </a:r>
            <a:r>
              <a:rPr lang="zh-CN" altLang="en-US" dirty="0"/>
              <a:t>的过程中我们就可以跟着得到最大值的答案。</a:t>
            </a:r>
          </a:p>
        </p:txBody>
      </p:sp>
    </p:spTree>
    <p:extLst>
      <p:ext uri="{BB962C8B-B14F-4D97-AF65-F5344CB8AC3E}">
        <p14:creationId xmlns:p14="http://schemas.microsoft.com/office/powerpoint/2010/main" val="382726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堆</a:t>
            </a:r>
            <a:endParaRPr lang="en-US" altLang="zh-CN" dirty="0"/>
          </a:p>
        </p:txBody>
      </p:sp>
      <p:sp>
        <p:nvSpPr>
          <p:cNvPr id="3" name="副标题 2"/>
          <p:cNvSpPr>
            <a:spLocks noGrp="1"/>
          </p:cNvSpPr>
          <p:nvPr>
            <p:ph type="subTitle" idx="1"/>
          </p:nvPr>
        </p:nvSpPr>
        <p:spPr>
          <a:xfrm>
            <a:off x="4204870" y="3459685"/>
            <a:ext cx="3723237" cy="519116"/>
          </a:xfrm>
        </p:spPr>
        <p:txBody>
          <a:bodyPr>
            <a:normAutofit/>
          </a:bodyPr>
          <a:lstStyle/>
          <a:p>
            <a:r>
              <a:rPr lang="en-US" altLang="zh-CN" dirty="0"/>
              <a:t>Heap</a:t>
            </a:r>
            <a:endParaRPr lang="zh-CN" altLang="en-US" dirty="0"/>
          </a:p>
        </p:txBody>
      </p:sp>
    </p:spTree>
    <p:extLst>
      <p:ext uri="{BB962C8B-B14F-4D97-AF65-F5344CB8AC3E}">
        <p14:creationId xmlns:p14="http://schemas.microsoft.com/office/powerpoint/2010/main" val="2290702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AFFEA-FE55-4676-A0FC-CBC06C49395A}"/>
              </a:ext>
            </a:extLst>
          </p:cNvPr>
          <p:cNvSpPr>
            <a:spLocks noGrp="1"/>
          </p:cNvSpPr>
          <p:nvPr>
            <p:ph type="title"/>
          </p:nvPr>
        </p:nvSpPr>
        <p:spPr/>
        <p:txBody>
          <a:bodyPr>
            <a:normAutofit fontScale="90000"/>
          </a:bodyPr>
          <a:lstStyle/>
          <a:p>
            <a:br>
              <a:rPr lang="en-US" altLang="zh-CN" dirty="0"/>
            </a:br>
            <a:r>
              <a:rPr lang="zh-CN" altLang="en-US" dirty="0"/>
              <a:t>进阶 </a:t>
            </a:r>
            <a:br>
              <a:rPr lang="en-US" altLang="zh-CN" dirty="0"/>
            </a:br>
            <a:r>
              <a:rPr lang="en-US" altLang="zh-CN" b="1" dirty="0"/>
              <a:t>POJ3728The merchant</a:t>
            </a:r>
            <a:br>
              <a:rPr lang="en-US" altLang="zh-CN" b="1" dirty="0"/>
            </a:br>
            <a:endParaRPr lang="zh-CN" altLang="en-US" dirty="0"/>
          </a:p>
        </p:txBody>
      </p:sp>
      <p:sp>
        <p:nvSpPr>
          <p:cNvPr id="3" name="内容占位符 2">
            <a:extLst>
              <a:ext uri="{FF2B5EF4-FFF2-40B4-BE49-F238E27FC236}">
                <a16:creationId xmlns:a16="http://schemas.microsoft.com/office/drawing/2014/main" id="{E6083AF2-4152-4B7E-905E-8394ECE82CEC}"/>
              </a:ext>
            </a:extLst>
          </p:cNvPr>
          <p:cNvSpPr>
            <a:spLocks noGrp="1"/>
          </p:cNvSpPr>
          <p:nvPr>
            <p:ph idx="1"/>
          </p:nvPr>
        </p:nvSpPr>
        <p:spPr/>
        <p:txBody>
          <a:bodyPr/>
          <a:lstStyle/>
          <a:p>
            <a:r>
              <a:rPr lang="zh-CN" altLang="en-US" dirty="0"/>
              <a:t>给你一颗</a:t>
            </a:r>
            <a:r>
              <a:rPr lang="en-US" altLang="zh-CN" dirty="0"/>
              <a:t>n</a:t>
            </a:r>
            <a:r>
              <a:rPr lang="zh-CN" altLang="en-US" dirty="0"/>
              <a:t>个点有点权的树，</a:t>
            </a:r>
            <a:r>
              <a:rPr lang="en-US" altLang="zh-CN" dirty="0"/>
              <a:t>q</a:t>
            </a:r>
            <a:r>
              <a:rPr lang="zh-CN" altLang="en-US" dirty="0"/>
              <a:t>次询问，每次询问从</a:t>
            </a:r>
            <a:r>
              <a:rPr lang="en-US" altLang="zh-CN" dirty="0"/>
              <a:t>u</a:t>
            </a:r>
            <a:r>
              <a:rPr lang="zh-CN" altLang="en-US" dirty="0"/>
              <a:t>走到</a:t>
            </a:r>
            <a:r>
              <a:rPr lang="en-US" altLang="zh-CN" dirty="0"/>
              <a:t>v</a:t>
            </a:r>
            <a:r>
              <a:rPr lang="zh-CN" altLang="en-US" dirty="0"/>
              <a:t>路上，买卖一次东西所赚的最大差价为多少。</a:t>
            </a:r>
            <a:endParaRPr lang="en-US" altLang="zh-CN" dirty="0"/>
          </a:p>
          <a:p>
            <a:endParaRPr lang="en-US" altLang="zh-CN" dirty="0"/>
          </a:p>
          <a:p>
            <a:r>
              <a:rPr lang="en-US" altLang="zh-CN" dirty="0" err="1"/>
              <a:t>N,q</a:t>
            </a:r>
            <a:r>
              <a:rPr lang="en-US" altLang="zh-CN" dirty="0"/>
              <a:t>&lt;=100000</a:t>
            </a:r>
            <a:endParaRPr lang="zh-CN" altLang="en-US" dirty="0"/>
          </a:p>
        </p:txBody>
      </p:sp>
    </p:spTree>
    <p:extLst>
      <p:ext uri="{BB962C8B-B14F-4D97-AF65-F5344CB8AC3E}">
        <p14:creationId xmlns:p14="http://schemas.microsoft.com/office/powerpoint/2010/main" val="2152614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4952B2-C62F-407F-A4B1-2BD9F4E5482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953808F-D0A9-4DB9-869B-10DAD6F281EB}"/>
              </a:ext>
            </a:extLst>
          </p:cNvPr>
          <p:cNvSpPr>
            <a:spLocks noGrp="1"/>
          </p:cNvSpPr>
          <p:nvPr>
            <p:ph idx="1"/>
          </p:nvPr>
        </p:nvSpPr>
        <p:spPr/>
        <p:txBody>
          <a:bodyPr/>
          <a:lstStyle/>
          <a:p>
            <a:r>
              <a:rPr lang="zh-CN" altLang="en-US" dirty="0"/>
              <a:t>把</a:t>
            </a:r>
            <a:r>
              <a:rPr lang="en-US" altLang="zh-CN" dirty="0"/>
              <a:t>u</a:t>
            </a:r>
            <a:r>
              <a:rPr lang="zh-CN" altLang="en-US" dirty="0"/>
              <a:t>到</a:t>
            </a:r>
            <a:r>
              <a:rPr lang="en-US" altLang="zh-CN" dirty="0" err="1"/>
              <a:t>lca</a:t>
            </a:r>
            <a:r>
              <a:rPr lang="zh-CN" altLang="en-US" dirty="0"/>
              <a:t>的路径叫左链，</a:t>
            </a:r>
            <a:r>
              <a:rPr lang="en-US" altLang="zh-CN" dirty="0"/>
              <a:t>v</a:t>
            </a:r>
            <a:r>
              <a:rPr lang="zh-CN" altLang="en-US" dirty="0"/>
              <a:t>到</a:t>
            </a:r>
            <a:r>
              <a:rPr lang="en-US" altLang="zh-CN" dirty="0" err="1"/>
              <a:t>lca</a:t>
            </a:r>
            <a:r>
              <a:rPr lang="zh-CN" altLang="en-US" dirty="0"/>
              <a:t>的路径叫右链。</a:t>
            </a:r>
            <a:endParaRPr lang="en-US" altLang="zh-CN" dirty="0"/>
          </a:p>
          <a:p>
            <a:r>
              <a:rPr lang="zh-CN" altLang="en-US" dirty="0"/>
              <a:t>最大差值要么在左链，要么在右链，要么穿过最近公共祖先。所以我们可以用倍增维护最大值，最小值，从上到下的最大差值，从下到上的最大差值。对于询问走一遍两点间的路径，答案为左链最大差值，右链最大差值，和右链最大值减左链最小值三者最大值。</a:t>
            </a:r>
          </a:p>
        </p:txBody>
      </p:sp>
    </p:spTree>
    <p:extLst>
      <p:ext uri="{BB962C8B-B14F-4D97-AF65-F5344CB8AC3E}">
        <p14:creationId xmlns:p14="http://schemas.microsoft.com/office/powerpoint/2010/main" val="2231720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并查集</a:t>
            </a:r>
            <a:endParaRPr lang="en-US" altLang="zh-CN" dirty="0"/>
          </a:p>
        </p:txBody>
      </p:sp>
      <p:sp>
        <p:nvSpPr>
          <p:cNvPr id="3" name="副标题 2"/>
          <p:cNvSpPr>
            <a:spLocks noGrp="1"/>
          </p:cNvSpPr>
          <p:nvPr>
            <p:ph type="subTitle" idx="1"/>
          </p:nvPr>
        </p:nvSpPr>
        <p:spPr>
          <a:xfrm>
            <a:off x="4204870" y="3459685"/>
            <a:ext cx="3723237" cy="519116"/>
          </a:xfrm>
        </p:spPr>
        <p:txBody>
          <a:bodyPr>
            <a:normAutofit/>
          </a:bodyPr>
          <a:lstStyle/>
          <a:p>
            <a:endParaRPr lang="zh-CN" altLang="en-US" dirty="0"/>
          </a:p>
        </p:txBody>
      </p:sp>
    </p:spTree>
    <p:extLst>
      <p:ext uri="{BB962C8B-B14F-4D97-AF65-F5344CB8AC3E}">
        <p14:creationId xmlns:p14="http://schemas.microsoft.com/office/powerpoint/2010/main" val="749286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并查集</a:t>
            </a:r>
          </a:p>
        </p:txBody>
      </p:sp>
      <p:sp>
        <p:nvSpPr>
          <p:cNvPr id="3" name="内容占位符 2"/>
          <p:cNvSpPr>
            <a:spLocks noGrp="1"/>
          </p:cNvSpPr>
          <p:nvPr>
            <p:ph idx="1"/>
          </p:nvPr>
        </p:nvSpPr>
        <p:spPr/>
        <p:txBody>
          <a:bodyPr/>
          <a:lstStyle/>
          <a:p>
            <a:r>
              <a:rPr lang="zh-CN" altLang="en-US" dirty="0"/>
              <a:t>并查集是一种树型的数据结构，用于处理一些不相交集合（Disjoint Sets）的合并及查询问题。常常在使用中以森林来表示。</a:t>
            </a:r>
          </a:p>
          <a:p>
            <a:r>
              <a:rPr lang="zh-CN" altLang="en-US" dirty="0"/>
              <a:t>集就是让每个元素构成一个单元素的集合，也就是按一定顺序将属于同一组的元素所在的集合合并。</a:t>
            </a:r>
          </a:p>
          <a:p>
            <a:r>
              <a:rPr lang="zh-CN" altLang="en-US" dirty="0"/>
              <a:t>并查集有</a:t>
            </a:r>
            <a:r>
              <a:rPr lang="en-US" altLang="zh-CN" dirty="0"/>
              <a:t>link</a:t>
            </a:r>
            <a:r>
              <a:rPr lang="zh-CN" altLang="en-US" dirty="0"/>
              <a:t>和</a:t>
            </a:r>
            <a:r>
              <a:rPr lang="en-US" altLang="zh-CN" dirty="0"/>
              <a:t>find</a:t>
            </a:r>
            <a:r>
              <a:rPr lang="zh-CN" altLang="en-US" dirty="0"/>
              <a:t>，如果朴素的话，并查集容易形成一条链，那样就会复杂度爆炸。</a:t>
            </a:r>
          </a:p>
          <a:p>
            <a:r>
              <a:rPr lang="zh-CN" altLang="en-US" dirty="0"/>
              <a:t>我们来学习并查集的两个优化：按秩合并与路径压缩。</a:t>
            </a:r>
          </a:p>
        </p:txBody>
      </p:sp>
    </p:spTree>
    <p:extLst>
      <p:ext uri="{BB962C8B-B14F-4D97-AF65-F5344CB8AC3E}">
        <p14:creationId xmlns:p14="http://schemas.microsoft.com/office/powerpoint/2010/main" val="2965712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只进行按秩合并</a:t>
            </a:r>
          </a:p>
        </p:txBody>
      </p:sp>
      <p:sp>
        <p:nvSpPr>
          <p:cNvPr id="3" name="内容占位符 2"/>
          <p:cNvSpPr>
            <a:spLocks noGrp="1"/>
          </p:cNvSpPr>
          <p:nvPr>
            <p:ph idx="1"/>
          </p:nvPr>
        </p:nvSpPr>
        <p:spPr/>
        <p:txBody>
          <a:bodyPr/>
          <a:lstStyle/>
          <a:p>
            <a:r>
              <a:rPr lang="zh-CN" altLang="en-US"/>
              <a:t>按秩合并，就是给每个节点一个秩，</a:t>
            </a:r>
            <a:r>
              <a:rPr lang="en-US" altLang="zh-CN"/>
              <a:t>rank[x]</a:t>
            </a:r>
            <a:r>
              <a:rPr lang="zh-CN" altLang="en-US"/>
              <a:t>表示</a:t>
            </a:r>
            <a:r>
              <a:rPr lang="en-US" altLang="zh-CN"/>
              <a:t>x</a:t>
            </a:r>
            <a:r>
              <a:rPr lang="zh-CN" altLang="en-US"/>
              <a:t>的秩。秩的定义其实就是树高。</a:t>
            </a:r>
          </a:p>
          <a:p>
            <a:r>
              <a:rPr lang="zh-CN" altLang="en-US"/>
              <a:t>合并两个集合时，我们把秩小的合并到秩大的里去，若两个集合秩相同就可以更新秩。这样子，并查集的树高是</a:t>
            </a:r>
            <a:r>
              <a:rPr lang="en-US" altLang="zh-CN"/>
              <a:t>log n</a:t>
            </a:r>
            <a:r>
              <a:rPr lang="zh-CN" altLang="en-US"/>
              <a:t>的。</a:t>
            </a:r>
          </a:p>
          <a:p>
            <a:r>
              <a:rPr lang="zh-CN" altLang="en-US"/>
              <a:t>我们用归纳法证明，秩为</a:t>
            </a:r>
            <a:r>
              <a:rPr lang="en-US" altLang="zh-CN"/>
              <a:t>i</a:t>
            </a:r>
            <a:r>
              <a:rPr lang="zh-CN" altLang="en-US"/>
              <a:t>的至多只有</a:t>
            </a:r>
            <a:r>
              <a:rPr lang="en-US" altLang="zh-CN"/>
              <a:t>2^i</a:t>
            </a:r>
            <a:r>
              <a:rPr lang="zh-CN" altLang="en-US"/>
              <a:t>个节点。</a:t>
            </a:r>
          </a:p>
          <a:p>
            <a:r>
              <a:rPr lang="zh-CN" altLang="en-US"/>
              <a:t>秩为</a:t>
            </a:r>
            <a:r>
              <a:rPr lang="en-US" altLang="zh-CN"/>
              <a:t>0</a:t>
            </a:r>
            <a:r>
              <a:rPr lang="zh-CN" altLang="en-US"/>
              <a:t>，只有一个节点，显然成立。</a:t>
            </a:r>
          </a:p>
          <a:p>
            <a:r>
              <a:rPr lang="zh-CN" altLang="en-US"/>
              <a:t>若秩为</a:t>
            </a:r>
            <a:r>
              <a:rPr lang="en-US" altLang="zh-CN"/>
              <a:t>n</a:t>
            </a:r>
            <a:r>
              <a:rPr lang="zh-CN" altLang="en-US"/>
              <a:t>时成立，至多有</a:t>
            </a:r>
            <a:r>
              <a:rPr lang="en-US" altLang="zh-CN"/>
              <a:t>2^n</a:t>
            </a:r>
            <a:r>
              <a:rPr lang="zh-CN" altLang="en-US"/>
              <a:t>个节点，那么一颗秩为</a:t>
            </a:r>
            <a:r>
              <a:rPr lang="en-US" altLang="zh-CN"/>
              <a:t>n+1</a:t>
            </a:r>
            <a:r>
              <a:rPr lang="zh-CN" altLang="en-US"/>
              <a:t>的并查集需要两个秩为</a:t>
            </a:r>
            <a:r>
              <a:rPr lang="en-US" altLang="zh-CN"/>
              <a:t>n</a:t>
            </a:r>
            <a:r>
              <a:rPr lang="zh-CN" altLang="en-US"/>
              <a:t>的并查集合并，至多有</a:t>
            </a:r>
            <a:r>
              <a:rPr lang="en-US" altLang="zh-CN"/>
              <a:t>2^(n+1)</a:t>
            </a:r>
            <a:r>
              <a:rPr lang="zh-CN" altLang="en-US"/>
              <a:t>个节点。</a:t>
            </a:r>
          </a:p>
          <a:p>
            <a:r>
              <a:rPr lang="zh-CN" altLang="en-US"/>
              <a:t>所以有</a:t>
            </a:r>
            <a:r>
              <a:rPr lang="en-US" altLang="zh-CN"/>
              <a:t>n</a:t>
            </a:r>
            <a:r>
              <a:rPr lang="zh-CN" altLang="en-US"/>
              <a:t>个节点的并查集秩至多为</a:t>
            </a:r>
            <a:r>
              <a:rPr lang="en-US" altLang="zh-CN"/>
              <a:t>log n</a:t>
            </a:r>
            <a:r>
              <a:rPr lang="zh-CN" altLang="en-US"/>
              <a:t>，树高就是</a:t>
            </a:r>
            <a:r>
              <a:rPr lang="en-US" altLang="zh-CN"/>
              <a:t>log n</a:t>
            </a:r>
            <a:r>
              <a:rPr lang="zh-CN" altLang="en-US"/>
              <a:t>的。</a:t>
            </a:r>
          </a:p>
        </p:txBody>
      </p:sp>
    </p:spTree>
    <p:extLst>
      <p:ext uri="{BB962C8B-B14F-4D97-AF65-F5344CB8AC3E}">
        <p14:creationId xmlns:p14="http://schemas.microsoft.com/office/powerpoint/2010/main" val="2534227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只进行路径压缩</a:t>
            </a:r>
          </a:p>
        </p:txBody>
      </p:sp>
      <p:sp>
        <p:nvSpPr>
          <p:cNvPr id="3" name="内容占位符 2"/>
          <p:cNvSpPr>
            <a:spLocks noGrp="1"/>
          </p:cNvSpPr>
          <p:nvPr>
            <p:ph idx="1"/>
          </p:nvPr>
        </p:nvSpPr>
        <p:spPr/>
        <p:txBody>
          <a:bodyPr/>
          <a:lstStyle/>
          <a:p>
            <a:r>
              <a:rPr lang="zh-CN" altLang="en-US" dirty="0"/>
              <a:t>路径压缩，每次</a:t>
            </a:r>
            <a:r>
              <a:rPr lang="en-US" altLang="zh-CN" dirty="0"/>
              <a:t>find</a:t>
            </a:r>
            <a:r>
              <a:rPr lang="zh-CN" altLang="en-US" dirty="0"/>
              <a:t>后，将被访问点到根节点路径上所有节点的父亲设为根节点。</a:t>
            </a:r>
          </a:p>
          <a:p>
            <a:r>
              <a:rPr lang="zh-CN" altLang="en-US" dirty="0"/>
              <a:t>路径压缩的复杂度是均摊</a:t>
            </a:r>
            <a:r>
              <a:rPr lang="en-US" altLang="zh-CN" dirty="0"/>
              <a:t>log n</a:t>
            </a:r>
            <a:r>
              <a:rPr lang="zh-CN" altLang="en-US" dirty="0"/>
              <a:t>的，由于证明比较复杂而且对解题没有帮助，在这里就不给大家证明了，有兴趣的同学可以自行上网搜索相关证明。</a:t>
            </a:r>
          </a:p>
        </p:txBody>
      </p:sp>
    </p:spTree>
    <p:extLst>
      <p:ext uri="{BB962C8B-B14F-4D97-AF65-F5344CB8AC3E}">
        <p14:creationId xmlns:p14="http://schemas.microsoft.com/office/powerpoint/2010/main" val="2815406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TJOI&amp;HEOI2016树</a:t>
            </a:r>
          </a:p>
        </p:txBody>
      </p:sp>
      <p:sp>
        <p:nvSpPr>
          <p:cNvPr id="3" name="内容占位符 2"/>
          <p:cNvSpPr>
            <a:spLocks noGrp="1"/>
          </p:cNvSpPr>
          <p:nvPr>
            <p:ph idx="1"/>
          </p:nvPr>
        </p:nvSpPr>
        <p:spPr/>
        <p:txBody>
          <a:bodyPr/>
          <a:lstStyle/>
          <a:p>
            <a:r>
              <a:rPr lang="zh-CN" altLang="en-US"/>
              <a:t>一颗树，除根节点外初始都是白点，根节点是黑点。 </a:t>
            </a:r>
          </a:p>
          <a:p>
            <a:r>
              <a:rPr lang="zh-CN" altLang="en-US"/>
              <a:t>每次染黑一个结点或者询问一个结点的最近黑色祖先。</a:t>
            </a:r>
          </a:p>
          <a:p>
            <a:endParaRPr lang="zh-CN" altLang="en-US"/>
          </a:p>
          <a:p>
            <a:r>
              <a:rPr lang="en-US" altLang="zh-CN"/>
              <a:t>n&lt;=10^5</a:t>
            </a:r>
          </a:p>
        </p:txBody>
      </p:sp>
    </p:spTree>
    <p:extLst>
      <p:ext uri="{BB962C8B-B14F-4D97-AF65-F5344CB8AC3E}">
        <p14:creationId xmlns:p14="http://schemas.microsoft.com/office/powerpoint/2010/main" val="334854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我们发现没有强制我们在线</a:t>
            </a:r>
            <a:r>
              <a:rPr lang="en-US" altLang="zh-CN" dirty="0"/>
              <a:t>……</a:t>
            </a:r>
            <a:r>
              <a:rPr lang="zh-CN" altLang="en-US" dirty="0"/>
              <a:t>那就倒过来做，那么每次是染白一个节点。</a:t>
            </a:r>
          </a:p>
          <a:p>
            <a:r>
              <a:rPr lang="zh-CN" altLang="en-US" dirty="0"/>
              <a:t>我们设</a:t>
            </a:r>
            <a:r>
              <a:rPr lang="en-US" altLang="zh-CN" dirty="0"/>
              <a:t>fa[</a:t>
            </a:r>
            <a:r>
              <a:rPr lang="en-US" altLang="zh-CN" dirty="0" err="1"/>
              <a:t>i</a:t>
            </a:r>
            <a:r>
              <a:rPr lang="en-US" altLang="zh-CN" dirty="0"/>
              <a:t>]</a:t>
            </a:r>
            <a:r>
              <a:rPr lang="zh-CN" altLang="en-US" dirty="0"/>
              <a:t>表示从</a:t>
            </a:r>
            <a:r>
              <a:rPr lang="en-US" altLang="zh-CN" dirty="0" err="1"/>
              <a:t>i</a:t>
            </a:r>
            <a:r>
              <a:rPr lang="zh-CN" altLang="en-US" dirty="0"/>
              <a:t>出发往上最近的黑祖先。</a:t>
            </a:r>
          </a:p>
          <a:p>
            <a:r>
              <a:rPr lang="zh-CN" altLang="en-US" dirty="0"/>
              <a:t>染白一个点就把</a:t>
            </a:r>
            <a:r>
              <a:rPr lang="en-US" altLang="zh-CN" dirty="0"/>
              <a:t>fa[x]</a:t>
            </a:r>
            <a:r>
              <a:rPr lang="zh-CN" altLang="en-US" dirty="0"/>
              <a:t>设为</a:t>
            </a:r>
            <a:r>
              <a:rPr lang="en-US" altLang="zh-CN" dirty="0"/>
              <a:t>x</a:t>
            </a:r>
            <a:r>
              <a:rPr lang="zh-CN" altLang="en-US" dirty="0"/>
              <a:t>的父亲。</a:t>
            </a:r>
          </a:p>
          <a:p>
            <a:r>
              <a:rPr lang="zh-CN" altLang="en-US" dirty="0"/>
              <a:t>然后这个</a:t>
            </a:r>
            <a:r>
              <a:rPr lang="en-US" altLang="zh-CN" dirty="0"/>
              <a:t>fa</a:t>
            </a:r>
            <a:r>
              <a:rPr lang="zh-CN" altLang="en-US" dirty="0"/>
              <a:t>可以并查集维护</a:t>
            </a:r>
          </a:p>
        </p:txBody>
      </p:sp>
    </p:spTree>
    <p:extLst>
      <p:ext uri="{BB962C8B-B14F-4D97-AF65-F5344CB8AC3E}">
        <p14:creationId xmlns:p14="http://schemas.microsoft.com/office/powerpoint/2010/main" val="394099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冷战 </a:t>
            </a:r>
          </a:p>
        </p:txBody>
      </p:sp>
      <p:sp>
        <p:nvSpPr>
          <p:cNvPr id="5" name="内容占位符 4"/>
          <p:cNvSpPr>
            <a:spLocks noGrp="1"/>
          </p:cNvSpPr>
          <p:nvPr>
            <p:ph idx="1"/>
          </p:nvPr>
        </p:nvSpPr>
        <p:spPr/>
        <p:txBody>
          <a:bodyPr/>
          <a:lstStyle/>
          <a:p>
            <a:r>
              <a:rPr lang="zh-CN" altLang="en-US" dirty="0"/>
              <a:t>给定一副 N 个点的图。动态的往图中加边，并且询问某两个点最早什么时候联通。</a:t>
            </a:r>
          </a:p>
          <a:p>
            <a:endParaRPr lang="zh-CN" altLang="en-US" dirty="0"/>
          </a:p>
          <a:p>
            <a:r>
              <a:rPr lang="zh-CN" altLang="en-US" dirty="0"/>
              <a:t>强制在线</a:t>
            </a:r>
          </a:p>
          <a:p>
            <a:endParaRPr lang="zh-CN" altLang="en-US" dirty="0"/>
          </a:p>
          <a:p>
            <a:r>
              <a:rPr lang="en-US" altLang="zh-CN" dirty="0"/>
              <a:t>N&lt;=500000</a:t>
            </a:r>
          </a:p>
        </p:txBody>
      </p:sp>
    </p:spTree>
    <p:extLst>
      <p:ext uri="{BB962C8B-B14F-4D97-AF65-F5344CB8AC3E}">
        <p14:creationId xmlns:p14="http://schemas.microsoft.com/office/powerpoint/2010/main" val="3070762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a:t>考虑并查集。并查集实际上维护了一棵树。那么假如我们按秩合并，</a:t>
            </a:r>
          </a:p>
          <a:p>
            <a:r>
              <a:rPr lang="zh-CN" altLang="en-US"/>
              <a:t>这棵树的深度是 O(log n) 的。我们将一个点连向其父亲的边权设为这条边</a:t>
            </a:r>
          </a:p>
          <a:p>
            <a:r>
              <a:rPr lang="zh-CN" altLang="en-US"/>
              <a:t>加入的时间，那么每次询问时，暴力查询树上从 u 到 v 所经过边权的最大</a:t>
            </a:r>
          </a:p>
          <a:p>
            <a:r>
              <a:rPr lang="zh-CN" altLang="en-US"/>
              <a:t>值即可。时间复杂度为 O(n log n)，常数较小。</a:t>
            </a:r>
          </a:p>
        </p:txBody>
      </p:sp>
    </p:spTree>
    <p:extLst>
      <p:ext uri="{BB962C8B-B14F-4D97-AF65-F5344CB8AC3E}">
        <p14:creationId xmlns:p14="http://schemas.microsoft.com/office/powerpoint/2010/main" val="1698174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a:t>
            </a:r>
          </a:p>
        </p:txBody>
      </p:sp>
      <p:sp>
        <p:nvSpPr>
          <p:cNvPr id="3" name="内容占位符 2"/>
          <p:cNvSpPr>
            <a:spLocks noGrp="1"/>
          </p:cNvSpPr>
          <p:nvPr>
            <p:ph idx="1"/>
          </p:nvPr>
        </p:nvSpPr>
        <p:spPr/>
        <p:txBody>
          <a:bodyPr/>
          <a:lstStyle/>
          <a:p>
            <a:r>
              <a:rPr lang="zh-CN" altLang="en-US" dirty="0"/>
              <a:t>二叉堆是一个基础的数据结构</a:t>
            </a:r>
            <a:endParaRPr lang="en-US" altLang="zh-CN" dirty="0"/>
          </a:p>
          <a:p>
            <a:r>
              <a:rPr lang="zh-CN" altLang="en-US" dirty="0"/>
              <a:t>它满足父结点的键值总是大于等于（或小于等于）子节点的键值。</a:t>
            </a:r>
            <a:endParaRPr lang="en-US" altLang="zh-CN" dirty="0"/>
          </a:p>
          <a:p>
            <a:endParaRPr lang="en-US" altLang="zh-CN" sz="2000" dirty="0"/>
          </a:p>
          <a:p>
            <a:r>
              <a:rPr lang="zh-CN" altLang="en-US" sz="2000" dirty="0"/>
              <a:t>堆的可以支持插入，删除或查找最大（或最小）键值的点。</a:t>
            </a:r>
            <a:endParaRPr lang="en-US" altLang="zh-CN" sz="2000" dirty="0"/>
          </a:p>
          <a:p>
            <a:r>
              <a:rPr lang="zh-CN" altLang="en-US" sz="2000" dirty="0"/>
              <a:t>且操作的时间复杂度为</a:t>
            </a:r>
            <a:r>
              <a:rPr lang="en-US" altLang="zh-CN" sz="2000" dirty="0"/>
              <a:t>log</a:t>
            </a:r>
            <a:r>
              <a:rPr lang="zh-CN" altLang="en-US" sz="2000" dirty="0"/>
              <a:t>级别。</a:t>
            </a:r>
            <a:endParaRPr lang="en-US" altLang="zh-CN" sz="2000" dirty="0"/>
          </a:p>
          <a:p>
            <a:endParaRPr lang="en-US" altLang="zh-CN" sz="2000" dirty="0"/>
          </a:p>
          <a:p>
            <a:r>
              <a:rPr lang="zh-CN" altLang="en-US" sz="2000" dirty="0"/>
              <a:t>基础例题：合并果子</a:t>
            </a:r>
            <a:endParaRPr lang="en-US" altLang="zh-CN" sz="2000" dirty="0"/>
          </a:p>
        </p:txBody>
      </p:sp>
    </p:spTree>
    <p:extLst>
      <p:ext uri="{BB962C8B-B14F-4D97-AF65-F5344CB8AC3E}">
        <p14:creationId xmlns:p14="http://schemas.microsoft.com/office/powerpoint/2010/main" val="4105333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SCOI2016萌萌哒</a:t>
            </a:r>
          </a:p>
        </p:txBody>
      </p:sp>
      <p:sp>
        <p:nvSpPr>
          <p:cNvPr id="3" name="内容占位符 2"/>
          <p:cNvSpPr>
            <a:spLocks noGrp="1"/>
          </p:cNvSpPr>
          <p:nvPr>
            <p:ph idx="1"/>
          </p:nvPr>
        </p:nvSpPr>
        <p:spPr/>
        <p:txBody>
          <a:bodyPr/>
          <a:lstStyle/>
          <a:p>
            <a:r>
              <a:rPr lang="zh-CN" altLang="en-US" dirty="0"/>
              <a:t>有一个无前导0的n位数，有m个限制形如[l1,r1]=[l2,r2]，问满足条件的数有多少种，答案模10^9+7。</a:t>
            </a:r>
          </a:p>
          <a:p>
            <a:endParaRPr lang="zh-CN" altLang="en-US" dirty="0"/>
          </a:p>
          <a:p>
            <a:r>
              <a:rPr lang="en-US" altLang="zh-CN" dirty="0"/>
              <a:t>N&lt;=100000,m&lt;=100000</a:t>
            </a:r>
          </a:p>
        </p:txBody>
      </p:sp>
    </p:spTree>
    <p:extLst>
      <p:ext uri="{BB962C8B-B14F-4D97-AF65-F5344CB8AC3E}">
        <p14:creationId xmlns:p14="http://schemas.microsoft.com/office/powerpoint/2010/main" val="29234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倍增并查集</a:t>
            </a:r>
          </a:p>
        </p:txBody>
      </p:sp>
      <p:sp>
        <p:nvSpPr>
          <p:cNvPr id="3" name="内容占位符 2"/>
          <p:cNvSpPr>
            <a:spLocks noGrp="1"/>
          </p:cNvSpPr>
          <p:nvPr>
            <p:ph idx="1"/>
          </p:nvPr>
        </p:nvSpPr>
        <p:spPr/>
        <p:txBody>
          <a:bodyPr/>
          <a:lstStyle/>
          <a:p>
            <a:r>
              <a:rPr lang="zh-CN" altLang="en-US" sz="2400" dirty="0"/>
              <a:t>我们用ST表，f[</a:t>
            </a:r>
            <a:r>
              <a:rPr lang="en-US" altLang="zh-CN" sz="2400" dirty="0" err="1"/>
              <a:t>i</a:t>
            </a:r>
            <a:r>
              <a:rPr lang="en-US" altLang="zh-CN" sz="2400" dirty="0"/>
              <a:t>][</a:t>
            </a:r>
            <a:r>
              <a:rPr lang="zh-CN" altLang="en-US" sz="2400" dirty="0"/>
              <a:t>j]表示[i</a:t>
            </a:r>
            <a:r>
              <a:rPr lang="en-US" altLang="zh-CN" sz="2400" dirty="0"/>
              <a:t>][</a:t>
            </a:r>
            <a:r>
              <a:rPr lang="zh-CN" altLang="en-US" sz="2400" dirty="0"/>
              <a:t>i+2^j-1]这一段。 </a:t>
            </a:r>
          </a:p>
          <a:p>
            <a:r>
              <a:rPr lang="zh-CN" altLang="en-US" sz="2400" dirty="0"/>
              <a:t>那么初始时每一段单独成一个集合。 </a:t>
            </a:r>
          </a:p>
          <a:p>
            <a:r>
              <a:rPr lang="zh-CN" altLang="en-US" sz="2400" dirty="0"/>
              <a:t>对于一个限制可以拆成log 份，然后进行集合合并。 </a:t>
            </a:r>
          </a:p>
          <a:p>
            <a:r>
              <a:rPr lang="zh-CN" altLang="en-US" sz="2400" dirty="0"/>
              <a:t>然后呢，如果任意f[s</a:t>
            </a:r>
            <a:r>
              <a:rPr lang="en-US" altLang="zh-CN" sz="2400" dirty="0"/>
              <a:t>][</a:t>
            </a:r>
            <a:r>
              <a:rPr lang="zh-CN" altLang="en-US" sz="2400" dirty="0"/>
              <a:t>t]和f[i</a:t>
            </a:r>
            <a:r>
              <a:rPr lang="en-US" altLang="zh-CN" sz="2400" dirty="0"/>
              <a:t>][</a:t>
            </a:r>
            <a:r>
              <a:rPr lang="zh-CN" altLang="en-US" sz="2400" dirty="0"/>
              <a:t>j]属于同一集合，那么f[s</a:t>
            </a:r>
            <a:r>
              <a:rPr lang="en-US" altLang="zh-CN" sz="2400" dirty="0"/>
              <a:t>][</a:t>
            </a:r>
            <a:r>
              <a:rPr lang="zh-CN" altLang="en-US" sz="2400" dirty="0"/>
              <a:t>t-1]与f[i</a:t>
            </a:r>
            <a:r>
              <a:rPr lang="en-US" altLang="zh-CN" sz="2400" dirty="0"/>
              <a:t>][</a:t>
            </a:r>
            <a:r>
              <a:rPr lang="zh-CN" altLang="en-US" sz="2400" dirty="0"/>
              <a:t>j-1]以及f[s+2^(t-1)-1</a:t>
            </a:r>
            <a:r>
              <a:rPr lang="en-US" altLang="zh-CN" sz="2400" dirty="0"/>
              <a:t>][</a:t>
            </a:r>
            <a:r>
              <a:rPr lang="zh-CN" altLang="en-US" sz="2400" dirty="0"/>
              <a:t>t-1]和f[i+2^(j-1)-1</a:t>
            </a:r>
            <a:r>
              <a:rPr lang="en-US" altLang="zh-CN" sz="2400" dirty="0"/>
              <a:t>][</a:t>
            </a:r>
            <a:r>
              <a:rPr lang="zh-CN" altLang="en-US" sz="2400" dirty="0"/>
              <a:t>j-1]都应该属于同一集合。 </a:t>
            </a:r>
          </a:p>
          <a:p>
            <a:r>
              <a:rPr lang="zh-CN" altLang="en-US" sz="2400" dirty="0"/>
              <a:t>为了满足这个限制，只要最后再一层一层的做，把下一层的合并了即可。 </a:t>
            </a:r>
          </a:p>
          <a:p>
            <a:r>
              <a:rPr lang="zh-CN" altLang="en-US" sz="2400" dirty="0"/>
              <a:t>合并注意必须让编号大的合进编号小的里。 </a:t>
            </a:r>
          </a:p>
          <a:p>
            <a:r>
              <a:rPr lang="zh-CN" altLang="en-US" sz="2400" dirty="0"/>
              <a:t>统计答案就很简单啦，答案是9*10^(集合个数-1)</a:t>
            </a:r>
          </a:p>
        </p:txBody>
      </p:sp>
    </p:spTree>
    <p:extLst>
      <p:ext uri="{BB962C8B-B14F-4D97-AF65-F5344CB8AC3E}">
        <p14:creationId xmlns:p14="http://schemas.microsoft.com/office/powerpoint/2010/main" val="2577693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树状数组</a:t>
            </a:r>
            <a:endParaRPr lang="en-US" altLang="zh-CN" dirty="0"/>
          </a:p>
        </p:txBody>
      </p:sp>
      <p:sp>
        <p:nvSpPr>
          <p:cNvPr id="3" name="副标题 2"/>
          <p:cNvSpPr>
            <a:spLocks noGrp="1"/>
          </p:cNvSpPr>
          <p:nvPr>
            <p:ph type="subTitle" idx="1"/>
          </p:nvPr>
        </p:nvSpPr>
        <p:spPr>
          <a:xfrm>
            <a:off x="4204870" y="3459685"/>
            <a:ext cx="3723237" cy="519116"/>
          </a:xfrm>
        </p:spPr>
        <p:txBody>
          <a:bodyPr>
            <a:normAutofit/>
          </a:bodyPr>
          <a:lstStyle/>
          <a:p>
            <a:endParaRPr lang="zh-CN" altLang="en-US" dirty="0"/>
          </a:p>
        </p:txBody>
      </p:sp>
    </p:spTree>
    <p:extLst>
      <p:ext uri="{BB962C8B-B14F-4D97-AF65-F5344CB8AC3E}">
        <p14:creationId xmlns:p14="http://schemas.microsoft.com/office/powerpoint/2010/main" val="24585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树状数组</a:t>
            </a:r>
          </a:p>
        </p:txBody>
      </p:sp>
      <p:sp>
        <p:nvSpPr>
          <p:cNvPr id="3" name="内容占位符 2"/>
          <p:cNvSpPr>
            <a:spLocks noGrp="1"/>
          </p:cNvSpPr>
          <p:nvPr>
            <p:ph idx="1"/>
          </p:nvPr>
        </p:nvSpPr>
        <p:spPr/>
        <p:txBody>
          <a:bodyPr/>
          <a:lstStyle/>
          <a:p>
            <a:r>
              <a:rPr lang="zh-CN" altLang="en-US" sz="2000" dirty="0"/>
              <a:t>树状数组是一种常数小，空间</a:t>
            </a:r>
            <a:r>
              <a:rPr lang="en-US" altLang="zh-CN" sz="2000" dirty="0"/>
              <a:t>o(n)</a:t>
            </a:r>
            <a:r>
              <a:rPr lang="zh-CN" altLang="en-US" sz="2000" dirty="0"/>
              <a:t>的数据结构，支持区间和查询与单调修改。</a:t>
            </a:r>
          </a:p>
          <a:p>
            <a:r>
              <a:rPr lang="zh-CN" altLang="en-US" sz="2000" dirty="0"/>
              <a:t>首先你要知道什么是</a:t>
            </a:r>
            <a:r>
              <a:rPr lang="en-US" altLang="zh-CN" sz="2000" dirty="0" err="1"/>
              <a:t>lowbit</a:t>
            </a:r>
            <a:r>
              <a:rPr lang="zh-CN" altLang="en-US" sz="2000" dirty="0"/>
              <a:t>函数。</a:t>
            </a:r>
          </a:p>
          <a:p>
            <a:r>
              <a:rPr lang="en-US" altLang="zh-CN" sz="2000" dirty="0" err="1"/>
              <a:t>lowbit</a:t>
            </a:r>
            <a:r>
              <a:rPr lang="en-US" altLang="zh-CN" sz="2000" dirty="0"/>
              <a:t>(x)</a:t>
            </a:r>
            <a:r>
              <a:rPr lang="zh-CN" altLang="en-US" sz="2000" dirty="0"/>
              <a:t>表示将</a:t>
            </a:r>
            <a:r>
              <a:rPr lang="en-US" altLang="zh-CN" sz="2000" dirty="0"/>
              <a:t>x</a:t>
            </a:r>
            <a:r>
              <a:rPr lang="zh-CN" altLang="en-US" sz="2000" dirty="0"/>
              <a:t>拆成二进制后，找到从低到高</a:t>
            </a:r>
            <a:r>
              <a:rPr lang="en-US" altLang="zh-CN" sz="2000" dirty="0"/>
              <a:t>x</a:t>
            </a:r>
            <a:r>
              <a:rPr lang="zh-CN" altLang="en-US" sz="2000" dirty="0"/>
              <a:t>的第一个</a:t>
            </a:r>
            <a:r>
              <a:rPr lang="en-US" altLang="zh-CN" sz="2000" dirty="0"/>
              <a:t>1</a:t>
            </a:r>
            <a:r>
              <a:rPr lang="zh-CN" altLang="en-US" sz="2000" dirty="0"/>
              <a:t>，然后后面部分就是</a:t>
            </a:r>
            <a:r>
              <a:rPr lang="en-US" altLang="zh-CN" sz="2000" dirty="0"/>
              <a:t>x</a:t>
            </a:r>
            <a:r>
              <a:rPr lang="zh-CN" altLang="en-US" sz="2000" dirty="0"/>
              <a:t>的</a:t>
            </a:r>
            <a:r>
              <a:rPr lang="en-US" altLang="zh-CN" sz="2000" dirty="0" err="1"/>
              <a:t>lowbit</a:t>
            </a:r>
            <a:r>
              <a:rPr lang="zh-CN" altLang="en-US" sz="2000" dirty="0"/>
              <a:t>。比如二进制是</a:t>
            </a:r>
            <a:r>
              <a:rPr lang="en-US" altLang="zh-CN" sz="2000" dirty="0"/>
              <a:t>10101110000</a:t>
            </a:r>
            <a:r>
              <a:rPr lang="zh-CN" altLang="en-US" sz="2000" dirty="0"/>
              <a:t>，那么</a:t>
            </a:r>
            <a:r>
              <a:rPr lang="en-US" altLang="zh-CN" sz="2000" dirty="0" err="1"/>
              <a:t>lowbit</a:t>
            </a:r>
            <a:r>
              <a:rPr lang="zh-CN" altLang="en-US" sz="2000" dirty="0"/>
              <a:t>是</a:t>
            </a:r>
            <a:r>
              <a:rPr lang="en-US" altLang="zh-CN" sz="2000" dirty="0"/>
              <a:t>10000</a:t>
            </a:r>
            <a:r>
              <a:rPr lang="zh-CN" altLang="en-US" sz="2000" dirty="0"/>
              <a:t>化为十进制数是</a:t>
            </a:r>
            <a:r>
              <a:rPr lang="en-US" altLang="zh-CN" sz="2000" dirty="0"/>
              <a:t>16</a:t>
            </a:r>
            <a:r>
              <a:rPr lang="zh-CN" altLang="en-US" sz="2000" dirty="0"/>
              <a:t>。</a:t>
            </a:r>
          </a:p>
          <a:p>
            <a:r>
              <a:rPr lang="zh-CN" altLang="en-US" sz="2000" dirty="0"/>
              <a:t>树状数组保留了</a:t>
            </a:r>
            <a:r>
              <a:rPr lang="en-US" altLang="zh-CN" sz="2000" dirty="0"/>
              <a:t>C</a:t>
            </a:r>
            <a:r>
              <a:rPr lang="zh-CN" altLang="en-US" sz="2000" dirty="0"/>
              <a:t>数组，其中</a:t>
            </a:r>
            <a:r>
              <a:rPr lang="en-US" altLang="zh-CN" sz="2000" dirty="0"/>
              <a:t>Ci=A[</a:t>
            </a:r>
            <a:r>
              <a:rPr lang="en-US" altLang="zh-CN" sz="2000" dirty="0" err="1"/>
              <a:t>i-lowbit</a:t>
            </a:r>
            <a:r>
              <a:rPr lang="en-US" altLang="zh-CN" sz="2000" dirty="0"/>
              <a:t>(</a:t>
            </a:r>
            <a:r>
              <a:rPr lang="en-US" altLang="zh-CN" sz="2000" dirty="0" err="1"/>
              <a:t>i</a:t>
            </a:r>
            <a:r>
              <a:rPr lang="en-US" altLang="zh-CN" sz="2000" dirty="0"/>
              <a:t>)+1]+……+A[</a:t>
            </a:r>
            <a:r>
              <a:rPr lang="en-US" altLang="zh-CN" sz="2000" dirty="0" err="1"/>
              <a:t>i</a:t>
            </a:r>
            <a:r>
              <a:rPr lang="en-US" altLang="zh-CN" sz="2000" dirty="0"/>
              <a:t>]</a:t>
            </a:r>
          </a:p>
          <a:p>
            <a:r>
              <a:rPr lang="en-US" altLang="zh-CN" sz="2000" dirty="0" err="1"/>
              <a:t>lowbit</a:t>
            </a:r>
            <a:r>
              <a:rPr lang="zh-CN" altLang="en-US" sz="2000" dirty="0"/>
              <a:t>怎么求？一种简便方法是</a:t>
            </a:r>
            <a:r>
              <a:rPr lang="en-US" altLang="zh-CN" sz="2000" dirty="0" err="1"/>
              <a:t>lowbit</a:t>
            </a:r>
            <a:r>
              <a:rPr lang="en-US" altLang="zh-CN" sz="2000" dirty="0"/>
              <a:t>(x)=x&amp;-x</a:t>
            </a:r>
          </a:p>
          <a:p>
            <a:r>
              <a:rPr lang="en-US" altLang="zh-CN" sz="2000" dirty="0"/>
              <a:t>-x</a:t>
            </a:r>
            <a:r>
              <a:rPr lang="zh-CN" altLang="en-US" sz="2000" dirty="0"/>
              <a:t>的二进制其实是把</a:t>
            </a:r>
            <a:r>
              <a:rPr lang="en-US" altLang="zh-CN" sz="2000" dirty="0"/>
              <a:t>x</a:t>
            </a:r>
            <a:r>
              <a:rPr lang="zh-CN" altLang="en-US" sz="2000" dirty="0"/>
              <a:t>的二进制取反然后</a:t>
            </a:r>
            <a:r>
              <a:rPr lang="en-US" altLang="zh-CN" sz="2000" dirty="0"/>
              <a:t>+1</a:t>
            </a:r>
            <a:r>
              <a:rPr lang="zh-CN" altLang="en-US" sz="2000" dirty="0"/>
              <a:t>。</a:t>
            </a:r>
          </a:p>
          <a:p>
            <a:r>
              <a:rPr lang="zh-CN" altLang="en-US" sz="2000" dirty="0"/>
              <a:t>例如</a:t>
            </a:r>
            <a:r>
              <a:rPr lang="en-US" altLang="zh-CN" sz="2000" dirty="0"/>
              <a:t>10101110000</a:t>
            </a:r>
            <a:r>
              <a:rPr lang="zh-CN" altLang="en-US" sz="2000" dirty="0"/>
              <a:t>，取反是</a:t>
            </a:r>
            <a:r>
              <a:rPr lang="en-US" altLang="zh-CN" sz="2000" dirty="0"/>
              <a:t>1……1 0101010000</a:t>
            </a:r>
          </a:p>
          <a:p>
            <a:r>
              <a:rPr lang="zh-CN" altLang="en-US" sz="2000" dirty="0"/>
              <a:t>你发现</a:t>
            </a:r>
            <a:r>
              <a:rPr lang="en-US" altLang="zh-CN" sz="2000" dirty="0" err="1"/>
              <a:t>lowbit</a:t>
            </a:r>
            <a:r>
              <a:rPr lang="zh-CN" altLang="en-US" sz="2000" dirty="0"/>
              <a:t>部分取反后变成</a:t>
            </a:r>
            <a:r>
              <a:rPr lang="en-US" altLang="zh-CN" sz="2000" dirty="0"/>
              <a:t>01……1</a:t>
            </a:r>
            <a:r>
              <a:rPr lang="zh-CN" altLang="en-US" sz="2000" dirty="0"/>
              <a:t>，然后</a:t>
            </a:r>
            <a:r>
              <a:rPr lang="en-US" altLang="zh-CN" sz="2000" dirty="0"/>
              <a:t>+1</a:t>
            </a:r>
            <a:r>
              <a:rPr lang="zh-CN" altLang="en-US" sz="2000" dirty="0"/>
              <a:t>就变成</a:t>
            </a:r>
            <a:r>
              <a:rPr lang="en-US" altLang="zh-CN" sz="2000" dirty="0"/>
              <a:t>10……0</a:t>
            </a:r>
            <a:r>
              <a:rPr lang="zh-CN" altLang="en-US" sz="2000" dirty="0"/>
              <a:t>，于是和原来一致。</a:t>
            </a:r>
          </a:p>
          <a:p>
            <a:r>
              <a:rPr lang="zh-CN" altLang="en-US" sz="2000" dirty="0"/>
              <a:t>而</a:t>
            </a:r>
            <a:r>
              <a:rPr lang="en-US" altLang="zh-CN" sz="2000" dirty="0" err="1"/>
              <a:t>lowbit</a:t>
            </a:r>
            <a:r>
              <a:rPr lang="zh-CN" altLang="en-US" sz="2000" dirty="0"/>
              <a:t>前的部分，自然就和原来相反，</a:t>
            </a:r>
            <a:r>
              <a:rPr lang="en-US" altLang="zh-CN" sz="2000" dirty="0"/>
              <a:t>and</a:t>
            </a:r>
            <a:r>
              <a:rPr lang="zh-CN" altLang="en-US" sz="2000" dirty="0"/>
              <a:t>的值为</a:t>
            </a:r>
            <a:r>
              <a:rPr lang="en-US" altLang="zh-CN" sz="2000" dirty="0"/>
              <a:t>0</a:t>
            </a:r>
            <a:r>
              <a:rPr lang="zh-CN" altLang="en-US" sz="20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树状数组</a:t>
            </a:r>
          </a:p>
        </p:txBody>
      </p:sp>
      <p:sp>
        <p:nvSpPr>
          <p:cNvPr id="3" name="内容占位符 2"/>
          <p:cNvSpPr>
            <a:spLocks noGrp="1"/>
          </p:cNvSpPr>
          <p:nvPr>
            <p:ph idx="1"/>
          </p:nvPr>
        </p:nvSpPr>
        <p:spPr/>
        <p:txBody>
          <a:bodyPr>
            <a:normAutofit fontScale="92500" lnSpcReduction="10000"/>
          </a:bodyPr>
          <a:lstStyle/>
          <a:p>
            <a:r>
              <a:rPr lang="zh-CN" altLang="en-US" sz="1800" dirty="0"/>
              <a:t>看图吧。</a:t>
            </a:r>
          </a:p>
          <a:p>
            <a:r>
              <a:rPr lang="zh-CN" altLang="en-US" sz="1800" dirty="0"/>
              <a:t>然后我们发现，要求</a:t>
            </a:r>
            <a:r>
              <a:rPr lang="en-US" altLang="zh-CN" sz="1800" dirty="0"/>
              <a:t>1~i</a:t>
            </a:r>
            <a:r>
              <a:rPr lang="zh-CN" altLang="en-US" sz="1800" dirty="0"/>
              <a:t>的</a:t>
            </a:r>
          </a:p>
          <a:p>
            <a:r>
              <a:rPr lang="zh-CN" altLang="en-US" sz="1800" dirty="0"/>
              <a:t>前缀和，我们先加上</a:t>
            </a:r>
            <a:r>
              <a:rPr lang="en-US" altLang="zh-CN" sz="1800" dirty="0"/>
              <a:t>C[</a:t>
            </a:r>
            <a:r>
              <a:rPr lang="en-US" altLang="zh-CN" sz="1800" dirty="0" err="1"/>
              <a:t>i</a:t>
            </a:r>
            <a:r>
              <a:rPr lang="en-US" altLang="zh-CN" sz="1800" dirty="0"/>
              <a:t>]</a:t>
            </a:r>
            <a:r>
              <a:rPr lang="zh-CN" altLang="en-US" sz="1800" dirty="0"/>
              <a:t>，也就是</a:t>
            </a:r>
          </a:p>
          <a:p>
            <a:r>
              <a:rPr lang="zh-CN" altLang="en-US" sz="1800" dirty="0"/>
              <a:t>加了</a:t>
            </a:r>
            <a:r>
              <a:rPr lang="en-US" altLang="zh-CN" sz="1800" dirty="0"/>
              <a:t>A[</a:t>
            </a:r>
            <a:r>
              <a:rPr lang="en-US" altLang="zh-CN" sz="1800" dirty="0" err="1"/>
              <a:t>i-lowbit</a:t>
            </a:r>
            <a:r>
              <a:rPr lang="en-US" altLang="zh-CN" sz="1800" dirty="0"/>
              <a:t>(</a:t>
            </a:r>
            <a:r>
              <a:rPr lang="en-US" altLang="zh-CN" sz="1800" dirty="0" err="1"/>
              <a:t>i</a:t>
            </a:r>
            <a:r>
              <a:rPr lang="en-US" altLang="zh-CN" sz="1800" dirty="0"/>
              <a:t>)+1]~A[</a:t>
            </a:r>
            <a:r>
              <a:rPr lang="en-US" altLang="zh-CN" sz="1800" dirty="0" err="1"/>
              <a:t>i</a:t>
            </a:r>
            <a:r>
              <a:rPr lang="en-US" altLang="zh-CN" sz="1800" dirty="0"/>
              <a:t>]</a:t>
            </a:r>
            <a:r>
              <a:rPr lang="zh-CN" altLang="en-US" sz="1800" dirty="0"/>
              <a:t>，那么我们还要</a:t>
            </a:r>
          </a:p>
          <a:p>
            <a:r>
              <a:rPr lang="zh-CN" altLang="en-US" sz="1800" dirty="0"/>
              <a:t>求</a:t>
            </a:r>
            <a:r>
              <a:rPr lang="en-US" altLang="zh-CN" sz="1800" dirty="0"/>
              <a:t>1~i-lowbit(</a:t>
            </a:r>
            <a:r>
              <a:rPr lang="en-US" altLang="zh-CN" sz="1800" dirty="0" err="1"/>
              <a:t>i</a:t>
            </a:r>
            <a:r>
              <a:rPr lang="en-US" altLang="zh-CN" sz="1800" dirty="0"/>
              <a:t>)</a:t>
            </a:r>
            <a:r>
              <a:rPr lang="zh-CN" altLang="en-US" sz="1800" dirty="0"/>
              <a:t>的前缀和，继续处理子</a:t>
            </a:r>
          </a:p>
          <a:p>
            <a:r>
              <a:rPr lang="zh-CN" altLang="en-US" sz="1800" dirty="0"/>
              <a:t>问题即可。这就是查询啦，因为</a:t>
            </a:r>
          </a:p>
          <a:p>
            <a:r>
              <a:rPr lang="en-US" altLang="zh-CN" sz="1800" dirty="0" err="1"/>
              <a:t>lowbit</a:t>
            </a:r>
            <a:r>
              <a:rPr lang="zh-CN" altLang="en-US" sz="1800" dirty="0"/>
              <a:t>一直在减小，所以是</a:t>
            </a:r>
            <a:r>
              <a:rPr lang="en-US" altLang="zh-CN" sz="1800" dirty="0"/>
              <a:t>log n</a:t>
            </a:r>
            <a:r>
              <a:rPr lang="zh-CN" altLang="en-US" sz="1800" dirty="0"/>
              <a:t>。</a:t>
            </a:r>
          </a:p>
          <a:p>
            <a:r>
              <a:rPr lang="zh-CN" altLang="en-US" sz="1800" dirty="0"/>
              <a:t>修改呢？可以发现修改</a:t>
            </a:r>
            <a:r>
              <a:rPr lang="en-US" altLang="zh-CN" sz="1800" dirty="0" err="1"/>
              <a:t>i</a:t>
            </a:r>
            <a:r>
              <a:rPr lang="zh-CN" altLang="en-US" sz="1800" dirty="0"/>
              <a:t>，首先</a:t>
            </a:r>
            <a:r>
              <a:rPr lang="en-US" altLang="zh-CN" sz="1800" dirty="0"/>
              <a:t>Ci</a:t>
            </a:r>
            <a:r>
              <a:rPr lang="zh-CN" altLang="en-US" sz="1800" dirty="0"/>
              <a:t>要修</a:t>
            </a:r>
          </a:p>
          <a:p>
            <a:r>
              <a:rPr lang="zh-CN" altLang="en-US" sz="1800" dirty="0"/>
              <a:t>改，其次</a:t>
            </a:r>
            <a:r>
              <a:rPr lang="en-US" altLang="zh-CN" sz="1800" dirty="0" err="1"/>
              <a:t>i+lowbit</a:t>
            </a:r>
            <a:r>
              <a:rPr lang="en-US" altLang="zh-CN" sz="1800" dirty="0"/>
              <a:t>(</a:t>
            </a:r>
            <a:r>
              <a:rPr lang="en-US" altLang="zh-CN" sz="1800" dirty="0" err="1"/>
              <a:t>i</a:t>
            </a:r>
            <a:r>
              <a:rPr lang="en-US" altLang="zh-CN" sz="1800" dirty="0"/>
              <a:t>)</a:t>
            </a:r>
            <a:r>
              <a:rPr lang="zh-CN" altLang="en-US" sz="1800" dirty="0"/>
              <a:t>的</a:t>
            </a:r>
            <a:r>
              <a:rPr lang="en-US" altLang="zh-CN" sz="1800" dirty="0" err="1"/>
              <a:t>lowbit</a:t>
            </a:r>
            <a:r>
              <a:rPr lang="zh-CN" altLang="en-US" sz="1800" dirty="0"/>
              <a:t>一定比</a:t>
            </a:r>
            <a:r>
              <a:rPr lang="en-US" altLang="zh-CN" sz="1800" dirty="0" err="1"/>
              <a:t>i</a:t>
            </a:r>
            <a:r>
              <a:rPr lang="zh-CN" altLang="en-US" sz="1800" dirty="0"/>
              <a:t>大，</a:t>
            </a:r>
          </a:p>
          <a:p>
            <a:r>
              <a:rPr lang="zh-CN" altLang="en-US" sz="1800" dirty="0"/>
              <a:t>所以也要修改</a:t>
            </a:r>
            <a:r>
              <a:rPr lang="en-US" altLang="zh-CN" sz="1800" dirty="0"/>
              <a:t>C[</a:t>
            </a:r>
            <a:r>
              <a:rPr lang="en-US" altLang="zh-CN" sz="1800" dirty="0" err="1"/>
              <a:t>i+lowbit</a:t>
            </a:r>
            <a:r>
              <a:rPr lang="en-US" altLang="zh-CN" sz="1800" dirty="0"/>
              <a:t>(</a:t>
            </a:r>
            <a:r>
              <a:rPr lang="en-US" altLang="zh-CN" sz="1800" dirty="0" err="1"/>
              <a:t>i</a:t>
            </a:r>
            <a:r>
              <a:rPr lang="en-US" altLang="zh-CN" sz="1800" dirty="0"/>
              <a:t>)]</a:t>
            </a:r>
            <a:r>
              <a:rPr lang="zh-CN" altLang="en-US" sz="1800" dirty="0"/>
              <a:t>，同理还要修改</a:t>
            </a:r>
          </a:p>
          <a:p>
            <a:r>
              <a:rPr lang="en-US" altLang="zh-CN" sz="1800" dirty="0"/>
              <a:t>C[</a:t>
            </a:r>
            <a:r>
              <a:rPr lang="en-US" altLang="zh-CN" sz="1800" dirty="0" err="1"/>
              <a:t>i+lowbit</a:t>
            </a:r>
            <a:r>
              <a:rPr lang="en-US" altLang="zh-CN" sz="1800" dirty="0"/>
              <a:t>(</a:t>
            </a:r>
            <a:r>
              <a:rPr lang="en-US" altLang="zh-CN" sz="1800" dirty="0" err="1"/>
              <a:t>i</a:t>
            </a:r>
            <a:r>
              <a:rPr lang="en-US" altLang="zh-CN" sz="1800" dirty="0"/>
              <a:t>)+</a:t>
            </a:r>
            <a:r>
              <a:rPr lang="en-US" altLang="zh-CN" sz="1800" dirty="0" err="1"/>
              <a:t>lowbit</a:t>
            </a:r>
            <a:r>
              <a:rPr lang="en-US" altLang="zh-CN" sz="1800" dirty="0"/>
              <a:t>(</a:t>
            </a:r>
            <a:r>
              <a:rPr lang="en-US" altLang="zh-CN" sz="1800" dirty="0" err="1"/>
              <a:t>i+lowbit</a:t>
            </a:r>
            <a:r>
              <a:rPr lang="en-US" altLang="zh-CN" sz="1800" dirty="0"/>
              <a:t>(</a:t>
            </a:r>
            <a:r>
              <a:rPr lang="en-US" altLang="zh-CN" sz="1800" dirty="0" err="1"/>
              <a:t>i</a:t>
            </a:r>
            <a:r>
              <a:rPr lang="en-US" altLang="zh-CN" sz="1800" dirty="0"/>
              <a:t>))……]</a:t>
            </a:r>
          </a:p>
          <a:p>
            <a:r>
              <a:rPr lang="zh-CN" altLang="en-US" sz="1800" dirty="0"/>
              <a:t>一直往上走，就是修改啦。因为</a:t>
            </a:r>
            <a:r>
              <a:rPr lang="en-US" altLang="zh-CN" sz="1800" dirty="0" err="1"/>
              <a:t>lowbit</a:t>
            </a:r>
            <a:r>
              <a:rPr lang="zh-CN" altLang="en-US" sz="1800" dirty="0"/>
              <a:t>一</a:t>
            </a:r>
          </a:p>
          <a:p>
            <a:r>
              <a:rPr lang="zh-CN" altLang="en-US" sz="1800" dirty="0"/>
              <a:t>直增加，所以也是</a:t>
            </a:r>
            <a:r>
              <a:rPr lang="en-US" altLang="zh-CN" sz="1800" dirty="0"/>
              <a:t>log n</a:t>
            </a:r>
            <a:r>
              <a:rPr lang="zh-CN" altLang="en-US" sz="1800" dirty="0"/>
              <a:t>的。</a:t>
            </a:r>
          </a:p>
          <a:p>
            <a:endParaRPr lang="zh-CN" altLang="en-US" dirty="0"/>
          </a:p>
        </p:txBody>
      </p:sp>
      <p:pic>
        <p:nvPicPr>
          <p:cNvPr id="4" name="图片 3"/>
          <p:cNvPicPr>
            <a:picLocks noChangeAspect="1"/>
          </p:cNvPicPr>
          <p:nvPr/>
        </p:nvPicPr>
        <p:blipFill>
          <a:blip r:embed="rId2"/>
          <a:stretch>
            <a:fillRect/>
          </a:stretch>
        </p:blipFill>
        <p:spPr>
          <a:xfrm>
            <a:off x="5343525" y="2603500"/>
            <a:ext cx="6687820" cy="32448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树状数组的拓展</a:t>
            </a:r>
          </a:p>
        </p:txBody>
      </p:sp>
      <p:sp>
        <p:nvSpPr>
          <p:cNvPr id="3" name="内容占位符 2"/>
          <p:cNvSpPr>
            <a:spLocks noGrp="1"/>
          </p:cNvSpPr>
          <p:nvPr>
            <p:ph idx="1"/>
          </p:nvPr>
        </p:nvSpPr>
        <p:spPr/>
        <p:txBody>
          <a:bodyPr/>
          <a:lstStyle/>
          <a:p>
            <a:r>
              <a:rPr lang="zh-CN" altLang="en-US" dirty="0"/>
              <a:t>事实上，树状数组存在许多拓展。</a:t>
            </a:r>
          </a:p>
          <a:p>
            <a:r>
              <a:rPr lang="zh-CN" altLang="en-US" dirty="0"/>
              <a:t>比如最值维护，只要只需要查询前缀最值，且修改只涉及取最值操作，也是可以做的。</a:t>
            </a:r>
          </a:p>
          <a:p>
            <a:r>
              <a:rPr lang="zh-CN" altLang="en-US" dirty="0"/>
              <a:t>而树状数组可以区间修改，这里不进行讨论。</a:t>
            </a:r>
          </a:p>
          <a:p>
            <a:r>
              <a:rPr lang="zh-CN" altLang="en-US" dirty="0"/>
              <a:t>树状数组可以和主席树搭配使用，超出</a:t>
            </a:r>
            <a:r>
              <a:rPr lang="en-US" altLang="zh-CN" dirty="0" err="1"/>
              <a:t>noip</a:t>
            </a:r>
            <a:r>
              <a:rPr lang="zh-CN" altLang="en-US" dirty="0"/>
              <a:t>范围，也不讨论。</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6D3C4-B4DD-4381-97B2-4359C20E36CD}"/>
              </a:ext>
            </a:extLst>
          </p:cNvPr>
          <p:cNvSpPr>
            <a:spLocks noGrp="1"/>
          </p:cNvSpPr>
          <p:nvPr>
            <p:ph type="title"/>
          </p:nvPr>
        </p:nvSpPr>
        <p:spPr/>
        <p:txBody>
          <a:bodyPr/>
          <a:lstStyle/>
          <a:p>
            <a:r>
              <a:rPr lang="zh-CN" altLang="en-US" dirty="0"/>
              <a:t>基础题</a:t>
            </a:r>
          </a:p>
        </p:txBody>
      </p:sp>
      <p:sp>
        <p:nvSpPr>
          <p:cNvPr id="3" name="内容占位符 2">
            <a:extLst>
              <a:ext uri="{FF2B5EF4-FFF2-40B4-BE49-F238E27FC236}">
                <a16:creationId xmlns:a16="http://schemas.microsoft.com/office/drawing/2014/main" id="{23FE57E4-EBE9-4C26-84E0-CEA45B4A8D6D}"/>
              </a:ext>
            </a:extLst>
          </p:cNvPr>
          <p:cNvSpPr>
            <a:spLocks noGrp="1"/>
          </p:cNvSpPr>
          <p:nvPr>
            <p:ph idx="1"/>
          </p:nvPr>
        </p:nvSpPr>
        <p:spPr/>
        <p:txBody>
          <a:bodyPr/>
          <a:lstStyle/>
          <a:p>
            <a:r>
              <a:rPr lang="zh-CN" altLang="en-US" dirty="0"/>
              <a:t>已知一个数列，你需要进行下面两种操作：</a:t>
            </a:r>
          </a:p>
          <a:p>
            <a:r>
              <a:rPr lang="en-US" altLang="zh-CN" dirty="0"/>
              <a:t>1.</a:t>
            </a:r>
            <a:r>
              <a:rPr lang="zh-CN" altLang="en-US" dirty="0"/>
              <a:t>将某一个数加上</a:t>
            </a:r>
            <a:r>
              <a:rPr lang="en-US" altLang="zh-CN" dirty="0"/>
              <a:t>x</a:t>
            </a:r>
          </a:p>
          <a:p>
            <a:r>
              <a:rPr lang="en-US" altLang="zh-CN" dirty="0"/>
              <a:t>2.</a:t>
            </a:r>
            <a:r>
              <a:rPr lang="zh-CN" altLang="en-US" dirty="0"/>
              <a:t>求出某区间每一个数的和</a:t>
            </a:r>
          </a:p>
          <a:p>
            <a:endParaRPr lang="en-US" altLang="zh-CN" dirty="0"/>
          </a:p>
          <a:p>
            <a:r>
              <a:rPr lang="en-US" altLang="zh-CN" dirty="0"/>
              <a:t>N&lt;=100000</a:t>
            </a:r>
            <a:endParaRPr lang="zh-CN" altLang="en-US" dirty="0"/>
          </a:p>
          <a:p>
            <a:endParaRPr lang="zh-CN" altLang="en-US" dirty="0"/>
          </a:p>
        </p:txBody>
      </p:sp>
    </p:spTree>
    <p:extLst>
      <p:ext uri="{BB962C8B-B14F-4D97-AF65-F5344CB8AC3E}">
        <p14:creationId xmlns:p14="http://schemas.microsoft.com/office/powerpoint/2010/main" val="4096956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ECB4AE-9871-4CB3-AB3B-7C4DE91E65AA}"/>
              </a:ext>
            </a:extLst>
          </p:cNvPr>
          <p:cNvSpPr>
            <a:spLocks noGrp="1"/>
          </p:cNvSpPr>
          <p:nvPr>
            <p:ph type="title"/>
          </p:nvPr>
        </p:nvSpPr>
        <p:spPr/>
        <p:txBody>
          <a:bodyPr/>
          <a:lstStyle/>
          <a:p>
            <a:r>
              <a:rPr lang="zh-CN" altLang="en-US" dirty="0"/>
              <a:t>树状数组部分</a:t>
            </a:r>
            <a:r>
              <a:rPr lang="en-US" altLang="zh-CN" dirty="0"/>
              <a:t>				</a:t>
            </a:r>
            <a:r>
              <a:rPr lang="zh-CN" altLang="en-US" dirty="0"/>
              <a:t>主代码部分 </a:t>
            </a:r>
          </a:p>
        </p:txBody>
      </p:sp>
      <p:pic>
        <p:nvPicPr>
          <p:cNvPr id="5" name="内容占位符 4">
            <a:extLst>
              <a:ext uri="{FF2B5EF4-FFF2-40B4-BE49-F238E27FC236}">
                <a16:creationId xmlns:a16="http://schemas.microsoft.com/office/drawing/2014/main" id="{5B4DBF14-A1ED-4B0F-9B0E-271D88F890C8}"/>
              </a:ext>
            </a:extLst>
          </p:cNvPr>
          <p:cNvPicPr>
            <a:picLocks noGrp="1" noChangeAspect="1"/>
          </p:cNvPicPr>
          <p:nvPr>
            <p:ph idx="1"/>
          </p:nvPr>
        </p:nvPicPr>
        <p:blipFill>
          <a:blip r:embed="rId2"/>
          <a:stretch>
            <a:fillRect/>
          </a:stretch>
        </p:blipFill>
        <p:spPr>
          <a:xfrm>
            <a:off x="1082833" y="2047956"/>
            <a:ext cx="4351397" cy="3284505"/>
          </a:xfrm>
          <a:prstGeom prst="rect">
            <a:avLst/>
          </a:prstGeom>
        </p:spPr>
      </p:pic>
      <p:pic>
        <p:nvPicPr>
          <p:cNvPr id="6" name="图片 5">
            <a:extLst>
              <a:ext uri="{FF2B5EF4-FFF2-40B4-BE49-F238E27FC236}">
                <a16:creationId xmlns:a16="http://schemas.microsoft.com/office/drawing/2014/main" id="{5FFD750C-3A25-48A1-A537-9A335EF677EA}"/>
              </a:ext>
            </a:extLst>
          </p:cNvPr>
          <p:cNvPicPr>
            <a:picLocks noChangeAspect="1"/>
          </p:cNvPicPr>
          <p:nvPr/>
        </p:nvPicPr>
        <p:blipFill>
          <a:blip r:embed="rId3"/>
          <a:stretch>
            <a:fillRect/>
          </a:stretch>
        </p:blipFill>
        <p:spPr>
          <a:xfrm>
            <a:off x="6940245" y="2656860"/>
            <a:ext cx="3703641" cy="1059272"/>
          </a:xfrm>
          <a:prstGeom prst="rect">
            <a:avLst/>
          </a:prstGeom>
        </p:spPr>
      </p:pic>
    </p:spTree>
    <p:extLst>
      <p:ext uri="{BB962C8B-B14F-4D97-AF65-F5344CB8AC3E}">
        <p14:creationId xmlns:p14="http://schemas.microsoft.com/office/powerpoint/2010/main" val="3786260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23AA59-36DC-4033-B241-7F777330AE11}"/>
              </a:ext>
            </a:extLst>
          </p:cNvPr>
          <p:cNvSpPr>
            <a:spLocks noGrp="1"/>
          </p:cNvSpPr>
          <p:nvPr>
            <p:ph type="title"/>
          </p:nvPr>
        </p:nvSpPr>
        <p:spPr/>
        <p:txBody>
          <a:bodyPr/>
          <a:lstStyle/>
          <a:p>
            <a:r>
              <a:rPr lang="zh-CN" altLang="en-US" dirty="0"/>
              <a:t>加强版</a:t>
            </a:r>
          </a:p>
        </p:txBody>
      </p:sp>
      <p:sp>
        <p:nvSpPr>
          <p:cNvPr id="3" name="内容占位符 2">
            <a:extLst>
              <a:ext uri="{FF2B5EF4-FFF2-40B4-BE49-F238E27FC236}">
                <a16:creationId xmlns:a16="http://schemas.microsoft.com/office/drawing/2014/main" id="{5136ECAB-2DD6-40FE-8EF6-9BCBA2093C41}"/>
              </a:ext>
            </a:extLst>
          </p:cNvPr>
          <p:cNvSpPr>
            <a:spLocks noGrp="1"/>
          </p:cNvSpPr>
          <p:nvPr>
            <p:ph idx="1"/>
          </p:nvPr>
        </p:nvSpPr>
        <p:spPr/>
        <p:txBody>
          <a:bodyPr/>
          <a:lstStyle/>
          <a:p>
            <a:r>
              <a:rPr lang="zh-CN" altLang="en-US" dirty="0"/>
              <a:t>给你</a:t>
            </a:r>
            <a:r>
              <a:rPr lang="en-US" altLang="zh-CN" dirty="0"/>
              <a:t>N</a:t>
            </a:r>
            <a:r>
              <a:rPr lang="zh-CN" altLang="en-US" dirty="0"/>
              <a:t>个数，有两种操作：</a:t>
            </a:r>
          </a:p>
          <a:p>
            <a:br>
              <a:rPr lang="zh-CN" altLang="en-US" dirty="0"/>
            </a:br>
            <a:r>
              <a:rPr lang="en-US" altLang="zh-CN" dirty="0"/>
              <a:t>1</a:t>
            </a:r>
            <a:r>
              <a:rPr lang="zh-CN" altLang="en-US" dirty="0"/>
              <a:t>：给区间</a:t>
            </a:r>
            <a:r>
              <a:rPr lang="en-US" altLang="zh-CN" dirty="0"/>
              <a:t>[</a:t>
            </a:r>
            <a:r>
              <a:rPr lang="en-US" altLang="zh-CN" dirty="0" err="1"/>
              <a:t>a,b</a:t>
            </a:r>
            <a:r>
              <a:rPr lang="en-US" altLang="zh-CN" dirty="0"/>
              <a:t>]</a:t>
            </a:r>
            <a:r>
              <a:rPr lang="zh-CN" altLang="en-US" dirty="0"/>
              <a:t>的所有数增加</a:t>
            </a:r>
            <a:r>
              <a:rPr lang="en-US" altLang="zh-CN" dirty="0"/>
              <a:t>X</a:t>
            </a:r>
          </a:p>
          <a:p>
            <a:br>
              <a:rPr lang="en-US" altLang="zh-CN" dirty="0"/>
            </a:br>
            <a:r>
              <a:rPr lang="en-US" altLang="zh-CN" dirty="0"/>
              <a:t>2</a:t>
            </a:r>
            <a:r>
              <a:rPr lang="zh-CN" altLang="en-US" dirty="0"/>
              <a:t>：询问区间</a:t>
            </a:r>
            <a:r>
              <a:rPr lang="en-US" altLang="zh-CN" dirty="0"/>
              <a:t>[</a:t>
            </a:r>
            <a:r>
              <a:rPr lang="en-US" altLang="zh-CN" dirty="0" err="1"/>
              <a:t>a,b</a:t>
            </a:r>
            <a:r>
              <a:rPr lang="en-US" altLang="zh-CN" dirty="0"/>
              <a:t>]</a:t>
            </a:r>
            <a:r>
              <a:rPr lang="zh-CN" altLang="en-US" dirty="0"/>
              <a:t>的数的和。</a:t>
            </a:r>
          </a:p>
          <a:p>
            <a:endParaRPr lang="en-US" altLang="zh-CN" dirty="0"/>
          </a:p>
          <a:p>
            <a:endParaRPr lang="en-US" altLang="zh-CN" dirty="0"/>
          </a:p>
          <a:p>
            <a:r>
              <a:rPr lang="en-US" altLang="zh-CN" dirty="0"/>
              <a:t>N&lt;=100000</a:t>
            </a:r>
            <a:endParaRPr lang="zh-CN" altLang="en-US" dirty="0"/>
          </a:p>
        </p:txBody>
      </p:sp>
    </p:spTree>
    <p:extLst>
      <p:ext uri="{BB962C8B-B14F-4D97-AF65-F5344CB8AC3E}">
        <p14:creationId xmlns:p14="http://schemas.microsoft.com/office/powerpoint/2010/main" val="2350035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69AC3E-050C-4B4D-9AB2-912EBBF4C36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86550B3-3155-4462-BC48-1510A718745D}"/>
              </a:ext>
            </a:extLst>
          </p:cNvPr>
          <p:cNvSpPr>
            <a:spLocks noGrp="1"/>
          </p:cNvSpPr>
          <p:nvPr>
            <p:ph idx="1"/>
          </p:nvPr>
        </p:nvSpPr>
        <p:spPr/>
        <p:txBody>
          <a:bodyPr>
            <a:normAutofit/>
          </a:bodyPr>
          <a:lstStyle/>
          <a:p>
            <a:r>
              <a:rPr lang="zh-CN" altLang="en-US" dirty="0"/>
              <a:t>令</a:t>
            </a:r>
            <a:r>
              <a:rPr lang="en-US" altLang="zh-CN" dirty="0"/>
              <a:t>c[</a:t>
            </a:r>
            <a:r>
              <a:rPr lang="en-US" altLang="zh-CN" dirty="0" err="1"/>
              <a:t>i</a:t>
            </a:r>
            <a:r>
              <a:rPr lang="en-US" altLang="zh-CN" dirty="0"/>
              <a:t>]=a[</a:t>
            </a:r>
            <a:r>
              <a:rPr lang="en-US" altLang="zh-CN" dirty="0" err="1"/>
              <a:t>i</a:t>
            </a:r>
            <a:r>
              <a:rPr lang="en-US" altLang="zh-CN" dirty="0"/>
              <a:t>]-a[i-1]</a:t>
            </a:r>
          </a:p>
          <a:p>
            <a:r>
              <a:rPr lang="zh-CN" altLang="en-US" dirty="0"/>
              <a:t>则</a:t>
            </a:r>
            <a:r>
              <a:rPr lang="en-US" altLang="zh-CN" sz="1600" dirty="0"/>
              <a:t>a[1]+a[2]+a[3]+..+a[n]=</a:t>
            </a:r>
            <a:r>
              <a:rPr lang="pt-BR" altLang="zh-CN" sz="1600" dirty="0"/>
              <a:t>c[1]+(c[1]+c[2])+(c[1]+c[2]+c[3])+……+(c[1]+c[2]+……+c[n]) = n*(c[1]+c[2]+……+c[n])-(0*c[1]+1*c[2]+2*c[3]+……+(n-1)*c[n])</a:t>
            </a:r>
          </a:p>
          <a:p>
            <a:r>
              <a:rPr lang="zh-CN" altLang="en-US" dirty="0"/>
              <a:t>用树状数组维护</a:t>
            </a:r>
            <a:r>
              <a:rPr lang="en-US" altLang="zh-CN" dirty="0"/>
              <a:t>c[1]+c[2]+…+c[n],</a:t>
            </a:r>
            <a:r>
              <a:rPr lang="zh-CN" altLang="en-US" dirty="0"/>
              <a:t>和</a:t>
            </a:r>
            <a:r>
              <a:rPr lang="en-US" altLang="zh-CN" dirty="0"/>
              <a:t>0</a:t>
            </a:r>
            <a:r>
              <a:rPr lang="zh-CN" altLang="en-US" dirty="0"/>
              <a:t>*</a:t>
            </a:r>
            <a:r>
              <a:rPr lang="en-US" altLang="zh-CN" dirty="0"/>
              <a:t>c[1]+1*c[2]+2*c[3]…</a:t>
            </a:r>
            <a:r>
              <a:rPr lang="zh-CN" altLang="en-US" dirty="0"/>
              <a:t>即可</a:t>
            </a:r>
            <a:endParaRPr lang="en-US" altLang="zh-CN" dirty="0"/>
          </a:p>
        </p:txBody>
      </p:sp>
    </p:spTree>
    <p:extLst>
      <p:ext uri="{BB962C8B-B14F-4D97-AF65-F5344CB8AC3E}">
        <p14:creationId xmlns:p14="http://schemas.microsoft.com/office/powerpoint/2010/main" val="214992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05162-845A-4E56-BE0C-1AA0F509EF35}"/>
              </a:ext>
            </a:extLst>
          </p:cNvPr>
          <p:cNvSpPr>
            <a:spLocks noGrp="1"/>
          </p:cNvSpPr>
          <p:nvPr>
            <p:ph type="title"/>
          </p:nvPr>
        </p:nvSpPr>
        <p:spPr/>
        <p:txBody>
          <a:bodyPr/>
          <a:lstStyle/>
          <a:p>
            <a:r>
              <a:rPr lang="zh-CN" altLang="en-US" dirty="0"/>
              <a:t>简单应用</a:t>
            </a:r>
          </a:p>
        </p:txBody>
      </p:sp>
      <p:sp>
        <p:nvSpPr>
          <p:cNvPr id="3" name="内容占位符 2">
            <a:extLst>
              <a:ext uri="{FF2B5EF4-FFF2-40B4-BE49-F238E27FC236}">
                <a16:creationId xmlns:a16="http://schemas.microsoft.com/office/drawing/2014/main" id="{2DCD49CB-24B9-49B2-8976-C707343EBB7F}"/>
              </a:ext>
            </a:extLst>
          </p:cNvPr>
          <p:cNvSpPr>
            <a:spLocks noGrp="1"/>
          </p:cNvSpPr>
          <p:nvPr>
            <p:ph idx="1"/>
          </p:nvPr>
        </p:nvSpPr>
        <p:spPr/>
        <p:txBody>
          <a:bodyPr/>
          <a:lstStyle/>
          <a:p>
            <a:r>
              <a:rPr lang="zh-CN" altLang="en-US" dirty="0"/>
              <a:t>计算哈夫曼树</a:t>
            </a:r>
            <a:endParaRPr lang="en-US" altLang="zh-CN" dirty="0"/>
          </a:p>
          <a:p>
            <a:r>
              <a:rPr lang="zh-CN" altLang="en-US" dirty="0"/>
              <a:t>数据维护</a:t>
            </a:r>
            <a:endParaRPr lang="en-US" altLang="zh-CN" dirty="0"/>
          </a:p>
          <a:p>
            <a:r>
              <a:rPr lang="en-US" altLang="zh-CN" dirty="0"/>
              <a:t>……</a:t>
            </a:r>
          </a:p>
          <a:p>
            <a:endParaRPr lang="zh-CN" altLang="en-US" dirty="0"/>
          </a:p>
        </p:txBody>
      </p:sp>
    </p:spTree>
    <p:extLst>
      <p:ext uri="{BB962C8B-B14F-4D97-AF65-F5344CB8AC3E}">
        <p14:creationId xmlns:p14="http://schemas.microsoft.com/office/powerpoint/2010/main" val="301114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朗格拉日计数</a:t>
            </a:r>
          </a:p>
        </p:txBody>
      </p:sp>
      <p:sp>
        <p:nvSpPr>
          <p:cNvPr id="7" name="内容占位符 6"/>
          <p:cNvSpPr>
            <a:spLocks noGrp="1"/>
          </p:cNvSpPr>
          <p:nvPr>
            <p:ph idx="1"/>
          </p:nvPr>
        </p:nvSpPr>
        <p:spPr/>
        <p:txBody>
          <a:bodyPr>
            <a:normAutofit lnSpcReduction="10000"/>
          </a:bodyPr>
          <a:lstStyle/>
          <a:p>
            <a:endParaRPr lang="zh-CN" altLang="en-US" dirty="0"/>
          </a:p>
          <a:p>
            <a:endParaRPr lang="zh-CN" altLang="en-US" dirty="0"/>
          </a:p>
          <a:p>
            <a:r>
              <a:rPr lang="zh-CN" altLang="en-US" dirty="0"/>
              <a:t>其实问题要求，有多少个三元组</a:t>
            </a:r>
            <a:r>
              <a:rPr lang="en-US" altLang="zh-CN" dirty="0"/>
              <a:t>(</a:t>
            </a:r>
            <a:r>
              <a:rPr lang="en-US" altLang="zh-CN" dirty="0" err="1"/>
              <a:t>i,j,k</a:t>
            </a:r>
            <a:r>
              <a:rPr lang="en-US" altLang="zh-CN" dirty="0"/>
              <a:t>)</a:t>
            </a:r>
            <a:r>
              <a:rPr lang="zh-CN" altLang="en-US" dirty="0"/>
              <a:t>满足</a:t>
            </a:r>
            <a:r>
              <a:rPr lang="en-US" altLang="zh-CN" dirty="0"/>
              <a:t>ai&lt;</a:t>
            </a:r>
            <a:r>
              <a:rPr lang="en-US" altLang="zh-CN" dirty="0" err="1"/>
              <a:t>aj</a:t>
            </a:r>
            <a:r>
              <a:rPr lang="en-US" altLang="zh-CN" dirty="0"/>
              <a:t>&lt;</a:t>
            </a:r>
            <a:r>
              <a:rPr lang="en-US" altLang="zh-CN" dirty="0" err="1"/>
              <a:t>ak</a:t>
            </a:r>
            <a:r>
              <a:rPr lang="en-US" altLang="zh-CN" dirty="0"/>
              <a:t>,</a:t>
            </a:r>
            <a:r>
              <a:rPr lang="zh-CN" altLang="en-US" dirty="0"/>
              <a:t>且</a:t>
            </a:r>
            <a:r>
              <a:rPr lang="en-US" altLang="zh-CN" dirty="0" err="1"/>
              <a:t>i,j,k</a:t>
            </a:r>
            <a:r>
              <a:rPr lang="zh-CN" altLang="en-US" dirty="0"/>
              <a:t>在圆上是顺时针排列</a:t>
            </a:r>
          </a:p>
          <a:p>
            <a:endParaRPr lang="zh-CN" altLang="en-US" dirty="0"/>
          </a:p>
          <a:p>
            <a:r>
              <a:rPr lang="zh-CN" altLang="en-US" dirty="0"/>
              <a:t>题目不难，</a:t>
            </a:r>
          </a:p>
          <a:p>
            <a:r>
              <a:rPr lang="zh-CN" altLang="en-US" dirty="0"/>
              <a:t>求一个最优解法</a:t>
            </a:r>
          </a:p>
          <a:p>
            <a:r>
              <a:rPr lang="zh-CN" altLang="en-US" dirty="0"/>
              <a:t>常数最小。</a:t>
            </a:r>
          </a:p>
          <a:p>
            <a:r>
              <a:rPr lang="en-US" altLang="zh-CN" dirty="0"/>
              <a:t>N&lt;=200000</a:t>
            </a:r>
          </a:p>
          <a:p>
            <a:endParaRPr lang="zh-CN" altLang="en-US" dirty="0"/>
          </a:p>
          <a:p>
            <a:endParaRPr lang="zh-CN" altLang="en-US" dirty="0"/>
          </a:p>
          <a:p>
            <a:endParaRPr lang="zh-CN" altLang="en-US" dirty="0"/>
          </a:p>
          <a:p>
            <a:endParaRPr lang="zh-CN" altLang="en-US" dirty="0"/>
          </a:p>
          <a:p>
            <a:endParaRPr lang="zh-CN" altLang="en-US" dirty="0"/>
          </a:p>
        </p:txBody>
      </p:sp>
      <p:pic>
        <p:nvPicPr>
          <p:cNvPr id="8" name="图片 7"/>
          <p:cNvPicPr>
            <a:picLocks noChangeAspect="1"/>
          </p:cNvPicPr>
          <p:nvPr/>
        </p:nvPicPr>
        <p:blipFill>
          <a:blip r:embed="rId2"/>
          <a:stretch>
            <a:fillRect/>
          </a:stretch>
        </p:blipFill>
        <p:spPr>
          <a:xfrm>
            <a:off x="414972" y="1266190"/>
            <a:ext cx="11362055" cy="1485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我们可以分三类讨论。</a:t>
            </a:r>
          </a:p>
          <a:p>
            <a:r>
              <a:rPr lang="zh-CN" altLang="en-US" dirty="0"/>
              <a:t>分别是</a:t>
            </a:r>
            <a:r>
              <a:rPr lang="en-US" altLang="zh-CN" dirty="0"/>
              <a:t>123,231,312</a:t>
            </a:r>
          </a:p>
          <a:p>
            <a:r>
              <a:rPr lang="zh-CN" altLang="en-US" dirty="0"/>
              <a:t>求出三种分别有多少，相加即可。</a:t>
            </a:r>
          </a:p>
          <a:p>
            <a:r>
              <a:rPr lang="zh-CN" altLang="en-US" dirty="0"/>
              <a:t>而求这个，可以用树状数组。</a:t>
            </a:r>
          </a:p>
          <a:p>
            <a:r>
              <a:rPr lang="en-US" altLang="zh-CN" dirty="0"/>
              <a:t>123</a:t>
            </a:r>
            <a:r>
              <a:rPr lang="zh-CN" altLang="en-US" dirty="0"/>
              <a:t>很简单</a:t>
            </a:r>
          </a:p>
          <a:p>
            <a:r>
              <a:rPr lang="en-US" altLang="zh-CN" dirty="0"/>
              <a:t>231=xx1-321</a:t>
            </a:r>
          </a:p>
          <a:p>
            <a:r>
              <a:rPr lang="en-US" altLang="zh-CN" dirty="0"/>
              <a:t>312=3xx-321</a:t>
            </a:r>
          </a:p>
          <a:p>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线段树</a:t>
            </a:r>
            <a:endParaRPr lang="en-US" altLang="zh-CN" dirty="0"/>
          </a:p>
        </p:txBody>
      </p:sp>
      <p:sp>
        <p:nvSpPr>
          <p:cNvPr id="3" name="副标题 2"/>
          <p:cNvSpPr>
            <a:spLocks noGrp="1"/>
          </p:cNvSpPr>
          <p:nvPr>
            <p:ph type="subTitle" idx="1"/>
          </p:nvPr>
        </p:nvSpPr>
        <p:spPr>
          <a:xfrm>
            <a:off x="4204870" y="3459685"/>
            <a:ext cx="3723237" cy="519116"/>
          </a:xfrm>
        </p:spPr>
        <p:txBody>
          <a:bodyPr>
            <a:normAutofit/>
          </a:bodyPr>
          <a:lstStyle/>
          <a:p>
            <a:r>
              <a:rPr lang="en-US" altLang="zh-CN" dirty="0"/>
              <a:t>Segment tree</a:t>
            </a:r>
            <a:endParaRPr lang="zh-CN" altLang="en-US" dirty="0"/>
          </a:p>
        </p:txBody>
      </p:sp>
    </p:spTree>
    <p:extLst>
      <p:ext uri="{BB962C8B-B14F-4D97-AF65-F5344CB8AC3E}">
        <p14:creationId xmlns:p14="http://schemas.microsoft.com/office/powerpoint/2010/main" val="2902012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F6880-8C95-476A-8169-2AE5F7DC1A33}"/>
              </a:ext>
            </a:extLst>
          </p:cNvPr>
          <p:cNvSpPr>
            <a:spLocks noGrp="1"/>
          </p:cNvSpPr>
          <p:nvPr>
            <p:ph type="title"/>
          </p:nvPr>
        </p:nvSpPr>
        <p:spPr/>
        <p:txBody>
          <a:bodyPr/>
          <a:lstStyle/>
          <a:p>
            <a:r>
              <a:rPr lang="zh-CN" altLang="en-US" dirty="0"/>
              <a:t>基本概念</a:t>
            </a:r>
          </a:p>
        </p:txBody>
      </p:sp>
      <p:sp>
        <p:nvSpPr>
          <p:cNvPr id="3" name="内容占位符 2">
            <a:extLst>
              <a:ext uri="{FF2B5EF4-FFF2-40B4-BE49-F238E27FC236}">
                <a16:creationId xmlns:a16="http://schemas.microsoft.com/office/drawing/2014/main" id="{7497B3C1-70D1-4F2A-9BDB-8F164F4D7307}"/>
              </a:ext>
            </a:extLst>
          </p:cNvPr>
          <p:cNvSpPr>
            <a:spLocks noGrp="1"/>
          </p:cNvSpPr>
          <p:nvPr>
            <p:ph idx="1"/>
          </p:nvPr>
        </p:nvSpPr>
        <p:spPr/>
        <p:txBody>
          <a:bodyPr/>
          <a:lstStyle/>
          <a:p>
            <a:r>
              <a:rPr lang="zh-CN" altLang="en-US" dirty="0"/>
              <a:t>线段树是一种二叉搜索树，与区间树相似，它将一个区间划分成一些单元区间，每个单元区间对应线段树中的一个叶结点。 </a:t>
            </a:r>
            <a:r>
              <a:rPr lang="en-US" altLang="zh-CN" dirty="0"/>
              <a:t>[1] </a:t>
            </a:r>
          </a:p>
          <a:p>
            <a:r>
              <a:rPr lang="zh-CN" altLang="en-US" dirty="0"/>
              <a:t>对于线段树中的每一个非叶子节点</a:t>
            </a:r>
            <a:r>
              <a:rPr lang="en-US" altLang="zh-CN" dirty="0"/>
              <a:t>[</a:t>
            </a:r>
            <a:r>
              <a:rPr lang="en-US" altLang="zh-CN" dirty="0" err="1"/>
              <a:t>a,b</a:t>
            </a:r>
            <a:r>
              <a:rPr lang="en-US" altLang="zh-CN" dirty="0"/>
              <a:t>]</a:t>
            </a:r>
            <a:r>
              <a:rPr lang="zh-CN" altLang="en-US" dirty="0"/>
              <a:t>，它的左儿子表示的区间为</a:t>
            </a:r>
            <a:r>
              <a:rPr lang="en-US" altLang="zh-CN" dirty="0"/>
              <a:t>[a,(</a:t>
            </a:r>
            <a:r>
              <a:rPr lang="en-US" altLang="zh-CN" dirty="0" err="1"/>
              <a:t>a+b</a:t>
            </a:r>
            <a:r>
              <a:rPr lang="en-US" altLang="zh-CN" dirty="0"/>
              <a:t>)/2]</a:t>
            </a:r>
            <a:r>
              <a:rPr lang="zh-CN" altLang="en-US" dirty="0"/>
              <a:t>，右儿子表示的区间为</a:t>
            </a:r>
            <a:r>
              <a:rPr lang="en-US" altLang="zh-CN" dirty="0"/>
              <a:t>[(</a:t>
            </a:r>
            <a:r>
              <a:rPr lang="en-US" altLang="zh-CN" dirty="0" err="1"/>
              <a:t>a+b</a:t>
            </a:r>
            <a:r>
              <a:rPr lang="en-US" altLang="zh-CN" dirty="0"/>
              <a:t>)/2+1,b]</a:t>
            </a:r>
            <a:r>
              <a:rPr lang="zh-CN" altLang="en-US" dirty="0"/>
              <a:t>。因此线段树是平衡二叉树，最后的子节点数目为</a:t>
            </a:r>
            <a:r>
              <a:rPr lang="en-US" altLang="zh-CN" dirty="0"/>
              <a:t>N</a:t>
            </a:r>
            <a:r>
              <a:rPr lang="zh-CN" altLang="en-US" dirty="0"/>
              <a:t>，即整个线段区间的长度。</a:t>
            </a:r>
          </a:p>
          <a:p>
            <a:r>
              <a:rPr lang="zh-CN" altLang="en-US" dirty="0"/>
              <a:t>使用线段树可以快速的查找某一个节点在若干条线段中出现的次数，时间复杂度为</a:t>
            </a:r>
            <a:r>
              <a:rPr lang="en-US" altLang="zh-CN" dirty="0"/>
              <a:t>O(</a:t>
            </a:r>
            <a:r>
              <a:rPr lang="en-US" altLang="zh-CN" dirty="0" err="1"/>
              <a:t>logN</a:t>
            </a:r>
            <a:r>
              <a:rPr lang="zh-CN" altLang="en-US" dirty="0"/>
              <a:t>）。而未优化的空间复杂度为</a:t>
            </a:r>
            <a:r>
              <a:rPr lang="en-US" altLang="zh-CN" dirty="0"/>
              <a:t>2N</a:t>
            </a:r>
            <a:r>
              <a:rPr lang="zh-CN" altLang="en-US" dirty="0"/>
              <a:t>，因此有时需要离散化让空间压缩。</a:t>
            </a:r>
          </a:p>
        </p:txBody>
      </p:sp>
    </p:spTree>
    <p:extLst>
      <p:ext uri="{BB962C8B-B14F-4D97-AF65-F5344CB8AC3E}">
        <p14:creationId xmlns:p14="http://schemas.microsoft.com/office/powerpoint/2010/main" val="3132029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55EF2-5659-4411-9C58-7DD2260E1608}"/>
              </a:ext>
            </a:extLst>
          </p:cNvPr>
          <p:cNvSpPr>
            <a:spLocks noGrp="1"/>
          </p:cNvSpPr>
          <p:nvPr>
            <p:ph type="title"/>
          </p:nvPr>
        </p:nvSpPr>
        <p:spPr/>
        <p:txBody>
          <a:bodyPr/>
          <a:lstStyle/>
          <a:p>
            <a:r>
              <a:rPr lang="zh-CN" altLang="en-US" dirty="0"/>
              <a:t>举例说明</a:t>
            </a:r>
          </a:p>
        </p:txBody>
      </p:sp>
      <p:sp>
        <p:nvSpPr>
          <p:cNvPr id="3" name="内容占位符 2">
            <a:extLst>
              <a:ext uri="{FF2B5EF4-FFF2-40B4-BE49-F238E27FC236}">
                <a16:creationId xmlns:a16="http://schemas.microsoft.com/office/drawing/2014/main" id="{9208F3DD-FF60-4A58-8B36-60855B7FBE35}"/>
              </a:ext>
            </a:extLst>
          </p:cNvPr>
          <p:cNvSpPr>
            <a:spLocks noGrp="1"/>
          </p:cNvSpPr>
          <p:nvPr>
            <p:ph idx="1"/>
          </p:nvPr>
        </p:nvSpPr>
        <p:spPr/>
        <p:txBody>
          <a:bodyPr>
            <a:normAutofit/>
          </a:bodyPr>
          <a:lstStyle/>
          <a:p>
            <a:r>
              <a:rPr lang="zh-CN" altLang="en-US" sz="1800" dirty="0"/>
              <a:t>右图是线段树的一个直观形式，每一个节点代表一个区间的信</a:t>
            </a:r>
            <a:endParaRPr lang="en-US" altLang="zh-CN" sz="1800" dirty="0"/>
          </a:p>
          <a:p>
            <a:r>
              <a:rPr lang="zh-CN" altLang="en-US" sz="1800" dirty="0"/>
              <a:t>息，当我们要查询区间信息时只需要拿出</a:t>
            </a:r>
            <a:r>
              <a:rPr lang="en-US" altLang="zh-CN" sz="1800" dirty="0" err="1"/>
              <a:t>logn</a:t>
            </a:r>
            <a:r>
              <a:rPr lang="zh-CN" altLang="en-US" sz="1800" dirty="0"/>
              <a:t>级别个数的点合</a:t>
            </a:r>
            <a:endParaRPr lang="en-US" altLang="zh-CN" sz="1800" dirty="0"/>
          </a:p>
          <a:p>
            <a:r>
              <a:rPr lang="zh-CN" altLang="en-US" sz="1800" dirty="0"/>
              <a:t>并就可以了，例如</a:t>
            </a:r>
            <a:r>
              <a:rPr lang="en-US" altLang="zh-CN" sz="1800" dirty="0"/>
              <a:t>[4,9]=[4,5]+[6,8]+[9,9]</a:t>
            </a:r>
            <a:r>
              <a:rPr lang="zh-CN" altLang="en-US" sz="1800" dirty="0"/>
              <a:t>。</a:t>
            </a:r>
            <a:endParaRPr lang="en-US" altLang="zh-CN" sz="1800" dirty="0"/>
          </a:p>
          <a:p>
            <a:endParaRPr lang="en-US" altLang="zh-CN" sz="1800" dirty="0"/>
          </a:p>
          <a:p>
            <a:r>
              <a:rPr lang="zh-CN" altLang="en-US" sz="1800" dirty="0"/>
              <a:t>以树状数组的例题来说，每个节点我们存区间和，</a:t>
            </a:r>
            <a:endParaRPr lang="en-US" altLang="zh-CN" sz="1800" dirty="0"/>
          </a:p>
          <a:p>
            <a:r>
              <a:rPr lang="zh-CN" altLang="en-US" sz="1800" dirty="0"/>
              <a:t>修改的时候我们自顶向下修改相关的每一个节点，</a:t>
            </a:r>
            <a:endParaRPr lang="en-US" altLang="zh-CN" sz="1800" dirty="0"/>
          </a:p>
          <a:p>
            <a:r>
              <a:rPr lang="zh-CN" altLang="en-US" sz="1800" dirty="0"/>
              <a:t>查询时找出对应区间的节点将他们的和加起来。</a:t>
            </a:r>
            <a:endParaRPr lang="en-US" altLang="zh-CN" sz="1800" dirty="0"/>
          </a:p>
          <a:p>
            <a:r>
              <a:rPr lang="zh-CN" altLang="en-US" sz="1800" dirty="0"/>
              <a:t>每次操作均为</a:t>
            </a:r>
            <a:r>
              <a:rPr lang="en-US" altLang="zh-CN" sz="1800" dirty="0" err="1"/>
              <a:t>logn</a:t>
            </a:r>
            <a:r>
              <a:rPr lang="zh-CN" altLang="en-US" sz="1800" dirty="0"/>
              <a:t>时间复杂度</a:t>
            </a:r>
            <a:endParaRPr lang="en-US" altLang="zh-CN" sz="1800" dirty="0"/>
          </a:p>
        </p:txBody>
      </p:sp>
      <p:pic>
        <p:nvPicPr>
          <p:cNvPr id="1026" name="Picture 2" descr="https://gss1.bdstatic.com/-vo3dSag_xI4khGkpoWK1HF6hhy/baike/c0%3Dbaike92%2C5%2C5%2C92%2C30/sign=0622b6a868600c33e474d69a7b253a6a/bd3eb13533fa828bcb5fe85ffe1f4134970a5a09.jpg">
            <a:extLst>
              <a:ext uri="{FF2B5EF4-FFF2-40B4-BE49-F238E27FC236}">
                <a16:creationId xmlns:a16="http://schemas.microsoft.com/office/drawing/2014/main" id="{7C8F419C-18B0-41B9-BC6C-F84D34B73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506" y="2384983"/>
            <a:ext cx="3785712" cy="254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830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46CDC0-ACD6-4567-9A97-38EF98BCA16C}"/>
              </a:ext>
            </a:extLst>
          </p:cNvPr>
          <p:cNvSpPr>
            <a:spLocks noGrp="1"/>
          </p:cNvSpPr>
          <p:nvPr>
            <p:ph type="title"/>
          </p:nvPr>
        </p:nvSpPr>
        <p:spPr/>
        <p:txBody>
          <a:bodyPr/>
          <a:lstStyle/>
          <a:p>
            <a:r>
              <a:rPr lang="zh-CN" altLang="en-US" dirty="0"/>
              <a:t>构建，修改与查询的代码</a:t>
            </a:r>
            <a:r>
              <a:rPr lang="en-US" altLang="zh-CN" dirty="0"/>
              <a:t>	</a:t>
            </a:r>
            <a:endParaRPr lang="zh-CN" altLang="en-US" dirty="0"/>
          </a:p>
        </p:txBody>
      </p:sp>
      <p:pic>
        <p:nvPicPr>
          <p:cNvPr id="5" name="内容占位符 4">
            <a:extLst>
              <a:ext uri="{FF2B5EF4-FFF2-40B4-BE49-F238E27FC236}">
                <a16:creationId xmlns:a16="http://schemas.microsoft.com/office/drawing/2014/main" id="{D99F1DE0-8982-405E-AAAC-719D284E699D}"/>
              </a:ext>
            </a:extLst>
          </p:cNvPr>
          <p:cNvPicPr>
            <a:picLocks noGrp="1" noChangeAspect="1"/>
          </p:cNvPicPr>
          <p:nvPr>
            <p:ph idx="1"/>
          </p:nvPr>
        </p:nvPicPr>
        <p:blipFill>
          <a:blip r:embed="rId2"/>
          <a:stretch>
            <a:fillRect/>
          </a:stretch>
        </p:blipFill>
        <p:spPr>
          <a:xfrm>
            <a:off x="6096000" y="1690688"/>
            <a:ext cx="3748688" cy="1994416"/>
          </a:xfrm>
          <a:prstGeom prst="rect">
            <a:avLst/>
          </a:prstGeom>
        </p:spPr>
      </p:pic>
      <p:pic>
        <p:nvPicPr>
          <p:cNvPr id="4" name="图片 3">
            <a:extLst>
              <a:ext uri="{FF2B5EF4-FFF2-40B4-BE49-F238E27FC236}">
                <a16:creationId xmlns:a16="http://schemas.microsoft.com/office/drawing/2014/main" id="{188BD99B-A70A-464F-AA9E-5881888D587A}"/>
              </a:ext>
            </a:extLst>
          </p:cNvPr>
          <p:cNvPicPr>
            <a:picLocks noChangeAspect="1"/>
          </p:cNvPicPr>
          <p:nvPr/>
        </p:nvPicPr>
        <p:blipFill>
          <a:blip r:embed="rId3"/>
          <a:stretch>
            <a:fillRect/>
          </a:stretch>
        </p:blipFill>
        <p:spPr>
          <a:xfrm>
            <a:off x="1385196" y="1690688"/>
            <a:ext cx="3748688" cy="1994416"/>
          </a:xfrm>
          <a:prstGeom prst="rect">
            <a:avLst/>
          </a:prstGeom>
        </p:spPr>
      </p:pic>
      <p:pic>
        <p:nvPicPr>
          <p:cNvPr id="6" name="图片 5">
            <a:extLst>
              <a:ext uri="{FF2B5EF4-FFF2-40B4-BE49-F238E27FC236}">
                <a16:creationId xmlns:a16="http://schemas.microsoft.com/office/drawing/2014/main" id="{7DB63824-EE3C-4B06-84A5-56216B30D6A8}"/>
              </a:ext>
            </a:extLst>
          </p:cNvPr>
          <p:cNvPicPr>
            <a:picLocks noChangeAspect="1"/>
          </p:cNvPicPr>
          <p:nvPr/>
        </p:nvPicPr>
        <p:blipFill>
          <a:blip r:embed="rId4"/>
          <a:stretch>
            <a:fillRect/>
          </a:stretch>
        </p:blipFill>
        <p:spPr>
          <a:xfrm>
            <a:off x="1401028" y="3906092"/>
            <a:ext cx="8931414" cy="2522439"/>
          </a:xfrm>
          <a:prstGeom prst="rect">
            <a:avLst/>
          </a:prstGeom>
        </p:spPr>
      </p:pic>
    </p:spTree>
    <p:extLst>
      <p:ext uri="{BB962C8B-B14F-4D97-AF65-F5344CB8AC3E}">
        <p14:creationId xmlns:p14="http://schemas.microsoft.com/office/powerpoint/2010/main" val="38175213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BBC70-8E89-4D06-A55B-5218B7A5DB26}"/>
              </a:ext>
            </a:extLst>
          </p:cNvPr>
          <p:cNvSpPr>
            <a:spLocks noGrp="1"/>
          </p:cNvSpPr>
          <p:nvPr>
            <p:ph type="title"/>
          </p:nvPr>
        </p:nvSpPr>
        <p:spPr/>
        <p:txBody>
          <a:bodyPr/>
          <a:lstStyle/>
          <a:p>
            <a:r>
              <a:rPr lang="zh-CN" altLang="en-US" dirty="0"/>
              <a:t>进阶</a:t>
            </a:r>
          </a:p>
        </p:txBody>
      </p:sp>
      <p:sp>
        <p:nvSpPr>
          <p:cNvPr id="3" name="内容占位符 2">
            <a:extLst>
              <a:ext uri="{FF2B5EF4-FFF2-40B4-BE49-F238E27FC236}">
                <a16:creationId xmlns:a16="http://schemas.microsoft.com/office/drawing/2014/main" id="{333A79FD-0774-4B09-878F-265636D1264F}"/>
              </a:ext>
            </a:extLst>
          </p:cNvPr>
          <p:cNvSpPr>
            <a:spLocks noGrp="1"/>
          </p:cNvSpPr>
          <p:nvPr>
            <p:ph idx="1"/>
          </p:nvPr>
        </p:nvSpPr>
        <p:spPr/>
        <p:txBody>
          <a:bodyPr/>
          <a:lstStyle/>
          <a:p>
            <a:r>
              <a:rPr lang="zh-CN" altLang="en-US" dirty="0"/>
              <a:t>对于区间修改，涉及到多个线段树节点的改动，如果每次操作都改所有相关节点，则时间复杂度就会爆炸。</a:t>
            </a:r>
            <a:endParaRPr lang="en-US" altLang="zh-CN" dirty="0"/>
          </a:p>
          <a:p>
            <a:r>
              <a:rPr lang="zh-CN" altLang="en-US" dirty="0"/>
              <a:t>这里引入懒标记，可以使时间复杂度减低到</a:t>
            </a:r>
            <a:r>
              <a:rPr lang="en-US" altLang="zh-CN" dirty="0" err="1"/>
              <a:t>logn</a:t>
            </a:r>
            <a:r>
              <a:rPr lang="zh-CN" altLang="en-US" dirty="0"/>
              <a:t>级别。</a:t>
            </a:r>
          </a:p>
        </p:txBody>
      </p:sp>
    </p:spTree>
    <p:extLst>
      <p:ext uri="{BB962C8B-B14F-4D97-AF65-F5344CB8AC3E}">
        <p14:creationId xmlns:p14="http://schemas.microsoft.com/office/powerpoint/2010/main" val="1734518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6DF30-93C8-4A3A-AED4-ABF2B6795836}"/>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F68F9402-4882-4289-8551-45FC14AD0F39}"/>
              </a:ext>
            </a:extLst>
          </p:cNvPr>
          <p:cNvSpPr>
            <a:spLocks noGrp="1"/>
          </p:cNvSpPr>
          <p:nvPr>
            <p:ph idx="1"/>
          </p:nvPr>
        </p:nvSpPr>
        <p:spPr/>
        <p:txBody>
          <a:bodyPr/>
          <a:lstStyle/>
          <a:p>
            <a:r>
              <a:rPr lang="zh-CN" altLang="en-US" dirty="0"/>
              <a:t>给你</a:t>
            </a:r>
            <a:r>
              <a:rPr lang="en-US" altLang="zh-CN" dirty="0"/>
              <a:t>N</a:t>
            </a:r>
            <a:r>
              <a:rPr lang="zh-CN" altLang="en-US" dirty="0"/>
              <a:t>个数，有</a:t>
            </a:r>
            <a:r>
              <a:rPr lang="en-US" altLang="zh-CN" dirty="0"/>
              <a:t>Q</a:t>
            </a:r>
            <a:r>
              <a:rPr lang="zh-CN" altLang="en-US" dirty="0"/>
              <a:t>次操作，有两种操作：</a:t>
            </a:r>
          </a:p>
          <a:p>
            <a:br>
              <a:rPr lang="zh-CN" altLang="en-US" dirty="0"/>
            </a:br>
            <a:r>
              <a:rPr lang="en-US" altLang="zh-CN" dirty="0"/>
              <a:t>1</a:t>
            </a:r>
            <a:r>
              <a:rPr lang="zh-CN" altLang="en-US" dirty="0"/>
              <a:t>：给区间</a:t>
            </a:r>
            <a:r>
              <a:rPr lang="en-US" altLang="zh-CN" dirty="0"/>
              <a:t>[</a:t>
            </a:r>
            <a:r>
              <a:rPr lang="en-US" altLang="zh-CN" dirty="0" err="1"/>
              <a:t>a,b</a:t>
            </a:r>
            <a:r>
              <a:rPr lang="en-US" altLang="zh-CN" dirty="0"/>
              <a:t>]</a:t>
            </a:r>
            <a:r>
              <a:rPr lang="zh-CN" altLang="en-US" dirty="0"/>
              <a:t>的所有数增加</a:t>
            </a:r>
            <a:r>
              <a:rPr lang="en-US" altLang="zh-CN" dirty="0"/>
              <a:t>X</a:t>
            </a:r>
            <a:r>
              <a:rPr lang="zh-CN" altLang="en-US" dirty="0"/>
              <a:t>。</a:t>
            </a:r>
            <a:endParaRPr lang="en-US" altLang="zh-CN" dirty="0"/>
          </a:p>
          <a:p>
            <a:br>
              <a:rPr lang="en-US" altLang="zh-CN" dirty="0"/>
            </a:br>
            <a:r>
              <a:rPr lang="en-US" altLang="zh-CN" dirty="0"/>
              <a:t>2</a:t>
            </a:r>
            <a:r>
              <a:rPr lang="zh-CN" altLang="en-US" dirty="0"/>
              <a:t>：询问区间</a:t>
            </a:r>
            <a:r>
              <a:rPr lang="en-US" altLang="zh-CN" dirty="0"/>
              <a:t>[</a:t>
            </a:r>
            <a:r>
              <a:rPr lang="en-US" altLang="zh-CN" dirty="0" err="1"/>
              <a:t>a,b</a:t>
            </a:r>
            <a:r>
              <a:rPr lang="en-US" altLang="zh-CN" dirty="0"/>
              <a:t>]</a:t>
            </a:r>
            <a:r>
              <a:rPr lang="zh-CN" altLang="en-US" dirty="0"/>
              <a:t>的数最大的数是多少。</a:t>
            </a:r>
            <a:endParaRPr lang="en-US" altLang="zh-CN" dirty="0"/>
          </a:p>
          <a:p>
            <a:endParaRPr lang="en-US" altLang="zh-CN" dirty="0"/>
          </a:p>
          <a:p>
            <a:r>
              <a:rPr lang="en-US" altLang="zh-CN" dirty="0"/>
              <a:t>N,Q&lt;=100000</a:t>
            </a:r>
            <a:endParaRPr lang="zh-CN" altLang="en-US" dirty="0"/>
          </a:p>
          <a:p>
            <a:endParaRPr lang="zh-CN" altLang="en-US" dirty="0"/>
          </a:p>
        </p:txBody>
      </p:sp>
    </p:spTree>
    <p:extLst>
      <p:ext uri="{BB962C8B-B14F-4D97-AF65-F5344CB8AC3E}">
        <p14:creationId xmlns:p14="http://schemas.microsoft.com/office/powerpoint/2010/main" val="1607681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627A0D-7194-4A4B-9B15-0F6A8AACF4BF}"/>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1CC6A745-872C-41FE-AE25-2AE7A140CCA0}"/>
              </a:ext>
            </a:extLst>
          </p:cNvPr>
          <p:cNvSpPr>
            <a:spLocks noGrp="1"/>
          </p:cNvSpPr>
          <p:nvPr>
            <p:ph idx="1"/>
          </p:nvPr>
        </p:nvSpPr>
        <p:spPr/>
        <p:txBody>
          <a:bodyPr/>
          <a:lstStyle/>
          <a:p>
            <a:r>
              <a:rPr lang="zh-CN" altLang="en-US" dirty="0"/>
              <a:t>显然线段树节点记录该区间的最大值，查询的时候就找到相应的节点，取最大值就可以了。</a:t>
            </a:r>
            <a:endParaRPr lang="en-US" altLang="zh-CN" dirty="0"/>
          </a:p>
          <a:p>
            <a:r>
              <a:rPr lang="zh-CN" altLang="en-US" dirty="0"/>
              <a:t>但是修改呢？不可能每个点都修改，这样时间复杂度就爆炸了。</a:t>
            </a:r>
          </a:p>
        </p:txBody>
      </p:sp>
    </p:spTree>
    <p:extLst>
      <p:ext uri="{BB962C8B-B14F-4D97-AF65-F5344CB8AC3E}">
        <p14:creationId xmlns:p14="http://schemas.microsoft.com/office/powerpoint/2010/main" val="3367866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CE5CEB-D976-461E-B3BA-5B3266111CD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DC63B38-57F9-4989-9E3A-C2C0C8A57E9E}"/>
              </a:ext>
            </a:extLst>
          </p:cNvPr>
          <p:cNvSpPr>
            <a:spLocks noGrp="1"/>
          </p:cNvSpPr>
          <p:nvPr>
            <p:ph idx="1"/>
          </p:nvPr>
        </p:nvSpPr>
        <p:spPr>
          <a:xfrm>
            <a:off x="838200" y="816957"/>
            <a:ext cx="10515600" cy="4351338"/>
          </a:xfrm>
        </p:spPr>
        <p:txBody>
          <a:bodyPr/>
          <a:lstStyle/>
          <a:p>
            <a:r>
              <a:rPr lang="zh-CN" altLang="en-US" dirty="0"/>
              <a:t>考虑到每次询问线段树节点时都是自上而下走，所以我们修改时并不需要每次都改完相应的节点，只需要找到对应区间的节点修改并打上标记，在以后的访问中要用到这个节点的信息时再修改，这样就能保证每次修改的时间复杂度为</a:t>
            </a:r>
            <a:r>
              <a:rPr lang="en-US" altLang="zh-CN" dirty="0" err="1"/>
              <a:t>logn</a:t>
            </a:r>
            <a:endParaRPr lang="en-US" altLang="zh-CN" dirty="0"/>
          </a:p>
          <a:p>
            <a:endParaRPr lang="en-US" altLang="zh-CN" dirty="0"/>
          </a:p>
          <a:p>
            <a:r>
              <a:rPr lang="zh-CN" altLang="en-US" dirty="0"/>
              <a:t>每次进入先处理标记</a:t>
            </a:r>
            <a:endParaRPr lang="en-US" altLang="zh-CN" dirty="0"/>
          </a:p>
          <a:p>
            <a:r>
              <a:rPr lang="zh-CN" altLang="en-US" dirty="0"/>
              <a:t>修改时打标记但不下传</a:t>
            </a:r>
          </a:p>
        </p:txBody>
      </p:sp>
      <p:pic>
        <p:nvPicPr>
          <p:cNvPr id="4" name="图片 3">
            <a:extLst>
              <a:ext uri="{FF2B5EF4-FFF2-40B4-BE49-F238E27FC236}">
                <a16:creationId xmlns:a16="http://schemas.microsoft.com/office/drawing/2014/main" id="{D8B31330-1485-43CC-B214-6AF4D7A0CE50}"/>
              </a:ext>
            </a:extLst>
          </p:cNvPr>
          <p:cNvPicPr>
            <a:picLocks noChangeAspect="1"/>
          </p:cNvPicPr>
          <p:nvPr/>
        </p:nvPicPr>
        <p:blipFill>
          <a:blip r:embed="rId2"/>
          <a:stretch>
            <a:fillRect/>
          </a:stretch>
        </p:blipFill>
        <p:spPr>
          <a:xfrm>
            <a:off x="6410225" y="2467466"/>
            <a:ext cx="4125347" cy="3788113"/>
          </a:xfrm>
          <a:prstGeom prst="rect">
            <a:avLst/>
          </a:prstGeom>
        </p:spPr>
      </p:pic>
    </p:spTree>
    <p:extLst>
      <p:ext uri="{BB962C8B-B14F-4D97-AF65-F5344CB8AC3E}">
        <p14:creationId xmlns:p14="http://schemas.microsoft.com/office/powerpoint/2010/main" val="234889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NOI2015 荷马史诗</a:t>
            </a:r>
          </a:p>
        </p:txBody>
      </p:sp>
      <p:sp>
        <p:nvSpPr>
          <p:cNvPr id="3" name="内容占位符 2"/>
          <p:cNvSpPr>
            <a:spLocks noGrp="1"/>
          </p:cNvSpPr>
          <p:nvPr>
            <p:ph idx="1"/>
          </p:nvPr>
        </p:nvSpPr>
        <p:spPr>
          <a:xfrm>
            <a:off x="838200" y="1633855"/>
            <a:ext cx="10515600" cy="4871720"/>
          </a:xfrm>
        </p:spPr>
        <p:txBody>
          <a:bodyPr>
            <a:normAutofit fontScale="90000" lnSpcReduction="10000"/>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en-US" altLang="zh-CN" sz="2800"/>
              <a:t>n&lt;=100000,k&lt;=9</a:t>
            </a:r>
          </a:p>
          <a:p>
            <a:r>
              <a:rPr lang="zh-CN" altLang="en-US" sz="2800"/>
              <a:t>先考虑</a:t>
            </a:r>
            <a:r>
              <a:rPr lang="en-US" altLang="zh-CN" sz="2800"/>
              <a:t>k=2</a:t>
            </a:r>
            <a:r>
              <a:rPr lang="zh-CN" altLang="en-US" sz="2800"/>
              <a:t>怎么做</a:t>
            </a:r>
          </a:p>
          <a:p>
            <a:r>
              <a:rPr lang="zh-CN" altLang="en-US" sz="2800"/>
              <a:t>题目大意，给你</a:t>
            </a:r>
            <a:r>
              <a:rPr lang="en-US" altLang="zh-CN" sz="2800"/>
              <a:t>n</a:t>
            </a:r>
            <a:r>
              <a:rPr lang="zh-CN" altLang="en-US" sz="2800"/>
              <a:t>个数，就像合并果子一样，不过每次可以选</a:t>
            </a:r>
            <a:r>
              <a:rPr lang="en-US" altLang="zh-CN" sz="2800"/>
              <a:t>k</a:t>
            </a:r>
            <a:r>
              <a:rPr lang="zh-CN" altLang="en-US" sz="2800"/>
              <a:t>个合在一起，使得最后的贡献最小。</a:t>
            </a:r>
            <a:endParaRPr lang="en-US" altLang="zh-CN" sz="2800"/>
          </a:p>
        </p:txBody>
      </p:sp>
      <p:pic>
        <p:nvPicPr>
          <p:cNvPr id="4" name="图片 3"/>
          <p:cNvPicPr>
            <a:picLocks noChangeAspect="1"/>
          </p:cNvPicPr>
          <p:nvPr/>
        </p:nvPicPr>
        <p:blipFill>
          <a:blip r:embed="rId2"/>
          <a:stretch>
            <a:fillRect/>
          </a:stretch>
        </p:blipFill>
        <p:spPr>
          <a:xfrm>
            <a:off x="395605" y="1324928"/>
            <a:ext cx="11400790" cy="32689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checkerboard(across)">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b="1" dirty="0"/>
              <a:t>bzoj3211</a:t>
            </a:r>
            <a:r>
              <a:rPr lang="zh-CN" altLang="en-US" b="1" dirty="0"/>
              <a:t>花神游历各国</a:t>
            </a:r>
          </a:p>
        </p:txBody>
      </p:sp>
      <p:sp>
        <p:nvSpPr>
          <p:cNvPr id="3" name="内容占位符 2"/>
          <p:cNvSpPr>
            <a:spLocks noGrp="1"/>
          </p:cNvSpPr>
          <p:nvPr>
            <p:ph idx="1"/>
          </p:nvPr>
        </p:nvSpPr>
        <p:spPr/>
        <p:txBody>
          <a:bodyPr/>
          <a:lstStyle/>
          <a:p>
            <a:r>
              <a:rPr lang="zh-CN" altLang="en-US" dirty="0"/>
              <a:t>给你</a:t>
            </a:r>
            <a:r>
              <a:rPr lang="en-US" altLang="zh-CN" dirty="0"/>
              <a:t>N</a:t>
            </a:r>
            <a:r>
              <a:rPr lang="zh-CN" altLang="en-US" dirty="0"/>
              <a:t>个数，有</a:t>
            </a:r>
            <a:r>
              <a:rPr lang="en-US" altLang="zh-CN" dirty="0"/>
              <a:t>Q</a:t>
            </a:r>
            <a:r>
              <a:rPr lang="zh-CN" altLang="en-US" dirty="0"/>
              <a:t>次操作，有两种操作</a:t>
            </a:r>
            <a:br>
              <a:rPr lang="zh-CN" altLang="en-US" dirty="0"/>
            </a:br>
            <a:r>
              <a:rPr lang="en-US" altLang="zh-CN" dirty="0"/>
              <a:t>1</a:t>
            </a:r>
            <a:r>
              <a:rPr lang="zh-CN" altLang="en-US" dirty="0"/>
              <a:t>：区间</a:t>
            </a:r>
            <a:r>
              <a:rPr lang="en-US" altLang="zh-CN" dirty="0"/>
              <a:t>[</a:t>
            </a:r>
            <a:r>
              <a:rPr lang="en-US" altLang="zh-CN" dirty="0" err="1"/>
              <a:t>a,b</a:t>
            </a:r>
            <a:r>
              <a:rPr lang="en-US" altLang="zh-CN" dirty="0"/>
              <a:t>]</a:t>
            </a:r>
            <a:r>
              <a:rPr lang="zh-CN" altLang="en-US" dirty="0"/>
              <a:t> 的所有数开方下取整。</a:t>
            </a:r>
            <a:endParaRPr lang="en-US" altLang="zh-CN" dirty="0"/>
          </a:p>
          <a:p>
            <a:br>
              <a:rPr lang="en-US" altLang="zh-CN" dirty="0"/>
            </a:br>
            <a:r>
              <a:rPr lang="en-US" altLang="zh-CN" dirty="0"/>
              <a:t>2</a:t>
            </a:r>
            <a:r>
              <a:rPr lang="zh-CN" altLang="en-US" dirty="0"/>
              <a:t>：询问区间</a:t>
            </a:r>
            <a:r>
              <a:rPr lang="en-US" altLang="zh-CN" dirty="0"/>
              <a:t>[</a:t>
            </a:r>
            <a:r>
              <a:rPr lang="en-US" altLang="zh-CN" dirty="0" err="1"/>
              <a:t>a,b</a:t>
            </a:r>
            <a:r>
              <a:rPr lang="en-US" altLang="zh-CN" dirty="0"/>
              <a:t>]</a:t>
            </a:r>
            <a:r>
              <a:rPr lang="zh-CN" altLang="en-US" dirty="0"/>
              <a:t>的和是多少。</a:t>
            </a:r>
            <a:endParaRPr lang="en-US" altLang="zh-CN" dirty="0"/>
          </a:p>
          <a:p>
            <a:endParaRPr lang="en-US" altLang="zh-CN" dirty="0"/>
          </a:p>
          <a:p>
            <a:r>
              <a:rPr lang="en-US" altLang="zh-CN" b="1" dirty="0" err="1"/>
              <a:t>n,q</a:t>
            </a:r>
            <a:r>
              <a:rPr lang="en-US" altLang="zh-CN" b="1" dirty="0"/>
              <a:t>&lt;=1e5,Ai&lt;=1e9</a:t>
            </a:r>
          </a:p>
          <a:p>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题解</a:t>
            </a:r>
          </a:p>
        </p:txBody>
      </p:sp>
      <p:sp>
        <p:nvSpPr>
          <p:cNvPr id="3" name="内容占位符 2"/>
          <p:cNvSpPr>
            <a:spLocks noGrp="1"/>
          </p:cNvSpPr>
          <p:nvPr>
            <p:ph idx="1"/>
          </p:nvPr>
        </p:nvSpPr>
        <p:spPr>
          <a:xfrm>
            <a:off x="1604010" y="1690688"/>
            <a:ext cx="8983980" cy="4351338"/>
          </a:xfrm>
        </p:spPr>
        <p:txBody>
          <a:bodyPr/>
          <a:lstStyle/>
          <a:p>
            <a:r>
              <a:rPr lang="zh-CN" altLang="en-US" b="1" dirty="0"/>
              <a:t>开方？一个数最多被开几次？</a:t>
            </a:r>
            <a:endParaRPr lang="en-US" altLang="zh-CN" b="1" dirty="0"/>
          </a:p>
          <a:p>
            <a:r>
              <a:rPr lang="zh-CN" altLang="en-US" b="1" dirty="0"/>
              <a:t>于是我们可以暴力开方，但注意</a:t>
            </a:r>
            <a:r>
              <a:rPr lang="en-US" altLang="zh-CN" b="1" dirty="0"/>
              <a:t>1</a:t>
            </a:r>
            <a:r>
              <a:rPr lang="zh-CN" altLang="en-US" b="1" dirty="0"/>
              <a:t>和</a:t>
            </a:r>
            <a:r>
              <a:rPr lang="en-US" altLang="zh-CN" b="1" dirty="0"/>
              <a:t>0</a:t>
            </a:r>
            <a:r>
              <a:rPr lang="zh-CN" altLang="en-US" b="1" dirty="0"/>
              <a:t>开方之后会变成自己不能保证复杂度</a:t>
            </a:r>
            <a:endParaRPr lang="en-US" altLang="zh-CN" b="1" dirty="0"/>
          </a:p>
          <a:p>
            <a:r>
              <a:rPr lang="zh-CN" altLang="en-US" b="1" dirty="0"/>
              <a:t>于是线段树维护一个标记表示这个区间里是否全都是</a:t>
            </a:r>
            <a:r>
              <a:rPr lang="en-US" altLang="zh-CN" b="1" dirty="0"/>
              <a:t>1/0,</a:t>
            </a:r>
            <a:r>
              <a:rPr lang="zh-CN" altLang="en-US" b="1" dirty="0"/>
              <a:t>如果是就不递归下去操作</a:t>
            </a:r>
            <a:endParaRPr lang="en-US" altLang="zh-CN" b="1" dirty="0"/>
          </a:p>
          <a:p>
            <a:r>
              <a:rPr lang="zh-CN" altLang="en-US" b="1" dirty="0"/>
              <a:t>本题还可以支持区间加法操作，较难，如有兴趣可以自己思考。</a:t>
            </a:r>
            <a:endParaRPr lang="en-US" altLang="zh-CN"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0040" y="365125"/>
            <a:ext cx="11033760" cy="1325563"/>
          </a:xfrm>
        </p:spPr>
        <p:txBody>
          <a:bodyPr/>
          <a:lstStyle/>
          <a:p>
            <a:pPr algn="ctr"/>
            <a:r>
              <a:rPr lang="zh-CN" altLang="en-US" b="1" dirty="0"/>
              <a:t>公路建设 </a:t>
            </a:r>
            <a:endParaRPr lang="zh-CN" altLang="en-US" dirty="0"/>
          </a:p>
        </p:txBody>
      </p:sp>
      <p:sp>
        <p:nvSpPr>
          <p:cNvPr id="3" name="内容占位符 2"/>
          <p:cNvSpPr>
            <a:spLocks noGrp="1"/>
          </p:cNvSpPr>
          <p:nvPr>
            <p:ph idx="1"/>
          </p:nvPr>
        </p:nvSpPr>
        <p:spPr/>
        <p:txBody>
          <a:bodyPr/>
          <a:lstStyle/>
          <a:p>
            <a:r>
              <a:rPr lang="zh-CN" altLang="en-US" b="1" dirty="0"/>
              <a:t>给出一张</a:t>
            </a:r>
            <a:r>
              <a:rPr lang="en-US" altLang="zh-CN" b="1" dirty="0"/>
              <a:t>n</a:t>
            </a:r>
            <a:r>
              <a:rPr lang="zh-CN" altLang="en-US" b="1" dirty="0"/>
              <a:t>个点，</a:t>
            </a:r>
            <a:r>
              <a:rPr lang="en-US" altLang="zh-CN" b="1" dirty="0"/>
              <a:t>m</a:t>
            </a:r>
            <a:r>
              <a:rPr lang="zh-CN" altLang="en-US" b="1" dirty="0"/>
              <a:t>条边的无向图，每条边有边权</a:t>
            </a:r>
            <a:r>
              <a:rPr lang="en-US" altLang="zh-CN" b="1" dirty="0"/>
              <a:t>.</a:t>
            </a:r>
          </a:p>
          <a:p>
            <a:r>
              <a:rPr lang="zh-CN" altLang="en-US" b="1" dirty="0"/>
              <a:t>给出</a:t>
            </a:r>
            <a:r>
              <a:rPr lang="en-US" altLang="zh-CN" b="1" dirty="0"/>
              <a:t>q</a:t>
            </a:r>
            <a:r>
              <a:rPr lang="zh-CN" altLang="en-US" b="1" dirty="0"/>
              <a:t>次询问，每次询问一个编号区间</a:t>
            </a:r>
            <a:r>
              <a:rPr lang="en-US" altLang="zh-CN" b="1" dirty="0"/>
              <a:t>[</a:t>
            </a:r>
            <a:r>
              <a:rPr lang="en-US" altLang="zh-CN" b="1" dirty="0" err="1"/>
              <a:t>l,r</a:t>
            </a:r>
            <a:r>
              <a:rPr lang="en-US" altLang="zh-CN" b="1" dirty="0"/>
              <a:t>]</a:t>
            </a:r>
            <a:r>
              <a:rPr lang="zh-CN" altLang="en-US" b="1" dirty="0"/>
              <a:t>的边所形成的最小生成树（森林）的边权和</a:t>
            </a:r>
            <a:endParaRPr lang="en-US" altLang="zh-CN" b="1" dirty="0"/>
          </a:p>
          <a:p>
            <a:endParaRPr lang="en-US" altLang="zh-CN" b="1" dirty="0"/>
          </a:p>
          <a:p>
            <a:r>
              <a:rPr lang="en-US" altLang="zh-CN" b="1" dirty="0"/>
              <a:t>N&lt;=100,M&lt;=10^5,Q&lt;=15000</a:t>
            </a:r>
            <a:endParaRPr lang="zh-CN" altLang="en-US"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题解</a:t>
            </a:r>
          </a:p>
        </p:txBody>
      </p:sp>
      <p:sp>
        <p:nvSpPr>
          <p:cNvPr id="3" name="内容占位符 2"/>
          <p:cNvSpPr>
            <a:spLocks noGrp="1"/>
          </p:cNvSpPr>
          <p:nvPr>
            <p:ph idx="1"/>
          </p:nvPr>
        </p:nvSpPr>
        <p:spPr/>
        <p:txBody>
          <a:bodyPr/>
          <a:lstStyle/>
          <a:p>
            <a:r>
              <a:rPr lang="zh-CN" altLang="en-US" b="1" dirty="0"/>
              <a:t>我们可以用线段树维护每一个区间的最小生成树</a:t>
            </a:r>
            <a:endParaRPr lang="en-US" altLang="zh-CN" b="1" dirty="0"/>
          </a:p>
          <a:p>
            <a:r>
              <a:rPr lang="zh-CN" altLang="en-US" b="1" dirty="0"/>
              <a:t>注意到</a:t>
            </a:r>
            <a:r>
              <a:rPr lang="en-US" altLang="zh-CN" b="1" dirty="0"/>
              <a:t>n</a:t>
            </a:r>
            <a:r>
              <a:rPr lang="zh-CN" altLang="en-US" b="1" dirty="0"/>
              <a:t>只有</a:t>
            </a:r>
            <a:r>
              <a:rPr lang="en-US" altLang="zh-CN" b="1" dirty="0"/>
              <a:t>100</a:t>
            </a:r>
            <a:r>
              <a:rPr lang="zh-CN" altLang="en-US" b="1" dirty="0"/>
              <a:t>，可以直接把最小生成树的边开一个数组按边权从小到大存下来</a:t>
            </a:r>
            <a:endParaRPr lang="en-US" altLang="zh-CN" b="1" dirty="0"/>
          </a:p>
          <a:p>
            <a:r>
              <a:rPr lang="zh-CN" altLang="en-US" b="1" dirty="0"/>
              <a:t>合并是直接暴力</a:t>
            </a:r>
            <a:r>
              <a:rPr lang="en-US" altLang="zh-CN" b="1" dirty="0"/>
              <a:t>O(n)</a:t>
            </a:r>
            <a:r>
              <a:rPr lang="zh-CN" altLang="en-US" b="1" dirty="0"/>
              <a:t>归并，用并查集得到新的最小生成树</a:t>
            </a:r>
            <a:endParaRPr lang="en-US" altLang="zh-CN" b="1" dirty="0"/>
          </a:p>
          <a:p>
            <a:r>
              <a:rPr lang="zh-CN" altLang="en-US" b="1" dirty="0"/>
              <a:t>总复杂度</a:t>
            </a:r>
            <a:r>
              <a:rPr lang="en-US" altLang="zh-CN" b="1" dirty="0"/>
              <a:t>O(</a:t>
            </a:r>
            <a:r>
              <a:rPr lang="en-US" altLang="zh-CN" b="1" dirty="0" err="1"/>
              <a:t>qn</a:t>
            </a:r>
            <a:r>
              <a:rPr lang="en-US" altLang="zh-CN" b="1" dirty="0"/>
              <a:t> log m)</a:t>
            </a:r>
          </a:p>
          <a:p>
            <a:pPr marL="0" indent="0">
              <a:buNone/>
            </a:pP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查询 </a:t>
            </a:r>
            <a:endParaRPr lang="zh-CN" altLang="en-US" dirty="0"/>
          </a:p>
        </p:txBody>
      </p:sp>
      <p:sp>
        <p:nvSpPr>
          <p:cNvPr id="3" name="内容占位符 2"/>
          <p:cNvSpPr>
            <a:spLocks noGrp="1"/>
          </p:cNvSpPr>
          <p:nvPr>
            <p:ph idx="1"/>
          </p:nvPr>
        </p:nvSpPr>
        <p:spPr>
          <a:xfrm>
            <a:off x="838200" y="1825625"/>
            <a:ext cx="10557510" cy="4351338"/>
          </a:xfrm>
        </p:spPr>
        <p:txBody>
          <a:bodyPr/>
          <a:lstStyle/>
          <a:p>
            <a:r>
              <a:rPr lang="zh-CN" altLang="en-US" b="1" dirty="0"/>
              <a:t>给出若干条线段，用</a:t>
            </a:r>
            <a:r>
              <a:rPr lang="en-US" altLang="zh-CN" b="1" dirty="0"/>
              <a:t>(x1,y1)</a:t>
            </a:r>
            <a:r>
              <a:rPr lang="zh-CN" altLang="en-US" b="1" dirty="0"/>
              <a:t>，</a:t>
            </a:r>
            <a:r>
              <a:rPr lang="en-US" altLang="zh-CN" b="1" dirty="0"/>
              <a:t>(x2,y2)</a:t>
            </a:r>
            <a:r>
              <a:rPr lang="zh-CN" altLang="en-US" b="1" dirty="0"/>
              <a:t>表示其两端点坐标，现在要求支持两种操作：</a:t>
            </a:r>
            <a:br>
              <a:rPr lang="zh-CN" altLang="en-US" b="1" dirty="0"/>
            </a:br>
            <a:r>
              <a:rPr lang="en-US" altLang="zh-CN" b="1" dirty="0"/>
              <a:t>0 x1 y1 x2 y2</a:t>
            </a:r>
            <a:br>
              <a:rPr lang="zh-CN" altLang="en-US" b="1" dirty="0"/>
            </a:br>
            <a:r>
              <a:rPr lang="zh-CN" altLang="en-US" b="1" dirty="0"/>
              <a:t>表示加入一条新的线段，</a:t>
            </a:r>
            <a:r>
              <a:rPr lang="en-US" altLang="zh-CN" b="1" dirty="0"/>
              <a:t>(x1,y1)-(x2,y2)</a:t>
            </a:r>
            <a:br>
              <a:rPr lang="zh-CN" altLang="en-US" b="1" dirty="0"/>
            </a:br>
            <a:r>
              <a:rPr lang="en-US" altLang="zh-CN" b="1" dirty="0"/>
              <a:t>1 x0</a:t>
            </a:r>
            <a:br>
              <a:rPr lang="zh-CN" altLang="en-US" b="1" dirty="0"/>
            </a:br>
            <a:r>
              <a:rPr lang="zh-CN" altLang="en-US" b="1" dirty="0"/>
              <a:t>询问所有线段中，</a:t>
            </a:r>
            <a:r>
              <a:rPr lang="en-US" altLang="zh-CN" b="1" dirty="0"/>
              <a:t>x</a:t>
            </a:r>
            <a:r>
              <a:rPr lang="zh-CN" altLang="en-US" b="1" dirty="0"/>
              <a:t>坐标在</a:t>
            </a:r>
            <a:r>
              <a:rPr lang="en-US" altLang="zh-CN" b="1" dirty="0"/>
              <a:t>x0</a:t>
            </a:r>
            <a:r>
              <a:rPr lang="zh-CN" altLang="en-US" b="1" dirty="0"/>
              <a:t>处的最高点的</a:t>
            </a:r>
            <a:r>
              <a:rPr lang="en-US" altLang="zh-CN" b="1" dirty="0"/>
              <a:t>y</a:t>
            </a:r>
            <a:r>
              <a:rPr lang="zh-CN" altLang="en-US" b="1" dirty="0"/>
              <a:t>坐标是什么，如果对应位置没有线段，则输出</a:t>
            </a:r>
            <a:r>
              <a:rPr lang="en-US" altLang="zh-CN" b="1" dirty="0"/>
              <a:t>0</a:t>
            </a:r>
            <a:r>
              <a:rPr lang="zh-CN" altLang="en-US" b="1" dirty="0"/>
              <a:t>。</a:t>
            </a:r>
            <a:endParaRPr lang="en-US" altLang="zh-CN" b="1" dirty="0"/>
          </a:p>
          <a:p>
            <a:r>
              <a:rPr lang="zh-CN" altLang="en-US" b="1" dirty="0"/>
              <a:t>原先有</a:t>
            </a:r>
            <a:r>
              <a:rPr lang="en-US" altLang="zh-CN" b="1" dirty="0"/>
              <a:t>n</a:t>
            </a:r>
            <a:r>
              <a:rPr lang="zh-CN" altLang="en-US" b="1" dirty="0"/>
              <a:t>条线段，</a:t>
            </a:r>
            <a:r>
              <a:rPr lang="en-US" altLang="zh-CN" b="1" dirty="0"/>
              <a:t>m</a:t>
            </a:r>
            <a:r>
              <a:rPr lang="zh-CN" altLang="en-US" b="1" dirty="0"/>
              <a:t>次操作。</a:t>
            </a:r>
            <a:endParaRPr lang="en-US" altLang="zh-CN" b="1" dirty="0"/>
          </a:p>
          <a:p>
            <a:r>
              <a:rPr lang="en-US" altLang="zh-CN" b="1" dirty="0"/>
              <a:t>n&lt;=50000,m&lt;=150000,</a:t>
            </a:r>
            <a:r>
              <a:rPr lang="zh-CN" altLang="en-US" b="1" dirty="0"/>
              <a:t>保证坐标在</a:t>
            </a:r>
            <a:r>
              <a:rPr lang="en-US" altLang="zh-CN" b="1" dirty="0"/>
              <a:t>[-1e6,1e6]</a:t>
            </a:r>
            <a:r>
              <a:rPr lang="zh-CN" altLang="en-US" b="1" dirty="0"/>
              <a:t>范围内且都为整数</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t>题解</a:t>
            </a:r>
          </a:p>
        </p:txBody>
      </p:sp>
      <p:sp>
        <p:nvSpPr>
          <p:cNvPr id="3" name="内容占位符 2"/>
          <p:cNvSpPr>
            <a:spLocks noGrp="1"/>
          </p:cNvSpPr>
          <p:nvPr>
            <p:ph idx="1"/>
          </p:nvPr>
        </p:nvSpPr>
        <p:spPr/>
        <p:txBody>
          <a:bodyPr/>
          <a:lstStyle/>
          <a:p>
            <a:r>
              <a:rPr lang="zh-CN" altLang="en-US" dirty="0"/>
              <a:t>我们发现由于询问是整数，所以实际上最终只会询问 </a:t>
            </a:r>
            <a:r>
              <a:rPr lang="en-US" altLang="zh-CN" dirty="0"/>
              <a:t>1e5 </a:t>
            </a:r>
            <a:r>
              <a:rPr lang="zh-CN" altLang="en-US" dirty="0"/>
              <a:t>个位置，我们对于 这些位置建一颗线段树。 线段树一个节点为一个容器，可以存放一条题目中的线段。考虑插入一条线 段时，即在线段树上区间插入，当找到要插入的区间节点是，如果这个节点的容 器中没有东西，则直接将线段放在这个容器中。否则和容器中的线段比较，找到 较高部分较多的那一条线段，将存放在容器中，另外一条直接递归下去比较，最 后到叶子节点直接修改即可。 </a:t>
            </a:r>
            <a:endParaRPr lang="zh-CN" altLang="en-US"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5D4777-C2E8-4DFF-B8BB-8EC77FA66CDD}"/>
              </a:ext>
            </a:extLst>
          </p:cNvPr>
          <p:cNvSpPr>
            <a:spLocks noGrp="1"/>
          </p:cNvSpPr>
          <p:nvPr>
            <p:ph type="title"/>
          </p:nvPr>
        </p:nvSpPr>
        <p:spPr/>
        <p:txBody>
          <a:bodyPr/>
          <a:lstStyle/>
          <a:p>
            <a:r>
              <a:rPr lang="zh-CN" altLang="en-US" dirty="0"/>
              <a:t>具体操作</a:t>
            </a:r>
          </a:p>
        </p:txBody>
      </p:sp>
      <p:sp>
        <p:nvSpPr>
          <p:cNvPr id="3" name="内容占位符 2">
            <a:extLst>
              <a:ext uri="{FF2B5EF4-FFF2-40B4-BE49-F238E27FC236}">
                <a16:creationId xmlns:a16="http://schemas.microsoft.com/office/drawing/2014/main" id="{7D2924F0-5720-4EE5-A9E7-B52D15BB48DA}"/>
              </a:ext>
            </a:extLst>
          </p:cNvPr>
          <p:cNvSpPr>
            <a:spLocks noGrp="1"/>
          </p:cNvSpPr>
          <p:nvPr>
            <p:ph idx="1"/>
          </p:nvPr>
        </p:nvSpPr>
        <p:spPr>
          <a:xfrm>
            <a:off x="6561056" y="1417890"/>
            <a:ext cx="4792744" cy="4759073"/>
          </a:xfrm>
        </p:spPr>
        <p:txBody>
          <a:bodyPr/>
          <a:lstStyle/>
          <a:p>
            <a:r>
              <a:rPr lang="zh-CN" altLang="en-US" dirty="0"/>
              <a:t>最终询问的时候，只需对于所有包含询问位置的区间的节点上线段，一个一 个求出 </a:t>
            </a:r>
            <a:r>
              <a:rPr lang="en-US" altLang="zh-CN" dirty="0"/>
              <a:t>y </a:t>
            </a:r>
            <a:r>
              <a:rPr lang="zh-CN" altLang="en-US" dirty="0"/>
              <a:t>坐标，然后取最大即可。 这样一次插入，在线段树上最多覆盖满 </a:t>
            </a:r>
            <a:r>
              <a:rPr lang="en-US" altLang="zh-CN" dirty="0"/>
              <a:t>log </a:t>
            </a:r>
            <a:r>
              <a:rPr lang="zh-CN" altLang="en-US" dirty="0"/>
              <a:t>个区间，每个区间递归下去 </a:t>
            </a:r>
            <a:r>
              <a:rPr lang="en-US" altLang="zh-CN" dirty="0"/>
              <a:t>log </a:t>
            </a:r>
            <a:r>
              <a:rPr lang="zh-CN" altLang="en-US" dirty="0"/>
              <a:t>层。查询时间复杂度为一个 </a:t>
            </a:r>
            <a:r>
              <a:rPr lang="en-US" altLang="zh-CN" dirty="0"/>
              <a:t>log</a:t>
            </a:r>
            <a:r>
              <a:rPr lang="zh-CN" altLang="en-US" dirty="0"/>
              <a:t>。时间复杂度为</a:t>
            </a:r>
            <a:r>
              <a:rPr lang="en-US" altLang="zh-CN" dirty="0"/>
              <a:t>O(nlogn2 )</a:t>
            </a:r>
            <a:endParaRPr lang="zh-CN" altLang="en-US" dirty="0"/>
          </a:p>
        </p:txBody>
      </p:sp>
      <p:pic>
        <p:nvPicPr>
          <p:cNvPr id="4" name="图片 3">
            <a:extLst>
              <a:ext uri="{FF2B5EF4-FFF2-40B4-BE49-F238E27FC236}">
                <a16:creationId xmlns:a16="http://schemas.microsoft.com/office/drawing/2014/main" id="{3A96BB7A-DE0E-4F24-A601-8612FB3B9928}"/>
              </a:ext>
            </a:extLst>
          </p:cNvPr>
          <p:cNvPicPr>
            <a:picLocks noChangeAspect="1"/>
          </p:cNvPicPr>
          <p:nvPr/>
        </p:nvPicPr>
        <p:blipFill>
          <a:blip r:embed="rId2"/>
          <a:stretch>
            <a:fillRect/>
          </a:stretch>
        </p:blipFill>
        <p:spPr>
          <a:xfrm>
            <a:off x="517677" y="1417890"/>
            <a:ext cx="5578323" cy="5166808"/>
          </a:xfrm>
          <a:prstGeom prst="rect">
            <a:avLst/>
          </a:prstGeom>
        </p:spPr>
      </p:pic>
    </p:spTree>
    <p:extLst>
      <p:ext uri="{BB962C8B-B14F-4D97-AF65-F5344CB8AC3E}">
        <p14:creationId xmlns:p14="http://schemas.microsoft.com/office/powerpoint/2010/main" val="1460258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楼房重建</a:t>
            </a:r>
          </a:p>
        </p:txBody>
      </p:sp>
      <p:sp>
        <p:nvSpPr>
          <p:cNvPr id="3" name="内容占位符 2"/>
          <p:cNvSpPr>
            <a:spLocks noGrp="1"/>
          </p:cNvSpPr>
          <p:nvPr>
            <p:ph idx="1"/>
          </p:nvPr>
        </p:nvSpPr>
        <p:spPr/>
        <p:txBody>
          <a:bodyPr/>
          <a:lstStyle/>
          <a:p>
            <a:r>
              <a:rPr lang="zh-CN" altLang="en-US" sz="4000" dirty="0"/>
              <a:t>有n条线段(i,0)-(i,hi) </a:t>
            </a:r>
          </a:p>
          <a:p>
            <a:r>
              <a:rPr lang="zh-CN" altLang="en-US" sz="4000" dirty="0"/>
              <a:t>m次操作每次修改一条线段长度，并要求你输出该次操作后从（0,0）可以看到的线段数量。</a:t>
            </a:r>
            <a:endParaRPr lang="en-US" altLang="zh-CN" sz="4000" dirty="0"/>
          </a:p>
          <a:p>
            <a:endParaRPr lang="en-US" altLang="zh-CN" sz="4000" dirty="0"/>
          </a:p>
          <a:p>
            <a:r>
              <a:rPr lang="en-US" altLang="zh-CN" sz="4000" dirty="0" err="1"/>
              <a:t>N,m</a:t>
            </a:r>
            <a:r>
              <a:rPr lang="en-US" altLang="zh-CN" sz="4000" dirty="0"/>
              <a:t>&lt;=10^5,Hi&lt;=1e9</a:t>
            </a:r>
            <a:endParaRPr lang="zh-CN" altLang="en-US" sz="4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题解</a:t>
            </a:r>
          </a:p>
        </p:txBody>
      </p:sp>
      <p:sp>
        <p:nvSpPr>
          <p:cNvPr id="3" name="内容占位符 2"/>
          <p:cNvSpPr>
            <a:spLocks noGrp="1"/>
          </p:cNvSpPr>
          <p:nvPr>
            <p:ph idx="1"/>
          </p:nvPr>
        </p:nvSpPr>
        <p:spPr/>
        <p:txBody>
          <a:bodyPr/>
          <a:lstStyle/>
          <a:p>
            <a:r>
              <a:rPr lang="zh-CN" altLang="en-US" sz="3600" dirty="0"/>
              <a:t>第i条线段可以被看到是什么情况？其顶端点与原点的连接线段的斜率在1~i中最大。 </a:t>
            </a:r>
          </a:p>
          <a:p>
            <a:r>
              <a:rPr lang="zh-CN" altLang="en-US" sz="3600" dirty="0"/>
              <a:t>我们用线段树维护一段区间的最大斜率，另外线段树中的区间会被划分成两半</a:t>
            </a:r>
            <a:r>
              <a:rPr lang="en-US" altLang="zh-CN" sz="3600" dirty="0"/>
              <a:t>(</a:t>
            </a:r>
            <a:r>
              <a:rPr lang="en-US" altLang="zh-CN" sz="3600" dirty="0" err="1"/>
              <a:t>l,mid</a:t>
            </a:r>
            <a:r>
              <a:rPr lang="en-US" altLang="zh-CN" sz="3600" dirty="0"/>
              <a:t>)</a:t>
            </a:r>
            <a:r>
              <a:rPr lang="zh-CN" altLang="en-US" sz="3600" dirty="0"/>
              <a:t>和</a:t>
            </a:r>
            <a:r>
              <a:rPr lang="en-US" altLang="zh-CN" sz="3600" dirty="0"/>
              <a:t>(mid+1,r)</a:t>
            </a:r>
            <a:r>
              <a:rPr lang="zh-CN" altLang="en-US" sz="3600" dirty="0"/>
              <a:t>，我们预处理出一个值：当右半区间的左边只有左半区间的时候（即不考虑</a:t>
            </a:r>
            <a:r>
              <a:rPr lang="en-US" altLang="zh-CN" sz="3600" dirty="0"/>
              <a:t>1</a:t>
            </a:r>
            <a:r>
              <a:rPr lang="zh-CN" altLang="en-US" sz="3600" dirty="0"/>
              <a:t>到</a:t>
            </a:r>
            <a:r>
              <a:rPr lang="en-US" altLang="zh-CN" sz="3600" dirty="0"/>
              <a:t>l-1</a:t>
            </a:r>
            <a:r>
              <a:rPr lang="zh-CN" altLang="en-US" sz="3600" dirty="0"/>
              <a:t>），</a:t>
            </a:r>
            <a:r>
              <a:rPr lang="en-US" altLang="zh-CN" sz="3600" dirty="0"/>
              <a:t>(0,0)</a:t>
            </a:r>
            <a:r>
              <a:rPr lang="zh-CN" altLang="en-US" sz="3600" dirty="0"/>
              <a:t>能看到右半区间的线段的个数。</a:t>
            </a:r>
            <a:endParaRPr lang="en-US" altLang="zh-CN" sz="3600" dirty="0"/>
          </a:p>
          <a:p>
            <a:r>
              <a:rPr lang="zh-CN" altLang="en-US" sz="3600" dirty="0"/>
              <a:t>怎么维护？</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C4143-D9C3-46D8-A996-76B3E4A7714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B76FE19-4AE9-4EF3-B177-7B06612EF517}"/>
              </a:ext>
            </a:extLst>
          </p:cNvPr>
          <p:cNvSpPr>
            <a:spLocks noGrp="1"/>
          </p:cNvSpPr>
          <p:nvPr>
            <p:ph idx="1"/>
          </p:nvPr>
        </p:nvSpPr>
        <p:spPr/>
        <p:txBody>
          <a:bodyPr/>
          <a:lstStyle/>
          <a:p>
            <a:r>
              <a:rPr lang="zh-CN" altLang="en-US" dirty="0"/>
              <a:t>我们考虑一个函数</a:t>
            </a:r>
            <a:r>
              <a:rPr lang="en-US" altLang="zh-CN" dirty="0"/>
              <a:t>f(</a:t>
            </a:r>
            <a:r>
              <a:rPr lang="en-US" altLang="zh-CN" dirty="0" err="1"/>
              <a:t>l,r,p</a:t>
            </a:r>
            <a:r>
              <a:rPr lang="en-US" altLang="zh-CN" dirty="0"/>
              <a:t>)</a:t>
            </a:r>
            <a:r>
              <a:rPr lang="zh-CN" altLang="en-US" dirty="0"/>
              <a:t>表示当（</a:t>
            </a:r>
            <a:r>
              <a:rPr lang="en-US" altLang="zh-CN" dirty="0"/>
              <a:t>1,l-1</a:t>
            </a:r>
            <a:r>
              <a:rPr lang="zh-CN" altLang="en-US" dirty="0"/>
              <a:t>）的最大斜率为</a:t>
            </a:r>
            <a:r>
              <a:rPr lang="en-US" altLang="zh-CN" dirty="0"/>
              <a:t>p</a:t>
            </a:r>
            <a:r>
              <a:rPr lang="zh-CN" altLang="en-US" dirty="0"/>
              <a:t>时能看到区间中的线段数目。</a:t>
            </a:r>
            <a:endParaRPr lang="en-US" altLang="zh-CN" dirty="0"/>
          </a:p>
          <a:p>
            <a:r>
              <a:rPr lang="zh-CN" altLang="en-US" dirty="0"/>
              <a:t>显然当左区间最大值大于</a:t>
            </a:r>
            <a:r>
              <a:rPr lang="en-US" altLang="zh-CN" dirty="0"/>
              <a:t>p</a:t>
            </a:r>
            <a:r>
              <a:rPr lang="zh-CN" altLang="en-US" dirty="0"/>
              <a:t>时可以直接用预处理的值，然后递归进左区间，否则直接递归进右区间，这样可以在</a:t>
            </a:r>
            <a:r>
              <a:rPr lang="en-US" altLang="zh-CN" dirty="0" err="1"/>
              <a:t>log^n</a:t>
            </a:r>
            <a:r>
              <a:rPr lang="zh-CN" altLang="en-US" dirty="0"/>
              <a:t>时间复杂度内得到答案。</a:t>
            </a:r>
            <a:endParaRPr lang="en-US" altLang="zh-CN" dirty="0"/>
          </a:p>
          <a:p>
            <a:r>
              <a:rPr lang="zh-CN" altLang="en-US" dirty="0"/>
              <a:t>修改时，在线段树中修改并在合并时调用改函数更新线段树数据，再在全局中调用一次改函数得到答案。</a:t>
            </a:r>
            <a:endParaRPr lang="en-US" altLang="zh-CN" dirty="0"/>
          </a:p>
          <a:p>
            <a:r>
              <a:rPr lang="zh-CN" altLang="en-US" dirty="0"/>
              <a:t>总复杂度</a:t>
            </a:r>
            <a:r>
              <a:rPr lang="en-US" altLang="zh-CN" dirty="0"/>
              <a:t>o(</a:t>
            </a:r>
            <a:r>
              <a:rPr lang="en-US" altLang="zh-CN"/>
              <a:t>n log n^2)</a:t>
            </a:r>
            <a:endParaRPr lang="zh-CN" altLang="en-US" dirty="0"/>
          </a:p>
        </p:txBody>
      </p:sp>
    </p:spTree>
    <p:extLst>
      <p:ext uri="{BB962C8B-B14F-4D97-AF65-F5344CB8AC3E}">
        <p14:creationId xmlns:p14="http://schemas.microsoft.com/office/powerpoint/2010/main" val="141825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如果</a:t>
            </a:r>
            <a:r>
              <a:rPr lang="en-US" altLang="zh-CN" dirty="0"/>
              <a:t>k=2</a:t>
            </a:r>
            <a:r>
              <a:rPr lang="zh-CN" altLang="en-US" dirty="0"/>
              <a:t>，就是一个合并果子</a:t>
            </a:r>
          </a:p>
          <a:p>
            <a:r>
              <a:rPr lang="zh-CN" altLang="en-US" dirty="0"/>
              <a:t>将题目意思转化为：构造n个k进制字符串，第i个字符串有一个权值w[i]，长度为l[i]，要求输出∑l[i]*w[i]的最小值。</a:t>
            </a:r>
          </a:p>
          <a:p>
            <a:r>
              <a:rPr lang="zh-CN" altLang="en-US" dirty="0"/>
              <a:t>仔细想想，其实求解的过程也是一个k叉哈夫曼树的过程，每次只需要选择最小的k个进行合并。</a:t>
            </a:r>
          </a:p>
          <a:p>
            <a:endParaRPr lang="zh-CN"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6A8F9-A2E7-47D4-B7F4-5E0AC8E24CA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4BDD769-BFA5-415B-8BE6-3D9307041D15}"/>
              </a:ext>
            </a:extLst>
          </p:cNvPr>
          <p:cNvSpPr>
            <a:spLocks noGrp="1"/>
          </p:cNvSpPr>
          <p:nvPr>
            <p:ph idx="1"/>
          </p:nvPr>
        </p:nvSpPr>
        <p:spPr/>
        <p:txBody>
          <a:bodyPr/>
          <a:lstStyle/>
          <a:p>
            <a:r>
              <a:rPr lang="zh-CN" altLang="en-US" dirty="0"/>
              <a:t>合并到最后不到</a:t>
            </a:r>
            <a:r>
              <a:rPr lang="en-US" altLang="zh-CN" dirty="0"/>
              <a:t>k</a:t>
            </a:r>
            <a:r>
              <a:rPr lang="zh-CN" altLang="en-US" dirty="0"/>
              <a:t>个怎么办？</a:t>
            </a:r>
            <a:endParaRPr lang="en-US" altLang="zh-CN" dirty="0"/>
          </a:p>
          <a:p>
            <a:r>
              <a:rPr lang="zh-CN" altLang="en-US" dirty="0"/>
              <a:t>考虑哈夫曼树的性质，肯定先满足深度低的层满点后再往深的层加点，所以我们第一次合并的时候调整合并个数使得以后的合并都满足每次都能合并</a:t>
            </a:r>
            <a:r>
              <a:rPr lang="en-US" altLang="zh-CN" dirty="0"/>
              <a:t>k</a:t>
            </a:r>
            <a:r>
              <a:rPr lang="zh-CN" altLang="en-US" dirty="0"/>
              <a:t>个。</a:t>
            </a:r>
            <a:endParaRPr lang="en-US" altLang="zh-CN" dirty="0"/>
          </a:p>
          <a:p>
            <a:endParaRPr lang="en-US" altLang="zh-CN" dirty="0"/>
          </a:p>
          <a:p>
            <a:r>
              <a:rPr lang="zh-CN" altLang="en-US" dirty="0"/>
              <a:t>合并过程中的查找最小值，删除最小值，插入值用堆维护即可。</a:t>
            </a:r>
          </a:p>
        </p:txBody>
      </p:sp>
    </p:spTree>
    <p:extLst>
      <p:ext uri="{BB962C8B-B14F-4D97-AF65-F5344CB8AC3E}">
        <p14:creationId xmlns:p14="http://schemas.microsoft.com/office/powerpoint/2010/main" val="221900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可并堆</a:t>
            </a:r>
          </a:p>
        </p:txBody>
      </p:sp>
      <p:sp>
        <p:nvSpPr>
          <p:cNvPr id="3" name="内容占位符 2"/>
          <p:cNvSpPr>
            <a:spLocks noGrp="1"/>
          </p:cNvSpPr>
          <p:nvPr>
            <p:ph idx="1"/>
          </p:nvPr>
        </p:nvSpPr>
        <p:spPr>
          <a:xfrm>
            <a:off x="234884" y="1495687"/>
            <a:ext cx="10515600" cy="4351338"/>
          </a:xfrm>
        </p:spPr>
        <p:txBody>
          <a:bodyPr>
            <a:normAutofit lnSpcReduction="10000"/>
          </a:bodyPr>
          <a:lstStyle/>
          <a:p>
            <a:r>
              <a:rPr lang="zh-CN" altLang="en-US" dirty="0"/>
              <a:t>可并堆，就是可以进行合并的堆，最常见的是左偏树。</a:t>
            </a:r>
          </a:p>
          <a:p>
            <a:r>
              <a:rPr lang="zh-CN" altLang="en-US" dirty="0"/>
              <a:t>它对于堆中每个节点维护一个</a:t>
            </a:r>
            <a:r>
              <a:rPr lang="en-US" altLang="zh-CN" dirty="0"/>
              <a:t>dis</a:t>
            </a:r>
            <a:r>
              <a:rPr lang="zh-CN" altLang="en-US" dirty="0"/>
              <a:t>，表示一直往右儿</a:t>
            </a:r>
            <a:endParaRPr lang="en-US" altLang="zh-CN" dirty="0"/>
          </a:p>
          <a:p>
            <a:r>
              <a:rPr lang="zh-CN" altLang="en-US" dirty="0"/>
              <a:t>子走走到叶子的步数。</a:t>
            </a:r>
          </a:p>
          <a:p>
            <a:r>
              <a:rPr lang="zh-CN" altLang="en-US" dirty="0"/>
              <a:t>左偏树需满足</a:t>
            </a:r>
            <a:r>
              <a:rPr lang="en-US" altLang="zh-CN" dirty="0"/>
              <a:t>dis(left(x))&lt;=dis(right(x))+1</a:t>
            </a:r>
            <a:r>
              <a:rPr lang="zh-CN" altLang="en-US" dirty="0"/>
              <a:t>，</a:t>
            </a:r>
            <a:r>
              <a:rPr lang="en-US" altLang="zh-CN" dirty="0"/>
              <a:t>dis(right(x))&lt;=dis(left(x))</a:t>
            </a:r>
          </a:p>
          <a:p>
            <a:r>
              <a:rPr lang="zh-CN" altLang="en-US" dirty="0"/>
              <a:t>容易知道满足这个性质树高就是</a:t>
            </a:r>
            <a:r>
              <a:rPr lang="en-US" altLang="zh-CN" dirty="0"/>
              <a:t>log n</a:t>
            </a:r>
            <a:r>
              <a:rPr lang="zh-CN" altLang="en-US" dirty="0"/>
              <a:t>级别的。</a:t>
            </a:r>
          </a:p>
          <a:p>
            <a:r>
              <a:rPr lang="zh-CN" altLang="en-US" dirty="0"/>
              <a:t>因为可以合并，所以插入不需要了，删除也容易了，</a:t>
            </a:r>
            <a:endParaRPr lang="en-US" altLang="zh-CN" dirty="0"/>
          </a:p>
          <a:p>
            <a:r>
              <a:rPr lang="zh-CN" altLang="en-US" dirty="0"/>
              <a:t>合并变成了基础操作。</a:t>
            </a:r>
          </a:p>
          <a:p>
            <a:r>
              <a:rPr lang="zh-CN" altLang="en-US" dirty="0"/>
              <a:t>接下来讲解可并堆如何实现合并操作。</a:t>
            </a:r>
          </a:p>
          <a:p>
            <a:endParaRPr lang="zh-CN" altLang="en-US" dirty="0"/>
          </a:p>
        </p:txBody>
      </p:sp>
      <p:pic>
        <p:nvPicPr>
          <p:cNvPr id="4" name="图片 3">
            <a:extLst>
              <a:ext uri="{FF2B5EF4-FFF2-40B4-BE49-F238E27FC236}">
                <a16:creationId xmlns:a16="http://schemas.microsoft.com/office/drawing/2014/main" id="{E313D548-7327-4501-8E51-A9D3E7F9EBEF}"/>
              </a:ext>
            </a:extLst>
          </p:cNvPr>
          <p:cNvPicPr>
            <a:picLocks noChangeAspect="1"/>
          </p:cNvPicPr>
          <p:nvPr/>
        </p:nvPicPr>
        <p:blipFill>
          <a:blip r:embed="rId2"/>
          <a:stretch>
            <a:fillRect/>
          </a:stretch>
        </p:blipFill>
        <p:spPr>
          <a:xfrm>
            <a:off x="8550681" y="2104019"/>
            <a:ext cx="3406435" cy="28196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可并堆的合并</a:t>
            </a:r>
          </a:p>
        </p:txBody>
      </p:sp>
      <p:sp>
        <p:nvSpPr>
          <p:cNvPr id="3" name="内容占位符 2"/>
          <p:cNvSpPr>
            <a:spLocks noGrp="1"/>
          </p:cNvSpPr>
          <p:nvPr>
            <p:ph idx="1"/>
          </p:nvPr>
        </p:nvSpPr>
        <p:spPr/>
        <p:txBody>
          <a:bodyPr/>
          <a:lstStyle/>
          <a:p>
            <a:r>
              <a:rPr lang="zh-CN" altLang="en-US" dirty="0"/>
              <a:t>现在合并</a:t>
            </a:r>
            <a:r>
              <a:rPr lang="en-US" altLang="zh-CN" dirty="0"/>
              <a:t>x</a:t>
            </a:r>
            <a:r>
              <a:rPr lang="zh-CN" altLang="en-US" dirty="0"/>
              <a:t>与</a:t>
            </a:r>
            <a:r>
              <a:rPr lang="en-US" altLang="zh-CN" dirty="0"/>
              <a:t>y</a:t>
            </a:r>
            <a:r>
              <a:rPr lang="zh-CN" altLang="en-US" dirty="0"/>
              <a:t>，先比较权值看</a:t>
            </a:r>
            <a:r>
              <a:rPr lang="en-US" altLang="zh-CN" dirty="0"/>
              <a:t>x</a:t>
            </a:r>
            <a:r>
              <a:rPr lang="zh-CN" altLang="en-US" dirty="0"/>
              <a:t>与</a:t>
            </a:r>
            <a:r>
              <a:rPr lang="en-US" altLang="zh-CN" dirty="0"/>
              <a:t>y</a:t>
            </a:r>
            <a:r>
              <a:rPr lang="zh-CN" altLang="en-US" dirty="0"/>
              <a:t>谁该当根。</a:t>
            </a:r>
          </a:p>
          <a:p>
            <a:r>
              <a:rPr lang="zh-CN" altLang="en-US" dirty="0"/>
              <a:t>假设</a:t>
            </a:r>
            <a:r>
              <a:rPr lang="en-US" altLang="zh-CN" dirty="0"/>
              <a:t>x</a:t>
            </a:r>
            <a:r>
              <a:rPr lang="zh-CN" altLang="en-US" dirty="0"/>
              <a:t>当根，那么递归合并</a:t>
            </a:r>
            <a:r>
              <a:rPr lang="en-US" altLang="zh-CN" dirty="0"/>
              <a:t>x</a:t>
            </a:r>
            <a:r>
              <a:rPr lang="zh-CN" altLang="en-US" dirty="0"/>
              <a:t>的右子树与</a:t>
            </a:r>
            <a:r>
              <a:rPr lang="en-US" altLang="zh-CN" dirty="0"/>
              <a:t>y</a:t>
            </a:r>
            <a:r>
              <a:rPr lang="zh-CN" altLang="en-US" dirty="0"/>
              <a:t>。</a:t>
            </a:r>
          </a:p>
          <a:p>
            <a:r>
              <a:rPr lang="zh-CN" altLang="en-US" dirty="0"/>
              <a:t>然后如果</a:t>
            </a:r>
            <a:r>
              <a:rPr lang="en-US" altLang="zh-CN" dirty="0"/>
              <a:t>x</a:t>
            </a:r>
            <a:r>
              <a:rPr lang="zh-CN" altLang="en-US" dirty="0"/>
              <a:t>的右子树的</a:t>
            </a:r>
            <a:r>
              <a:rPr lang="en-US" altLang="zh-CN" dirty="0"/>
              <a:t>dis</a:t>
            </a:r>
            <a:r>
              <a:rPr lang="zh-CN" altLang="en-US" dirty="0"/>
              <a:t>大于左子树的</a:t>
            </a:r>
            <a:r>
              <a:rPr lang="en-US" altLang="zh-CN" dirty="0"/>
              <a:t>dis</a:t>
            </a:r>
            <a:r>
              <a:rPr lang="zh-CN" altLang="en-US" dirty="0"/>
              <a:t>，我们交换</a:t>
            </a:r>
            <a:r>
              <a:rPr lang="en-US" altLang="zh-CN" dirty="0"/>
              <a:t>x</a:t>
            </a:r>
            <a:r>
              <a:rPr lang="zh-CN" altLang="en-US" dirty="0"/>
              <a:t>的左右子树。</a:t>
            </a:r>
          </a:p>
          <a:p>
            <a:r>
              <a:rPr lang="zh-CN" altLang="en-US" dirty="0"/>
              <a:t>接着更新一发</a:t>
            </a:r>
            <a:r>
              <a:rPr lang="en-US" altLang="zh-CN" dirty="0"/>
              <a:t>x</a:t>
            </a:r>
            <a:r>
              <a:rPr lang="zh-CN" altLang="en-US" dirty="0"/>
              <a:t>的</a:t>
            </a:r>
            <a:r>
              <a:rPr lang="en-US" altLang="zh-CN" dirty="0"/>
              <a:t>dis</a:t>
            </a:r>
            <a:r>
              <a:rPr lang="zh-CN" altLang="en-US" dirty="0"/>
              <a:t>，即</a:t>
            </a:r>
            <a:r>
              <a:rPr lang="en-US" altLang="zh-CN" dirty="0"/>
              <a:t>dis(x)=dis(right(x))+1</a:t>
            </a:r>
          </a:p>
          <a:p>
            <a:r>
              <a:rPr lang="zh-CN" altLang="en-US" dirty="0"/>
              <a:t>有了合并就可以闯天下了。</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3991</Words>
  <Application>Microsoft Office PowerPoint</Application>
  <PresentationFormat>宽屏</PresentationFormat>
  <Paragraphs>279</Paragraphs>
  <Slides>59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59</vt:i4>
      </vt:variant>
    </vt:vector>
  </HeadingPairs>
  <TitlesOfParts>
    <vt:vector size="63" baseType="lpstr">
      <vt:lpstr>等线</vt:lpstr>
      <vt:lpstr>等线 Light</vt:lpstr>
      <vt:lpstr>Arial</vt:lpstr>
      <vt:lpstr>Office 主题​​</vt:lpstr>
      <vt:lpstr>数据结构</vt:lpstr>
      <vt:lpstr>堆</vt:lpstr>
      <vt:lpstr>堆</vt:lpstr>
      <vt:lpstr>简单应用</vt:lpstr>
      <vt:lpstr>NOI2015 荷马史诗</vt:lpstr>
      <vt:lpstr>PowerPoint 演示文稿</vt:lpstr>
      <vt:lpstr>PowerPoint 演示文稿</vt:lpstr>
      <vt:lpstr>可并堆</vt:lpstr>
      <vt:lpstr>可并堆的合并</vt:lpstr>
      <vt:lpstr>合并操作的代码</vt:lpstr>
      <vt:lpstr>APIO2012 派遣</vt:lpstr>
      <vt:lpstr>PowerPoint 演示文稿</vt:lpstr>
      <vt:lpstr>LCA</vt:lpstr>
      <vt:lpstr>LCA</vt:lpstr>
      <vt:lpstr>Tarjan算法求LCA</vt:lpstr>
      <vt:lpstr>倍增在线求LCA</vt:lpstr>
      <vt:lpstr>倍增在线求LCA</vt:lpstr>
      <vt:lpstr>模板题</vt:lpstr>
      <vt:lpstr>题解</vt:lpstr>
      <vt:lpstr> 进阶  POJ3728The merchant </vt:lpstr>
      <vt:lpstr>PowerPoint 演示文稿</vt:lpstr>
      <vt:lpstr>并查集</vt:lpstr>
      <vt:lpstr>并查集</vt:lpstr>
      <vt:lpstr>只进行按秩合并</vt:lpstr>
      <vt:lpstr>只进行路径压缩</vt:lpstr>
      <vt:lpstr>TJOI&amp;HEOI2016树</vt:lpstr>
      <vt:lpstr>PowerPoint 演示文稿</vt:lpstr>
      <vt:lpstr>冷战 </vt:lpstr>
      <vt:lpstr>PowerPoint 演示文稿</vt:lpstr>
      <vt:lpstr>SCOI2016萌萌哒</vt:lpstr>
      <vt:lpstr>倍增并查集</vt:lpstr>
      <vt:lpstr>树状数组</vt:lpstr>
      <vt:lpstr>树状数组</vt:lpstr>
      <vt:lpstr>树状数组</vt:lpstr>
      <vt:lpstr>树状数组的拓展</vt:lpstr>
      <vt:lpstr>基础题</vt:lpstr>
      <vt:lpstr>树状数组部分    主代码部分 </vt:lpstr>
      <vt:lpstr>加强版</vt:lpstr>
      <vt:lpstr>PowerPoint 演示文稿</vt:lpstr>
      <vt:lpstr>朗格拉日计数</vt:lpstr>
      <vt:lpstr>PowerPoint 演示文稿</vt:lpstr>
      <vt:lpstr>线段树</vt:lpstr>
      <vt:lpstr>基本概念</vt:lpstr>
      <vt:lpstr>举例说明</vt:lpstr>
      <vt:lpstr>构建，修改与查询的代码 </vt:lpstr>
      <vt:lpstr>进阶</vt:lpstr>
      <vt:lpstr>例题</vt:lpstr>
      <vt:lpstr>题解</vt:lpstr>
      <vt:lpstr>PowerPoint 演示文稿</vt:lpstr>
      <vt:lpstr>bzoj3211花神游历各国</vt:lpstr>
      <vt:lpstr>题解</vt:lpstr>
      <vt:lpstr>公路建设 </vt:lpstr>
      <vt:lpstr>题解</vt:lpstr>
      <vt:lpstr>查询 </vt:lpstr>
      <vt:lpstr>题解</vt:lpstr>
      <vt:lpstr>具体操作</vt:lpstr>
      <vt:lpstr>楼房重建</vt:lpstr>
      <vt:lpstr>题解</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1030333053@qq.com</dc:creator>
  <cp:lastModifiedBy>1030333053@qq.com</cp:lastModifiedBy>
  <cp:revision>175</cp:revision>
  <dcterms:created xsi:type="dcterms:W3CDTF">2019-07-14T10:56:33Z</dcterms:created>
  <dcterms:modified xsi:type="dcterms:W3CDTF">2019-07-16T01:27:38Z</dcterms:modified>
</cp:coreProperties>
</file>